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4"/>
  </p:handoutMasterIdLst>
  <p:sldIdLst>
    <p:sldId id="256" r:id="rId2"/>
    <p:sldId id="318" r:id="rId3"/>
    <p:sldId id="258" r:id="rId4"/>
    <p:sldId id="291" r:id="rId5"/>
    <p:sldId id="292" r:id="rId6"/>
    <p:sldId id="306" r:id="rId7"/>
    <p:sldId id="277" r:id="rId8"/>
    <p:sldId id="303" r:id="rId9"/>
    <p:sldId id="307" r:id="rId10"/>
    <p:sldId id="308" r:id="rId11"/>
    <p:sldId id="310" r:id="rId12"/>
    <p:sldId id="311" r:id="rId13"/>
    <p:sldId id="312" r:id="rId14"/>
    <p:sldId id="313" r:id="rId15"/>
    <p:sldId id="314" r:id="rId16"/>
    <p:sldId id="315" r:id="rId17"/>
    <p:sldId id="316" r:id="rId18"/>
    <p:sldId id="317" r:id="rId19"/>
    <p:sldId id="304" r:id="rId20"/>
    <p:sldId id="305" r:id="rId21"/>
    <p:sldId id="289" r:id="rId22"/>
    <p:sldId id="288" r:id="rId23"/>
    <p:sldId id="294" r:id="rId24"/>
    <p:sldId id="295" r:id="rId25"/>
    <p:sldId id="296" r:id="rId26"/>
    <p:sldId id="297" r:id="rId27"/>
    <p:sldId id="298" r:id="rId28"/>
    <p:sldId id="299" r:id="rId29"/>
    <p:sldId id="300" r:id="rId30"/>
    <p:sldId id="301" r:id="rId31"/>
    <p:sldId id="302" r:id="rId32"/>
    <p:sldId id="319" r:id="rId33"/>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26">
          <p15:clr>
            <a:srgbClr val="A4A3A4"/>
          </p15:clr>
        </p15:guide>
        <p15:guide id="2" orient="horz" pos="169">
          <p15:clr>
            <a:srgbClr val="A4A3A4"/>
          </p15:clr>
        </p15:guide>
        <p15:guide id="3" orient="horz" pos="3162">
          <p15:clr>
            <a:srgbClr val="A4A3A4"/>
          </p15:clr>
        </p15:guide>
        <p15:guide id="4" orient="horz" pos="350">
          <p15:clr>
            <a:srgbClr val="A4A3A4"/>
          </p15:clr>
        </p15:guide>
        <p15:guide id="5" orient="horz" pos="577">
          <p15:clr>
            <a:srgbClr val="A4A3A4"/>
          </p15:clr>
        </p15:guide>
        <p15:guide id="6" orient="horz" pos="2981">
          <p15:clr>
            <a:srgbClr val="A4A3A4"/>
          </p15:clr>
        </p15:guide>
        <p15:guide id="7" pos="204">
          <p15:clr>
            <a:srgbClr val="A4A3A4"/>
          </p15:clr>
        </p15:guide>
        <p15:guide id="8" pos="5556">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9A0F"/>
    <a:srgbClr val="6B9FC9"/>
    <a:srgbClr val="EB174F"/>
    <a:srgbClr val="3BC3FF"/>
    <a:srgbClr val="A50021"/>
    <a:srgbClr val="080808"/>
    <a:srgbClr val="1CDFBE"/>
    <a:srgbClr val="058BAA"/>
    <a:srgbClr val="7A5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7"/>
    <p:restoredTop sz="94686"/>
  </p:normalViewPr>
  <p:slideViewPr>
    <p:cSldViewPr>
      <p:cViewPr varScale="1">
        <p:scale>
          <a:sx n="125" d="100"/>
          <a:sy n="125" d="100"/>
        </p:scale>
        <p:origin x="-96" y="-366"/>
      </p:cViewPr>
      <p:guideLst>
        <p:guide orient="horz" pos="3026"/>
        <p:guide orient="horz" pos="169"/>
        <p:guide orient="horz" pos="3162"/>
        <p:guide orient="horz" pos="350"/>
        <p:guide orient="horz" pos="577"/>
        <p:guide orient="horz" pos="2981"/>
        <p:guide pos="204"/>
        <p:guide pos="5556"/>
      </p:guideLst>
    </p:cSldViewPr>
  </p:slideViewPr>
  <p:notesTextViewPr>
    <p:cViewPr>
      <p:scale>
        <a:sx n="1" d="1"/>
        <a:sy n="1" d="1"/>
      </p:scale>
      <p:origin x="0" y="0"/>
    </p:cViewPr>
  </p:notesTextViewPr>
  <p:sorterViewPr>
    <p:cViewPr>
      <p:scale>
        <a:sx n="100" d="100"/>
        <a:sy n="100" d="100"/>
      </p:scale>
      <p:origin x="0" y="2064"/>
    </p:cViewPr>
  </p:sorterViewPr>
  <p:notesViewPr>
    <p:cSldViewPr>
      <p:cViewPr varScale="1">
        <p:scale>
          <a:sx n="92" d="100"/>
          <a:sy n="92" d="100"/>
        </p:scale>
        <p:origin x="-3780" y="-120"/>
      </p:cViewPr>
      <p:guideLst>
        <p:guide orient="horz" pos="3127"/>
        <p:guide pos="2141"/>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39739041091053751"/>
          <c:y val="5.9703226020540782E-2"/>
          <c:w val="0.58648516960622543"/>
          <c:h val="0.67690018859472045"/>
        </c:manualLayout>
      </c:layout>
      <c:barChart>
        <c:barDir val="bar"/>
        <c:grouping val="stacked"/>
        <c:varyColors val="0"/>
        <c:ser>
          <c:idx val="0"/>
          <c:order val="0"/>
          <c:tx>
            <c:strRef>
              <c:f>Sheet1!$B$1</c:f>
              <c:strCache>
                <c:ptCount val="1"/>
                <c:pt idx="0">
                  <c:v>Very satisfied</c:v>
                </c:pt>
              </c:strCache>
            </c:strRef>
          </c:tx>
          <c:spPr>
            <a:solidFill>
              <a:schemeClr val="accent6">
                <a:lumMod val="50000"/>
              </a:schemeClr>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Information provided concerning what would happen during the visit</c:v>
                </c:pt>
                <c:pt idx="1">
                  <c:v>Information provided on why the visit was required</c:v>
                </c:pt>
                <c:pt idx="2">
                  <c:v>Ease of liaising with the ICO staff prior to the visit </c:v>
                </c:pt>
                <c:pt idx="3">
                  <c:v>The helpfulness of the ICO contact you spoke to </c:v>
                </c:pt>
              </c:strCache>
            </c:strRef>
          </c:cat>
          <c:val>
            <c:numRef>
              <c:f>Sheet1!$B$2:$B$5</c:f>
              <c:numCache>
                <c:formatCode>General</c:formatCode>
                <c:ptCount val="4"/>
                <c:pt idx="0">
                  <c:v>75</c:v>
                </c:pt>
                <c:pt idx="1">
                  <c:v>75</c:v>
                </c:pt>
                <c:pt idx="2">
                  <c:v>79</c:v>
                </c:pt>
                <c:pt idx="3">
                  <c:v>79</c:v>
                </c:pt>
              </c:numCache>
            </c:numRef>
          </c:val>
        </c:ser>
        <c:ser>
          <c:idx val="1"/>
          <c:order val="1"/>
          <c:tx>
            <c:strRef>
              <c:f>Sheet1!$C$1</c:f>
              <c:strCache>
                <c:ptCount val="1"/>
                <c:pt idx="0">
                  <c:v>Fairly satisfied</c:v>
                </c:pt>
              </c:strCache>
            </c:strRef>
          </c:tx>
          <c:spPr>
            <a:solidFill>
              <a:schemeClr val="accent6">
                <a:lumMod val="75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Information provided concerning what would happen during the visit</c:v>
                </c:pt>
                <c:pt idx="1">
                  <c:v>Information provided on why the visit was required</c:v>
                </c:pt>
                <c:pt idx="2">
                  <c:v>Ease of liaising with the ICO staff prior to the visit </c:v>
                </c:pt>
                <c:pt idx="3">
                  <c:v>The helpfulness of the ICO contact you spoke to </c:v>
                </c:pt>
              </c:strCache>
            </c:strRef>
          </c:cat>
          <c:val>
            <c:numRef>
              <c:f>Sheet1!$C$2:$C$5</c:f>
              <c:numCache>
                <c:formatCode>General</c:formatCode>
                <c:ptCount val="4"/>
                <c:pt idx="0">
                  <c:v>23</c:v>
                </c:pt>
                <c:pt idx="1">
                  <c:v>20</c:v>
                </c:pt>
                <c:pt idx="2">
                  <c:v>18</c:v>
                </c:pt>
                <c:pt idx="3">
                  <c:v>18</c:v>
                </c:pt>
              </c:numCache>
            </c:numRef>
          </c:val>
        </c:ser>
        <c:ser>
          <c:idx val="2"/>
          <c:order val="2"/>
          <c:tx>
            <c:strRef>
              <c:f>Sheet1!$D$1</c:f>
              <c:strCache>
                <c:ptCount val="1"/>
                <c:pt idx="0">
                  <c:v>Neither satisfied or dissatisfied</c:v>
                </c:pt>
              </c:strCache>
            </c:strRef>
          </c:tx>
          <c:spPr>
            <a:solidFill>
              <a:srgbClr val="E79A0F"/>
            </a:solidFill>
          </c:spPr>
          <c:invertIfNegative val="0"/>
          <c:cat>
            <c:strRef>
              <c:f>Sheet1!$A$2:$A$5</c:f>
              <c:strCache>
                <c:ptCount val="4"/>
                <c:pt idx="0">
                  <c:v>Information provided concerning what would happen during the visit</c:v>
                </c:pt>
                <c:pt idx="1">
                  <c:v>Information provided on why the visit was required</c:v>
                </c:pt>
                <c:pt idx="2">
                  <c:v>Ease of liaising with the ICO staff prior to the visit </c:v>
                </c:pt>
                <c:pt idx="3">
                  <c:v>The helpfulness of the ICO contact you spoke to </c:v>
                </c:pt>
              </c:strCache>
            </c:strRef>
          </c:cat>
          <c:val>
            <c:numRef>
              <c:f>Sheet1!$D$2:$D$5</c:f>
              <c:numCache>
                <c:formatCode>General</c:formatCode>
                <c:ptCount val="4"/>
                <c:pt idx="1">
                  <c:v>2</c:v>
                </c:pt>
                <c:pt idx="2">
                  <c:v>4</c:v>
                </c:pt>
                <c:pt idx="3">
                  <c:v>2</c:v>
                </c:pt>
              </c:numCache>
            </c:numRef>
          </c:val>
        </c:ser>
        <c:ser>
          <c:idx val="3"/>
          <c:order val="3"/>
          <c:tx>
            <c:strRef>
              <c:f>Sheet1!$E$1</c:f>
              <c:strCache>
                <c:ptCount val="1"/>
                <c:pt idx="0">
                  <c:v>Not very satisfied</c:v>
                </c:pt>
              </c:strCache>
            </c:strRef>
          </c:tx>
          <c:invertIfNegative val="0"/>
          <c:cat>
            <c:strRef>
              <c:f>Sheet1!$A$2:$A$5</c:f>
              <c:strCache>
                <c:ptCount val="4"/>
                <c:pt idx="0">
                  <c:v>Information provided concerning what would happen during the visit</c:v>
                </c:pt>
                <c:pt idx="1">
                  <c:v>Information provided on why the visit was required</c:v>
                </c:pt>
                <c:pt idx="2">
                  <c:v>Ease of liaising with the ICO staff prior to the visit </c:v>
                </c:pt>
                <c:pt idx="3">
                  <c:v>The helpfulness of the ICO contact you spoke to </c:v>
                </c:pt>
              </c:strCache>
            </c:strRef>
          </c:cat>
          <c:val>
            <c:numRef>
              <c:f>Sheet1!$E$2:$E$5</c:f>
              <c:numCache>
                <c:formatCode>General</c:formatCode>
                <c:ptCount val="4"/>
              </c:numCache>
            </c:numRef>
          </c:val>
        </c:ser>
        <c:ser>
          <c:idx val="4"/>
          <c:order val="4"/>
          <c:tx>
            <c:strRef>
              <c:f>Sheet1!$F$1</c:f>
              <c:strCache>
                <c:ptCount val="1"/>
                <c:pt idx="0">
                  <c:v>Not at all satisfied</c:v>
                </c:pt>
              </c:strCache>
            </c:strRef>
          </c:tx>
          <c:invertIfNegative val="0"/>
          <c:cat>
            <c:strRef>
              <c:f>Sheet1!$A$2:$A$5</c:f>
              <c:strCache>
                <c:ptCount val="4"/>
                <c:pt idx="0">
                  <c:v>Information provided concerning what would happen during the visit</c:v>
                </c:pt>
                <c:pt idx="1">
                  <c:v>Information provided on why the visit was required</c:v>
                </c:pt>
                <c:pt idx="2">
                  <c:v>Ease of liaising with the ICO staff prior to the visit </c:v>
                </c:pt>
                <c:pt idx="3">
                  <c:v>The helpfulness of the ICO contact you spoke to </c:v>
                </c:pt>
              </c:strCache>
            </c:strRef>
          </c:cat>
          <c:val>
            <c:numRef>
              <c:f>Sheet1!$F$2:$F$5</c:f>
              <c:numCache>
                <c:formatCode>General</c:formatCode>
                <c:ptCount val="4"/>
              </c:numCache>
            </c:numRef>
          </c:val>
        </c:ser>
        <c:ser>
          <c:idx val="5"/>
          <c:order val="5"/>
          <c:tx>
            <c:strRef>
              <c:f>Sheet1!$G$1</c:f>
              <c:strCache>
                <c:ptCount val="1"/>
                <c:pt idx="0">
                  <c:v>Can't remember</c:v>
                </c:pt>
              </c:strCache>
            </c:strRef>
          </c:tx>
          <c:spPr>
            <a:solidFill>
              <a:schemeClr val="tx1">
                <a:lumMod val="40000"/>
                <a:lumOff val="60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Information provided concerning what would happen during the visit</c:v>
                </c:pt>
                <c:pt idx="1">
                  <c:v>Information provided on why the visit was required</c:v>
                </c:pt>
                <c:pt idx="2">
                  <c:v>Ease of liaising with the ICO staff prior to the visit </c:v>
                </c:pt>
                <c:pt idx="3">
                  <c:v>The helpfulness of the ICO contact you spoke to </c:v>
                </c:pt>
              </c:strCache>
            </c:strRef>
          </c:cat>
          <c:val>
            <c:numRef>
              <c:f>Sheet1!$G$2:$G$5</c:f>
              <c:numCache>
                <c:formatCode>General</c:formatCode>
                <c:ptCount val="4"/>
                <c:pt idx="0">
                  <c:v>2</c:v>
                </c:pt>
                <c:pt idx="1">
                  <c:v>2</c:v>
                </c:pt>
                <c:pt idx="3">
                  <c:v>2</c:v>
                </c:pt>
              </c:numCache>
            </c:numRef>
          </c:val>
        </c:ser>
        <c:dLbls>
          <c:showLegendKey val="0"/>
          <c:showVal val="0"/>
          <c:showCatName val="0"/>
          <c:showSerName val="0"/>
          <c:showPercent val="0"/>
          <c:showBubbleSize val="0"/>
        </c:dLbls>
        <c:gapWidth val="150"/>
        <c:overlap val="100"/>
        <c:axId val="31583616"/>
        <c:axId val="31582080"/>
      </c:barChart>
      <c:valAx>
        <c:axId val="31582080"/>
        <c:scaling>
          <c:orientation val="minMax"/>
        </c:scaling>
        <c:delete val="1"/>
        <c:axPos val="b"/>
        <c:numFmt formatCode="General" sourceLinked="1"/>
        <c:majorTickMark val="out"/>
        <c:minorTickMark val="none"/>
        <c:tickLblPos val="nextTo"/>
        <c:crossAx val="31583616"/>
        <c:crosses val="autoZero"/>
        <c:crossBetween val="between"/>
      </c:valAx>
      <c:catAx>
        <c:axId val="31583616"/>
        <c:scaling>
          <c:orientation val="minMax"/>
        </c:scaling>
        <c:delete val="0"/>
        <c:axPos val="l"/>
        <c:numFmt formatCode="General" sourceLinked="0"/>
        <c:majorTickMark val="out"/>
        <c:minorTickMark val="none"/>
        <c:tickLblPos val="nextTo"/>
        <c:txPr>
          <a:bodyPr/>
          <a:lstStyle/>
          <a:p>
            <a:pPr>
              <a:defRPr sz="1100"/>
            </a:pPr>
            <a:endParaRPr lang="en-US"/>
          </a:p>
        </c:txPr>
        <c:crossAx val="31582080"/>
        <c:crosses val="autoZero"/>
        <c:auto val="1"/>
        <c:lblAlgn val="ctr"/>
        <c:lblOffset val="100"/>
        <c:noMultiLvlLbl val="0"/>
      </c:catAx>
      <c:spPr>
        <a:noFill/>
        <a:ln w="25400">
          <a:noFill/>
        </a:ln>
      </c:spPr>
    </c:plotArea>
    <c:legend>
      <c:legendPos val="r"/>
      <c:layout>
        <c:manualLayout>
          <c:xMode val="edge"/>
          <c:yMode val="edge"/>
          <c:x val="1.5315874088179695E-2"/>
          <c:y val="0.81800443557084468"/>
          <c:w val="0.98318943500683775"/>
          <c:h val="0.1190613402945617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43194764261378776"/>
          <c:y val="5.9703226020540782E-2"/>
          <c:w val="0.55192791505813388"/>
          <c:h val="0.67690018859472045"/>
        </c:manualLayout>
      </c:layout>
      <c:barChart>
        <c:barDir val="bar"/>
        <c:grouping val="stacked"/>
        <c:varyColors val="0"/>
        <c:ser>
          <c:idx val="0"/>
          <c:order val="0"/>
          <c:tx>
            <c:strRef>
              <c:f>Sheet1!$B$1</c:f>
              <c:strCache>
                <c:ptCount val="1"/>
                <c:pt idx="0">
                  <c:v>Agree strongly</c:v>
                </c:pt>
              </c:strCache>
            </c:strRef>
          </c:tx>
          <c:spPr>
            <a:solidFill>
              <a:schemeClr val="accent6">
                <a:lumMod val="50000"/>
              </a:schemeClr>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The ICO representative was professional</c:v>
                </c:pt>
                <c:pt idx="1">
                  <c:v> The information provided during the visit appeared to be by someone who was knowledgeable and competent</c:v>
                </c:pt>
                <c:pt idx="2">
                  <c:v> The ICO representative was approachable</c:v>
                </c:pt>
                <c:pt idx="3">
                  <c:v>The visit ran to schedule </c:v>
                </c:pt>
                <c:pt idx="4">
                  <c:v>The opening and closing meetings held were useful and informative</c:v>
                </c:pt>
              </c:strCache>
            </c:strRef>
          </c:cat>
          <c:val>
            <c:numRef>
              <c:f>Sheet1!$B$2:$B$6</c:f>
              <c:numCache>
                <c:formatCode>General</c:formatCode>
                <c:ptCount val="5"/>
                <c:pt idx="0">
                  <c:v>96</c:v>
                </c:pt>
                <c:pt idx="1">
                  <c:v>82</c:v>
                </c:pt>
                <c:pt idx="2">
                  <c:v>89</c:v>
                </c:pt>
                <c:pt idx="3">
                  <c:v>84</c:v>
                </c:pt>
                <c:pt idx="4">
                  <c:v>80</c:v>
                </c:pt>
              </c:numCache>
            </c:numRef>
          </c:val>
        </c:ser>
        <c:ser>
          <c:idx val="1"/>
          <c:order val="1"/>
          <c:tx>
            <c:strRef>
              <c:f>Sheet1!$C$1</c:f>
              <c:strCache>
                <c:ptCount val="1"/>
                <c:pt idx="0">
                  <c:v>Agree slightly</c:v>
                </c:pt>
              </c:strCache>
            </c:strRef>
          </c:tx>
          <c:spPr>
            <a:solidFill>
              <a:schemeClr val="accent6">
                <a:lumMod val="75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The ICO representative was professional</c:v>
                </c:pt>
                <c:pt idx="1">
                  <c:v> The information provided during the visit appeared to be by someone who was knowledgeable and competent</c:v>
                </c:pt>
                <c:pt idx="2">
                  <c:v> The ICO representative was approachable</c:v>
                </c:pt>
                <c:pt idx="3">
                  <c:v>The visit ran to schedule </c:v>
                </c:pt>
                <c:pt idx="4">
                  <c:v>The opening and closing meetings held were useful and informative</c:v>
                </c:pt>
              </c:strCache>
            </c:strRef>
          </c:cat>
          <c:val>
            <c:numRef>
              <c:f>Sheet1!$C$2:$C$6</c:f>
              <c:numCache>
                <c:formatCode>General</c:formatCode>
                <c:ptCount val="5"/>
                <c:pt idx="0">
                  <c:v>4</c:v>
                </c:pt>
                <c:pt idx="1">
                  <c:v>13</c:v>
                </c:pt>
                <c:pt idx="2">
                  <c:v>9</c:v>
                </c:pt>
                <c:pt idx="3">
                  <c:v>9</c:v>
                </c:pt>
                <c:pt idx="4">
                  <c:v>14</c:v>
                </c:pt>
              </c:numCache>
            </c:numRef>
          </c:val>
        </c:ser>
        <c:ser>
          <c:idx val="2"/>
          <c:order val="2"/>
          <c:tx>
            <c:strRef>
              <c:f>Sheet1!$D$1</c:f>
              <c:strCache>
                <c:ptCount val="1"/>
                <c:pt idx="0">
                  <c:v>Neither agree or disagree</c:v>
                </c:pt>
              </c:strCache>
            </c:strRef>
          </c:tx>
          <c:spPr>
            <a:solidFill>
              <a:srgbClr val="FFC000"/>
            </a:solidFill>
          </c:spPr>
          <c:invertIfNegative val="0"/>
          <c:cat>
            <c:strRef>
              <c:f>Sheet1!$A$2:$A$6</c:f>
              <c:strCache>
                <c:ptCount val="5"/>
                <c:pt idx="0">
                  <c:v>The ICO representative was professional</c:v>
                </c:pt>
                <c:pt idx="1">
                  <c:v> The information provided during the visit appeared to be by someone who was knowledgeable and competent</c:v>
                </c:pt>
                <c:pt idx="2">
                  <c:v> The ICO representative was approachable</c:v>
                </c:pt>
                <c:pt idx="3">
                  <c:v>The visit ran to schedule </c:v>
                </c:pt>
                <c:pt idx="4">
                  <c:v>The opening and closing meetings held were useful and informative</c:v>
                </c:pt>
              </c:strCache>
            </c:strRef>
          </c:cat>
          <c:val>
            <c:numRef>
              <c:f>Sheet1!$D$2:$D$6</c:f>
              <c:numCache>
                <c:formatCode>General</c:formatCode>
                <c:ptCount val="5"/>
                <c:pt idx="1">
                  <c:v>4</c:v>
                </c:pt>
                <c:pt idx="2">
                  <c:v>2</c:v>
                </c:pt>
                <c:pt idx="3">
                  <c:v>0</c:v>
                </c:pt>
                <c:pt idx="4">
                  <c:v>4</c:v>
                </c:pt>
              </c:numCache>
            </c:numRef>
          </c:val>
        </c:ser>
        <c:ser>
          <c:idx val="3"/>
          <c:order val="3"/>
          <c:tx>
            <c:strRef>
              <c:f>Sheet1!$E$1</c:f>
              <c:strCache>
                <c:ptCount val="1"/>
                <c:pt idx="0">
                  <c:v>Disagree slightly</c:v>
                </c:pt>
              </c:strCache>
            </c:strRef>
          </c:tx>
          <c:invertIfNegative val="0"/>
          <c:cat>
            <c:strRef>
              <c:f>Sheet1!$A$2:$A$6</c:f>
              <c:strCache>
                <c:ptCount val="5"/>
                <c:pt idx="0">
                  <c:v>The ICO representative was professional</c:v>
                </c:pt>
                <c:pt idx="1">
                  <c:v> The information provided during the visit appeared to be by someone who was knowledgeable and competent</c:v>
                </c:pt>
                <c:pt idx="2">
                  <c:v> The ICO representative was approachable</c:v>
                </c:pt>
                <c:pt idx="3">
                  <c:v>The visit ran to schedule </c:v>
                </c:pt>
                <c:pt idx="4">
                  <c:v>The opening and closing meetings held were useful and informative</c:v>
                </c:pt>
              </c:strCache>
            </c:strRef>
          </c:cat>
          <c:val>
            <c:numRef>
              <c:f>Sheet1!$E$2:$E$6</c:f>
              <c:numCache>
                <c:formatCode>General</c:formatCode>
                <c:ptCount val="5"/>
                <c:pt idx="1">
                  <c:v>2</c:v>
                </c:pt>
                <c:pt idx="3">
                  <c:v>4</c:v>
                </c:pt>
              </c:numCache>
            </c:numRef>
          </c:val>
        </c:ser>
        <c:ser>
          <c:idx val="4"/>
          <c:order val="4"/>
          <c:tx>
            <c:strRef>
              <c:f>Sheet1!$F$1</c:f>
              <c:strCache>
                <c:ptCount val="1"/>
                <c:pt idx="0">
                  <c:v>Disagree strongly</c:v>
                </c:pt>
              </c:strCache>
            </c:strRef>
          </c:tx>
          <c:invertIfNegative val="0"/>
          <c:cat>
            <c:strRef>
              <c:f>Sheet1!$A$2:$A$6</c:f>
              <c:strCache>
                <c:ptCount val="5"/>
                <c:pt idx="0">
                  <c:v>The ICO representative was professional</c:v>
                </c:pt>
                <c:pt idx="1">
                  <c:v> The information provided during the visit appeared to be by someone who was knowledgeable and competent</c:v>
                </c:pt>
                <c:pt idx="2">
                  <c:v> The ICO representative was approachable</c:v>
                </c:pt>
                <c:pt idx="3">
                  <c:v>The visit ran to schedule </c:v>
                </c:pt>
                <c:pt idx="4">
                  <c:v>The opening and closing meetings held were useful and informative</c:v>
                </c:pt>
              </c:strCache>
            </c:strRef>
          </c:cat>
          <c:val>
            <c:numRef>
              <c:f>Sheet1!$F$2:$F$6</c:f>
              <c:numCache>
                <c:formatCode>General</c:formatCode>
                <c:ptCount val="5"/>
                <c:pt idx="3">
                  <c:v>2</c:v>
                </c:pt>
              </c:numCache>
            </c:numRef>
          </c:val>
        </c:ser>
        <c:ser>
          <c:idx val="5"/>
          <c:order val="5"/>
          <c:tx>
            <c:strRef>
              <c:f>Sheet1!$G$1</c:f>
              <c:strCache>
                <c:ptCount val="1"/>
                <c:pt idx="0">
                  <c:v>Don't know</c:v>
                </c:pt>
              </c:strCache>
            </c:strRef>
          </c:tx>
          <c:spPr>
            <a:solidFill>
              <a:schemeClr val="tx1">
                <a:lumMod val="40000"/>
                <a:lumOff val="60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The ICO representative was professional</c:v>
                </c:pt>
                <c:pt idx="1">
                  <c:v> The information provided during the visit appeared to be by someone who was knowledgeable and competent</c:v>
                </c:pt>
                <c:pt idx="2">
                  <c:v> The ICO representative was approachable</c:v>
                </c:pt>
                <c:pt idx="3">
                  <c:v>The visit ran to schedule </c:v>
                </c:pt>
                <c:pt idx="4">
                  <c:v>The opening and closing meetings held were useful and informative</c:v>
                </c:pt>
              </c:strCache>
            </c:strRef>
          </c:cat>
          <c:val>
            <c:numRef>
              <c:f>Sheet1!$G$2:$G$6</c:f>
              <c:numCache>
                <c:formatCode>General</c:formatCode>
                <c:ptCount val="5"/>
                <c:pt idx="3">
                  <c:v>2</c:v>
                </c:pt>
                <c:pt idx="4">
                  <c:v>2</c:v>
                </c:pt>
              </c:numCache>
            </c:numRef>
          </c:val>
        </c:ser>
        <c:dLbls>
          <c:showLegendKey val="0"/>
          <c:showVal val="0"/>
          <c:showCatName val="0"/>
          <c:showSerName val="0"/>
          <c:showPercent val="0"/>
          <c:showBubbleSize val="0"/>
        </c:dLbls>
        <c:gapWidth val="150"/>
        <c:overlap val="100"/>
        <c:axId val="31601408"/>
        <c:axId val="31591424"/>
      </c:barChart>
      <c:valAx>
        <c:axId val="31591424"/>
        <c:scaling>
          <c:orientation val="minMax"/>
        </c:scaling>
        <c:delete val="1"/>
        <c:axPos val="b"/>
        <c:numFmt formatCode="General" sourceLinked="1"/>
        <c:majorTickMark val="out"/>
        <c:minorTickMark val="none"/>
        <c:tickLblPos val="nextTo"/>
        <c:crossAx val="31601408"/>
        <c:crosses val="autoZero"/>
        <c:crossBetween val="between"/>
      </c:valAx>
      <c:catAx>
        <c:axId val="31601408"/>
        <c:scaling>
          <c:orientation val="minMax"/>
        </c:scaling>
        <c:delete val="0"/>
        <c:axPos val="l"/>
        <c:numFmt formatCode="General" sourceLinked="0"/>
        <c:majorTickMark val="out"/>
        <c:minorTickMark val="none"/>
        <c:tickLblPos val="nextTo"/>
        <c:txPr>
          <a:bodyPr/>
          <a:lstStyle/>
          <a:p>
            <a:pPr>
              <a:defRPr sz="1100"/>
            </a:pPr>
            <a:endParaRPr lang="en-US"/>
          </a:p>
        </c:txPr>
        <c:crossAx val="31591424"/>
        <c:crosses val="autoZero"/>
        <c:auto val="1"/>
        <c:lblAlgn val="ctr"/>
        <c:lblOffset val="100"/>
        <c:noMultiLvlLbl val="0"/>
      </c:catAx>
      <c:spPr>
        <a:noFill/>
        <a:ln w="25400">
          <a:noFill/>
        </a:ln>
      </c:spPr>
    </c:plotArea>
    <c:legend>
      <c:legendPos val="r"/>
      <c:layout>
        <c:manualLayout>
          <c:xMode val="edge"/>
          <c:yMode val="edge"/>
          <c:x val="1.5315874088179695E-2"/>
          <c:y val="0.81800443557084468"/>
          <c:w val="0.98318943500683775"/>
          <c:h val="0.1190613402945617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0.39739041091053751"/>
          <c:y val="0.15676392717744356"/>
          <c:w val="0.58648516960622543"/>
          <c:h val="0.40073477631902171"/>
        </c:manualLayout>
      </c:layout>
      <c:barChart>
        <c:barDir val="col"/>
        <c:grouping val="clustered"/>
        <c:varyColors val="0"/>
        <c:ser>
          <c:idx val="0"/>
          <c:order val="0"/>
          <c:tx>
            <c:strRef>
              <c:f>Sheet1!$A$2</c:f>
              <c:strCache>
                <c:ptCount val="1"/>
                <c:pt idx="0">
                  <c:v>All</c:v>
                </c:pt>
              </c:strCache>
            </c:strRef>
          </c:tx>
          <c:spPr>
            <a:solidFill>
              <a:schemeClr val="accent6">
                <a:lumMod val="50000"/>
              </a:schemeClr>
            </a:solidFill>
          </c:spPr>
          <c:invertIfNegative val="0"/>
          <c:dLbls>
            <c:spPr>
              <a:noFill/>
              <a:ln>
                <a:noFill/>
              </a:ln>
              <a:effectLst/>
            </c:spPr>
            <c:txPr>
              <a:bodyPr/>
              <a:lstStyle/>
              <a:p>
                <a:pPr>
                  <a:defRPr sz="1000">
                    <a:solidFill>
                      <a:schemeClr val="tx1">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Longer than expected</c:v>
                </c:pt>
                <c:pt idx="1">
                  <c:v>About the same length as expected</c:v>
                </c:pt>
                <c:pt idx="2">
                  <c:v>Shorter than expected</c:v>
                </c:pt>
              </c:strCache>
            </c:strRef>
          </c:cat>
          <c:val>
            <c:numRef>
              <c:f>Sheet1!$B$2:$D$2</c:f>
              <c:numCache>
                <c:formatCode>General</c:formatCode>
                <c:ptCount val="3"/>
                <c:pt idx="0">
                  <c:v>5</c:v>
                </c:pt>
                <c:pt idx="1">
                  <c:v>88</c:v>
                </c:pt>
                <c:pt idx="2">
                  <c:v>7</c:v>
                </c:pt>
              </c:numCache>
            </c:numRef>
          </c:val>
        </c:ser>
        <c:dLbls>
          <c:showLegendKey val="0"/>
          <c:showVal val="0"/>
          <c:showCatName val="0"/>
          <c:showSerName val="0"/>
          <c:showPercent val="0"/>
          <c:showBubbleSize val="0"/>
        </c:dLbls>
        <c:gapWidth val="150"/>
        <c:axId val="31619712"/>
        <c:axId val="31618176"/>
      </c:barChart>
      <c:valAx>
        <c:axId val="31618176"/>
        <c:scaling>
          <c:orientation val="minMax"/>
        </c:scaling>
        <c:delete val="1"/>
        <c:axPos val="l"/>
        <c:numFmt formatCode="General" sourceLinked="1"/>
        <c:majorTickMark val="out"/>
        <c:minorTickMark val="none"/>
        <c:tickLblPos val="nextTo"/>
        <c:crossAx val="31619712"/>
        <c:crosses val="autoZero"/>
        <c:crossBetween val="between"/>
      </c:valAx>
      <c:catAx>
        <c:axId val="31619712"/>
        <c:scaling>
          <c:orientation val="minMax"/>
        </c:scaling>
        <c:delete val="0"/>
        <c:axPos val="b"/>
        <c:numFmt formatCode="General" sourceLinked="0"/>
        <c:majorTickMark val="out"/>
        <c:minorTickMark val="none"/>
        <c:tickLblPos val="nextTo"/>
        <c:txPr>
          <a:bodyPr/>
          <a:lstStyle/>
          <a:p>
            <a:pPr>
              <a:defRPr sz="900"/>
            </a:pPr>
            <a:endParaRPr lang="en-US"/>
          </a:p>
        </c:txPr>
        <c:crossAx val="31618176"/>
        <c:crosses val="autoZero"/>
        <c:auto val="1"/>
        <c:lblAlgn val="ctr"/>
        <c:lblOffset val="100"/>
        <c:noMultiLvlLbl val="0"/>
      </c:cat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0.23727004290339795"/>
          <c:y val="0.14289816305920244"/>
          <c:w val="0.58648516960622543"/>
          <c:h val="0.40073477631902171"/>
        </c:manualLayout>
      </c:layout>
      <c:barChart>
        <c:barDir val="col"/>
        <c:grouping val="clustered"/>
        <c:varyColors val="0"/>
        <c:ser>
          <c:idx val="0"/>
          <c:order val="0"/>
          <c:tx>
            <c:strRef>
              <c:f>Sheet1!$A$2</c:f>
              <c:strCache>
                <c:ptCount val="1"/>
                <c:pt idx="0">
                  <c:v>All</c:v>
                </c:pt>
              </c:strCache>
            </c:strRef>
          </c:tx>
          <c:spPr>
            <a:solidFill>
              <a:schemeClr val="accent6">
                <a:lumMod val="50000"/>
              </a:schemeClr>
            </a:solidFill>
          </c:spPr>
          <c:invertIfNegative val="0"/>
          <c:dLbls>
            <c:spPr>
              <a:noFill/>
              <a:ln>
                <a:noFill/>
              </a:ln>
              <a:effectLst/>
            </c:spPr>
            <c:txPr>
              <a:bodyPr/>
              <a:lstStyle/>
              <a:p>
                <a:pPr>
                  <a:defRPr sz="1000">
                    <a:solidFill>
                      <a:schemeClr val="tx1">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Better than expected</c:v>
                </c:pt>
                <c:pt idx="1">
                  <c:v>About the same  as expected</c:v>
                </c:pt>
                <c:pt idx="2">
                  <c:v>Worse than expected</c:v>
                </c:pt>
              </c:strCache>
            </c:strRef>
          </c:cat>
          <c:val>
            <c:numRef>
              <c:f>Sheet1!$B$2:$D$2</c:f>
              <c:numCache>
                <c:formatCode>General</c:formatCode>
                <c:ptCount val="3"/>
                <c:pt idx="0">
                  <c:v>34</c:v>
                </c:pt>
                <c:pt idx="1">
                  <c:v>61</c:v>
                </c:pt>
                <c:pt idx="2">
                  <c:v>5</c:v>
                </c:pt>
              </c:numCache>
            </c:numRef>
          </c:val>
        </c:ser>
        <c:dLbls>
          <c:showLegendKey val="0"/>
          <c:showVal val="0"/>
          <c:showCatName val="0"/>
          <c:showSerName val="0"/>
          <c:showPercent val="0"/>
          <c:showBubbleSize val="0"/>
        </c:dLbls>
        <c:gapWidth val="150"/>
        <c:axId val="32095616"/>
        <c:axId val="32094080"/>
      </c:barChart>
      <c:valAx>
        <c:axId val="32094080"/>
        <c:scaling>
          <c:orientation val="minMax"/>
        </c:scaling>
        <c:delete val="1"/>
        <c:axPos val="l"/>
        <c:numFmt formatCode="General" sourceLinked="1"/>
        <c:majorTickMark val="out"/>
        <c:minorTickMark val="none"/>
        <c:tickLblPos val="nextTo"/>
        <c:crossAx val="32095616"/>
        <c:crosses val="autoZero"/>
        <c:crossBetween val="between"/>
      </c:valAx>
      <c:catAx>
        <c:axId val="32095616"/>
        <c:scaling>
          <c:orientation val="minMax"/>
        </c:scaling>
        <c:delete val="0"/>
        <c:axPos val="b"/>
        <c:numFmt formatCode="General" sourceLinked="0"/>
        <c:majorTickMark val="out"/>
        <c:minorTickMark val="none"/>
        <c:tickLblPos val="nextTo"/>
        <c:txPr>
          <a:bodyPr/>
          <a:lstStyle/>
          <a:p>
            <a:pPr>
              <a:defRPr sz="900"/>
            </a:pPr>
            <a:endParaRPr lang="en-US"/>
          </a:p>
        </c:txPr>
        <c:crossAx val="32094080"/>
        <c:crosses val="autoZero"/>
        <c:auto val="1"/>
        <c:lblAlgn val="ctr"/>
        <c:lblOffset val="100"/>
        <c:noMultiLvlLbl val="0"/>
      </c:cat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57675331950842323"/>
          <c:y val="5.9703226020540782E-2"/>
          <c:w val="0.40712226100833965"/>
          <c:h val="0.75767514144604031"/>
        </c:manualLayout>
      </c:layout>
      <c:barChart>
        <c:barDir val="bar"/>
        <c:grouping val="stacked"/>
        <c:varyColors val="0"/>
        <c:ser>
          <c:idx val="0"/>
          <c:order val="0"/>
          <c:tx>
            <c:strRef>
              <c:f>Sheet1!$B$1</c:f>
              <c:strCache>
                <c:ptCount val="1"/>
                <c:pt idx="0">
                  <c:v>Agree strongly</c:v>
                </c:pt>
              </c:strCache>
            </c:strRef>
          </c:tx>
          <c:spPr>
            <a:solidFill>
              <a:schemeClr val="accent6">
                <a:lumMod val="50000"/>
              </a:schemeClr>
            </a:solidFill>
          </c:spPr>
          <c:invertIfNegative val="0"/>
          <c:dLbls>
            <c:spPr>
              <a:noFill/>
              <a:ln>
                <a:noFill/>
              </a:ln>
              <a:effectLst/>
            </c:spPr>
            <c:txPr>
              <a:bodyPr/>
              <a:lstStyle/>
              <a:p>
                <a:pPr>
                  <a:defRPr sz="9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 It was written by someone who  appeared to be knowledgeable and competent</c:v>
                </c:pt>
                <c:pt idx="1">
                  <c:v>  It was received in a timely manner</c:v>
                </c:pt>
                <c:pt idx="2">
                  <c:v> The content of the report was relevant and within the scope of the visit</c:v>
                </c:pt>
                <c:pt idx="3">
                  <c:v>It provided an accurate assessment of your organisations processes and key risk areas</c:v>
                </c:pt>
                <c:pt idx="4">
                  <c:v>It provided clear and constructive advice </c:v>
                </c:pt>
                <c:pt idx="5">
                  <c:v>The recommendations made were constructive and appropriate</c:v>
                </c:pt>
                <c:pt idx="6">
                  <c:v> The assurance rating awarded  was considered and understood</c:v>
                </c:pt>
                <c:pt idx="7">
                  <c:v>The length of the report was appropriate</c:v>
                </c:pt>
              </c:strCache>
            </c:strRef>
          </c:cat>
          <c:val>
            <c:numRef>
              <c:f>Sheet1!$B$2:$B$9</c:f>
              <c:numCache>
                <c:formatCode>General</c:formatCode>
                <c:ptCount val="8"/>
                <c:pt idx="0">
                  <c:v>80</c:v>
                </c:pt>
                <c:pt idx="1">
                  <c:v>84</c:v>
                </c:pt>
                <c:pt idx="2">
                  <c:v>75</c:v>
                </c:pt>
                <c:pt idx="3">
                  <c:v>70</c:v>
                </c:pt>
                <c:pt idx="4">
                  <c:v>77</c:v>
                </c:pt>
                <c:pt idx="5">
                  <c:v>70</c:v>
                </c:pt>
                <c:pt idx="6">
                  <c:v>63</c:v>
                </c:pt>
                <c:pt idx="7">
                  <c:v>75</c:v>
                </c:pt>
              </c:numCache>
            </c:numRef>
          </c:val>
        </c:ser>
        <c:ser>
          <c:idx val="1"/>
          <c:order val="1"/>
          <c:tx>
            <c:strRef>
              <c:f>Sheet1!$C$1</c:f>
              <c:strCache>
                <c:ptCount val="1"/>
                <c:pt idx="0">
                  <c:v>Agree slightly</c:v>
                </c:pt>
              </c:strCache>
            </c:strRef>
          </c:tx>
          <c:spPr>
            <a:solidFill>
              <a:schemeClr val="accent6">
                <a:lumMod val="75000"/>
              </a:schemeClr>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 It was written by someone who  appeared to be knowledgeable and competent</c:v>
                </c:pt>
                <c:pt idx="1">
                  <c:v>  It was received in a timely manner</c:v>
                </c:pt>
                <c:pt idx="2">
                  <c:v> The content of the report was relevant and within the scope of the visit</c:v>
                </c:pt>
                <c:pt idx="3">
                  <c:v>It provided an accurate assessment of your organisations processes and key risk areas</c:v>
                </c:pt>
                <c:pt idx="4">
                  <c:v>It provided clear and constructive advice </c:v>
                </c:pt>
                <c:pt idx="5">
                  <c:v>The recommendations made were constructive and appropriate</c:v>
                </c:pt>
                <c:pt idx="6">
                  <c:v> The assurance rating awarded  was considered and understood</c:v>
                </c:pt>
                <c:pt idx="7">
                  <c:v>The length of the report was appropriate</c:v>
                </c:pt>
              </c:strCache>
            </c:strRef>
          </c:cat>
          <c:val>
            <c:numRef>
              <c:f>Sheet1!$C$2:$C$9</c:f>
              <c:numCache>
                <c:formatCode>General</c:formatCode>
                <c:ptCount val="8"/>
                <c:pt idx="0">
                  <c:v>16</c:v>
                </c:pt>
                <c:pt idx="1">
                  <c:v>14</c:v>
                </c:pt>
                <c:pt idx="2">
                  <c:v>25</c:v>
                </c:pt>
                <c:pt idx="3">
                  <c:v>25</c:v>
                </c:pt>
                <c:pt idx="4">
                  <c:v>18</c:v>
                </c:pt>
                <c:pt idx="5">
                  <c:v>20</c:v>
                </c:pt>
                <c:pt idx="6">
                  <c:v>21</c:v>
                </c:pt>
                <c:pt idx="7">
                  <c:v>23</c:v>
                </c:pt>
              </c:numCache>
            </c:numRef>
          </c:val>
        </c:ser>
        <c:ser>
          <c:idx val="2"/>
          <c:order val="2"/>
          <c:tx>
            <c:strRef>
              <c:f>Sheet1!$D$1</c:f>
              <c:strCache>
                <c:ptCount val="1"/>
                <c:pt idx="0">
                  <c:v>Neither agree or disagree</c:v>
                </c:pt>
              </c:strCache>
            </c:strRef>
          </c:tx>
          <c:spPr>
            <a:solidFill>
              <a:srgbClr val="FFC000"/>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 It was written by someone who  appeared to be knowledgeable and competent</c:v>
                </c:pt>
                <c:pt idx="1">
                  <c:v>  It was received in a timely manner</c:v>
                </c:pt>
                <c:pt idx="2">
                  <c:v> The content of the report was relevant and within the scope of the visit</c:v>
                </c:pt>
                <c:pt idx="3">
                  <c:v>It provided an accurate assessment of your organisations processes and key risk areas</c:v>
                </c:pt>
                <c:pt idx="4">
                  <c:v>It provided clear and constructive advice </c:v>
                </c:pt>
                <c:pt idx="5">
                  <c:v>The recommendations made were constructive and appropriate</c:v>
                </c:pt>
                <c:pt idx="6">
                  <c:v> The assurance rating awarded  was considered and understood</c:v>
                </c:pt>
                <c:pt idx="7">
                  <c:v>The length of the report was appropriate</c:v>
                </c:pt>
              </c:strCache>
            </c:strRef>
          </c:cat>
          <c:val>
            <c:numRef>
              <c:f>Sheet1!$D$2:$D$9</c:f>
              <c:numCache>
                <c:formatCode>General</c:formatCode>
                <c:ptCount val="8"/>
                <c:pt idx="3">
                  <c:v>2</c:v>
                </c:pt>
                <c:pt idx="4">
                  <c:v>2</c:v>
                </c:pt>
                <c:pt idx="5">
                  <c:v>4</c:v>
                </c:pt>
                <c:pt idx="6">
                  <c:v>11</c:v>
                </c:pt>
              </c:numCache>
            </c:numRef>
          </c:val>
        </c:ser>
        <c:ser>
          <c:idx val="3"/>
          <c:order val="3"/>
          <c:tx>
            <c:strRef>
              <c:f>Sheet1!$E$1</c:f>
              <c:strCache>
                <c:ptCount val="1"/>
                <c:pt idx="0">
                  <c:v>Disagree slightly</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 It was written by someone who  appeared to be knowledgeable and competent</c:v>
                </c:pt>
                <c:pt idx="1">
                  <c:v>  It was received in a timely manner</c:v>
                </c:pt>
                <c:pt idx="2">
                  <c:v> The content of the report was relevant and within the scope of the visit</c:v>
                </c:pt>
                <c:pt idx="3">
                  <c:v>It provided an accurate assessment of your organisations processes and key risk areas</c:v>
                </c:pt>
                <c:pt idx="4">
                  <c:v>It provided clear and constructive advice </c:v>
                </c:pt>
                <c:pt idx="5">
                  <c:v>The recommendations made were constructive and appropriate</c:v>
                </c:pt>
                <c:pt idx="6">
                  <c:v> The assurance rating awarded  was considered and understood</c:v>
                </c:pt>
                <c:pt idx="7">
                  <c:v>The length of the report was appropriate</c:v>
                </c:pt>
              </c:strCache>
            </c:strRef>
          </c:cat>
          <c:val>
            <c:numRef>
              <c:f>Sheet1!$E$2:$E$9</c:f>
              <c:numCache>
                <c:formatCode>General</c:formatCode>
                <c:ptCount val="8"/>
                <c:pt idx="0">
                  <c:v>4</c:v>
                </c:pt>
                <c:pt idx="1">
                  <c:v>2</c:v>
                </c:pt>
                <c:pt idx="3">
                  <c:v>4</c:v>
                </c:pt>
                <c:pt idx="4">
                  <c:v>4</c:v>
                </c:pt>
                <c:pt idx="5">
                  <c:v>5</c:v>
                </c:pt>
              </c:numCache>
            </c:numRef>
          </c:val>
        </c:ser>
        <c:ser>
          <c:idx val="4"/>
          <c:order val="4"/>
          <c:tx>
            <c:strRef>
              <c:f>Sheet1!$F$1</c:f>
              <c:strCache>
                <c:ptCount val="1"/>
                <c:pt idx="0">
                  <c:v>Disagree strongly</c:v>
                </c:pt>
              </c:strCache>
            </c:strRef>
          </c:tx>
          <c:invertIfNegative val="0"/>
          <c:cat>
            <c:strRef>
              <c:f>Sheet1!$A$2:$A$9</c:f>
              <c:strCache>
                <c:ptCount val="8"/>
                <c:pt idx="0">
                  <c:v> It was written by someone who  appeared to be knowledgeable and competent</c:v>
                </c:pt>
                <c:pt idx="1">
                  <c:v>  It was received in a timely manner</c:v>
                </c:pt>
                <c:pt idx="2">
                  <c:v> The content of the report was relevant and within the scope of the visit</c:v>
                </c:pt>
                <c:pt idx="3">
                  <c:v>It provided an accurate assessment of your organisations processes and key risk areas</c:v>
                </c:pt>
                <c:pt idx="4">
                  <c:v>It provided clear and constructive advice </c:v>
                </c:pt>
                <c:pt idx="5">
                  <c:v>The recommendations made were constructive and appropriate</c:v>
                </c:pt>
                <c:pt idx="6">
                  <c:v> The assurance rating awarded  was considered and understood</c:v>
                </c:pt>
                <c:pt idx="7">
                  <c:v>The length of the report was appropriate</c:v>
                </c:pt>
              </c:strCache>
            </c:strRef>
          </c:cat>
          <c:val>
            <c:numRef>
              <c:f>Sheet1!$F$2:$F$9</c:f>
              <c:numCache>
                <c:formatCode>General</c:formatCode>
                <c:ptCount val="8"/>
                <c:pt idx="7">
                  <c:v>2</c:v>
                </c:pt>
              </c:numCache>
            </c:numRef>
          </c:val>
        </c:ser>
        <c:ser>
          <c:idx val="5"/>
          <c:order val="5"/>
          <c:tx>
            <c:strRef>
              <c:f>Sheet1!$G$1</c:f>
              <c:strCache>
                <c:ptCount val="1"/>
                <c:pt idx="0">
                  <c:v>Don't know</c:v>
                </c:pt>
              </c:strCache>
            </c:strRef>
          </c:tx>
          <c:spPr>
            <a:solidFill>
              <a:schemeClr val="tx1">
                <a:lumMod val="40000"/>
                <a:lumOff val="60000"/>
              </a:schemeClr>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 It was written by someone who  appeared to be knowledgeable and competent</c:v>
                </c:pt>
                <c:pt idx="1">
                  <c:v>  It was received in a timely manner</c:v>
                </c:pt>
                <c:pt idx="2">
                  <c:v> The content of the report was relevant and within the scope of the visit</c:v>
                </c:pt>
                <c:pt idx="3">
                  <c:v>It provided an accurate assessment of your organisations processes and key risk areas</c:v>
                </c:pt>
                <c:pt idx="4">
                  <c:v>It provided clear and constructive advice </c:v>
                </c:pt>
                <c:pt idx="5">
                  <c:v>The recommendations made were constructive and appropriate</c:v>
                </c:pt>
                <c:pt idx="6">
                  <c:v> The assurance rating awarded  was considered and understood</c:v>
                </c:pt>
                <c:pt idx="7">
                  <c:v>The length of the report was appropriate</c:v>
                </c:pt>
              </c:strCache>
            </c:strRef>
          </c:cat>
          <c:val>
            <c:numRef>
              <c:f>Sheet1!$G$2:$G$9</c:f>
              <c:numCache>
                <c:formatCode>General</c:formatCode>
                <c:ptCount val="8"/>
                <c:pt idx="6">
                  <c:v>5</c:v>
                </c:pt>
              </c:numCache>
            </c:numRef>
          </c:val>
        </c:ser>
        <c:dLbls>
          <c:showLegendKey val="0"/>
          <c:showVal val="0"/>
          <c:showCatName val="0"/>
          <c:showSerName val="0"/>
          <c:showPercent val="0"/>
          <c:showBubbleSize val="0"/>
        </c:dLbls>
        <c:gapWidth val="150"/>
        <c:overlap val="100"/>
        <c:axId val="32597888"/>
        <c:axId val="32596352"/>
      </c:barChart>
      <c:valAx>
        <c:axId val="32596352"/>
        <c:scaling>
          <c:orientation val="minMax"/>
        </c:scaling>
        <c:delete val="1"/>
        <c:axPos val="b"/>
        <c:numFmt formatCode="General" sourceLinked="1"/>
        <c:majorTickMark val="out"/>
        <c:minorTickMark val="none"/>
        <c:tickLblPos val="nextTo"/>
        <c:crossAx val="32597888"/>
        <c:crosses val="autoZero"/>
        <c:crossBetween val="between"/>
      </c:valAx>
      <c:catAx>
        <c:axId val="32597888"/>
        <c:scaling>
          <c:orientation val="minMax"/>
        </c:scaling>
        <c:delete val="0"/>
        <c:axPos val="l"/>
        <c:numFmt formatCode="General" sourceLinked="0"/>
        <c:majorTickMark val="out"/>
        <c:minorTickMark val="none"/>
        <c:tickLblPos val="nextTo"/>
        <c:txPr>
          <a:bodyPr/>
          <a:lstStyle/>
          <a:p>
            <a:pPr>
              <a:defRPr sz="1000"/>
            </a:pPr>
            <a:endParaRPr lang="en-US"/>
          </a:p>
        </c:txPr>
        <c:crossAx val="32596352"/>
        <c:crosses val="autoZero"/>
        <c:auto val="1"/>
        <c:lblAlgn val="ctr"/>
        <c:lblOffset val="100"/>
        <c:noMultiLvlLbl val="0"/>
      </c:catAx>
      <c:spPr>
        <a:noFill/>
        <a:ln w="25400">
          <a:noFill/>
        </a:ln>
      </c:spPr>
    </c:plotArea>
    <c:legend>
      <c:legendPos val="r"/>
      <c:layout>
        <c:manualLayout>
          <c:xMode val="edge"/>
          <c:yMode val="edge"/>
          <c:x val="1.5315874088179695E-2"/>
          <c:y val="0.81800443557084468"/>
          <c:w val="0.98318943500683775"/>
          <c:h val="0.1190613402945617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57675331950842323"/>
          <c:y val="5.9703226020540782E-2"/>
          <c:w val="0.40712226100833965"/>
          <c:h val="0.75767514144604031"/>
        </c:manualLayout>
      </c:layout>
      <c:barChart>
        <c:barDir val="bar"/>
        <c:grouping val="stacked"/>
        <c:varyColors val="0"/>
        <c:ser>
          <c:idx val="0"/>
          <c:order val="0"/>
          <c:tx>
            <c:strRef>
              <c:f>Sheet1!$B$1</c:f>
              <c:strCache>
                <c:ptCount val="1"/>
                <c:pt idx="0">
                  <c:v>Agree strongly</c:v>
                </c:pt>
              </c:strCache>
            </c:strRef>
          </c:tx>
          <c:spPr>
            <a:solidFill>
              <a:schemeClr val="accent6">
                <a:lumMod val="50000"/>
              </a:schemeClr>
            </a:solidFill>
          </c:spPr>
          <c:invertIfNegative val="0"/>
          <c:dLbls>
            <c:spPr>
              <a:noFill/>
              <a:ln>
                <a:noFill/>
              </a:ln>
              <a:effectLst/>
            </c:spPr>
            <c:txPr>
              <a:bodyPr/>
              <a:lstStyle/>
              <a:p>
                <a:pPr>
                  <a:defRPr sz="9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Raised awareness of the importance of data protection across the organisation</c:v>
                </c:pt>
                <c:pt idx="1">
                  <c:v>Improved data protection processes within my organisations </c:v>
                </c:pt>
                <c:pt idx="2">
                  <c:v>Assisted in the implementation of an  action plan to improve data protection compliance</c:v>
                </c:pt>
              </c:strCache>
            </c:strRef>
          </c:cat>
          <c:val>
            <c:numRef>
              <c:f>Sheet1!$B$2:$B$4</c:f>
              <c:numCache>
                <c:formatCode>General</c:formatCode>
                <c:ptCount val="3"/>
                <c:pt idx="0">
                  <c:v>64</c:v>
                </c:pt>
                <c:pt idx="1">
                  <c:v>63</c:v>
                </c:pt>
                <c:pt idx="2">
                  <c:v>66</c:v>
                </c:pt>
              </c:numCache>
            </c:numRef>
          </c:val>
        </c:ser>
        <c:ser>
          <c:idx val="1"/>
          <c:order val="1"/>
          <c:tx>
            <c:strRef>
              <c:f>Sheet1!$C$1</c:f>
              <c:strCache>
                <c:ptCount val="1"/>
                <c:pt idx="0">
                  <c:v>Agree slightly</c:v>
                </c:pt>
              </c:strCache>
            </c:strRef>
          </c:tx>
          <c:spPr>
            <a:solidFill>
              <a:schemeClr val="accent6">
                <a:lumMod val="75000"/>
              </a:schemeClr>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Raised awareness of the importance of data protection across the organisation</c:v>
                </c:pt>
                <c:pt idx="1">
                  <c:v>Improved data protection processes within my organisations </c:v>
                </c:pt>
                <c:pt idx="2">
                  <c:v>Assisted in the implementation of an  action plan to improve data protection compliance</c:v>
                </c:pt>
              </c:strCache>
            </c:strRef>
          </c:cat>
          <c:val>
            <c:numRef>
              <c:f>Sheet1!$C$2:$C$4</c:f>
              <c:numCache>
                <c:formatCode>General</c:formatCode>
                <c:ptCount val="3"/>
                <c:pt idx="0">
                  <c:v>30</c:v>
                </c:pt>
                <c:pt idx="1">
                  <c:v>30</c:v>
                </c:pt>
                <c:pt idx="2">
                  <c:v>30</c:v>
                </c:pt>
              </c:numCache>
            </c:numRef>
          </c:val>
        </c:ser>
        <c:ser>
          <c:idx val="2"/>
          <c:order val="2"/>
          <c:tx>
            <c:strRef>
              <c:f>Sheet1!$D$1</c:f>
              <c:strCache>
                <c:ptCount val="1"/>
                <c:pt idx="0">
                  <c:v>Neither agree or disagree</c:v>
                </c:pt>
              </c:strCache>
            </c:strRef>
          </c:tx>
          <c:spPr>
            <a:solidFill>
              <a:srgbClr val="FFC000"/>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Raised awareness of the importance of data protection across the organisation</c:v>
                </c:pt>
                <c:pt idx="1">
                  <c:v>Improved data protection processes within my organisations </c:v>
                </c:pt>
                <c:pt idx="2">
                  <c:v>Assisted in the implementation of an  action plan to improve data protection compliance</c:v>
                </c:pt>
              </c:strCache>
            </c:strRef>
          </c:cat>
          <c:val>
            <c:numRef>
              <c:f>Sheet1!$D$2:$D$4</c:f>
              <c:numCache>
                <c:formatCode>General</c:formatCode>
                <c:ptCount val="3"/>
                <c:pt idx="0">
                  <c:v>5</c:v>
                </c:pt>
                <c:pt idx="1">
                  <c:v>5</c:v>
                </c:pt>
                <c:pt idx="2">
                  <c:v>2</c:v>
                </c:pt>
              </c:numCache>
            </c:numRef>
          </c:val>
        </c:ser>
        <c:ser>
          <c:idx val="3"/>
          <c:order val="3"/>
          <c:tx>
            <c:strRef>
              <c:f>Sheet1!$E$1</c:f>
              <c:strCache>
                <c:ptCount val="1"/>
                <c:pt idx="0">
                  <c:v>Disagree slightly</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Raised awareness of the importance of data protection across the organisation</c:v>
                </c:pt>
                <c:pt idx="1">
                  <c:v>Improved data protection processes within my organisations </c:v>
                </c:pt>
                <c:pt idx="2">
                  <c:v>Assisted in the implementation of an  action plan to improve data protection compliance</c:v>
                </c:pt>
              </c:strCache>
            </c:strRef>
          </c:cat>
          <c:val>
            <c:numRef>
              <c:f>Sheet1!$E$2:$E$4</c:f>
              <c:numCache>
                <c:formatCode>General</c:formatCode>
                <c:ptCount val="3"/>
                <c:pt idx="1">
                  <c:v>2</c:v>
                </c:pt>
                <c:pt idx="2">
                  <c:v>2</c:v>
                </c:pt>
              </c:numCache>
            </c:numRef>
          </c:val>
        </c:ser>
        <c:ser>
          <c:idx val="4"/>
          <c:order val="4"/>
          <c:tx>
            <c:strRef>
              <c:f>Sheet1!$F$1</c:f>
              <c:strCache>
                <c:ptCount val="1"/>
                <c:pt idx="0">
                  <c:v>Disagree strongly</c:v>
                </c:pt>
              </c:strCache>
            </c:strRef>
          </c:tx>
          <c:invertIfNegative val="0"/>
          <c:cat>
            <c:strRef>
              <c:f>Sheet1!$A$2:$A$4</c:f>
              <c:strCache>
                <c:ptCount val="3"/>
                <c:pt idx="0">
                  <c:v>Raised awareness of the importance of data protection across the organisation</c:v>
                </c:pt>
                <c:pt idx="1">
                  <c:v>Improved data protection processes within my organisations </c:v>
                </c:pt>
                <c:pt idx="2">
                  <c:v>Assisted in the implementation of an  action plan to improve data protection compliance</c:v>
                </c:pt>
              </c:strCache>
            </c:strRef>
          </c:cat>
          <c:val>
            <c:numRef>
              <c:f>Sheet1!$F$2:$F$4</c:f>
              <c:numCache>
                <c:formatCode>General</c:formatCode>
                <c:ptCount val="3"/>
              </c:numCache>
            </c:numRef>
          </c:val>
        </c:ser>
        <c:ser>
          <c:idx val="5"/>
          <c:order val="5"/>
          <c:tx>
            <c:strRef>
              <c:f>Sheet1!$G$1</c:f>
              <c:strCache>
                <c:ptCount val="1"/>
                <c:pt idx="0">
                  <c:v>Don't know</c:v>
                </c:pt>
              </c:strCache>
            </c:strRef>
          </c:tx>
          <c:spPr>
            <a:solidFill>
              <a:schemeClr val="tx1">
                <a:lumMod val="40000"/>
                <a:lumOff val="60000"/>
              </a:schemeClr>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Raised awareness of the importance of data protection across the organisation</c:v>
                </c:pt>
                <c:pt idx="1">
                  <c:v>Improved data protection processes within my organisations </c:v>
                </c:pt>
                <c:pt idx="2">
                  <c:v>Assisted in the implementation of an  action plan to improve data protection compliance</c:v>
                </c:pt>
              </c:strCache>
            </c:strRef>
          </c:cat>
          <c:val>
            <c:numRef>
              <c:f>Sheet1!$G$2:$G$4</c:f>
              <c:numCache>
                <c:formatCode>General</c:formatCode>
                <c:ptCount val="3"/>
              </c:numCache>
            </c:numRef>
          </c:val>
        </c:ser>
        <c:dLbls>
          <c:showLegendKey val="0"/>
          <c:showVal val="0"/>
          <c:showCatName val="0"/>
          <c:showSerName val="0"/>
          <c:showPercent val="0"/>
          <c:showBubbleSize val="0"/>
        </c:dLbls>
        <c:gapWidth val="150"/>
        <c:overlap val="100"/>
        <c:axId val="32739328"/>
        <c:axId val="32725248"/>
      </c:barChart>
      <c:valAx>
        <c:axId val="32725248"/>
        <c:scaling>
          <c:orientation val="minMax"/>
        </c:scaling>
        <c:delete val="1"/>
        <c:axPos val="b"/>
        <c:numFmt formatCode="General" sourceLinked="1"/>
        <c:majorTickMark val="out"/>
        <c:minorTickMark val="none"/>
        <c:tickLblPos val="nextTo"/>
        <c:crossAx val="32739328"/>
        <c:crosses val="autoZero"/>
        <c:crossBetween val="between"/>
      </c:valAx>
      <c:catAx>
        <c:axId val="32739328"/>
        <c:scaling>
          <c:orientation val="minMax"/>
        </c:scaling>
        <c:delete val="0"/>
        <c:axPos val="l"/>
        <c:numFmt formatCode="General" sourceLinked="0"/>
        <c:majorTickMark val="out"/>
        <c:minorTickMark val="none"/>
        <c:tickLblPos val="nextTo"/>
        <c:txPr>
          <a:bodyPr/>
          <a:lstStyle/>
          <a:p>
            <a:pPr>
              <a:defRPr sz="1000"/>
            </a:pPr>
            <a:endParaRPr lang="en-US"/>
          </a:p>
        </c:txPr>
        <c:crossAx val="32725248"/>
        <c:crosses val="autoZero"/>
        <c:auto val="1"/>
        <c:lblAlgn val="ctr"/>
        <c:lblOffset val="100"/>
        <c:noMultiLvlLbl val="0"/>
      </c:catAx>
      <c:spPr>
        <a:noFill/>
        <a:ln w="25400">
          <a:noFill/>
        </a:ln>
      </c:spPr>
    </c:plotArea>
    <c:legend>
      <c:legendPos val="r"/>
      <c:layout>
        <c:manualLayout>
          <c:xMode val="edge"/>
          <c:yMode val="edge"/>
          <c:x val="1.5315874088179695E-2"/>
          <c:y val="0.81800443557084468"/>
          <c:w val="0.98318943500683775"/>
          <c:h val="0.1190613402945617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55881702864863469"/>
          <c:y val="5.9703226020540782E-2"/>
          <c:w val="0.42505855186812824"/>
          <c:h val="0.75767514144604031"/>
        </c:manualLayout>
      </c:layout>
      <c:barChart>
        <c:barDir val="bar"/>
        <c:grouping val="stacked"/>
        <c:varyColors val="0"/>
        <c:ser>
          <c:idx val="0"/>
          <c:order val="0"/>
          <c:tx>
            <c:strRef>
              <c:f>Sheet1!$B$1</c:f>
              <c:strCache>
                <c:ptCount val="1"/>
                <c:pt idx="0">
                  <c:v>Very satisfied</c:v>
                </c:pt>
              </c:strCache>
            </c:strRef>
          </c:tx>
          <c:spPr>
            <a:solidFill>
              <a:schemeClr val="accent6">
                <a:lumMod val="50000"/>
              </a:schemeClr>
            </a:solidFill>
          </c:spPr>
          <c:invertIfNegative val="0"/>
          <c:dLbls>
            <c:spPr>
              <a:noFill/>
              <a:ln>
                <a:noFill/>
              </a:ln>
              <a:effectLst/>
            </c:spPr>
            <c:txPr>
              <a:bodyPr/>
              <a:lstStyle/>
              <a:p>
                <a:pPr>
                  <a:defRPr sz="9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The relevance of all the scope areas available as part of the engagement</c:v>
                </c:pt>
                <c:pt idx="1">
                  <c:v>The relevance of what was actually covered in the scope areas </c:v>
                </c:pt>
                <c:pt idx="2">
                  <c:v>The volume of  documentation / evidence you were requested to provide</c:v>
                </c:pt>
                <c:pt idx="3">
                  <c:v>Ease of electronic file transfer for documents requested by the ICO</c:v>
                </c:pt>
                <c:pt idx="4">
                  <c:v>The report layout and ease of reading / amendment</c:v>
                </c:pt>
                <c:pt idx="5">
                  <c:v>The amount of data testing / sampling undertaken</c:v>
                </c:pt>
                <c:pt idx="6">
                  <c:v>The number of on-site interviews conducted and the individual interview time allocated</c:v>
                </c:pt>
                <c:pt idx="7">
                  <c:v>The amount of work required by you throughout the process</c:v>
                </c:pt>
                <c:pt idx="8">
                  <c:v>Speed of dealing with you</c:v>
                </c:pt>
              </c:strCache>
            </c:strRef>
          </c:cat>
          <c:val>
            <c:numRef>
              <c:f>Sheet1!$B$2:$B$10</c:f>
              <c:numCache>
                <c:formatCode>General</c:formatCode>
                <c:ptCount val="9"/>
                <c:pt idx="0">
                  <c:v>68</c:v>
                </c:pt>
                <c:pt idx="1">
                  <c:v>73</c:v>
                </c:pt>
                <c:pt idx="2">
                  <c:v>55</c:v>
                </c:pt>
                <c:pt idx="3">
                  <c:v>46</c:v>
                </c:pt>
                <c:pt idx="4">
                  <c:v>73</c:v>
                </c:pt>
                <c:pt idx="5">
                  <c:v>52</c:v>
                </c:pt>
                <c:pt idx="6">
                  <c:v>55</c:v>
                </c:pt>
                <c:pt idx="7">
                  <c:v>59</c:v>
                </c:pt>
                <c:pt idx="8">
                  <c:v>79</c:v>
                </c:pt>
              </c:numCache>
            </c:numRef>
          </c:val>
        </c:ser>
        <c:ser>
          <c:idx val="1"/>
          <c:order val="1"/>
          <c:tx>
            <c:strRef>
              <c:f>Sheet1!$C$1</c:f>
              <c:strCache>
                <c:ptCount val="1"/>
                <c:pt idx="0">
                  <c:v>Fairly satisfied</c:v>
                </c:pt>
              </c:strCache>
            </c:strRef>
          </c:tx>
          <c:spPr>
            <a:solidFill>
              <a:schemeClr val="accent6">
                <a:lumMod val="75000"/>
              </a:schemeClr>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The relevance of all the scope areas available as part of the engagement</c:v>
                </c:pt>
                <c:pt idx="1">
                  <c:v>The relevance of what was actually covered in the scope areas </c:v>
                </c:pt>
                <c:pt idx="2">
                  <c:v>The volume of  documentation / evidence you were requested to provide</c:v>
                </c:pt>
                <c:pt idx="3">
                  <c:v>Ease of electronic file transfer for documents requested by the ICO</c:v>
                </c:pt>
                <c:pt idx="4">
                  <c:v>The report layout and ease of reading / amendment</c:v>
                </c:pt>
                <c:pt idx="5">
                  <c:v>The amount of data testing / sampling undertaken</c:v>
                </c:pt>
                <c:pt idx="6">
                  <c:v>The number of on-site interviews conducted and the individual interview time allocated</c:v>
                </c:pt>
                <c:pt idx="7">
                  <c:v>The amount of work required by you throughout the process</c:v>
                </c:pt>
                <c:pt idx="8">
                  <c:v>Speed of dealing with you</c:v>
                </c:pt>
              </c:strCache>
            </c:strRef>
          </c:cat>
          <c:val>
            <c:numRef>
              <c:f>Sheet1!$C$2:$C$10</c:f>
              <c:numCache>
                <c:formatCode>General</c:formatCode>
                <c:ptCount val="9"/>
                <c:pt idx="0">
                  <c:v>27</c:v>
                </c:pt>
                <c:pt idx="1">
                  <c:v>25</c:v>
                </c:pt>
                <c:pt idx="2">
                  <c:v>29</c:v>
                </c:pt>
                <c:pt idx="3">
                  <c:v>20</c:v>
                </c:pt>
                <c:pt idx="4">
                  <c:v>25</c:v>
                </c:pt>
                <c:pt idx="5">
                  <c:v>21</c:v>
                </c:pt>
                <c:pt idx="6">
                  <c:v>21</c:v>
                </c:pt>
                <c:pt idx="7">
                  <c:v>29</c:v>
                </c:pt>
                <c:pt idx="8">
                  <c:v>21</c:v>
                </c:pt>
              </c:numCache>
            </c:numRef>
          </c:val>
        </c:ser>
        <c:ser>
          <c:idx val="2"/>
          <c:order val="2"/>
          <c:tx>
            <c:strRef>
              <c:f>Sheet1!$D$1</c:f>
              <c:strCache>
                <c:ptCount val="1"/>
                <c:pt idx="0">
                  <c:v>Neither satisfied or dissatisfied</c:v>
                </c:pt>
              </c:strCache>
            </c:strRef>
          </c:tx>
          <c:spPr>
            <a:solidFill>
              <a:srgbClr val="E79A0F"/>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The relevance of all the scope areas available as part of the engagement</c:v>
                </c:pt>
                <c:pt idx="1">
                  <c:v>The relevance of what was actually covered in the scope areas </c:v>
                </c:pt>
                <c:pt idx="2">
                  <c:v>The volume of  documentation / evidence you were requested to provide</c:v>
                </c:pt>
                <c:pt idx="3">
                  <c:v>Ease of electronic file transfer for documents requested by the ICO</c:v>
                </c:pt>
                <c:pt idx="4">
                  <c:v>The report layout and ease of reading / amendment</c:v>
                </c:pt>
                <c:pt idx="5">
                  <c:v>The amount of data testing / sampling undertaken</c:v>
                </c:pt>
                <c:pt idx="6">
                  <c:v>The number of on-site interviews conducted and the individual interview time allocated</c:v>
                </c:pt>
                <c:pt idx="7">
                  <c:v>The amount of work required by you throughout the process</c:v>
                </c:pt>
                <c:pt idx="8">
                  <c:v>Speed of dealing with you</c:v>
                </c:pt>
              </c:strCache>
            </c:strRef>
          </c:cat>
          <c:val>
            <c:numRef>
              <c:f>Sheet1!$D$2:$D$10</c:f>
              <c:numCache>
                <c:formatCode>General</c:formatCode>
                <c:ptCount val="9"/>
                <c:pt idx="1">
                  <c:v>2</c:v>
                </c:pt>
                <c:pt idx="2">
                  <c:v>7</c:v>
                </c:pt>
                <c:pt idx="3">
                  <c:v>5</c:v>
                </c:pt>
                <c:pt idx="5">
                  <c:v>5</c:v>
                </c:pt>
                <c:pt idx="6">
                  <c:v>14</c:v>
                </c:pt>
                <c:pt idx="7">
                  <c:v>9</c:v>
                </c:pt>
              </c:numCache>
            </c:numRef>
          </c:val>
        </c:ser>
        <c:ser>
          <c:idx val="3"/>
          <c:order val="3"/>
          <c:tx>
            <c:strRef>
              <c:f>Sheet1!$E$1</c:f>
              <c:strCache>
                <c:ptCount val="1"/>
                <c:pt idx="0">
                  <c:v>Not very satisfied</c:v>
                </c:pt>
              </c:strCache>
            </c:strRef>
          </c:tx>
          <c:invertIfNegative val="0"/>
          <c:cat>
            <c:strRef>
              <c:f>Sheet1!$A$2:$A$10</c:f>
              <c:strCache>
                <c:ptCount val="9"/>
                <c:pt idx="0">
                  <c:v>The relevance of all the scope areas available as part of the engagement</c:v>
                </c:pt>
                <c:pt idx="1">
                  <c:v>The relevance of what was actually covered in the scope areas </c:v>
                </c:pt>
                <c:pt idx="2">
                  <c:v>The volume of  documentation / evidence you were requested to provide</c:v>
                </c:pt>
                <c:pt idx="3">
                  <c:v>Ease of electronic file transfer for documents requested by the ICO</c:v>
                </c:pt>
                <c:pt idx="4">
                  <c:v>The report layout and ease of reading / amendment</c:v>
                </c:pt>
                <c:pt idx="5">
                  <c:v>The amount of data testing / sampling undertaken</c:v>
                </c:pt>
                <c:pt idx="6">
                  <c:v>The number of on-site interviews conducted and the individual interview time allocated</c:v>
                </c:pt>
                <c:pt idx="7">
                  <c:v>The amount of work required by you throughout the process</c:v>
                </c:pt>
                <c:pt idx="8">
                  <c:v>Speed of dealing with you</c:v>
                </c:pt>
              </c:strCache>
            </c:strRef>
          </c:cat>
          <c:val>
            <c:numRef>
              <c:f>Sheet1!$E$2:$E$10</c:f>
              <c:numCache>
                <c:formatCode>General</c:formatCode>
                <c:ptCount val="9"/>
                <c:pt idx="3">
                  <c:v>4</c:v>
                </c:pt>
                <c:pt idx="4">
                  <c:v>2</c:v>
                </c:pt>
                <c:pt idx="6">
                  <c:v>2</c:v>
                </c:pt>
              </c:numCache>
            </c:numRef>
          </c:val>
        </c:ser>
        <c:ser>
          <c:idx val="4"/>
          <c:order val="4"/>
          <c:tx>
            <c:strRef>
              <c:f>Sheet1!$F$1</c:f>
              <c:strCache>
                <c:ptCount val="1"/>
                <c:pt idx="0">
                  <c:v>Not at all satisfied</c:v>
                </c:pt>
              </c:strCache>
            </c:strRef>
          </c:tx>
          <c:invertIfNegative val="0"/>
          <c:cat>
            <c:strRef>
              <c:f>Sheet1!$A$2:$A$10</c:f>
              <c:strCache>
                <c:ptCount val="9"/>
                <c:pt idx="0">
                  <c:v>The relevance of all the scope areas available as part of the engagement</c:v>
                </c:pt>
                <c:pt idx="1">
                  <c:v>The relevance of what was actually covered in the scope areas </c:v>
                </c:pt>
                <c:pt idx="2">
                  <c:v>The volume of  documentation / evidence you were requested to provide</c:v>
                </c:pt>
                <c:pt idx="3">
                  <c:v>Ease of electronic file transfer for documents requested by the ICO</c:v>
                </c:pt>
                <c:pt idx="4">
                  <c:v>The report layout and ease of reading / amendment</c:v>
                </c:pt>
                <c:pt idx="5">
                  <c:v>The amount of data testing / sampling undertaken</c:v>
                </c:pt>
                <c:pt idx="6">
                  <c:v>The number of on-site interviews conducted and the individual interview time allocated</c:v>
                </c:pt>
                <c:pt idx="7">
                  <c:v>The amount of work required by you throughout the process</c:v>
                </c:pt>
                <c:pt idx="8">
                  <c:v>Speed of dealing with you</c:v>
                </c:pt>
              </c:strCache>
            </c:strRef>
          </c:cat>
          <c:val>
            <c:numRef>
              <c:f>Sheet1!$F$2:$F$10</c:f>
              <c:numCache>
                <c:formatCode>General</c:formatCode>
                <c:ptCount val="9"/>
                <c:pt idx="2">
                  <c:v>2</c:v>
                </c:pt>
                <c:pt idx="5">
                  <c:v>2</c:v>
                </c:pt>
                <c:pt idx="6">
                  <c:v>2</c:v>
                </c:pt>
                <c:pt idx="7">
                  <c:v>2</c:v>
                </c:pt>
              </c:numCache>
            </c:numRef>
          </c:val>
        </c:ser>
        <c:ser>
          <c:idx val="5"/>
          <c:order val="5"/>
          <c:tx>
            <c:strRef>
              <c:f>Sheet1!$G$1</c:f>
              <c:strCache>
                <c:ptCount val="1"/>
                <c:pt idx="0">
                  <c:v>Can't remember</c:v>
                </c:pt>
              </c:strCache>
            </c:strRef>
          </c:tx>
          <c:spPr>
            <a:solidFill>
              <a:schemeClr val="tx1">
                <a:lumMod val="40000"/>
                <a:lumOff val="60000"/>
              </a:schemeClr>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The relevance of all the scope areas available as part of the engagement</c:v>
                </c:pt>
                <c:pt idx="1">
                  <c:v>The relevance of what was actually covered in the scope areas </c:v>
                </c:pt>
                <c:pt idx="2">
                  <c:v>The volume of  documentation / evidence you were requested to provide</c:v>
                </c:pt>
                <c:pt idx="3">
                  <c:v>Ease of electronic file transfer for documents requested by the ICO</c:v>
                </c:pt>
                <c:pt idx="4">
                  <c:v>The report layout and ease of reading / amendment</c:v>
                </c:pt>
                <c:pt idx="5">
                  <c:v>The amount of data testing / sampling undertaken</c:v>
                </c:pt>
                <c:pt idx="6">
                  <c:v>The number of on-site interviews conducted and the individual interview time allocated</c:v>
                </c:pt>
                <c:pt idx="7">
                  <c:v>The amount of work required by you throughout the process</c:v>
                </c:pt>
                <c:pt idx="8">
                  <c:v>Speed of dealing with you</c:v>
                </c:pt>
              </c:strCache>
            </c:strRef>
          </c:cat>
          <c:val>
            <c:numRef>
              <c:f>Sheet1!$G$2:$G$10</c:f>
              <c:numCache>
                <c:formatCode>General</c:formatCode>
                <c:ptCount val="9"/>
                <c:pt idx="0">
                  <c:v>5</c:v>
                </c:pt>
                <c:pt idx="2">
                  <c:v>7</c:v>
                </c:pt>
                <c:pt idx="3">
                  <c:v>25</c:v>
                </c:pt>
                <c:pt idx="5">
                  <c:v>20</c:v>
                </c:pt>
                <c:pt idx="6">
                  <c:v>5</c:v>
                </c:pt>
                <c:pt idx="7">
                  <c:v>2</c:v>
                </c:pt>
              </c:numCache>
            </c:numRef>
          </c:val>
        </c:ser>
        <c:dLbls>
          <c:showLegendKey val="0"/>
          <c:showVal val="0"/>
          <c:showCatName val="0"/>
          <c:showSerName val="0"/>
          <c:showPercent val="0"/>
          <c:showBubbleSize val="0"/>
        </c:dLbls>
        <c:gapWidth val="150"/>
        <c:overlap val="100"/>
        <c:axId val="33191808"/>
        <c:axId val="33190272"/>
      </c:barChart>
      <c:valAx>
        <c:axId val="33190272"/>
        <c:scaling>
          <c:orientation val="minMax"/>
        </c:scaling>
        <c:delete val="1"/>
        <c:axPos val="b"/>
        <c:numFmt formatCode="General" sourceLinked="1"/>
        <c:majorTickMark val="out"/>
        <c:minorTickMark val="none"/>
        <c:tickLblPos val="nextTo"/>
        <c:crossAx val="33191808"/>
        <c:crosses val="autoZero"/>
        <c:crossBetween val="between"/>
      </c:valAx>
      <c:catAx>
        <c:axId val="33191808"/>
        <c:scaling>
          <c:orientation val="minMax"/>
        </c:scaling>
        <c:delete val="0"/>
        <c:axPos val="l"/>
        <c:numFmt formatCode="General" sourceLinked="0"/>
        <c:majorTickMark val="out"/>
        <c:minorTickMark val="none"/>
        <c:tickLblPos val="nextTo"/>
        <c:txPr>
          <a:bodyPr/>
          <a:lstStyle/>
          <a:p>
            <a:pPr>
              <a:defRPr sz="900"/>
            </a:pPr>
            <a:endParaRPr lang="en-US"/>
          </a:p>
        </c:txPr>
        <c:crossAx val="33190272"/>
        <c:crosses val="autoZero"/>
        <c:auto val="1"/>
        <c:lblAlgn val="ctr"/>
        <c:lblOffset val="100"/>
        <c:noMultiLvlLbl val="0"/>
      </c:catAx>
      <c:spPr>
        <a:noFill/>
        <a:ln w="25400">
          <a:noFill/>
        </a:ln>
      </c:spPr>
    </c:plotArea>
    <c:legend>
      <c:legendPos val="r"/>
      <c:layout>
        <c:manualLayout>
          <c:xMode val="edge"/>
          <c:yMode val="edge"/>
          <c:x val="1.5315874088179695E-2"/>
          <c:y val="0.81800443557084468"/>
          <c:w val="0.98318943500683775"/>
          <c:h val="0.1190613402945617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0.23727004290339795"/>
          <c:y val="0.14289816305920244"/>
          <c:w val="0.58648516960622543"/>
          <c:h val="0.40073477631902171"/>
        </c:manualLayout>
      </c:layout>
      <c:barChart>
        <c:barDir val="col"/>
        <c:grouping val="clustered"/>
        <c:varyColors val="0"/>
        <c:ser>
          <c:idx val="0"/>
          <c:order val="0"/>
          <c:tx>
            <c:strRef>
              <c:f>Sheet1!$A$2</c:f>
              <c:strCache>
                <c:ptCount val="1"/>
                <c:pt idx="0">
                  <c:v>All</c:v>
                </c:pt>
              </c:strCache>
            </c:strRef>
          </c:tx>
          <c:spPr>
            <a:solidFill>
              <a:schemeClr val="accent6">
                <a:lumMod val="50000"/>
              </a:schemeClr>
            </a:solidFill>
          </c:spPr>
          <c:invertIfNegative val="0"/>
          <c:dLbls>
            <c:spPr>
              <a:noFill/>
              <a:ln>
                <a:noFill/>
              </a:ln>
              <a:effectLst/>
            </c:spPr>
            <c:txPr>
              <a:bodyPr/>
              <a:lstStyle/>
              <a:p>
                <a:pPr>
                  <a:defRPr sz="1000">
                    <a:solidFill>
                      <a:schemeClr val="tx1">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Very satisfied</c:v>
                </c:pt>
                <c:pt idx="1">
                  <c:v>Fairly satisfied</c:v>
                </c:pt>
                <c:pt idx="2">
                  <c:v>Neither satisfied or dissatisfied</c:v>
                </c:pt>
                <c:pt idx="3">
                  <c:v>Not very satisfied</c:v>
                </c:pt>
                <c:pt idx="4">
                  <c:v>Not at all satisfied</c:v>
                </c:pt>
              </c:strCache>
            </c:strRef>
          </c:cat>
          <c:val>
            <c:numRef>
              <c:f>Sheet1!$B$2:$F$2</c:f>
              <c:numCache>
                <c:formatCode>General</c:formatCode>
                <c:ptCount val="5"/>
                <c:pt idx="0">
                  <c:v>80</c:v>
                </c:pt>
                <c:pt idx="1">
                  <c:v>16</c:v>
                </c:pt>
                <c:pt idx="2">
                  <c:v>2</c:v>
                </c:pt>
                <c:pt idx="3">
                  <c:v>2</c:v>
                </c:pt>
              </c:numCache>
            </c:numRef>
          </c:val>
        </c:ser>
        <c:dLbls>
          <c:showLegendKey val="0"/>
          <c:showVal val="0"/>
          <c:showCatName val="0"/>
          <c:showSerName val="0"/>
          <c:showPercent val="0"/>
          <c:showBubbleSize val="0"/>
        </c:dLbls>
        <c:gapWidth val="150"/>
        <c:axId val="32913664"/>
        <c:axId val="32912128"/>
      </c:barChart>
      <c:valAx>
        <c:axId val="32912128"/>
        <c:scaling>
          <c:orientation val="minMax"/>
        </c:scaling>
        <c:delete val="1"/>
        <c:axPos val="l"/>
        <c:numFmt formatCode="General" sourceLinked="1"/>
        <c:majorTickMark val="out"/>
        <c:minorTickMark val="none"/>
        <c:tickLblPos val="nextTo"/>
        <c:crossAx val="32913664"/>
        <c:crosses val="autoZero"/>
        <c:crossBetween val="between"/>
      </c:valAx>
      <c:catAx>
        <c:axId val="32913664"/>
        <c:scaling>
          <c:orientation val="minMax"/>
        </c:scaling>
        <c:delete val="0"/>
        <c:axPos val="b"/>
        <c:numFmt formatCode="General" sourceLinked="0"/>
        <c:majorTickMark val="out"/>
        <c:minorTickMark val="none"/>
        <c:tickLblPos val="nextTo"/>
        <c:txPr>
          <a:bodyPr/>
          <a:lstStyle/>
          <a:p>
            <a:pPr>
              <a:defRPr sz="900"/>
            </a:pPr>
            <a:endParaRPr lang="en-US"/>
          </a:p>
        </c:txPr>
        <c:crossAx val="32912128"/>
        <c:crosses val="autoZero"/>
        <c:auto val="1"/>
        <c:lblAlgn val="ctr"/>
        <c:lblOffset val="100"/>
        <c:noMultiLvlLbl val="0"/>
      </c:cat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C2D7964-3193-40BC-9BB9-C22039B803AA}" type="datetimeFigureOut">
              <a:rPr lang="en-GB" smtClean="0"/>
              <a:t>31/01/2018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7380D43-DD92-47A6-AA4F-575E8E69ECC7}" type="slidenum">
              <a:rPr lang="en-GB" smtClean="0"/>
              <a:t>‹#›</a:t>
            </a:fld>
            <a:endParaRPr lang="en-GB"/>
          </a:p>
        </p:txBody>
      </p:sp>
    </p:spTree>
    <p:extLst>
      <p:ext uri="{BB962C8B-B14F-4D97-AF65-F5344CB8AC3E}">
        <p14:creationId xmlns:p14="http://schemas.microsoft.com/office/powerpoint/2010/main" val="11519790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l="1388"/>
          <a:stretch/>
        </p:blipFill>
        <p:spPr>
          <a:xfrm>
            <a:off x="0" y="-10738"/>
            <a:ext cx="9215429" cy="5174848"/>
          </a:xfrm>
          <a:prstGeom prst="rect">
            <a:avLst/>
          </a:prstGeom>
        </p:spPr>
      </p:pic>
      <p:sp>
        <p:nvSpPr>
          <p:cNvPr id="6" name="Rectangle 5"/>
          <p:cNvSpPr/>
          <p:nvPr userDrawn="1"/>
        </p:nvSpPr>
        <p:spPr>
          <a:xfrm flipH="1">
            <a:off x="0" y="-10738"/>
            <a:ext cx="4924044" cy="5174848"/>
          </a:xfrm>
          <a:custGeom>
            <a:avLst/>
            <a:gdLst>
              <a:gd name="connsiteX0" fmla="*/ 0 w 6100768"/>
              <a:gd name="connsiteY0" fmla="*/ 0 h 6858000"/>
              <a:gd name="connsiteX1" fmla="*/ 6100768 w 6100768"/>
              <a:gd name="connsiteY1" fmla="*/ 0 h 6858000"/>
              <a:gd name="connsiteX2" fmla="*/ 6100768 w 6100768"/>
              <a:gd name="connsiteY2" fmla="*/ 6858000 h 6858000"/>
              <a:gd name="connsiteX3" fmla="*/ 0 w 6100768"/>
              <a:gd name="connsiteY3" fmla="*/ 6858000 h 6858000"/>
              <a:gd name="connsiteX4" fmla="*/ 0 w 6100768"/>
              <a:gd name="connsiteY4" fmla="*/ 0 h 6858000"/>
              <a:gd name="connsiteX0" fmla="*/ 1225296 w 7326064"/>
              <a:gd name="connsiteY0" fmla="*/ 0 h 6858000"/>
              <a:gd name="connsiteX1" fmla="*/ 7326064 w 7326064"/>
              <a:gd name="connsiteY1" fmla="*/ 0 h 6858000"/>
              <a:gd name="connsiteX2" fmla="*/ 7326064 w 7326064"/>
              <a:gd name="connsiteY2" fmla="*/ 6858000 h 6858000"/>
              <a:gd name="connsiteX3" fmla="*/ 0 w 7326064"/>
              <a:gd name="connsiteY3" fmla="*/ 6858000 h 6858000"/>
              <a:gd name="connsiteX4" fmla="*/ 1225296 w 732606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64" h="6858000">
                <a:moveTo>
                  <a:pt x="1225296" y="0"/>
                </a:moveTo>
                <a:lnTo>
                  <a:pt x="7326064" y="0"/>
                </a:lnTo>
                <a:lnTo>
                  <a:pt x="7326064" y="6858000"/>
                </a:lnTo>
                <a:lnTo>
                  <a:pt x="0" y="6858000"/>
                </a:lnTo>
                <a:lnTo>
                  <a:pt x="1225296"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GB"/>
          </a:p>
        </p:txBody>
      </p:sp>
      <p:sp>
        <p:nvSpPr>
          <p:cNvPr id="2" name="Title 1"/>
          <p:cNvSpPr>
            <a:spLocks noGrp="1"/>
          </p:cNvSpPr>
          <p:nvPr>
            <p:ph type="ctrTitle" hasCustomPrompt="1"/>
          </p:nvPr>
        </p:nvSpPr>
        <p:spPr>
          <a:xfrm>
            <a:off x="323850" y="1033796"/>
            <a:ext cx="3903257" cy="1790700"/>
          </a:xfrm>
        </p:spPr>
        <p:txBody>
          <a:bodyPr anchor="b">
            <a:normAutofit/>
          </a:bodyPr>
          <a:lstStyle>
            <a:lvl1pPr algn="l">
              <a:defRPr sz="3300">
                <a:solidFill>
                  <a:schemeClr val="tx1"/>
                </a:solidFill>
                <a:latin typeface="+mj-lt"/>
                <a:ea typeface="Segoe UI" charset="0"/>
                <a:cs typeface="Segoe UI" charset="0"/>
              </a:defRPr>
            </a:lvl1pPr>
          </a:lstStyle>
          <a:p>
            <a:r>
              <a:rPr lang="en-US" dirty="0" smtClean="0"/>
              <a:t>Click to edit Master title style </a:t>
            </a:r>
            <a:endParaRPr lang="en-GB" dirty="0"/>
          </a:p>
        </p:txBody>
      </p:sp>
      <p:sp>
        <p:nvSpPr>
          <p:cNvPr id="3" name="Subtitle 2"/>
          <p:cNvSpPr>
            <a:spLocks noGrp="1"/>
          </p:cNvSpPr>
          <p:nvPr>
            <p:ph type="subTitle" idx="1"/>
          </p:nvPr>
        </p:nvSpPr>
        <p:spPr>
          <a:xfrm>
            <a:off x="317990" y="2893552"/>
            <a:ext cx="3903257" cy="1241822"/>
          </a:xfrm>
        </p:spPr>
        <p:txBody>
          <a:bodyPr>
            <a:normAutofit/>
          </a:bodyPr>
          <a:lstStyle>
            <a:lvl1pPr marL="0" indent="0" algn="l">
              <a:buNone/>
              <a:defRPr sz="1500">
                <a:solidFill>
                  <a:schemeClr val="tx1"/>
                </a:solidFill>
                <a:latin typeface="Segoe UI" charset="0"/>
                <a:ea typeface="Segoe UI" charset="0"/>
                <a:cs typeface="Segoe UI" charset="0"/>
              </a:defRPr>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smtClean="0"/>
              <a:t>Click to edit Master subtitle style</a:t>
            </a:r>
            <a:endParaRPr lang="en-GB"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5229" y="229720"/>
            <a:ext cx="869381" cy="450426"/>
          </a:xfrm>
          <a:prstGeom prst="rect">
            <a:avLst/>
          </a:prstGeom>
        </p:spPr>
      </p:pic>
    </p:spTree>
    <p:extLst>
      <p:ext uri="{BB962C8B-B14F-4D97-AF65-F5344CB8AC3E}">
        <p14:creationId xmlns:p14="http://schemas.microsoft.com/office/powerpoint/2010/main" val="39809229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7" name="Content Placeholder 3"/>
          <p:cNvSpPr>
            <a:spLocks noGrp="1"/>
          </p:cNvSpPr>
          <p:nvPr>
            <p:ph idx="14"/>
          </p:nvPr>
        </p:nvSpPr>
        <p:spPr>
          <a:xfrm>
            <a:off x="323850" y="4552815"/>
            <a:ext cx="8496300" cy="179235"/>
          </a:xfrm>
        </p:spPr>
        <p:txBody>
          <a:bodyPr anchor="ctr">
            <a:normAutofit/>
          </a:bodyPr>
          <a:lstStyle>
            <a:lvl1pPr marL="0" indent="0" algn="l">
              <a:buNone/>
              <a:defRPr sz="800">
                <a:solidFill>
                  <a:schemeClr val="tx1"/>
                </a:solidFill>
                <a:latin typeface="Segoe UI" pitchFamily="34" charset="0"/>
                <a:ea typeface="Segoe UI" pitchFamily="34" charset="0"/>
                <a:cs typeface="Segoe UI" pitchFamily="34" charset="0"/>
              </a:defRPr>
            </a:lvl1pPr>
          </a:lstStyle>
          <a:p>
            <a:endParaRPr lang="en-US" dirty="0"/>
          </a:p>
        </p:txBody>
      </p:sp>
      <p:sp>
        <p:nvSpPr>
          <p:cNvPr id="8" name="Content Placeholder 2"/>
          <p:cNvSpPr>
            <a:spLocks noGrp="1"/>
          </p:cNvSpPr>
          <p:nvPr>
            <p:ph idx="15"/>
          </p:nvPr>
        </p:nvSpPr>
        <p:spPr>
          <a:xfrm>
            <a:off x="323410" y="573510"/>
            <a:ext cx="8496740" cy="270000"/>
          </a:xfrm>
        </p:spPr>
        <p:txBody>
          <a:bodyPr anchor="ctr">
            <a:normAutofit/>
          </a:bodyPr>
          <a:lstStyle>
            <a:lvl1pPr marL="0" indent="0">
              <a:buNone/>
              <a:defRPr sz="1200" baseline="0">
                <a:solidFill>
                  <a:schemeClr val="accent2"/>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40386532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rgbClr val="6B9FC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idx="14"/>
          </p:nvPr>
        </p:nvSpPr>
        <p:spPr>
          <a:xfrm>
            <a:off x="323410" y="573510"/>
            <a:ext cx="8496740" cy="270000"/>
          </a:xfrm>
        </p:spPr>
        <p:txBody>
          <a:bodyPr anchor="ctr">
            <a:normAutofit/>
          </a:bodyPr>
          <a:lstStyle>
            <a:lvl1pPr marL="0" indent="0">
              <a:buNone/>
              <a:defRPr sz="1200" baseline="0">
                <a:solidFill>
                  <a:schemeClr val="accent2"/>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Tree>
    <p:extLst>
      <p:ext uri="{BB962C8B-B14F-4D97-AF65-F5344CB8AC3E}">
        <p14:creationId xmlns:p14="http://schemas.microsoft.com/office/powerpoint/2010/main" val="25117395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3_Flyshee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l="1388"/>
          <a:stretch/>
        </p:blipFill>
        <p:spPr>
          <a:xfrm>
            <a:off x="0" y="0"/>
            <a:ext cx="9144000" cy="5143500"/>
          </a:xfrm>
          <a:prstGeom prst="rect">
            <a:avLst/>
          </a:prstGeom>
        </p:spPr>
      </p:pic>
      <p:sp>
        <p:nvSpPr>
          <p:cNvPr id="9" name="Rectangle 8"/>
          <p:cNvSpPr/>
          <p:nvPr userDrawn="1"/>
        </p:nvSpPr>
        <p:spPr>
          <a:xfrm>
            <a:off x="0" y="0"/>
            <a:ext cx="3131840"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rgbClr val="EB174F">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sp>
        <p:nvSpPr>
          <p:cNvPr id="2" name="Title 1"/>
          <p:cNvSpPr>
            <a:spLocks noGrp="1"/>
          </p:cNvSpPr>
          <p:nvPr>
            <p:ph type="title"/>
          </p:nvPr>
        </p:nvSpPr>
        <p:spPr>
          <a:xfrm>
            <a:off x="3059832" y="1282306"/>
            <a:ext cx="5760318" cy="2139553"/>
          </a:xfrm>
        </p:spPr>
        <p:txBody>
          <a:bodyPr anchor="b">
            <a:normAutofit/>
          </a:bodyPr>
          <a:lstStyle>
            <a:lvl1pPr algn="r">
              <a:defRPr sz="3600" baseline="0">
                <a:solidFill>
                  <a:schemeClr val="tx1"/>
                </a:solidFill>
                <a:latin typeface="+mj-lt"/>
                <a:ea typeface="Segoe UI" charset="0"/>
                <a:cs typeface="Segoe UI" charset="0"/>
              </a:defRPr>
            </a:lvl1pPr>
          </a:lstStyle>
          <a:p>
            <a:endParaRPr lang="en-GB" dirty="0"/>
          </a:p>
        </p:txBody>
      </p:sp>
      <p:sp>
        <p:nvSpPr>
          <p:cNvPr id="3" name="Text Placeholder 2"/>
          <p:cNvSpPr>
            <a:spLocks noGrp="1"/>
          </p:cNvSpPr>
          <p:nvPr>
            <p:ph type="body" idx="1"/>
          </p:nvPr>
        </p:nvSpPr>
        <p:spPr>
          <a:xfrm>
            <a:off x="3059832" y="3442099"/>
            <a:ext cx="5760318"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Tree>
    <p:extLst>
      <p:ext uri="{BB962C8B-B14F-4D97-AF65-F5344CB8AC3E}">
        <p14:creationId xmlns:p14="http://schemas.microsoft.com/office/powerpoint/2010/main" val="6284570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4"/>
          </p:nvPr>
        </p:nvSpPr>
        <p:spPr>
          <a:xfrm>
            <a:off x="323410" y="573510"/>
            <a:ext cx="8496740" cy="270000"/>
          </a:xfrm>
        </p:spPr>
        <p:txBody>
          <a:bodyPr anchor="ctr">
            <a:normAutofit/>
          </a:bodyPr>
          <a:lstStyle>
            <a:lvl1pPr marL="0" indent="0">
              <a:buNone/>
              <a:defRPr sz="1200" baseline="0">
                <a:solidFill>
                  <a:schemeClr val="accent3"/>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13273410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Content Placeholder 3"/>
          <p:cNvSpPr>
            <a:spLocks noGrp="1"/>
          </p:cNvSpPr>
          <p:nvPr>
            <p:ph idx="14"/>
          </p:nvPr>
        </p:nvSpPr>
        <p:spPr>
          <a:xfrm>
            <a:off x="323850" y="4552815"/>
            <a:ext cx="8496300" cy="179235"/>
          </a:xfrm>
        </p:spPr>
        <p:txBody>
          <a:bodyPr anchor="ctr">
            <a:normAutofit/>
          </a:bodyPr>
          <a:lstStyle>
            <a:lvl1pPr marL="0" indent="0" algn="l">
              <a:buNone/>
              <a:defRPr sz="800">
                <a:solidFill>
                  <a:schemeClr val="tx1"/>
                </a:solidFill>
                <a:latin typeface="Segoe UI" pitchFamily="34" charset="0"/>
                <a:ea typeface="Segoe UI" pitchFamily="34" charset="0"/>
                <a:cs typeface="Segoe UI" pitchFamily="34" charset="0"/>
              </a:defRPr>
            </a:lvl1pPr>
          </a:lstStyle>
          <a:p>
            <a:endParaRPr lang="en-US" dirty="0"/>
          </a:p>
        </p:txBody>
      </p:sp>
      <p:sp>
        <p:nvSpPr>
          <p:cNvPr id="9" name="Content Placeholder 2"/>
          <p:cNvSpPr>
            <a:spLocks noGrp="1"/>
          </p:cNvSpPr>
          <p:nvPr>
            <p:ph idx="15"/>
          </p:nvPr>
        </p:nvSpPr>
        <p:spPr>
          <a:xfrm>
            <a:off x="323410" y="573510"/>
            <a:ext cx="8496740" cy="270000"/>
          </a:xfrm>
        </p:spPr>
        <p:txBody>
          <a:bodyPr anchor="ctr">
            <a:normAutofit/>
          </a:bodyPr>
          <a:lstStyle>
            <a:lvl1pPr marL="0" indent="0">
              <a:buNone/>
              <a:defRPr sz="1200" baseline="0">
                <a:solidFill>
                  <a:schemeClr val="accent3"/>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2515440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7" name="Content Placeholder 3"/>
          <p:cNvSpPr>
            <a:spLocks noGrp="1"/>
          </p:cNvSpPr>
          <p:nvPr>
            <p:ph idx="14"/>
          </p:nvPr>
        </p:nvSpPr>
        <p:spPr>
          <a:xfrm>
            <a:off x="323850" y="4552815"/>
            <a:ext cx="8496300" cy="179235"/>
          </a:xfrm>
        </p:spPr>
        <p:txBody>
          <a:bodyPr anchor="ctr">
            <a:normAutofit/>
          </a:bodyPr>
          <a:lstStyle>
            <a:lvl1pPr marL="0" indent="0" algn="l">
              <a:buNone/>
              <a:defRPr sz="800">
                <a:solidFill>
                  <a:schemeClr val="tx1"/>
                </a:solidFill>
                <a:latin typeface="Segoe UI" pitchFamily="34" charset="0"/>
                <a:ea typeface="Segoe UI" pitchFamily="34" charset="0"/>
                <a:cs typeface="Segoe UI" pitchFamily="34" charset="0"/>
              </a:defRPr>
            </a:lvl1pPr>
          </a:lstStyle>
          <a:p>
            <a:endParaRPr lang="en-US" dirty="0"/>
          </a:p>
        </p:txBody>
      </p:sp>
      <p:sp>
        <p:nvSpPr>
          <p:cNvPr id="8" name="Content Placeholder 2"/>
          <p:cNvSpPr>
            <a:spLocks noGrp="1"/>
          </p:cNvSpPr>
          <p:nvPr>
            <p:ph idx="15"/>
          </p:nvPr>
        </p:nvSpPr>
        <p:spPr>
          <a:xfrm>
            <a:off x="323410" y="573510"/>
            <a:ext cx="8496740" cy="270000"/>
          </a:xfrm>
        </p:spPr>
        <p:txBody>
          <a:bodyPr anchor="ctr">
            <a:normAutofit/>
          </a:bodyPr>
          <a:lstStyle>
            <a:lvl1pPr marL="0" indent="0">
              <a:buNone/>
              <a:defRPr sz="1200" baseline="0">
                <a:solidFill>
                  <a:schemeClr val="accent3"/>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40386532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rgbClr val="EB174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idx="14"/>
          </p:nvPr>
        </p:nvSpPr>
        <p:spPr>
          <a:xfrm>
            <a:off x="323410" y="573510"/>
            <a:ext cx="8496740" cy="270000"/>
          </a:xfrm>
        </p:spPr>
        <p:txBody>
          <a:bodyPr anchor="ctr">
            <a:normAutofit/>
          </a:bodyPr>
          <a:lstStyle>
            <a:lvl1pPr marL="0" indent="0">
              <a:buNone/>
              <a:defRPr sz="1200" baseline="0">
                <a:solidFill>
                  <a:schemeClr val="accent3"/>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Tree>
    <p:extLst>
      <p:ext uri="{BB962C8B-B14F-4D97-AF65-F5344CB8AC3E}">
        <p14:creationId xmlns:p14="http://schemas.microsoft.com/office/powerpoint/2010/main" val="25117395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4_Flyshee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l="1388"/>
          <a:stretch/>
        </p:blipFill>
        <p:spPr>
          <a:xfrm>
            <a:off x="0" y="0"/>
            <a:ext cx="9144000" cy="5143500"/>
          </a:xfrm>
          <a:prstGeom prst="rect">
            <a:avLst/>
          </a:prstGeom>
        </p:spPr>
      </p:pic>
      <p:sp>
        <p:nvSpPr>
          <p:cNvPr id="9" name="Rectangle 8"/>
          <p:cNvSpPr/>
          <p:nvPr userDrawn="1"/>
        </p:nvSpPr>
        <p:spPr>
          <a:xfrm>
            <a:off x="0" y="0"/>
            <a:ext cx="3131840"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rgbClr val="7A5CEA">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sp>
        <p:nvSpPr>
          <p:cNvPr id="2" name="Title 1"/>
          <p:cNvSpPr>
            <a:spLocks noGrp="1"/>
          </p:cNvSpPr>
          <p:nvPr>
            <p:ph type="title"/>
          </p:nvPr>
        </p:nvSpPr>
        <p:spPr>
          <a:xfrm>
            <a:off x="3059832" y="1282306"/>
            <a:ext cx="5760318" cy="2139553"/>
          </a:xfrm>
        </p:spPr>
        <p:txBody>
          <a:bodyPr anchor="b">
            <a:normAutofit/>
          </a:bodyPr>
          <a:lstStyle>
            <a:lvl1pPr algn="r">
              <a:defRPr sz="3600" baseline="0">
                <a:solidFill>
                  <a:schemeClr val="tx1"/>
                </a:solidFill>
                <a:latin typeface="+mj-lt"/>
                <a:ea typeface="Segoe UI" charset="0"/>
                <a:cs typeface="Segoe UI" charset="0"/>
              </a:defRPr>
            </a:lvl1pPr>
          </a:lstStyle>
          <a:p>
            <a:endParaRPr lang="en-GB" dirty="0"/>
          </a:p>
        </p:txBody>
      </p:sp>
      <p:sp>
        <p:nvSpPr>
          <p:cNvPr id="3" name="Text Placeholder 2"/>
          <p:cNvSpPr>
            <a:spLocks noGrp="1"/>
          </p:cNvSpPr>
          <p:nvPr>
            <p:ph type="body" idx="1"/>
          </p:nvPr>
        </p:nvSpPr>
        <p:spPr>
          <a:xfrm>
            <a:off x="3059832" y="3442099"/>
            <a:ext cx="5760318"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Tree>
    <p:extLst>
      <p:ext uri="{BB962C8B-B14F-4D97-AF65-F5344CB8AC3E}">
        <p14:creationId xmlns:p14="http://schemas.microsoft.com/office/powerpoint/2010/main" val="42530340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4"/>
          </p:nvPr>
        </p:nvSpPr>
        <p:spPr>
          <a:xfrm>
            <a:off x="323410" y="573510"/>
            <a:ext cx="8496740" cy="270000"/>
          </a:xfrm>
        </p:spPr>
        <p:txBody>
          <a:bodyPr anchor="ctr">
            <a:normAutofit/>
          </a:bodyPr>
          <a:lstStyle>
            <a:lvl1pPr marL="0" indent="0">
              <a:buNone/>
              <a:defRPr sz="1200" baseline="0">
                <a:solidFill>
                  <a:schemeClr val="accent4"/>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13273410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Content Placeholder 3"/>
          <p:cNvSpPr>
            <a:spLocks noGrp="1"/>
          </p:cNvSpPr>
          <p:nvPr>
            <p:ph idx="14"/>
          </p:nvPr>
        </p:nvSpPr>
        <p:spPr>
          <a:xfrm>
            <a:off x="323850" y="4552815"/>
            <a:ext cx="8496300" cy="179235"/>
          </a:xfrm>
        </p:spPr>
        <p:txBody>
          <a:bodyPr anchor="ctr">
            <a:normAutofit/>
          </a:bodyPr>
          <a:lstStyle>
            <a:lvl1pPr marL="0" indent="0" algn="l">
              <a:buNone/>
              <a:defRPr sz="800">
                <a:solidFill>
                  <a:schemeClr val="tx1"/>
                </a:solidFill>
                <a:latin typeface="Segoe UI" pitchFamily="34" charset="0"/>
                <a:ea typeface="Segoe UI" pitchFamily="34" charset="0"/>
                <a:cs typeface="Segoe UI" pitchFamily="34" charset="0"/>
              </a:defRPr>
            </a:lvl1pPr>
          </a:lstStyle>
          <a:p>
            <a:endParaRPr lang="en-US" dirty="0"/>
          </a:p>
        </p:txBody>
      </p:sp>
      <p:sp>
        <p:nvSpPr>
          <p:cNvPr id="9" name="Content Placeholder 2"/>
          <p:cNvSpPr>
            <a:spLocks noGrp="1"/>
          </p:cNvSpPr>
          <p:nvPr>
            <p:ph idx="15"/>
          </p:nvPr>
        </p:nvSpPr>
        <p:spPr>
          <a:xfrm>
            <a:off x="323410" y="573510"/>
            <a:ext cx="8496740" cy="270000"/>
          </a:xfrm>
        </p:spPr>
        <p:txBody>
          <a:bodyPr anchor="ctr">
            <a:normAutofit/>
          </a:bodyPr>
          <a:lstStyle>
            <a:lvl1pPr marL="0" indent="0">
              <a:buNone/>
              <a:defRPr sz="1200" baseline="0">
                <a:solidFill>
                  <a:schemeClr val="accent4"/>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2515440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Flyshee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l="1388"/>
          <a:stretch/>
        </p:blipFill>
        <p:spPr>
          <a:xfrm>
            <a:off x="0" y="0"/>
            <a:ext cx="9144000" cy="5143500"/>
          </a:xfrm>
          <a:prstGeom prst="rect">
            <a:avLst/>
          </a:prstGeom>
        </p:spPr>
      </p:pic>
      <p:sp>
        <p:nvSpPr>
          <p:cNvPr id="9" name="Rectangle 8"/>
          <p:cNvSpPr/>
          <p:nvPr userDrawn="1"/>
        </p:nvSpPr>
        <p:spPr>
          <a:xfrm>
            <a:off x="0" y="0"/>
            <a:ext cx="3131840"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rgbClr val="3BC3FF">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sp>
        <p:nvSpPr>
          <p:cNvPr id="2" name="Title 1"/>
          <p:cNvSpPr>
            <a:spLocks noGrp="1"/>
          </p:cNvSpPr>
          <p:nvPr>
            <p:ph type="title"/>
          </p:nvPr>
        </p:nvSpPr>
        <p:spPr>
          <a:xfrm>
            <a:off x="3059832" y="1282306"/>
            <a:ext cx="5760318" cy="2139553"/>
          </a:xfrm>
        </p:spPr>
        <p:txBody>
          <a:bodyPr anchor="b">
            <a:normAutofit/>
          </a:bodyPr>
          <a:lstStyle>
            <a:lvl1pPr algn="r">
              <a:defRPr sz="3600" baseline="0">
                <a:solidFill>
                  <a:schemeClr val="tx1"/>
                </a:solidFill>
                <a:latin typeface="+mj-lt"/>
                <a:ea typeface="Segoe UI" charset="0"/>
                <a:cs typeface="Segoe UI" charset="0"/>
              </a:defRPr>
            </a:lvl1pPr>
          </a:lstStyle>
          <a:p>
            <a:endParaRPr lang="en-GB" dirty="0"/>
          </a:p>
        </p:txBody>
      </p:sp>
      <p:sp>
        <p:nvSpPr>
          <p:cNvPr id="3" name="Text Placeholder 2"/>
          <p:cNvSpPr>
            <a:spLocks noGrp="1"/>
          </p:cNvSpPr>
          <p:nvPr>
            <p:ph type="body" idx="1"/>
          </p:nvPr>
        </p:nvSpPr>
        <p:spPr>
          <a:xfrm>
            <a:off x="3059832" y="3442099"/>
            <a:ext cx="5760318"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Tree>
    <p:extLst>
      <p:ext uri="{BB962C8B-B14F-4D97-AF65-F5344CB8AC3E}">
        <p14:creationId xmlns:p14="http://schemas.microsoft.com/office/powerpoint/2010/main" val="3445098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7" name="Content Placeholder 3"/>
          <p:cNvSpPr>
            <a:spLocks noGrp="1"/>
          </p:cNvSpPr>
          <p:nvPr>
            <p:ph idx="14"/>
          </p:nvPr>
        </p:nvSpPr>
        <p:spPr>
          <a:xfrm>
            <a:off x="323850" y="4552815"/>
            <a:ext cx="8496300" cy="179235"/>
          </a:xfrm>
        </p:spPr>
        <p:txBody>
          <a:bodyPr anchor="ctr">
            <a:normAutofit/>
          </a:bodyPr>
          <a:lstStyle>
            <a:lvl1pPr marL="0" indent="0" algn="l">
              <a:buNone/>
              <a:defRPr sz="800">
                <a:solidFill>
                  <a:schemeClr val="tx1"/>
                </a:solidFill>
                <a:latin typeface="Segoe UI" pitchFamily="34" charset="0"/>
                <a:ea typeface="Segoe UI" pitchFamily="34" charset="0"/>
                <a:cs typeface="Segoe UI" pitchFamily="34" charset="0"/>
              </a:defRPr>
            </a:lvl1pPr>
          </a:lstStyle>
          <a:p>
            <a:endParaRPr lang="en-US" dirty="0"/>
          </a:p>
        </p:txBody>
      </p:sp>
      <p:sp>
        <p:nvSpPr>
          <p:cNvPr id="8" name="Content Placeholder 2"/>
          <p:cNvSpPr>
            <a:spLocks noGrp="1"/>
          </p:cNvSpPr>
          <p:nvPr>
            <p:ph idx="15"/>
          </p:nvPr>
        </p:nvSpPr>
        <p:spPr>
          <a:xfrm>
            <a:off x="323410" y="573510"/>
            <a:ext cx="8496740" cy="270000"/>
          </a:xfrm>
        </p:spPr>
        <p:txBody>
          <a:bodyPr anchor="ctr">
            <a:normAutofit/>
          </a:bodyPr>
          <a:lstStyle>
            <a:lvl1pPr marL="0" indent="0">
              <a:buNone/>
              <a:defRPr sz="1200" baseline="0">
                <a:solidFill>
                  <a:schemeClr val="accent4"/>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40386532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idx="14"/>
          </p:nvPr>
        </p:nvSpPr>
        <p:spPr>
          <a:xfrm>
            <a:off x="323410" y="573510"/>
            <a:ext cx="8496740" cy="270000"/>
          </a:xfrm>
        </p:spPr>
        <p:txBody>
          <a:bodyPr anchor="ctr">
            <a:normAutofit/>
          </a:bodyPr>
          <a:lstStyle>
            <a:lvl1pPr marL="0" indent="0">
              <a:buNone/>
              <a:defRPr sz="1200" baseline="0">
                <a:solidFill>
                  <a:schemeClr val="accent4"/>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Tree>
    <p:extLst>
      <p:ext uri="{BB962C8B-B14F-4D97-AF65-F5344CB8AC3E}">
        <p14:creationId xmlns:p14="http://schemas.microsoft.com/office/powerpoint/2010/main" val="25117395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5_Flyshee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l="1388"/>
          <a:stretch/>
        </p:blipFill>
        <p:spPr>
          <a:xfrm>
            <a:off x="0" y="0"/>
            <a:ext cx="9144000" cy="5143500"/>
          </a:xfrm>
          <a:prstGeom prst="rect">
            <a:avLst/>
          </a:prstGeom>
        </p:spPr>
      </p:pic>
      <p:sp>
        <p:nvSpPr>
          <p:cNvPr id="9" name="Rectangle 8"/>
          <p:cNvSpPr/>
          <p:nvPr userDrawn="1"/>
        </p:nvSpPr>
        <p:spPr>
          <a:xfrm>
            <a:off x="0" y="0"/>
            <a:ext cx="3131840"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rgbClr val="058BAA">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sp>
        <p:nvSpPr>
          <p:cNvPr id="2" name="Title 1"/>
          <p:cNvSpPr>
            <a:spLocks noGrp="1"/>
          </p:cNvSpPr>
          <p:nvPr>
            <p:ph type="title"/>
          </p:nvPr>
        </p:nvSpPr>
        <p:spPr>
          <a:xfrm>
            <a:off x="3059832" y="1282306"/>
            <a:ext cx="5760318" cy="2139553"/>
          </a:xfrm>
        </p:spPr>
        <p:txBody>
          <a:bodyPr anchor="b">
            <a:normAutofit/>
          </a:bodyPr>
          <a:lstStyle>
            <a:lvl1pPr algn="r">
              <a:defRPr sz="3600" baseline="0">
                <a:solidFill>
                  <a:schemeClr val="tx1"/>
                </a:solidFill>
                <a:latin typeface="+mj-lt"/>
                <a:ea typeface="Segoe UI" charset="0"/>
                <a:cs typeface="Segoe UI" charset="0"/>
              </a:defRPr>
            </a:lvl1pPr>
          </a:lstStyle>
          <a:p>
            <a:endParaRPr lang="en-GB" dirty="0"/>
          </a:p>
        </p:txBody>
      </p:sp>
      <p:sp>
        <p:nvSpPr>
          <p:cNvPr id="3" name="Text Placeholder 2"/>
          <p:cNvSpPr>
            <a:spLocks noGrp="1"/>
          </p:cNvSpPr>
          <p:nvPr>
            <p:ph type="body" idx="1"/>
          </p:nvPr>
        </p:nvSpPr>
        <p:spPr>
          <a:xfrm>
            <a:off x="3059832" y="3442099"/>
            <a:ext cx="5760318"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Tree>
    <p:extLst>
      <p:ext uri="{BB962C8B-B14F-4D97-AF65-F5344CB8AC3E}">
        <p14:creationId xmlns:p14="http://schemas.microsoft.com/office/powerpoint/2010/main" val="20885214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4"/>
          </p:nvPr>
        </p:nvSpPr>
        <p:spPr>
          <a:xfrm>
            <a:off x="323410" y="573510"/>
            <a:ext cx="8496740" cy="270000"/>
          </a:xfrm>
        </p:spPr>
        <p:txBody>
          <a:bodyPr anchor="ctr">
            <a:normAutofit/>
          </a:bodyPr>
          <a:lstStyle>
            <a:lvl1pPr marL="0" indent="0">
              <a:buNone/>
              <a:defRPr sz="1200" baseline="0">
                <a:solidFill>
                  <a:schemeClr val="accent5"/>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13273410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Content Placeholder 3"/>
          <p:cNvSpPr>
            <a:spLocks noGrp="1"/>
          </p:cNvSpPr>
          <p:nvPr>
            <p:ph idx="14"/>
          </p:nvPr>
        </p:nvSpPr>
        <p:spPr>
          <a:xfrm>
            <a:off x="323850" y="4552815"/>
            <a:ext cx="8496300" cy="179235"/>
          </a:xfrm>
        </p:spPr>
        <p:txBody>
          <a:bodyPr anchor="ctr">
            <a:normAutofit/>
          </a:bodyPr>
          <a:lstStyle>
            <a:lvl1pPr marL="0" indent="0" algn="l">
              <a:buNone/>
              <a:defRPr sz="800">
                <a:solidFill>
                  <a:schemeClr val="tx1"/>
                </a:solidFill>
                <a:latin typeface="Segoe UI" pitchFamily="34" charset="0"/>
                <a:ea typeface="Segoe UI" pitchFamily="34" charset="0"/>
                <a:cs typeface="Segoe UI" pitchFamily="34" charset="0"/>
              </a:defRPr>
            </a:lvl1pPr>
          </a:lstStyle>
          <a:p>
            <a:endParaRPr lang="en-US" dirty="0"/>
          </a:p>
        </p:txBody>
      </p:sp>
      <p:sp>
        <p:nvSpPr>
          <p:cNvPr id="9" name="Content Placeholder 2"/>
          <p:cNvSpPr>
            <a:spLocks noGrp="1"/>
          </p:cNvSpPr>
          <p:nvPr>
            <p:ph idx="15"/>
          </p:nvPr>
        </p:nvSpPr>
        <p:spPr>
          <a:xfrm>
            <a:off x="323410" y="573510"/>
            <a:ext cx="8496740" cy="270000"/>
          </a:xfrm>
        </p:spPr>
        <p:txBody>
          <a:bodyPr anchor="ctr">
            <a:normAutofit/>
          </a:bodyPr>
          <a:lstStyle>
            <a:lvl1pPr marL="0" indent="0">
              <a:buNone/>
              <a:defRPr sz="1200" baseline="0">
                <a:solidFill>
                  <a:schemeClr val="accent5"/>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2515440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7" name="Content Placeholder 3"/>
          <p:cNvSpPr>
            <a:spLocks noGrp="1"/>
          </p:cNvSpPr>
          <p:nvPr>
            <p:ph idx="14"/>
          </p:nvPr>
        </p:nvSpPr>
        <p:spPr>
          <a:xfrm>
            <a:off x="323850" y="4552815"/>
            <a:ext cx="8496300" cy="179235"/>
          </a:xfrm>
        </p:spPr>
        <p:txBody>
          <a:bodyPr anchor="ctr">
            <a:normAutofit/>
          </a:bodyPr>
          <a:lstStyle>
            <a:lvl1pPr marL="0" indent="0" algn="l">
              <a:buNone/>
              <a:defRPr sz="800">
                <a:solidFill>
                  <a:schemeClr val="tx1"/>
                </a:solidFill>
                <a:latin typeface="Segoe UI" pitchFamily="34" charset="0"/>
                <a:ea typeface="Segoe UI" pitchFamily="34" charset="0"/>
                <a:cs typeface="Segoe UI" pitchFamily="34" charset="0"/>
              </a:defRPr>
            </a:lvl1pPr>
          </a:lstStyle>
          <a:p>
            <a:endParaRPr lang="en-US" dirty="0"/>
          </a:p>
        </p:txBody>
      </p:sp>
      <p:sp>
        <p:nvSpPr>
          <p:cNvPr id="8" name="Content Placeholder 2"/>
          <p:cNvSpPr>
            <a:spLocks noGrp="1"/>
          </p:cNvSpPr>
          <p:nvPr>
            <p:ph idx="15"/>
          </p:nvPr>
        </p:nvSpPr>
        <p:spPr>
          <a:xfrm>
            <a:off x="323410" y="573510"/>
            <a:ext cx="8496740" cy="270000"/>
          </a:xfrm>
        </p:spPr>
        <p:txBody>
          <a:bodyPr anchor="ctr">
            <a:normAutofit/>
          </a:bodyPr>
          <a:lstStyle>
            <a:lvl1pPr marL="0" indent="0">
              <a:buNone/>
              <a:defRPr sz="1200" baseline="0">
                <a:solidFill>
                  <a:schemeClr val="accent5"/>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40386532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idx="14"/>
          </p:nvPr>
        </p:nvSpPr>
        <p:spPr>
          <a:xfrm>
            <a:off x="323410" y="573510"/>
            <a:ext cx="8496740" cy="270000"/>
          </a:xfrm>
        </p:spPr>
        <p:txBody>
          <a:bodyPr anchor="ctr">
            <a:normAutofit/>
          </a:bodyPr>
          <a:lstStyle>
            <a:lvl1pPr marL="0" indent="0">
              <a:buNone/>
              <a:defRPr sz="1200" baseline="0">
                <a:solidFill>
                  <a:schemeClr val="accent5"/>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Tree>
    <p:extLst>
      <p:ext uri="{BB962C8B-B14F-4D97-AF65-F5344CB8AC3E}">
        <p14:creationId xmlns:p14="http://schemas.microsoft.com/office/powerpoint/2010/main" val="251173950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6_Flyshee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l="1388"/>
          <a:stretch/>
        </p:blipFill>
        <p:spPr>
          <a:xfrm>
            <a:off x="0" y="0"/>
            <a:ext cx="9144000" cy="5143500"/>
          </a:xfrm>
          <a:prstGeom prst="rect">
            <a:avLst/>
          </a:prstGeom>
        </p:spPr>
      </p:pic>
      <p:sp>
        <p:nvSpPr>
          <p:cNvPr id="9" name="Rectangle 8"/>
          <p:cNvSpPr/>
          <p:nvPr userDrawn="1"/>
        </p:nvSpPr>
        <p:spPr>
          <a:xfrm>
            <a:off x="0" y="0"/>
            <a:ext cx="3131840"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rgbClr val="1CDFBE">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sp>
        <p:nvSpPr>
          <p:cNvPr id="2" name="Title 1"/>
          <p:cNvSpPr>
            <a:spLocks noGrp="1"/>
          </p:cNvSpPr>
          <p:nvPr>
            <p:ph type="title"/>
          </p:nvPr>
        </p:nvSpPr>
        <p:spPr>
          <a:xfrm>
            <a:off x="3059832" y="1282306"/>
            <a:ext cx="5760318" cy="2139553"/>
          </a:xfrm>
        </p:spPr>
        <p:txBody>
          <a:bodyPr anchor="b">
            <a:normAutofit/>
          </a:bodyPr>
          <a:lstStyle>
            <a:lvl1pPr algn="r">
              <a:defRPr sz="3600" baseline="0">
                <a:solidFill>
                  <a:schemeClr val="tx1"/>
                </a:solidFill>
                <a:latin typeface="+mj-lt"/>
                <a:ea typeface="Segoe UI" charset="0"/>
                <a:cs typeface="Segoe UI" charset="0"/>
              </a:defRPr>
            </a:lvl1pPr>
          </a:lstStyle>
          <a:p>
            <a:endParaRPr lang="en-GB" dirty="0"/>
          </a:p>
        </p:txBody>
      </p:sp>
      <p:sp>
        <p:nvSpPr>
          <p:cNvPr id="3" name="Text Placeholder 2"/>
          <p:cNvSpPr>
            <a:spLocks noGrp="1"/>
          </p:cNvSpPr>
          <p:nvPr>
            <p:ph type="body" idx="1"/>
          </p:nvPr>
        </p:nvSpPr>
        <p:spPr>
          <a:xfrm>
            <a:off x="3059832" y="3442099"/>
            <a:ext cx="5760318"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Tree>
    <p:extLst>
      <p:ext uri="{BB962C8B-B14F-4D97-AF65-F5344CB8AC3E}">
        <p14:creationId xmlns:p14="http://schemas.microsoft.com/office/powerpoint/2010/main" val="34559566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4"/>
          </p:nvPr>
        </p:nvSpPr>
        <p:spPr>
          <a:xfrm>
            <a:off x="323410" y="573510"/>
            <a:ext cx="8496740" cy="270000"/>
          </a:xfrm>
        </p:spPr>
        <p:txBody>
          <a:bodyPr anchor="ctr">
            <a:normAutofit/>
          </a:bodyPr>
          <a:lstStyle>
            <a:lvl1pPr marL="0" indent="0">
              <a:buNone/>
              <a:defRPr sz="1200" baseline="0">
                <a:solidFill>
                  <a:schemeClr val="accent6"/>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132734108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Content Placeholder 3"/>
          <p:cNvSpPr>
            <a:spLocks noGrp="1"/>
          </p:cNvSpPr>
          <p:nvPr>
            <p:ph idx="14"/>
          </p:nvPr>
        </p:nvSpPr>
        <p:spPr>
          <a:xfrm>
            <a:off x="323850" y="4552815"/>
            <a:ext cx="8496300" cy="179235"/>
          </a:xfrm>
        </p:spPr>
        <p:txBody>
          <a:bodyPr anchor="ctr">
            <a:normAutofit/>
          </a:bodyPr>
          <a:lstStyle>
            <a:lvl1pPr marL="0" indent="0" algn="l">
              <a:buNone/>
              <a:defRPr sz="800">
                <a:solidFill>
                  <a:schemeClr val="tx1"/>
                </a:solidFill>
                <a:latin typeface="Segoe UI" pitchFamily="34" charset="0"/>
                <a:ea typeface="Segoe UI" pitchFamily="34" charset="0"/>
                <a:cs typeface="Segoe UI" pitchFamily="34" charset="0"/>
              </a:defRPr>
            </a:lvl1pPr>
          </a:lstStyle>
          <a:p>
            <a:endParaRPr lang="en-US" dirty="0"/>
          </a:p>
        </p:txBody>
      </p:sp>
      <p:sp>
        <p:nvSpPr>
          <p:cNvPr id="9" name="Content Placeholder 2"/>
          <p:cNvSpPr>
            <a:spLocks noGrp="1"/>
          </p:cNvSpPr>
          <p:nvPr>
            <p:ph idx="15"/>
          </p:nvPr>
        </p:nvSpPr>
        <p:spPr>
          <a:xfrm>
            <a:off x="323410" y="573510"/>
            <a:ext cx="8496740" cy="270000"/>
          </a:xfrm>
        </p:spPr>
        <p:txBody>
          <a:bodyPr anchor="ctr">
            <a:normAutofit/>
          </a:bodyPr>
          <a:lstStyle>
            <a:lvl1pPr marL="0" indent="0">
              <a:buNone/>
              <a:defRPr sz="1200" baseline="0">
                <a:solidFill>
                  <a:schemeClr val="accent6"/>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25154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idx="14"/>
          </p:nvPr>
        </p:nvSpPr>
        <p:spPr>
          <a:xfrm>
            <a:off x="323410" y="573510"/>
            <a:ext cx="8496740" cy="270000"/>
          </a:xfrm>
        </p:spPr>
        <p:txBody>
          <a:bodyPr anchor="ctr">
            <a:normAutofit/>
          </a:bodyPr>
          <a:lstStyle>
            <a:lvl1pPr marL="0" indent="0">
              <a:buNone/>
              <a:defRPr sz="1200" baseline="0">
                <a:solidFill>
                  <a:schemeClr val="accent1"/>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17585579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7" name="Content Placeholder 3"/>
          <p:cNvSpPr>
            <a:spLocks noGrp="1"/>
          </p:cNvSpPr>
          <p:nvPr>
            <p:ph idx="14"/>
          </p:nvPr>
        </p:nvSpPr>
        <p:spPr>
          <a:xfrm>
            <a:off x="323850" y="4552815"/>
            <a:ext cx="8496300" cy="179235"/>
          </a:xfrm>
        </p:spPr>
        <p:txBody>
          <a:bodyPr anchor="ctr">
            <a:normAutofit/>
          </a:bodyPr>
          <a:lstStyle>
            <a:lvl1pPr marL="0" indent="0" algn="l">
              <a:buNone/>
              <a:defRPr sz="800">
                <a:solidFill>
                  <a:schemeClr val="tx1"/>
                </a:solidFill>
                <a:latin typeface="Segoe UI" pitchFamily="34" charset="0"/>
                <a:ea typeface="Segoe UI" pitchFamily="34" charset="0"/>
                <a:cs typeface="Segoe UI" pitchFamily="34" charset="0"/>
              </a:defRPr>
            </a:lvl1pPr>
          </a:lstStyle>
          <a:p>
            <a:endParaRPr lang="en-US" dirty="0"/>
          </a:p>
        </p:txBody>
      </p:sp>
      <p:sp>
        <p:nvSpPr>
          <p:cNvPr id="8" name="Content Placeholder 2"/>
          <p:cNvSpPr>
            <a:spLocks noGrp="1"/>
          </p:cNvSpPr>
          <p:nvPr>
            <p:ph idx="15"/>
          </p:nvPr>
        </p:nvSpPr>
        <p:spPr>
          <a:xfrm>
            <a:off x="323410" y="573510"/>
            <a:ext cx="8496740" cy="270000"/>
          </a:xfrm>
        </p:spPr>
        <p:txBody>
          <a:bodyPr anchor="ctr">
            <a:normAutofit/>
          </a:bodyPr>
          <a:lstStyle>
            <a:lvl1pPr marL="0" indent="0">
              <a:buNone/>
              <a:defRPr sz="1200" baseline="0">
                <a:solidFill>
                  <a:schemeClr val="accent6"/>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403865327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idx="14"/>
          </p:nvPr>
        </p:nvSpPr>
        <p:spPr>
          <a:xfrm>
            <a:off x="323410" y="573510"/>
            <a:ext cx="8496740" cy="270000"/>
          </a:xfrm>
        </p:spPr>
        <p:txBody>
          <a:bodyPr anchor="ctr">
            <a:normAutofit/>
          </a:bodyPr>
          <a:lstStyle>
            <a:lvl1pPr marL="0" indent="0">
              <a:buNone/>
              <a:defRPr sz="1200" baseline="0">
                <a:solidFill>
                  <a:schemeClr val="accent6"/>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Tree>
    <p:extLst>
      <p:ext uri="{BB962C8B-B14F-4D97-AF65-F5344CB8AC3E}">
        <p14:creationId xmlns:p14="http://schemas.microsoft.com/office/powerpoint/2010/main" val="251173950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Rectangle 3"/>
          <p:cNvSpPr>
            <a:spLocks noGrp="1" noChangeArrowheads="1"/>
          </p:cNvSpPr>
          <p:nvPr>
            <p:ph idx="1"/>
          </p:nvPr>
        </p:nvSpPr>
        <p:spPr bwMode="auto">
          <a:xfrm>
            <a:off x="262304" y="678659"/>
            <a:ext cx="8634046" cy="403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GB"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27420968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Content Placeholder 3"/>
          <p:cNvSpPr>
            <a:spLocks noGrp="1"/>
          </p:cNvSpPr>
          <p:nvPr>
            <p:ph idx="14"/>
          </p:nvPr>
        </p:nvSpPr>
        <p:spPr>
          <a:xfrm>
            <a:off x="323850" y="4552815"/>
            <a:ext cx="8496300" cy="179235"/>
          </a:xfrm>
        </p:spPr>
        <p:txBody>
          <a:bodyPr anchor="ctr">
            <a:normAutofit/>
          </a:bodyPr>
          <a:lstStyle>
            <a:lvl1pPr marL="0" indent="0" algn="l">
              <a:buNone/>
              <a:defRPr sz="800">
                <a:solidFill>
                  <a:schemeClr val="tx1"/>
                </a:solidFill>
                <a:latin typeface="Segoe UI" pitchFamily="34" charset="0"/>
                <a:ea typeface="Segoe UI" pitchFamily="34" charset="0"/>
                <a:cs typeface="Segoe UI" pitchFamily="34" charset="0"/>
              </a:defRPr>
            </a:lvl1pPr>
          </a:lstStyle>
          <a:p>
            <a:endParaRPr lang="en-US" dirty="0"/>
          </a:p>
        </p:txBody>
      </p:sp>
      <p:sp>
        <p:nvSpPr>
          <p:cNvPr id="9" name="Content Placeholder 2"/>
          <p:cNvSpPr>
            <a:spLocks noGrp="1"/>
          </p:cNvSpPr>
          <p:nvPr>
            <p:ph idx="15"/>
          </p:nvPr>
        </p:nvSpPr>
        <p:spPr>
          <a:xfrm>
            <a:off x="323410" y="573510"/>
            <a:ext cx="8496740" cy="270000"/>
          </a:xfrm>
        </p:spPr>
        <p:txBody>
          <a:bodyPr anchor="ctr">
            <a:normAutofit/>
          </a:bodyPr>
          <a:lstStyle>
            <a:lvl1pPr marL="0" indent="0">
              <a:buNone/>
              <a:defRPr sz="1200" baseline="0">
                <a:solidFill>
                  <a:schemeClr val="accent1"/>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9475143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242254" y="4800126"/>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7" name="Content Placeholder 3"/>
          <p:cNvSpPr>
            <a:spLocks noGrp="1"/>
          </p:cNvSpPr>
          <p:nvPr>
            <p:ph idx="14"/>
          </p:nvPr>
        </p:nvSpPr>
        <p:spPr>
          <a:xfrm>
            <a:off x="323850" y="4552815"/>
            <a:ext cx="8496300" cy="179235"/>
          </a:xfrm>
        </p:spPr>
        <p:txBody>
          <a:bodyPr anchor="ctr">
            <a:normAutofit/>
          </a:bodyPr>
          <a:lstStyle>
            <a:lvl1pPr marL="0" indent="0" algn="l">
              <a:buNone/>
              <a:defRPr sz="800">
                <a:solidFill>
                  <a:schemeClr val="tx1"/>
                </a:solidFill>
                <a:latin typeface="Segoe UI" pitchFamily="34" charset="0"/>
                <a:ea typeface="Segoe UI" pitchFamily="34" charset="0"/>
                <a:cs typeface="Segoe UI" pitchFamily="34" charset="0"/>
              </a:defRPr>
            </a:lvl1pPr>
          </a:lstStyle>
          <a:p>
            <a:endParaRPr lang="en-US" dirty="0"/>
          </a:p>
        </p:txBody>
      </p:sp>
      <p:sp>
        <p:nvSpPr>
          <p:cNvPr id="8" name="Content Placeholder 2"/>
          <p:cNvSpPr>
            <a:spLocks noGrp="1"/>
          </p:cNvSpPr>
          <p:nvPr>
            <p:ph idx="15"/>
          </p:nvPr>
        </p:nvSpPr>
        <p:spPr>
          <a:xfrm>
            <a:off x="323410" y="573510"/>
            <a:ext cx="8496740" cy="270000"/>
          </a:xfrm>
        </p:spPr>
        <p:txBody>
          <a:bodyPr anchor="ctr">
            <a:normAutofit/>
          </a:bodyPr>
          <a:lstStyle>
            <a:lvl1pPr marL="0" indent="0">
              <a:buNone/>
              <a:defRPr sz="1200" baseline="0">
                <a:solidFill>
                  <a:schemeClr val="accent1"/>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6694432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rgbClr val="3BC3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idx="14"/>
          </p:nvPr>
        </p:nvSpPr>
        <p:spPr>
          <a:xfrm>
            <a:off x="323410" y="573510"/>
            <a:ext cx="8496740" cy="270000"/>
          </a:xfrm>
        </p:spPr>
        <p:txBody>
          <a:bodyPr anchor="ctr">
            <a:normAutofit/>
          </a:bodyPr>
          <a:lstStyle>
            <a:lvl1pPr marL="0" indent="0">
              <a:buNone/>
              <a:defRPr sz="1200" baseline="0">
                <a:solidFill>
                  <a:schemeClr val="accent1"/>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Tree>
    <p:extLst>
      <p:ext uri="{BB962C8B-B14F-4D97-AF65-F5344CB8AC3E}">
        <p14:creationId xmlns:p14="http://schemas.microsoft.com/office/powerpoint/2010/main" val="10040326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Flyshee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l="1388"/>
          <a:stretch/>
        </p:blipFill>
        <p:spPr>
          <a:xfrm>
            <a:off x="0" y="0"/>
            <a:ext cx="9144000" cy="5143500"/>
          </a:xfrm>
          <a:prstGeom prst="rect">
            <a:avLst/>
          </a:prstGeom>
        </p:spPr>
      </p:pic>
      <p:sp>
        <p:nvSpPr>
          <p:cNvPr id="9" name="Rectangle 8"/>
          <p:cNvSpPr/>
          <p:nvPr userDrawn="1"/>
        </p:nvSpPr>
        <p:spPr>
          <a:xfrm>
            <a:off x="0" y="0"/>
            <a:ext cx="3131840"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rgbClr val="6B9FC9">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sp>
        <p:nvSpPr>
          <p:cNvPr id="2" name="Title 1"/>
          <p:cNvSpPr>
            <a:spLocks noGrp="1"/>
          </p:cNvSpPr>
          <p:nvPr>
            <p:ph type="title"/>
          </p:nvPr>
        </p:nvSpPr>
        <p:spPr>
          <a:xfrm>
            <a:off x="3059832" y="1282306"/>
            <a:ext cx="5760318" cy="2139553"/>
          </a:xfrm>
        </p:spPr>
        <p:txBody>
          <a:bodyPr anchor="b">
            <a:normAutofit/>
          </a:bodyPr>
          <a:lstStyle>
            <a:lvl1pPr algn="r">
              <a:defRPr sz="3600" baseline="0">
                <a:solidFill>
                  <a:schemeClr val="tx1"/>
                </a:solidFill>
                <a:latin typeface="+mj-lt"/>
                <a:ea typeface="Segoe UI" charset="0"/>
                <a:cs typeface="Segoe UI" charset="0"/>
              </a:defRPr>
            </a:lvl1pPr>
          </a:lstStyle>
          <a:p>
            <a:endParaRPr lang="en-GB" dirty="0"/>
          </a:p>
        </p:txBody>
      </p:sp>
      <p:sp>
        <p:nvSpPr>
          <p:cNvPr id="3" name="Text Placeholder 2"/>
          <p:cNvSpPr>
            <a:spLocks noGrp="1"/>
          </p:cNvSpPr>
          <p:nvPr>
            <p:ph type="body" idx="1"/>
          </p:nvPr>
        </p:nvSpPr>
        <p:spPr>
          <a:xfrm>
            <a:off x="3059832" y="3442099"/>
            <a:ext cx="5760318"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Tree>
    <p:extLst>
      <p:ext uri="{BB962C8B-B14F-4D97-AF65-F5344CB8AC3E}">
        <p14:creationId xmlns:p14="http://schemas.microsoft.com/office/powerpoint/2010/main" val="6284570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4"/>
          </p:nvPr>
        </p:nvSpPr>
        <p:spPr>
          <a:xfrm>
            <a:off x="323410" y="573510"/>
            <a:ext cx="8496740" cy="270000"/>
          </a:xfrm>
        </p:spPr>
        <p:txBody>
          <a:bodyPr anchor="ctr">
            <a:normAutofit/>
          </a:bodyPr>
          <a:lstStyle>
            <a:lvl1pPr marL="0" indent="0">
              <a:buNone/>
              <a:defRPr sz="1200" baseline="0">
                <a:solidFill>
                  <a:schemeClr val="accent2"/>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13273410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Content Placeholder 3"/>
          <p:cNvSpPr>
            <a:spLocks noGrp="1"/>
          </p:cNvSpPr>
          <p:nvPr>
            <p:ph idx="14"/>
          </p:nvPr>
        </p:nvSpPr>
        <p:spPr>
          <a:xfrm>
            <a:off x="323850" y="4552815"/>
            <a:ext cx="8496300" cy="179235"/>
          </a:xfrm>
        </p:spPr>
        <p:txBody>
          <a:bodyPr anchor="ctr">
            <a:normAutofit/>
          </a:bodyPr>
          <a:lstStyle>
            <a:lvl1pPr marL="0" indent="0" algn="l">
              <a:buNone/>
              <a:defRPr sz="800">
                <a:solidFill>
                  <a:schemeClr val="tx1"/>
                </a:solidFill>
                <a:latin typeface="Segoe UI" pitchFamily="34" charset="0"/>
                <a:ea typeface="Segoe UI" pitchFamily="34" charset="0"/>
                <a:cs typeface="Segoe UI" pitchFamily="34" charset="0"/>
              </a:defRPr>
            </a:lvl1pPr>
          </a:lstStyle>
          <a:p>
            <a:endParaRPr lang="en-US" dirty="0"/>
          </a:p>
        </p:txBody>
      </p:sp>
      <p:sp>
        <p:nvSpPr>
          <p:cNvPr id="9" name="Content Placeholder 2"/>
          <p:cNvSpPr>
            <a:spLocks noGrp="1"/>
          </p:cNvSpPr>
          <p:nvPr>
            <p:ph idx="15"/>
          </p:nvPr>
        </p:nvSpPr>
        <p:spPr>
          <a:xfrm>
            <a:off x="323410" y="573510"/>
            <a:ext cx="8496740" cy="270000"/>
          </a:xfrm>
        </p:spPr>
        <p:txBody>
          <a:bodyPr anchor="ctr">
            <a:normAutofit/>
          </a:bodyPr>
          <a:lstStyle>
            <a:lvl1pPr marL="0" indent="0">
              <a:buNone/>
              <a:defRPr sz="1200" baseline="0">
                <a:solidFill>
                  <a:schemeClr val="accent2"/>
                </a:solidFill>
                <a:latin typeface="Segoe UI" charset="0"/>
                <a:ea typeface="Segoe UI" charset="0"/>
                <a:cs typeface="Segoe UI" charset="0"/>
              </a:defRPr>
            </a:lvl1pPr>
            <a:lvl2pPr marL="287699" indent="0">
              <a:buNone/>
              <a:defRPr sz="1400">
                <a:solidFill>
                  <a:srgbClr val="858585"/>
                </a:solidFill>
                <a:latin typeface="Segoe UI" charset="0"/>
                <a:ea typeface="Segoe UI" charset="0"/>
                <a:cs typeface="Segoe UI" charset="0"/>
              </a:defRPr>
            </a:lvl2pPr>
            <a:lvl3pPr marL="575396" indent="0">
              <a:buNone/>
              <a:defRPr sz="1400">
                <a:solidFill>
                  <a:srgbClr val="858585"/>
                </a:solidFill>
                <a:latin typeface="Segoe UI" charset="0"/>
                <a:ea typeface="Segoe UI" charset="0"/>
                <a:cs typeface="Segoe UI" charset="0"/>
              </a:defRPr>
            </a:lvl3pPr>
            <a:lvl4pPr marL="853171" indent="0">
              <a:buNone/>
              <a:defRPr sz="1400">
                <a:solidFill>
                  <a:srgbClr val="858585"/>
                </a:solidFill>
                <a:latin typeface="Segoe UI" charset="0"/>
                <a:ea typeface="Segoe UI" charset="0"/>
                <a:cs typeface="Segoe UI" charset="0"/>
              </a:defRPr>
            </a:lvl4pPr>
            <a:lvl5pPr marL="1111108" indent="0">
              <a:buNone/>
              <a:defRPr sz="1400">
                <a:solidFill>
                  <a:srgbClr val="858585"/>
                </a:solidFill>
                <a:latin typeface="Segoe UI" charset="0"/>
                <a:ea typeface="Segoe UI" charset="0"/>
                <a:cs typeface="Segoe UI" charset="0"/>
              </a:defRPr>
            </a:lvl5pPr>
          </a:lstStyle>
          <a:p>
            <a:pPr lvl="0"/>
            <a:r>
              <a:rPr lang="en-US" dirty="0" smtClean="0"/>
              <a:t>Click to edit Master text styles</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Tree>
    <p:extLst>
      <p:ext uri="{BB962C8B-B14F-4D97-AF65-F5344CB8AC3E}">
        <p14:creationId xmlns:p14="http://schemas.microsoft.com/office/powerpoint/2010/main" val="22818471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6"/>
            <a:ext cx="7886700" cy="994172"/>
          </a:xfrm>
          <a:prstGeom prst="rect">
            <a:avLst/>
          </a:prstGeom>
        </p:spPr>
        <p:txBody>
          <a:bodyPr vert="horz" lIns="68580" tIns="34290" rIns="68580" bIns="3429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1" y="1369218"/>
            <a:ext cx="7886700" cy="3263504"/>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1"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8B4F154D-DE8E-D448-98D8-49BA0D738C94}" type="datetime1">
              <a:rPr lang="en-GB" smtClean="0"/>
              <a:t>31/01/2018</a:t>
            </a:fld>
            <a:endParaRPr lang="en-GB" dirty="0"/>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1"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63515CFE-468B-A645-8B8D-335FF48585A6}" type="slidenum">
              <a:rPr lang="en-GB" smtClean="0"/>
              <a:t>‹#›</a:t>
            </a:fld>
            <a:endParaRPr lang="en-GB" dirty="0"/>
          </a:p>
        </p:txBody>
      </p:sp>
      <p:pic>
        <p:nvPicPr>
          <p:cNvPr id="7" name="Picture 2" descr="J:\Current Jobs\Public Sector\Jobs\ICO\logo_ico.png"/>
          <p:cNvPicPr>
            <a:picLocks noChangeAspect="1" noChangeArrowheads="1"/>
          </p:cNvPicPr>
          <p:nvPr/>
        </p:nvPicPr>
        <p:blipFill>
          <a:blip r:embed="rId34">
            <a:extLst>
              <a:ext uri="{28A0092B-C50C-407E-A947-70E740481C1C}">
                <a14:useLocalDpi xmlns:a14="http://schemas.microsoft.com/office/drawing/2010/main"/>
              </a:ext>
            </a:extLst>
          </a:blip>
          <a:srcRect/>
          <a:stretch>
            <a:fillRect/>
          </a:stretch>
        </p:blipFill>
        <p:spPr bwMode="auto">
          <a:xfrm>
            <a:off x="8108025" y="4800444"/>
            <a:ext cx="394465" cy="230309"/>
          </a:xfrm>
          <a:prstGeom prst="rect">
            <a:avLst/>
          </a:prstGeom>
          <a:noFill/>
          <a:extLst/>
        </p:spPr>
      </p:pic>
    </p:spTree>
    <p:extLst>
      <p:ext uri="{BB962C8B-B14F-4D97-AF65-F5344CB8AC3E}">
        <p14:creationId xmlns:p14="http://schemas.microsoft.com/office/powerpoint/2010/main" val="77230143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91" r:id="rId3"/>
    <p:sldLayoutId id="2147483664" r:id="rId4"/>
    <p:sldLayoutId id="2147483692" r:id="rId5"/>
    <p:sldLayoutId id="2147483703" r:id="rId6"/>
    <p:sldLayoutId id="2147483679" r:id="rId7"/>
    <p:sldLayoutId id="2147483684" r:id="rId8"/>
    <p:sldLayoutId id="2147483693" r:id="rId9"/>
    <p:sldLayoutId id="2147483698" r:id="rId10"/>
    <p:sldLayoutId id="2147483704" r:id="rId11"/>
    <p:sldLayoutId id="2147483680" r:id="rId12"/>
    <p:sldLayoutId id="2147483685" r:id="rId13"/>
    <p:sldLayoutId id="2147483694" r:id="rId14"/>
    <p:sldLayoutId id="2147483699" r:id="rId15"/>
    <p:sldLayoutId id="2147483705" r:id="rId16"/>
    <p:sldLayoutId id="2147483681" r:id="rId17"/>
    <p:sldLayoutId id="2147483686" r:id="rId18"/>
    <p:sldLayoutId id="2147483695" r:id="rId19"/>
    <p:sldLayoutId id="2147483700" r:id="rId20"/>
    <p:sldLayoutId id="2147483706" r:id="rId21"/>
    <p:sldLayoutId id="2147483682" r:id="rId22"/>
    <p:sldLayoutId id="2147483687" r:id="rId23"/>
    <p:sldLayoutId id="2147483696" r:id="rId24"/>
    <p:sldLayoutId id="2147483701" r:id="rId25"/>
    <p:sldLayoutId id="2147483707" r:id="rId26"/>
    <p:sldLayoutId id="2147483683" r:id="rId27"/>
    <p:sldLayoutId id="2147483688" r:id="rId28"/>
    <p:sldLayoutId id="2147483697" r:id="rId29"/>
    <p:sldLayoutId id="2147483702" r:id="rId30"/>
    <p:sldLayoutId id="2147483708" r:id="rId31"/>
    <p:sldLayoutId id="2147483709" r:id="rId32"/>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Best Practice Audits</a:t>
            </a:r>
            <a:endParaRPr lang="en-GB" dirty="0"/>
          </a:p>
        </p:txBody>
      </p:sp>
      <p:sp>
        <p:nvSpPr>
          <p:cNvPr id="3" name="Subtitle 2"/>
          <p:cNvSpPr>
            <a:spLocks noGrp="1"/>
          </p:cNvSpPr>
          <p:nvPr>
            <p:ph type="subTitle" idx="1"/>
          </p:nvPr>
        </p:nvSpPr>
        <p:spPr/>
        <p:txBody>
          <a:bodyPr/>
          <a:lstStyle/>
          <a:p>
            <a:r>
              <a:rPr lang="en-GB" dirty="0" smtClean="0"/>
              <a:t>Research report for ICO</a:t>
            </a:r>
          </a:p>
          <a:p>
            <a:endParaRPr lang="en-GB" dirty="0"/>
          </a:p>
          <a:p>
            <a:r>
              <a:rPr lang="en-GB" dirty="0" smtClean="0"/>
              <a:t>October 2017</a:t>
            </a:r>
            <a:endParaRPr lang="en-GB" dirty="0"/>
          </a:p>
        </p:txBody>
      </p:sp>
    </p:spTree>
    <p:extLst>
      <p:ext uri="{BB962C8B-B14F-4D97-AF65-F5344CB8AC3E}">
        <p14:creationId xmlns:p14="http://schemas.microsoft.com/office/powerpoint/2010/main" val="3569860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The visit ratings</a:t>
            </a:r>
            <a:endParaRPr lang="en-US"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10</a:t>
            </a:fld>
            <a:endParaRPr lang="en-GB" dirty="0"/>
          </a:p>
        </p:txBody>
      </p:sp>
      <p:sp>
        <p:nvSpPr>
          <p:cNvPr id="9" name="Content Placeholder 8"/>
          <p:cNvSpPr>
            <a:spLocks noGrp="1"/>
          </p:cNvSpPr>
          <p:nvPr>
            <p:ph idx="14"/>
          </p:nvPr>
        </p:nvSpPr>
        <p:spPr>
          <a:xfrm>
            <a:off x="323850" y="4444011"/>
            <a:ext cx="8496300" cy="449382"/>
          </a:xfrm>
        </p:spPr>
        <p:txBody>
          <a:bodyPr>
            <a:noAutofit/>
          </a:bodyPr>
          <a:lstStyle/>
          <a:p>
            <a:r>
              <a:rPr lang="en-GB" i="1" dirty="0"/>
              <a:t>Q7. How long was the visit from the ICO was it</a:t>
            </a:r>
            <a:r>
              <a:rPr lang="en-GB" i="1" dirty="0" smtClean="0"/>
              <a:t>…?/Q8</a:t>
            </a:r>
            <a:r>
              <a:rPr lang="en-GB" i="1" dirty="0"/>
              <a:t>. To what extent would you agree or disagree with the following about the visit from the ICO</a:t>
            </a:r>
            <a:r>
              <a:rPr lang="en-GB" i="1" dirty="0" smtClean="0"/>
              <a:t>:</a:t>
            </a:r>
          </a:p>
          <a:p>
            <a:r>
              <a:rPr lang="en-GB" i="1" dirty="0" smtClean="0"/>
              <a:t>Base: all respondents 56</a:t>
            </a:r>
            <a:endParaRPr lang="en-US" i="1" dirty="0"/>
          </a:p>
        </p:txBody>
      </p:sp>
      <p:sp>
        <p:nvSpPr>
          <p:cNvPr id="10" name="Content Placeholder 9"/>
          <p:cNvSpPr>
            <a:spLocks noGrp="1"/>
          </p:cNvSpPr>
          <p:nvPr>
            <p:ph idx="15"/>
          </p:nvPr>
        </p:nvSpPr>
        <p:spPr>
          <a:xfrm>
            <a:off x="355357" y="646836"/>
            <a:ext cx="4824670" cy="846080"/>
          </a:xfrm>
        </p:spPr>
        <p:txBody>
          <a:bodyPr>
            <a:noAutofit/>
          </a:bodyPr>
          <a:lstStyle/>
          <a:p>
            <a:pPr>
              <a:lnSpc>
                <a:spcPct val="130000"/>
              </a:lnSpc>
            </a:pPr>
            <a:r>
              <a:rPr lang="en-US" sz="1050" dirty="0" smtClean="0"/>
              <a:t>The majority of visits ran the length expected (88%).  Ratings of the visit were very positive with over 4 in 5 giving the highest rating. The largest area of criticism (but still with 82%  giving a top rating) was for information provided by someone who was knowledgeable and competent .  Also some minor criticism of the visit running to schedule </a:t>
            </a:r>
            <a:endParaRPr lang="en-US" sz="1050" dirty="0"/>
          </a:p>
        </p:txBody>
      </p:sp>
      <p:graphicFrame>
        <p:nvGraphicFramePr>
          <p:cNvPr id="7" name="Chart 6"/>
          <p:cNvGraphicFramePr/>
          <p:nvPr>
            <p:extLst>
              <p:ext uri="{D42A27DB-BD31-4B8C-83A1-F6EECF244321}">
                <p14:modId xmlns:p14="http://schemas.microsoft.com/office/powerpoint/2010/main" val="1626643732"/>
              </p:ext>
            </p:extLst>
          </p:nvPr>
        </p:nvGraphicFramePr>
        <p:xfrm>
          <a:off x="323850" y="1563610"/>
          <a:ext cx="8820150" cy="291542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436120" y="609799"/>
            <a:ext cx="360050" cy="307777"/>
          </a:xfrm>
          <a:prstGeom prst="rect">
            <a:avLst/>
          </a:prstGeom>
          <a:noFill/>
        </p:spPr>
        <p:txBody>
          <a:bodyPr wrap="square" rtlCol="0">
            <a:spAutoFit/>
          </a:bodyPr>
          <a:lstStyle/>
          <a:p>
            <a:r>
              <a:rPr lang="en-GB" sz="1400" dirty="0" smtClean="0"/>
              <a:t>%</a:t>
            </a:r>
            <a:endParaRPr lang="en-GB" sz="1400" dirty="0"/>
          </a:p>
        </p:txBody>
      </p:sp>
      <p:graphicFrame>
        <p:nvGraphicFramePr>
          <p:cNvPr id="11" name="Chart 10"/>
          <p:cNvGraphicFramePr/>
          <p:nvPr>
            <p:extLst>
              <p:ext uri="{D42A27DB-BD31-4B8C-83A1-F6EECF244321}">
                <p14:modId xmlns:p14="http://schemas.microsoft.com/office/powerpoint/2010/main" val="707046704"/>
              </p:ext>
            </p:extLst>
          </p:nvPr>
        </p:nvGraphicFramePr>
        <p:xfrm>
          <a:off x="3346609" y="555625"/>
          <a:ext cx="5472760" cy="915925"/>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04560" y="49611"/>
            <a:ext cx="431620" cy="43162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729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001597686"/>
              </p:ext>
            </p:extLst>
          </p:nvPr>
        </p:nvGraphicFramePr>
        <p:xfrm>
          <a:off x="1842768" y="876272"/>
          <a:ext cx="5472760" cy="91592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normAutofit fontScale="90000"/>
          </a:bodyPr>
          <a:lstStyle/>
          <a:p>
            <a:r>
              <a:rPr lang="en-US" dirty="0" smtClean="0"/>
              <a:t>The visit expectations and improvements </a:t>
            </a:r>
            <a:endParaRPr lang="en-US"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11</a:t>
            </a:fld>
            <a:endParaRPr lang="en-GB" dirty="0"/>
          </a:p>
        </p:txBody>
      </p:sp>
      <p:sp>
        <p:nvSpPr>
          <p:cNvPr id="9" name="Content Placeholder 8"/>
          <p:cNvSpPr>
            <a:spLocks noGrp="1"/>
          </p:cNvSpPr>
          <p:nvPr>
            <p:ph idx="14"/>
          </p:nvPr>
        </p:nvSpPr>
        <p:spPr>
          <a:xfrm>
            <a:off x="323850" y="4444010"/>
            <a:ext cx="8496300" cy="449382"/>
          </a:xfrm>
        </p:spPr>
        <p:txBody>
          <a:bodyPr>
            <a:noAutofit/>
          </a:bodyPr>
          <a:lstStyle/>
          <a:p>
            <a:r>
              <a:rPr lang="en-GB" dirty="0" smtClean="0"/>
              <a:t>Q10. </a:t>
            </a:r>
            <a:r>
              <a:rPr lang="en-GB" dirty="0"/>
              <a:t>To what extent did the visit meet your expectations in terms of what you were looking for and what was received from the </a:t>
            </a:r>
            <a:r>
              <a:rPr lang="en-GB" dirty="0" smtClean="0"/>
              <a:t>ICO?</a:t>
            </a:r>
          </a:p>
          <a:p>
            <a:r>
              <a:rPr lang="en-GB" i="1" dirty="0" smtClean="0"/>
              <a:t>Base: all respondents 56</a:t>
            </a:r>
            <a:endParaRPr lang="en-US" i="1" dirty="0"/>
          </a:p>
        </p:txBody>
      </p:sp>
      <p:sp>
        <p:nvSpPr>
          <p:cNvPr id="10" name="Content Placeholder 9"/>
          <p:cNvSpPr>
            <a:spLocks noGrp="1"/>
          </p:cNvSpPr>
          <p:nvPr>
            <p:ph idx="15"/>
          </p:nvPr>
        </p:nvSpPr>
        <p:spPr>
          <a:xfrm>
            <a:off x="323410" y="573510"/>
            <a:ext cx="8641200" cy="342478"/>
          </a:xfrm>
        </p:spPr>
        <p:txBody>
          <a:bodyPr>
            <a:normAutofit/>
          </a:bodyPr>
          <a:lstStyle/>
          <a:p>
            <a:pPr>
              <a:lnSpc>
                <a:spcPct val="130000"/>
              </a:lnSpc>
            </a:pPr>
            <a:r>
              <a:rPr lang="en-US" sz="1050" dirty="0" smtClean="0"/>
              <a:t>The majority of visits either met or exceeded expectations, with only 5% who thought it worse than expected. </a:t>
            </a:r>
            <a:endParaRPr lang="en-US" sz="1050" dirty="0"/>
          </a:p>
        </p:txBody>
      </p:sp>
      <p:sp>
        <p:nvSpPr>
          <p:cNvPr id="2" name="TextBox 1"/>
          <p:cNvSpPr txBox="1"/>
          <p:nvPr/>
        </p:nvSpPr>
        <p:spPr>
          <a:xfrm>
            <a:off x="2555720" y="1131550"/>
            <a:ext cx="360050" cy="307777"/>
          </a:xfrm>
          <a:prstGeom prst="rect">
            <a:avLst/>
          </a:prstGeom>
          <a:noFill/>
        </p:spPr>
        <p:txBody>
          <a:bodyPr wrap="square" rtlCol="0">
            <a:spAutoFit/>
          </a:bodyPr>
          <a:lstStyle/>
          <a:p>
            <a:r>
              <a:rPr lang="en-GB" sz="1400" dirty="0" smtClean="0"/>
              <a:t>%</a:t>
            </a:r>
            <a:endParaRPr lang="en-GB" sz="1400" dirty="0"/>
          </a:p>
        </p:txBody>
      </p:sp>
      <p:sp>
        <p:nvSpPr>
          <p:cNvPr id="5" name="Rectangle 4"/>
          <p:cNvSpPr/>
          <p:nvPr/>
        </p:nvSpPr>
        <p:spPr>
          <a:xfrm>
            <a:off x="330998" y="1792197"/>
            <a:ext cx="8496300" cy="2319994"/>
          </a:xfrm>
          <a:prstGeom prst="rect">
            <a:avLst/>
          </a:prstGeom>
        </p:spPr>
        <p:txBody>
          <a:bodyPr wrap="square">
            <a:spAutoFit/>
          </a:bodyPr>
          <a:lstStyle/>
          <a:p>
            <a:pPr>
              <a:lnSpc>
                <a:spcPct val="114000"/>
              </a:lnSpc>
            </a:pPr>
            <a:r>
              <a:rPr lang="en-GB" sz="1000" dirty="0"/>
              <a:t>Any criticisms of the </a:t>
            </a:r>
            <a:r>
              <a:rPr lang="en-GB" sz="1000" dirty="0" smtClean="0"/>
              <a:t>visit were </a:t>
            </a:r>
            <a:r>
              <a:rPr lang="en-GB" sz="1000" dirty="0"/>
              <a:t>extremely minor and overall data controllers reported that:</a:t>
            </a:r>
          </a:p>
          <a:p>
            <a:pPr marL="171450" indent="-171450">
              <a:lnSpc>
                <a:spcPct val="114000"/>
              </a:lnSpc>
              <a:buFont typeface="Arial" panose="020B0604020202020204" pitchFamily="34" charset="0"/>
              <a:buChar char="•"/>
            </a:pPr>
            <a:r>
              <a:rPr lang="en-GB" sz="900" dirty="0"/>
              <a:t>The ICO staff were </a:t>
            </a:r>
            <a:r>
              <a:rPr lang="en-GB" sz="900" b="1" dirty="0"/>
              <a:t>pleasant and knowledgeable </a:t>
            </a:r>
            <a:r>
              <a:rPr lang="en-GB" sz="900" dirty="0"/>
              <a:t>and appeared efficient in the work they did.  They made data controllers feel at ease and not feeling as though they were being judged, but the </a:t>
            </a:r>
            <a:r>
              <a:rPr lang="en-GB" sz="900" dirty="0" smtClean="0"/>
              <a:t>tone was </a:t>
            </a:r>
            <a:r>
              <a:rPr lang="en-GB" sz="900" dirty="0"/>
              <a:t>kept as helpful and informative.</a:t>
            </a:r>
          </a:p>
          <a:p>
            <a:pPr>
              <a:lnSpc>
                <a:spcPct val="114000"/>
              </a:lnSpc>
            </a:pPr>
            <a:r>
              <a:rPr lang="en-GB" sz="1000" dirty="0"/>
              <a:t>Criticisms related to:</a:t>
            </a:r>
          </a:p>
          <a:p>
            <a:pPr marL="628650" lvl="1" indent="-171450">
              <a:lnSpc>
                <a:spcPct val="114000"/>
              </a:lnSpc>
              <a:buFont typeface="Arial" panose="020B0604020202020204" pitchFamily="34" charset="0"/>
              <a:buChar char="•"/>
            </a:pPr>
            <a:r>
              <a:rPr lang="en-GB" sz="900" dirty="0"/>
              <a:t>The </a:t>
            </a:r>
            <a:r>
              <a:rPr lang="en-GB" sz="900" b="1" dirty="0"/>
              <a:t>schedule being challenging</a:t>
            </a:r>
            <a:r>
              <a:rPr lang="en-GB" sz="900" dirty="0"/>
              <a:t>, this was more a concern at the planning stage, but some impact on the day itself, perhaps being a little stressful</a:t>
            </a:r>
          </a:p>
          <a:p>
            <a:pPr marL="628650" lvl="1" indent="-171450">
              <a:lnSpc>
                <a:spcPct val="114000"/>
              </a:lnSpc>
              <a:buFont typeface="Arial" panose="020B0604020202020204" pitchFamily="34" charset="0"/>
              <a:buChar char="•"/>
            </a:pPr>
            <a:r>
              <a:rPr lang="en-GB" sz="900" dirty="0"/>
              <a:t>The closing meetings were mentioned as being useful to understand any issues which they had to address. There seemed to be a </a:t>
            </a:r>
            <a:r>
              <a:rPr lang="en-GB" sz="900" b="1" dirty="0"/>
              <a:t>mismatch sometimes in terms of what was said at the closing meeting and what appeared in the report</a:t>
            </a:r>
            <a:r>
              <a:rPr lang="en-GB" sz="900" dirty="0"/>
              <a:t>.  For example, some minor issues may have been mentioned throughout the visit, but in the closing meeting the emphasis was placed more on the positives.  But when the report arrived, it seemed more negative than the closing meeting.  The expectations set in the closing meeting perhaps need to be managed so that the report does not come as a ‘shock’ to data controllers, and quite often their seniors, who are expecting better news than is actually delivered.</a:t>
            </a:r>
          </a:p>
          <a:p>
            <a:pPr marL="628650" lvl="1" indent="-171450">
              <a:lnSpc>
                <a:spcPct val="114000"/>
              </a:lnSpc>
              <a:buFont typeface="Arial" panose="020B0604020202020204" pitchFamily="34" charset="0"/>
              <a:buChar char="•"/>
            </a:pPr>
            <a:r>
              <a:rPr lang="en-GB" sz="900" dirty="0"/>
              <a:t>There were some minor mentions of being surprised at how young the auditors were, but often this was supported by </a:t>
            </a:r>
            <a:r>
              <a:rPr lang="en-GB" sz="900" dirty="0" smtClean="0"/>
              <a:t>positive comments </a:t>
            </a:r>
            <a:r>
              <a:rPr lang="en-GB" sz="900" dirty="0"/>
              <a:t>about the auditors also being knowledgeable and their apparent </a:t>
            </a:r>
            <a:r>
              <a:rPr lang="en-GB" sz="900" b="1" dirty="0"/>
              <a:t>fewer years of experience not </a:t>
            </a:r>
            <a:r>
              <a:rPr lang="en-GB" sz="900" b="1" dirty="0" smtClean="0"/>
              <a:t>affecting </a:t>
            </a:r>
            <a:r>
              <a:rPr lang="en-GB" sz="900" b="1" dirty="0"/>
              <a:t>the quality of the work </a:t>
            </a:r>
            <a:r>
              <a:rPr lang="en-GB" sz="900" dirty="0"/>
              <a:t>they did</a:t>
            </a:r>
            <a:r>
              <a:rPr lang="en-GB" sz="900" dirty="0" smtClean="0"/>
              <a:t>.</a:t>
            </a:r>
          </a:p>
          <a:p>
            <a:pPr marL="628650" lvl="1" indent="-171450">
              <a:lnSpc>
                <a:spcPct val="114000"/>
              </a:lnSpc>
              <a:buFont typeface="Arial" panose="020B0604020202020204" pitchFamily="34" charset="0"/>
              <a:buChar char="•"/>
            </a:pPr>
            <a:r>
              <a:rPr lang="en-GB" sz="900" dirty="0" smtClean="0"/>
              <a:t>Where there was a </a:t>
            </a:r>
            <a:r>
              <a:rPr lang="en-GB" sz="900" b="1" dirty="0" smtClean="0"/>
              <a:t>lack of knowledge of a sector </a:t>
            </a:r>
            <a:r>
              <a:rPr lang="en-GB" sz="900" dirty="0" smtClean="0"/>
              <a:t>this did not appear to impact excessively except for minor instances of recommendations being disputed (</a:t>
            </a:r>
            <a:r>
              <a:rPr lang="en-GB" sz="900" dirty="0" err="1" smtClean="0"/>
              <a:t>eg</a:t>
            </a:r>
            <a:r>
              <a:rPr lang="en-GB" sz="900" dirty="0" smtClean="0"/>
              <a:t> in health around the destruction period of electronic records)</a:t>
            </a:r>
            <a:endParaRPr lang="en-GB" sz="1050" dirty="0"/>
          </a:p>
        </p:txBody>
      </p:sp>
      <p:pic>
        <p:nvPicPr>
          <p:cNvPr id="12" name="Picture 11"/>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04560" y="49611"/>
            <a:ext cx="431620" cy="43162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descr="N:\Image Bank\Quotation\Blue people Quotation no background.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911516" y="43619"/>
            <a:ext cx="627870" cy="499466"/>
          </a:xfrm>
          <a:prstGeom prst="rect">
            <a:avLst/>
          </a:prstGeom>
          <a:noFill/>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262392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 Visit</a:t>
            </a:r>
            <a:endParaRPr lang="en-GB" dirty="0"/>
          </a:p>
        </p:txBody>
      </p:sp>
      <p:sp>
        <p:nvSpPr>
          <p:cNvPr id="3" name="Text Placeholder 2"/>
          <p:cNvSpPr>
            <a:spLocks noGrp="1"/>
          </p:cNvSpPr>
          <p:nvPr>
            <p:ph type="body" idx="1"/>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3515CFE-468B-A645-8B8D-335FF48585A6}" type="slidenum">
              <a:rPr lang="en-GB" smtClean="0"/>
              <a:pPr/>
              <a:t>12</a:t>
            </a:fld>
            <a:endParaRPr lang="en-GB" dirty="0"/>
          </a:p>
        </p:txBody>
      </p:sp>
    </p:spTree>
    <p:extLst>
      <p:ext uri="{BB962C8B-B14F-4D97-AF65-F5344CB8AC3E}">
        <p14:creationId xmlns:p14="http://schemas.microsoft.com/office/powerpoint/2010/main" val="2762879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Report ratings</a:t>
            </a:r>
            <a:endParaRPr lang="en-US"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13</a:t>
            </a:fld>
            <a:endParaRPr lang="en-GB" dirty="0"/>
          </a:p>
        </p:txBody>
      </p:sp>
      <p:sp>
        <p:nvSpPr>
          <p:cNvPr id="9" name="Content Placeholder 8"/>
          <p:cNvSpPr>
            <a:spLocks noGrp="1"/>
          </p:cNvSpPr>
          <p:nvPr>
            <p:ph idx="14"/>
          </p:nvPr>
        </p:nvSpPr>
        <p:spPr>
          <a:xfrm>
            <a:off x="338062" y="4545883"/>
            <a:ext cx="8496300" cy="179235"/>
          </a:xfrm>
        </p:spPr>
        <p:txBody>
          <a:bodyPr>
            <a:noAutofit/>
          </a:bodyPr>
          <a:lstStyle/>
          <a:p>
            <a:r>
              <a:rPr lang="en-GB" i="1" dirty="0"/>
              <a:t>Q13. To what extent to you agree or disagree with the following about the report you received from the ICO after the visit</a:t>
            </a:r>
            <a:r>
              <a:rPr lang="en-GB" i="1" dirty="0" smtClean="0"/>
              <a:t>?</a:t>
            </a:r>
          </a:p>
          <a:p>
            <a:r>
              <a:rPr lang="en-GB" i="1" dirty="0" smtClean="0"/>
              <a:t>Base: all respondents 56</a:t>
            </a:r>
            <a:endParaRPr lang="en-US" i="1" dirty="0"/>
          </a:p>
        </p:txBody>
      </p:sp>
      <p:sp>
        <p:nvSpPr>
          <p:cNvPr id="10" name="Content Placeholder 9"/>
          <p:cNvSpPr>
            <a:spLocks noGrp="1"/>
          </p:cNvSpPr>
          <p:nvPr>
            <p:ph idx="15"/>
          </p:nvPr>
        </p:nvSpPr>
        <p:spPr/>
        <p:txBody>
          <a:bodyPr>
            <a:noAutofit/>
          </a:bodyPr>
          <a:lstStyle/>
          <a:p>
            <a:r>
              <a:rPr lang="en-US" sz="1000" dirty="0" smtClean="0"/>
              <a:t>The majority rated the report positively.  Highest ratings were for timeliness and written by someone knowledgeable.  Weaker, but still very positive ratings for recommendation being constructive and appropriate and being an accurate assessment of processes and key risks. Also a lower rating for the assurance rating being awarded</a:t>
            </a:r>
            <a:endParaRPr lang="en-US" sz="1000" dirty="0"/>
          </a:p>
        </p:txBody>
      </p:sp>
      <p:graphicFrame>
        <p:nvGraphicFramePr>
          <p:cNvPr id="7" name="Chart 6"/>
          <p:cNvGraphicFramePr/>
          <p:nvPr>
            <p:extLst>
              <p:ext uri="{D42A27DB-BD31-4B8C-83A1-F6EECF244321}">
                <p14:modId xmlns:p14="http://schemas.microsoft.com/office/powerpoint/2010/main" val="2042177914"/>
              </p:ext>
            </p:extLst>
          </p:nvPr>
        </p:nvGraphicFramePr>
        <p:xfrm>
          <a:off x="323850" y="915520"/>
          <a:ext cx="8496740" cy="361622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07380" y="915988"/>
            <a:ext cx="360050" cy="307777"/>
          </a:xfrm>
          <a:prstGeom prst="rect">
            <a:avLst/>
          </a:prstGeom>
          <a:noFill/>
        </p:spPr>
        <p:txBody>
          <a:bodyPr wrap="square" rtlCol="0">
            <a:spAutoFit/>
          </a:bodyPr>
          <a:lstStyle/>
          <a:p>
            <a:r>
              <a:rPr lang="en-GB" sz="1400" dirty="0" smtClean="0"/>
              <a:t>%</a:t>
            </a:r>
            <a:endParaRPr lang="en-GB" sz="1400" dirty="0"/>
          </a:p>
        </p:txBody>
      </p:sp>
      <p:pic>
        <p:nvPicPr>
          <p:cNvPr id="11" name="Picture 10"/>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04560" y="49611"/>
            <a:ext cx="431620" cy="43162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554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Report ratings</a:t>
            </a:r>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14</a:t>
            </a:fld>
            <a:endParaRPr lang="en-GB" dirty="0"/>
          </a:p>
        </p:txBody>
      </p:sp>
      <p:pic>
        <p:nvPicPr>
          <p:cNvPr id="8" name="Picture 4" descr="N:\Image Bank\Quotation\Blue people Quotation no background.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244510" y="51400"/>
            <a:ext cx="698466" cy="555625"/>
          </a:xfrm>
          <a:prstGeom prst="rect">
            <a:avLst/>
          </a:prstGeom>
          <a:noFill/>
          <a:ln>
            <a:noFill/>
          </a:ln>
          <a:effectLst>
            <a:outerShdw blurRad="292100" dist="139700" dir="2700000" algn="tl" rotWithShape="0">
              <a:srgbClr val="333333">
                <a:alpha val="65000"/>
              </a:srgbClr>
            </a:outerShdw>
          </a:effectLst>
          <a:extLst/>
        </p:spPr>
      </p:pic>
      <p:sp>
        <p:nvSpPr>
          <p:cNvPr id="9" name="TextBox 8"/>
          <p:cNvSpPr txBox="1"/>
          <p:nvPr/>
        </p:nvSpPr>
        <p:spPr>
          <a:xfrm>
            <a:off x="376361" y="672765"/>
            <a:ext cx="7849090" cy="5509200"/>
          </a:xfrm>
          <a:prstGeom prst="rect">
            <a:avLst/>
          </a:prstGeom>
          <a:noFill/>
        </p:spPr>
        <p:txBody>
          <a:bodyPr wrap="square" rtlCol="0">
            <a:spAutoFit/>
          </a:bodyPr>
          <a:lstStyle/>
          <a:p>
            <a:pPr marL="171450" indent="-171450">
              <a:buFont typeface="Arial" panose="020B0604020202020204" pitchFamily="34" charset="0"/>
              <a:buChar char="•"/>
            </a:pPr>
            <a:r>
              <a:rPr lang="en-GB" sz="1100" dirty="0" smtClean="0"/>
              <a:t>Timeliness and knowledgeable</a:t>
            </a:r>
          </a:p>
          <a:p>
            <a:pPr marL="628650" lvl="1" indent="-171450">
              <a:buFont typeface="Arial" panose="020B0604020202020204" pitchFamily="34" charset="0"/>
              <a:buChar char="•"/>
            </a:pPr>
            <a:r>
              <a:rPr lang="en-GB" sz="1100" dirty="0" smtClean="0"/>
              <a:t>The report received positive comments during qualitative interviews.  The report </a:t>
            </a:r>
            <a:r>
              <a:rPr lang="en-GB" sz="1100" b="1" dirty="0" smtClean="0"/>
              <a:t>arrived on time if not a little earlier </a:t>
            </a:r>
            <a:r>
              <a:rPr lang="en-GB" sz="1100" dirty="0" smtClean="0"/>
              <a:t>than expected.  It was written in a knowledgeable and competent manner.</a:t>
            </a:r>
          </a:p>
          <a:p>
            <a:pPr marL="628650" lvl="1" indent="-171450">
              <a:buFont typeface="Arial" panose="020B0604020202020204" pitchFamily="34" charset="0"/>
              <a:buChar char="•"/>
            </a:pPr>
            <a:endParaRPr lang="en-GB" sz="1100" dirty="0" smtClean="0"/>
          </a:p>
          <a:p>
            <a:pPr marL="171450" indent="-171450">
              <a:buFont typeface="Arial" panose="020B0604020202020204" pitchFamily="34" charset="0"/>
              <a:buChar char="•"/>
            </a:pPr>
            <a:r>
              <a:rPr lang="en-GB" sz="1100" dirty="0" smtClean="0"/>
              <a:t>Recommendations made in the report:</a:t>
            </a:r>
          </a:p>
          <a:p>
            <a:pPr marL="628650" lvl="1" indent="-171450">
              <a:buFont typeface="Arial" panose="020B0604020202020204" pitchFamily="34" charset="0"/>
              <a:buChar char="•"/>
            </a:pPr>
            <a:r>
              <a:rPr lang="en-GB" sz="1100" dirty="0" smtClean="0"/>
              <a:t>In some cases there were many, in others very few.  These were almost entirely seen as acceptable comments. Some recommendations may not have been practically feasible, as the recommendation needed to be weighed up against cost and likelihood of risk occurring, so pragmatically the recommendation could not be taken on board (particularly where tax payers money would be used).  With all recommendations however, the tone of recommendation that ‘its advisable to do’ rather than ‘you have to do’ was appreciated.  It made the report more realistic and useful, than acting in a more authoritative and punishing way.</a:t>
            </a:r>
          </a:p>
          <a:p>
            <a:pPr marL="628650" lvl="1" indent="-171450">
              <a:buFont typeface="Arial" panose="020B0604020202020204" pitchFamily="34" charset="0"/>
              <a:buChar char="•"/>
            </a:pPr>
            <a:r>
              <a:rPr lang="en-GB" sz="1100" dirty="0" smtClean="0"/>
              <a:t>As stated earlier, recommendations in the report had not always been discussed in the closing meeting (although they may have been mentioned informally during a visit).  Where this occurred it was felt to be more helpful to cover any issues in the closing meeting, especially in cases where a senior member of staff (at the organisation) was present, so that they had a realistic picture of the audit and what might be delivered in the report.</a:t>
            </a:r>
          </a:p>
          <a:p>
            <a:pPr marL="628650" lvl="1" indent="-171450">
              <a:buFont typeface="Arial" panose="020B0604020202020204" pitchFamily="34" charset="0"/>
              <a:buChar char="•"/>
            </a:pPr>
            <a:endParaRPr lang="en-GB" sz="1100" dirty="0" smtClean="0"/>
          </a:p>
          <a:p>
            <a:pPr marL="628650" lvl="1" indent="-171450">
              <a:buFont typeface="Arial" panose="020B0604020202020204" pitchFamily="34" charset="0"/>
              <a:buChar char="•"/>
            </a:pPr>
            <a:endParaRPr lang="en-GB" sz="1100" dirty="0"/>
          </a:p>
          <a:p>
            <a:pPr marL="628650" lvl="1" indent="-171450">
              <a:buFont typeface="Arial" panose="020B0604020202020204" pitchFamily="34" charset="0"/>
              <a:buChar char="•"/>
            </a:pPr>
            <a:endParaRPr lang="en-GB" sz="1100" dirty="0" smtClean="0"/>
          </a:p>
          <a:p>
            <a:pPr marL="628650" lvl="1" indent="-171450">
              <a:buFont typeface="Arial" panose="020B0604020202020204" pitchFamily="34" charset="0"/>
              <a:buChar char="•"/>
            </a:pPr>
            <a:r>
              <a:rPr lang="en-GB" sz="1100" dirty="0" smtClean="0"/>
              <a:t>Some isolated issues of overlapping recommendations which could be laid out better (under distinct headings) and not receiving an over-arching report</a:t>
            </a:r>
          </a:p>
          <a:p>
            <a:pPr marL="171450" indent="-171450">
              <a:buFont typeface="Arial" panose="020B0604020202020204" pitchFamily="34" charset="0"/>
              <a:buChar char="•"/>
            </a:pPr>
            <a:r>
              <a:rPr lang="en-GB" sz="1100" dirty="0" smtClean="0"/>
              <a:t>The ‘assurance ratings’ were not mentioned in qualitative research, so perhaps a lower score in the previous page may be as a result of uncertainty as to what this is rather than being disappointed in any way with it.  Data controllers seem more fixed on the recommendations and actions they can take, rather than ratings perhaps?</a:t>
            </a:r>
          </a:p>
          <a:p>
            <a:pPr marL="628650" lvl="1" indent="-171450">
              <a:buFont typeface="Arial" panose="020B0604020202020204" pitchFamily="34" charset="0"/>
              <a:buChar char="•"/>
            </a:pPr>
            <a:endParaRPr lang="en-GB" sz="1100" dirty="0"/>
          </a:p>
          <a:p>
            <a:pPr marL="628650" lvl="1" indent="-171450">
              <a:buFont typeface="Arial" panose="020B0604020202020204" pitchFamily="34" charset="0"/>
              <a:buChar char="•"/>
            </a:pPr>
            <a:endParaRPr lang="en-GB" sz="1100" dirty="0" smtClean="0"/>
          </a:p>
          <a:p>
            <a:pPr marL="628650" lvl="1" indent="-171450">
              <a:buFont typeface="Arial" panose="020B0604020202020204" pitchFamily="34" charset="0"/>
              <a:buChar char="•"/>
            </a:pPr>
            <a:endParaRPr lang="en-GB" sz="1100" dirty="0"/>
          </a:p>
          <a:p>
            <a:pPr marL="628650" lvl="1" indent="-171450">
              <a:buFont typeface="Arial" panose="020B0604020202020204" pitchFamily="34" charset="0"/>
              <a:buChar char="•"/>
            </a:pPr>
            <a:endParaRPr lang="en-GB" sz="1100" dirty="0" smtClean="0"/>
          </a:p>
          <a:p>
            <a:pPr marL="628650" lvl="1" indent="-171450">
              <a:buFont typeface="Arial" panose="020B0604020202020204" pitchFamily="34" charset="0"/>
              <a:buChar char="•"/>
            </a:pPr>
            <a:endParaRPr lang="en-GB" sz="1100" dirty="0"/>
          </a:p>
          <a:p>
            <a:pPr marL="628650" lvl="1" indent="-171450">
              <a:buFont typeface="Arial" panose="020B0604020202020204" pitchFamily="34" charset="0"/>
              <a:buChar char="•"/>
            </a:pPr>
            <a:endParaRPr lang="en-GB" sz="1100" dirty="0" smtClean="0"/>
          </a:p>
          <a:p>
            <a:pPr marL="628650" lvl="1" indent="-171450">
              <a:buFont typeface="Arial" panose="020B0604020202020204" pitchFamily="34" charset="0"/>
              <a:buChar char="•"/>
            </a:pPr>
            <a:endParaRPr lang="en-GB" sz="1100" dirty="0"/>
          </a:p>
          <a:p>
            <a:pPr marL="628650" lvl="1" indent="-171450">
              <a:buFont typeface="Arial" panose="020B0604020202020204" pitchFamily="34" charset="0"/>
              <a:buChar char="•"/>
            </a:pPr>
            <a:endParaRPr lang="en-GB" sz="1100" dirty="0" smtClean="0"/>
          </a:p>
          <a:p>
            <a:r>
              <a:rPr lang="en-GB" sz="1100" dirty="0"/>
              <a:t>	</a:t>
            </a:r>
            <a:r>
              <a:rPr lang="en-GB" sz="1100" dirty="0" smtClean="0"/>
              <a:t> </a:t>
            </a:r>
            <a:endParaRPr lang="en-GB" sz="1100" dirty="0"/>
          </a:p>
        </p:txBody>
      </p:sp>
      <p:sp>
        <p:nvSpPr>
          <p:cNvPr id="10" name="Rounded Rectangular Callout 9"/>
          <p:cNvSpPr/>
          <p:nvPr/>
        </p:nvSpPr>
        <p:spPr>
          <a:xfrm>
            <a:off x="2771750" y="3349682"/>
            <a:ext cx="5328642" cy="374228"/>
          </a:xfrm>
          <a:prstGeom prst="wedgeRoundRectCallout">
            <a:avLst>
              <a:gd name="adj1" fmla="val -51746"/>
              <a:gd name="adj2" fmla="val -665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t>I’m not sure if the auditor was put off by my manager in the closing meeting, he can be quite assertive, but pleasant.  Perhaps this is why the closing meeting was more positive than the report?</a:t>
            </a:r>
            <a:endParaRPr lang="en-GB" sz="900" dirty="0"/>
          </a:p>
        </p:txBody>
      </p:sp>
    </p:spTree>
    <p:extLst>
      <p:ext uri="{BB962C8B-B14F-4D97-AF65-F5344CB8AC3E}">
        <p14:creationId xmlns:p14="http://schemas.microsoft.com/office/powerpoint/2010/main" val="2140762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Impact of the report on the organisation</a:t>
            </a:r>
            <a:endParaRPr lang="en-US"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15</a:t>
            </a:fld>
            <a:endParaRPr lang="en-GB" dirty="0"/>
          </a:p>
        </p:txBody>
      </p:sp>
      <p:sp>
        <p:nvSpPr>
          <p:cNvPr id="9" name="Content Placeholder 8"/>
          <p:cNvSpPr>
            <a:spLocks noGrp="1"/>
          </p:cNvSpPr>
          <p:nvPr>
            <p:ph idx="14"/>
          </p:nvPr>
        </p:nvSpPr>
        <p:spPr>
          <a:xfrm>
            <a:off x="338062" y="4545883"/>
            <a:ext cx="8496300" cy="179235"/>
          </a:xfrm>
        </p:spPr>
        <p:txBody>
          <a:bodyPr>
            <a:noAutofit/>
          </a:bodyPr>
          <a:lstStyle/>
          <a:p>
            <a:r>
              <a:rPr lang="en-GB" i="1" dirty="0"/>
              <a:t>Q15. Since the visit, how has the visit and any following correspondence with the ICO impacted on your organisation?</a:t>
            </a:r>
          </a:p>
          <a:p>
            <a:r>
              <a:rPr lang="en-GB" i="1" dirty="0" smtClean="0"/>
              <a:t>Base: all respondents 56</a:t>
            </a:r>
            <a:endParaRPr lang="en-US" i="1" dirty="0"/>
          </a:p>
        </p:txBody>
      </p:sp>
      <p:sp>
        <p:nvSpPr>
          <p:cNvPr id="10" name="Content Placeholder 9"/>
          <p:cNvSpPr>
            <a:spLocks noGrp="1"/>
          </p:cNvSpPr>
          <p:nvPr>
            <p:ph idx="15"/>
          </p:nvPr>
        </p:nvSpPr>
        <p:spPr>
          <a:xfrm>
            <a:off x="323850" y="645988"/>
            <a:ext cx="8496740" cy="270000"/>
          </a:xfrm>
        </p:spPr>
        <p:txBody>
          <a:bodyPr>
            <a:noAutofit/>
          </a:bodyPr>
          <a:lstStyle/>
          <a:p>
            <a:r>
              <a:rPr lang="en-US" sz="1000" dirty="0" smtClean="0"/>
              <a:t>The majority were positive about the impact of the report with only 2% giving negative ratings for two of the measures. </a:t>
            </a:r>
            <a:endParaRPr lang="en-US" sz="1000" dirty="0"/>
          </a:p>
        </p:txBody>
      </p:sp>
      <p:graphicFrame>
        <p:nvGraphicFramePr>
          <p:cNvPr id="7" name="Chart 6"/>
          <p:cNvGraphicFramePr/>
          <p:nvPr>
            <p:extLst>
              <p:ext uri="{D42A27DB-BD31-4B8C-83A1-F6EECF244321}">
                <p14:modId xmlns:p14="http://schemas.microsoft.com/office/powerpoint/2010/main" val="2335306584"/>
              </p:ext>
            </p:extLst>
          </p:nvPr>
        </p:nvGraphicFramePr>
        <p:xfrm>
          <a:off x="323850" y="915520"/>
          <a:ext cx="8496740" cy="194427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07380" y="915988"/>
            <a:ext cx="360050" cy="307777"/>
          </a:xfrm>
          <a:prstGeom prst="rect">
            <a:avLst/>
          </a:prstGeom>
          <a:noFill/>
        </p:spPr>
        <p:txBody>
          <a:bodyPr wrap="square" rtlCol="0">
            <a:spAutoFit/>
          </a:bodyPr>
          <a:lstStyle/>
          <a:p>
            <a:r>
              <a:rPr lang="en-GB" sz="1400" dirty="0" smtClean="0"/>
              <a:t>%</a:t>
            </a:r>
            <a:endParaRPr lang="en-GB" sz="1400" dirty="0"/>
          </a:p>
        </p:txBody>
      </p:sp>
      <p:sp>
        <p:nvSpPr>
          <p:cNvPr id="11" name="TextBox 10"/>
          <p:cNvSpPr txBox="1"/>
          <p:nvPr/>
        </p:nvSpPr>
        <p:spPr>
          <a:xfrm>
            <a:off x="376361" y="2787780"/>
            <a:ext cx="7849090" cy="1546577"/>
          </a:xfrm>
          <a:prstGeom prst="rect">
            <a:avLst/>
          </a:prstGeom>
          <a:noFill/>
        </p:spPr>
        <p:txBody>
          <a:bodyPr wrap="square" rtlCol="0">
            <a:spAutoFit/>
          </a:bodyPr>
          <a:lstStyle/>
          <a:p>
            <a:pPr marL="171450" indent="-171450">
              <a:buFont typeface="Arial" panose="020B0604020202020204" pitchFamily="34" charset="0"/>
              <a:buChar char="•"/>
            </a:pPr>
            <a:r>
              <a:rPr lang="en-GB" sz="1050" dirty="0" smtClean="0"/>
              <a:t>In qualitative research, respondents were often keen to point out the impact of the report on their organisation.  From a data controllers perspective it provided:</a:t>
            </a:r>
          </a:p>
          <a:p>
            <a:pPr marL="628650" lvl="1" indent="-171450">
              <a:buFont typeface="Arial" panose="020B0604020202020204" pitchFamily="34" charset="0"/>
              <a:buChar char="•"/>
            </a:pPr>
            <a:r>
              <a:rPr lang="en-GB" sz="1050" dirty="0" smtClean="0"/>
              <a:t>Evidence to go to senior management boards to support recommendations to improve data protection</a:t>
            </a:r>
          </a:p>
          <a:p>
            <a:pPr marL="628650" lvl="1" indent="-171450">
              <a:buFont typeface="Arial" panose="020B0604020202020204" pitchFamily="34" charset="0"/>
              <a:buChar char="•"/>
            </a:pPr>
            <a:r>
              <a:rPr lang="en-GB" sz="1050" dirty="0" smtClean="0"/>
              <a:t>Raise the profile of data protection in their organisation.  This was in part achieved through the visit as staff would be aware of the audit, rather than the report itself</a:t>
            </a:r>
          </a:p>
          <a:p>
            <a:pPr marL="628650" lvl="1" indent="-171450">
              <a:buFont typeface="Arial" panose="020B0604020202020204" pitchFamily="34" charset="0"/>
              <a:buChar char="•"/>
            </a:pPr>
            <a:r>
              <a:rPr lang="en-GB" sz="1050" dirty="0" smtClean="0"/>
              <a:t>Use advice given to help deliver the data protection message more effectively (</a:t>
            </a:r>
            <a:r>
              <a:rPr lang="en-GB" sz="1050" dirty="0" err="1" smtClean="0"/>
              <a:t>eg</a:t>
            </a:r>
            <a:r>
              <a:rPr lang="en-GB" sz="1050" dirty="0" smtClean="0"/>
              <a:t> one respondent was told they possibly over-communicated, so they were able to develop a strategy to deliver information in a more effective way)</a:t>
            </a:r>
          </a:p>
          <a:p>
            <a:pPr marL="171450" indent="-171450">
              <a:buFont typeface="Arial" panose="020B0604020202020204" pitchFamily="34" charset="0"/>
              <a:buChar char="•"/>
            </a:pPr>
            <a:r>
              <a:rPr lang="en-GB" sz="1050" dirty="0" smtClean="0"/>
              <a:t>In practice the achievement feels personal as well as helping the organisation meet standards required, the respondents didn’t talk about excessively about organisation-wide ‘celebration’ of the report and its impact</a:t>
            </a:r>
            <a:r>
              <a:rPr lang="en-GB" sz="1050" dirty="0"/>
              <a:t>	</a:t>
            </a:r>
            <a:r>
              <a:rPr lang="en-GB" sz="1050" dirty="0" smtClean="0"/>
              <a:t> </a:t>
            </a:r>
            <a:endParaRPr lang="en-GB" sz="1050" dirty="0"/>
          </a:p>
        </p:txBody>
      </p:sp>
      <p:pic>
        <p:nvPicPr>
          <p:cNvPr id="12" name="Picture 11"/>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04560" y="49611"/>
            <a:ext cx="431620" cy="43162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descr="N:\Image Bank\Quotation\Blue people Quotation no background.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911516" y="43619"/>
            <a:ext cx="627870" cy="499466"/>
          </a:xfrm>
          <a:prstGeom prst="rect">
            <a:avLst/>
          </a:prstGeom>
          <a:noFill/>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038301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assessment</a:t>
            </a:r>
            <a:endParaRPr lang="en-GB" dirty="0"/>
          </a:p>
        </p:txBody>
      </p:sp>
      <p:sp>
        <p:nvSpPr>
          <p:cNvPr id="3" name="Text Placeholder 2"/>
          <p:cNvSpPr>
            <a:spLocks noGrp="1"/>
          </p:cNvSpPr>
          <p:nvPr>
            <p:ph type="body" idx="1"/>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3515CFE-468B-A645-8B8D-335FF48585A6}" type="slidenum">
              <a:rPr lang="en-GB" smtClean="0"/>
              <a:pPr/>
              <a:t>16</a:t>
            </a:fld>
            <a:endParaRPr lang="en-GB" dirty="0"/>
          </a:p>
        </p:txBody>
      </p:sp>
    </p:spTree>
    <p:extLst>
      <p:ext uri="{BB962C8B-B14F-4D97-AF65-F5344CB8AC3E}">
        <p14:creationId xmlns:p14="http://schemas.microsoft.com/office/powerpoint/2010/main" val="289417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Overall assessment ratings</a:t>
            </a:r>
            <a:endParaRPr lang="en-US"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17</a:t>
            </a:fld>
            <a:endParaRPr lang="en-GB" dirty="0"/>
          </a:p>
        </p:txBody>
      </p:sp>
      <p:sp>
        <p:nvSpPr>
          <p:cNvPr id="9" name="Content Placeholder 8"/>
          <p:cNvSpPr>
            <a:spLocks noGrp="1"/>
          </p:cNvSpPr>
          <p:nvPr>
            <p:ph idx="14"/>
          </p:nvPr>
        </p:nvSpPr>
        <p:spPr>
          <a:xfrm>
            <a:off x="338062" y="4545883"/>
            <a:ext cx="8496300" cy="179235"/>
          </a:xfrm>
        </p:spPr>
        <p:txBody>
          <a:bodyPr>
            <a:noAutofit/>
          </a:bodyPr>
          <a:lstStyle/>
          <a:p>
            <a:r>
              <a:rPr lang="en-GB" i="1" dirty="0"/>
              <a:t>Q17. Thinking about the process used during the whole of your contact with the ICO about the visit (from initial contact to final communications), how satisfied were you with each of </a:t>
            </a:r>
            <a:r>
              <a:rPr lang="en-GB" i="1" dirty="0" smtClean="0"/>
              <a:t>these</a:t>
            </a:r>
          </a:p>
          <a:p>
            <a:r>
              <a:rPr lang="en-GB" i="1" dirty="0" smtClean="0"/>
              <a:t>Base: all respondents 56</a:t>
            </a:r>
            <a:endParaRPr lang="en-US" i="1" dirty="0"/>
          </a:p>
        </p:txBody>
      </p:sp>
      <p:sp>
        <p:nvSpPr>
          <p:cNvPr id="10" name="Content Placeholder 9"/>
          <p:cNvSpPr>
            <a:spLocks noGrp="1"/>
          </p:cNvSpPr>
          <p:nvPr>
            <p:ph idx="15"/>
          </p:nvPr>
        </p:nvSpPr>
        <p:spPr/>
        <p:txBody>
          <a:bodyPr>
            <a:noAutofit/>
          </a:bodyPr>
          <a:lstStyle/>
          <a:p>
            <a:r>
              <a:rPr lang="en-US" sz="1000" dirty="0" smtClean="0"/>
              <a:t>Overall assessment ratings are positive (very or fairly satisfied), but perhaps with some room for improvement from fairly to very satisfied for some areas.  In terms of : the amount of work required by the data controller, which is also perhaps associated with the volume of information required.  Relevancy was also a greyer area for some, perhaps because of the </a:t>
            </a:r>
            <a:r>
              <a:rPr lang="en-US" sz="1000" dirty="0" err="1" smtClean="0"/>
              <a:t>organisation's</a:t>
            </a:r>
            <a:r>
              <a:rPr lang="en-US" sz="1000" dirty="0" smtClean="0"/>
              <a:t> agenda for the visit as opposed to the ICO one.</a:t>
            </a:r>
            <a:endParaRPr lang="en-US" sz="1000" dirty="0"/>
          </a:p>
        </p:txBody>
      </p:sp>
      <p:graphicFrame>
        <p:nvGraphicFramePr>
          <p:cNvPr id="7" name="Chart 6"/>
          <p:cNvGraphicFramePr/>
          <p:nvPr>
            <p:extLst>
              <p:ext uri="{D42A27DB-BD31-4B8C-83A1-F6EECF244321}">
                <p14:modId xmlns:p14="http://schemas.microsoft.com/office/powerpoint/2010/main" val="1173964115"/>
              </p:ext>
            </p:extLst>
          </p:nvPr>
        </p:nvGraphicFramePr>
        <p:xfrm>
          <a:off x="323850" y="915520"/>
          <a:ext cx="8496740" cy="361622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07380" y="915988"/>
            <a:ext cx="360050" cy="307777"/>
          </a:xfrm>
          <a:prstGeom prst="rect">
            <a:avLst/>
          </a:prstGeom>
          <a:noFill/>
        </p:spPr>
        <p:txBody>
          <a:bodyPr wrap="square" rtlCol="0">
            <a:spAutoFit/>
          </a:bodyPr>
          <a:lstStyle/>
          <a:p>
            <a:r>
              <a:rPr lang="en-GB" sz="1400" dirty="0" smtClean="0"/>
              <a:t>%</a:t>
            </a:r>
            <a:endParaRPr lang="en-GB" sz="1400" dirty="0"/>
          </a:p>
        </p:txBody>
      </p:sp>
      <p:pic>
        <p:nvPicPr>
          <p:cNvPr id="11" name="Picture 10"/>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04560" y="49611"/>
            <a:ext cx="431620" cy="43162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667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521194514"/>
              </p:ext>
            </p:extLst>
          </p:nvPr>
        </p:nvGraphicFramePr>
        <p:xfrm>
          <a:off x="687671" y="1432189"/>
          <a:ext cx="8084799" cy="91592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normAutofit fontScale="90000"/>
          </a:bodyPr>
          <a:lstStyle/>
          <a:p>
            <a:r>
              <a:rPr lang="en-US" dirty="0" smtClean="0"/>
              <a:t>Overall satisfaction</a:t>
            </a:r>
            <a:endParaRPr lang="en-US"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18</a:t>
            </a:fld>
            <a:endParaRPr lang="en-GB" dirty="0"/>
          </a:p>
        </p:txBody>
      </p:sp>
      <p:sp>
        <p:nvSpPr>
          <p:cNvPr id="9" name="Content Placeholder 8"/>
          <p:cNvSpPr>
            <a:spLocks noGrp="1"/>
          </p:cNvSpPr>
          <p:nvPr>
            <p:ph idx="14"/>
          </p:nvPr>
        </p:nvSpPr>
        <p:spPr>
          <a:xfrm>
            <a:off x="323850" y="4444010"/>
            <a:ext cx="8496300" cy="449382"/>
          </a:xfrm>
        </p:spPr>
        <p:txBody>
          <a:bodyPr>
            <a:noAutofit/>
          </a:bodyPr>
          <a:lstStyle/>
          <a:p>
            <a:r>
              <a:rPr lang="en-GB" dirty="0" smtClean="0"/>
              <a:t>Q10. </a:t>
            </a:r>
            <a:r>
              <a:rPr lang="en-GB" dirty="0"/>
              <a:t>To what extent did the visit meet your expectations in terms of what you were looking for and what was received from the </a:t>
            </a:r>
            <a:r>
              <a:rPr lang="en-GB" dirty="0" smtClean="0"/>
              <a:t>ICO?</a:t>
            </a:r>
          </a:p>
          <a:p>
            <a:r>
              <a:rPr lang="en-GB" i="1" dirty="0" smtClean="0"/>
              <a:t>Base: all respondents 56</a:t>
            </a:r>
            <a:endParaRPr lang="en-US" i="1" dirty="0"/>
          </a:p>
        </p:txBody>
      </p:sp>
      <p:sp>
        <p:nvSpPr>
          <p:cNvPr id="10" name="Content Placeholder 9"/>
          <p:cNvSpPr>
            <a:spLocks noGrp="1"/>
          </p:cNvSpPr>
          <p:nvPr>
            <p:ph idx="15"/>
          </p:nvPr>
        </p:nvSpPr>
        <p:spPr>
          <a:xfrm>
            <a:off x="323410" y="573510"/>
            <a:ext cx="8641200" cy="342478"/>
          </a:xfrm>
        </p:spPr>
        <p:txBody>
          <a:bodyPr>
            <a:normAutofit/>
          </a:bodyPr>
          <a:lstStyle/>
          <a:p>
            <a:pPr>
              <a:lnSpc>
                <a:spcPct val="130000"/>
              </a:lnSpc>
            </a:pPr>
            <a:r>
              <a:rPr lang="en-US" sz="1050" dirty="0" smtClean="0"/>
              <a:t>The ICO achieves a very high overall satisfaction rating of 96% with 80% </a:t>
            </a:r>
            <a:r>
              <a:rPr lang="en-US" sz="1050" u="sng" dirty="0" smtClean="0"/>
              <a:t>very</a:t>
            </a:r>
            <a:r>
              <a:rPr lang="en-US" sz="1050" dirty="0" smtClean="0"/>
              <a:t> satisfied</a:t>
            </a:r>
            <a:endParaRPr lang="en-US" sz="1050" dirty="0"/>
          </a:p>
        </p:txBody>
      </p:sp>
      <p:sp>
        <p:nvSpPr>
          <p:cNvPr id="2" name="TextBox 1"/>
          <p:cNvSpPr txBox="1"/>
          <p:nvPr/>
        </p:nvSpPr>
        <p:spPr>
          <a:xfrm>
            <a:off x="899490" y="1779640"/>
            <a:ext cx="360050" cy="307777"/>
          </a:xfrm>
          <a:prstGeom prst="rect">
            <a:avLst/>
          </a:prstGeom>
          <a:noFill/>
        </p:spPr>
        <p:txBody>
          <a:bodyPr wrap="square" rtlCol="0">
            <a:spAutoFit/>
          </a:bodyPr>
          <a:lstStyle/>
          <a:p>
            <a:r>
              <a:rPr lang="en-GB" sz="1400" dirty="0" smtClean="0"/>
              <a:t>%</a:t>
            </a:r>
            <a:endParaRPr lang="en-GB" sz="1400" dirty="0"/>
          </a:p>
        </p:txBody>
      </p:sp>
      <p:sp>
        <p:nvSpPr>
          <p:cNvPr id="5" name="Rectangle 4"/>
          <p:cNvSpPr/>
          <p:nvPr/>
        </p:nvSpPr>
        <p:spPr>
          <a:xfrm>
            <a:off x="899490" y="2450901"/>
            <a:ext cx="6624920" cy="1320361"/>
          </a:xfrm>
          <a:prstGeom prst="rect">
            <a:avLst/>
          </a:prstGeom>
        </p:spPr>
        <p:txBody>
          <a:bodyPr wrap="square">
            <a:spAutoFit/>
          </a:bodyPr>
          <a:lstStyle/>
          <a:p>
            <a:pPr>
              <a:lnSpc>
                <a:spcPct val="114000"/>
              </a:lnSpc>
            </a:pPr>
            <a:r>
              <a:rPr lang="en-GB" sz="1000" dirty="0" smtClean="0"/>
              <a:t>In qualitative research the visits are viewed as a helpful process and organisations don’t feel as though its an unhelpful intrusion which takes up </a:t>
            </a:r>
            <a:r>
              <a:rPr lang="en-GB" sz="1000" dirty="0"/>
              <a:t>time. </a:t>
            </a:r>
            <a:r>
              <a:rPr lang="en-GB" sz="1000" dirty="0" smtClean="0"/>
              <a:t>Visits </a:t>
            </a:r>
            <a:r>
              <a:rPr lang="en-GB" sz="1000" dirty="0"/>
              <a:t>enable the organisations </a:t>
            </a:r>
            <a:r>
              <a:rPr lang="en-GB" sz="1000" dirty="0" smtClean="0"/>
              <a:t>to learn from the experience, for all types of visits, not just ones where the organisation has requested it. For those less confident in the data protection field, there is a genuine appreciate of attention from the ICO, which exceeds the information available on the website and the perceived ‘generic’ information via the helpline.</a:t>
            </a:r>
            <a:endParaRPr lang="en-GB" sz="1000" dirty="0"/>
          </a:p>
          <a:p>
            <a:pPr>
              <a:lnSpc>
                <a:spcPct val="114000"/>
              </a:lnSpc>
            </a:pPr>
            <a:endParaRPr lang="en-GB" sz="1000" dirty="0" smtClean="0"/>
          </a:p>
          <a:p>
            <a:pPr>
              <a:lnSpc>
                <a:spcPct val="114000"/>
              </a:lnSpc>
            </a:pPr>
            <a:endParaRPr lang="en-GB" sz="1000" dirty="0"/>
          </a:p>
        </p:txBody>
      </p:sp>
      <p:sp>
        <p:nvSpPr>
          <p:cNvPr id="6" name="Rounded Rectangle 5"/>
          <p:cNvSpPr/>
          <p:nvPr/>
        </p:nvSpPr>
        <p:spPr>
          <a:xfrm>
            <a:off x="755470" y="1059540"/>
            <a:ext cx="7128990" cy="2376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04560" y="49611"/>
            <a:ext cx="431620" cy="43162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descr="N:\Image Bank\Quotation\Blue people Quotation no background.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884460" y="23770"/>
            <a:ext cx="594001" cy="472524"/>
          </a:xfrm>
          <a:prstGeom prst="rect">
            <a:avLst/>
          </a:prstGeom>
          <a:noFill/>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369762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a:t>
            </a:r>
            <a:endParaRPr lang="en-GB" dirty="0"/>
          </a:p>
        </p:txBody>
      </p:sp>
      <p:sp>
        <p:nvSpPr>
          <p:cNvPr id="3" name="Text Placeholder 2"/>
          <p:cNvSpPr>
            <a:spLocks noGrp="1"/>
          </p:cNvSpPr>
          <p:nvPr>
            <p:ph type="body" idx="1"/>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3515CFE-468B-A645-8B8D-335FF48585A6}" type="slidenum">
              <a:rPr lang="en-GB" smtClean="0"/>
              <a:pPr/>
              <a:t>19</a:t>
            </a:fld>
            <a:endParaRPr lang="en-GB" dirty="0"/>
          </a:p>
        </p:txBody>
      </p:sp>
    </p:spTree>
    <p:extLst>
      <p:ext uri="{BB962C8B-B14F-4D97-AF65-F5344CB8AC3E}">
        <p14:creationId xmlns:p14="http://schemas.microsoft.com/office/powerpoint/2010/main" val="338611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Contents</a:t>
            </a:r>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2</a:t>
            </a:fld>
            <a:endParaRPr lang="en-GB" dirty="0"/>
          </a:p>
        </p:txBody>
      </p:sp>
      <p:sp>
        <p:nvSpPr>
          <p:cNvPr id="5" name="Content Placeholder 4"/>
          <p:cNvSpPr>
            <a:spLocks noGrp="1"/>
          </p:cNvSpPr>
          <p:nvPr>
            <p:ph idx="14"/>
          </p:nvPr>
        </p:nvSpPr>
        <p:spPr/>
        <p:txBody>
          <a:bodyPr/>
          <a:lstStyle/>
          <a:p>
            <a:endParaRPr lang="en-GB"/>
          </a:p>
        </p:txBody>
      </p:sp>
      <p:sp>
        <p:nvSpPr>
          <p:cNvPr id="6" name="Content Placeholder 5"/>
          <p:cNvSpPr>
            <a:spLocks noGrp="1"/>
          </p:cNvSpPr>
          <p:nvPr>
            <p:ph idx="15"/>
          </p:nvPr>
        </p:nvSpPr>
        <p:spPr/>
        <p:txBody>
          <a:bodyPr/>
          <a:lstStyle/>
          <a:p>
            <a:endParaRPr lang="en-GB"/>
          </a:p>
        </p:txBody>
      </p:sp>
      <p:sp>
        <p:nvSpPr>
          <p:cNvPr id="7" name="TextBox 6"/>
          <p:cNvSpPr txBox="1"/>
          <p:nvPr/>
        </p:nvSpPr>
        <p:spPr>
          <a:xfrm>
            <a:off x="899490" y="1275570"/>
            <a:ext cx="5472760" cy="2908489"/>
          </a:xfrm>
          <a:prstGeom prst="rect">
            <a:avLst/>
          </a:prstGeom>
          <a:noFill/>
        </p:spPr>
        <p:txBody>
          <a:bodyPr wrap="square" rtlCol="0">
            <a:spAutoFit/>
          </a:bodyPr>
          <a:lstStyle/>
          <a:p>
            <a:pPr>
              <a:lnSpc>
                <a:spcPct val="150000"/>
              </a:lnSpc>
            </a:pPr>
            <a:r>
              <a:rPr lang="en-GB" sz="1200" dirty="0" smtClean="0"/>
              <a:t>				Page</a:t>
            </a:r>
          </a:p>
          <a:p>
            <a:pPr>
              <a:lnSpc>
                <a:spcPct val="150000"/>
              </a:lnSpc>
            </a:pPr>
            <a:r>
              <a:rPr lang="en-GB" sz="1200" dirty="0" smtClean="0"/>
              <a:t>Background and Method			3</a:t>
            </a:r>
          </a:p>
          <a:p>
            <a:pPr>
              <a:lnSpc>
                <a:spcPct val="150000"/>
              </a:lnSpc>
            </a:pPr>
            <a:r>
              <a:rPr lang="en-GB" sz="1200" dirty="0" smtClean="0"/>
              <a:t>Main Findings 	Pre visit		6</a:t>
            </a:r>
          </a:p>
          <a:p>
            <a:pPr>
              <a:lnSpc>
                <a:spcPct val="150000"/>
              </a:lnSpc>
            </a:pPr>
            <a:r>
              <a:rPr lang="en-GB" sz="1200" dirty="0"/>
              <a:t>	</a:t>
            </a:r>
            <a:r>
              <a:rPr lang="en-GB" sz="1200" dirty="0" smtClean="0"/>
              <a:t>	The visit		9</a:t>
            </a:r>
          </a:p>
          <a:p>
            <a:pPr>
              <a:lnSpc>
                <a:spcPct val="150000"/>
              </a:lnSpc>
            </a:pPr>
            <a:r>
              <a:rPr lang="en-GB" sz="1200" dirty="0" smtClean="0"/>
              <a:t>		Post visit		12</a:t>
            </a:r>
          </a:p>
          <a:p>
            <a:pPr>
              <a:lnSpc>
                <a:spcPct val="150000"/>
              </a:lnSpc>
            </a:pPr>
            <a:r>
              <a:rPr lang="en-GB" sz="1200" dirty="0" smtClean="0"/>
              <a:t>		Overall Assessment	16</a:t>
            </a:r>
          </a:p>
          <a:p>
            <a:pPr>
              <a:lnSpc>
                <a:spcPct val="150000"/>
              </a:lnSpc>
            </a:pPr>
            <a:r>
              <a:rPr lang="en-GB" sz="1200" dirty="0" smtClean="0"/>
              <a:t>Recommendations			19</a:t>
            </a:r>
          </a:p>
          <a:p>
            <a:pPr>
              <a:lnSpc>
                <a:spcPct val="150000"/>
              </a:lnSpc>
            </a:pPr>
            <a:r>
              <a:rPr lang="en-GB" sz="1200" dirty="0" smtClean="0"/>
              <a:t>Case Studies				21</a:t>
            </a:r>
          </a:p>
          <a:p>
            <a:pPr>
              <a:lnSpc>
                <a:spcPct val="150000"/>
              </a:lnSpc>
            </a:pPr>
            <a:r>
              <a:rPr lang="en-GB" sz="1200" dirty="0" smtClean="0"/>
              <a:t>Contact details			23</a:t>
            </a:r>
          </a:p>
          <a:p>
            <a:pPr>
              <a:lnSpc>
                <a:spcPct val="150000"/>
              </a:lnSpc>
            </a:pPr>
            <a:endParaRPr lang="en-GB" sz="1400" dirty="0"/>
          </a:p>
        </p:txBody>
      </p:sp>
    </p:spTree>
    <p:extLst>
      <p:ext uri="{BB962C8B-B14F-4D97-AF65-F5344CB8AC3E}">
        <p14:creationId xmlns:p14="http://schemas.microsoft.com/office/powerpoint/2010/main" val="73553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Summary and Recommendations</a:t>
            </a:r>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20</a:t>
            </a:fld>
            <a:endParaRPr lang="en-GB" dirty="0"/>
          </a:p>
        </p:txBody>
      </p:sp>
      <p:sp>
        <p:nvSpPr>
          <p:cNvPr id="6" name="Content Placeholder 5"/>
          <p:cNvSpPr>
            <a:spLocks noGrp="1"/>
          </p:cNvSpPr>
          <p:nvPr>
            <p:ph idx="14"/>
          </p:nvPr>
        </p:nvSpPr>
        <p:spPr>
          <a:xfrm>
            <a:off x="323410" y="573510"/>
            <a:ext cx="8496740" cy="414020"/>
          </a:xfrm>
        </p:spPr>
        <p:txBody>
          <a:bodyPr>
            <a:noAutofit/>
          </a:bodyPr>
          <a:lstStyle/>
          <a:p>
            <a:r>
              <a:rPr lang="en-GB" sz="1000" dirty="0" smtClean="0"/>
              <a:t>The ICO visits are largely viewed as positive, with little to improve upon – good ratings are given by visited organisations throughout - from setting up the visits through to end reports .  There are some minor improvements which could make the visits even more satisfactory.</a:t>
            </a:r>
            <a:endParaRPr lang="en-GB" sz="1000" dirty="0"/>
          </a:p>
        </p:txBody>
      </p:sp>
      <p:sp>
        <p:nvSpPr>
          <p:cNvPr id="7" name="Rounded Rectangle 6"/>
          <p:cNvSpPr/>
          <p:nvPr/>
        </p:nvSpPr>
        <p:spPr>
          <a:xfrm>
            <a:off x="611450" y="1059540"/>
            <a:ext cx="1656230" cy="647622"/>
          </a:xfrm>
          <a:prstGeom prst="roundRect">
            <a:avLst/>
          </a:prstGeom>
          <a:solidFill>
            <a:srgbClr val="6B9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Enabling organisations to co-ordinate the visit more easily</a:t>
            </a:r>
            <a:endParaRPr lang="en-GB" sz="900" dirty="0"/>
          </a:p>
        </p:txBody>
      </p:sp>
      <p:sp>
        <p:nvSpPr>
          <p:cNvPr id="8" name="TextBox 7"/>
          <p:cNvSpPr txBox="1"/>
          <p:nvPr/>
        </p:nvSpPr>
        <p:spPr>
          <a:xfrm>
            <a:off x="2483710" y="1059540"/>
            <a:ext cx="5328740" cy="784830"/>
          </a:xfrm>
          <a:prstGeom prst="rect">
            <a:avLst/>
          </a:prstGeom>
          <a:noFill/>
        </p:spPr>
        <p:txBody>
          <a:bodyPr wrap="square" rtlCol="0">
            <a:spAutoFit/>
          </a:bodyPr>
          <a:lstStyle/>
          <a:p>
            <a:r>
              <a:rPr lang="en-GB" sz="900" dirty="0" smtClean="0"/>
              <a:t>For larger organisations, organising colleagues on multi-sites was logistically challenging.  Is there more the ICO could do to ask larger organisations or multi-site organisations about difficulties and enable organisations to do this more easily e.g. the visit lasts longer with fewer auditors per day to provide more flexibility.  Could ICO listen to these organisations pre-visit more? Is the same process used across all sites, could fewer sites be inspected, but in more detail?</a:t>
            </a:r>
            <a:endParaRPr lang="en-GB" sz="900" dirty="0"/>
          </a:p>
        </p:txBody>
      </p:sp>
      <p:sp>
        <p:nvSpPr>
          <p:cNvPr id="9" name="Rounded Rectangle 8"/>
          <p:cNvSpPr/>
          <p:nvPr/>
        </p:nvSpPr>
        <p:spPr>
          <a:xfrm>
            <a:off x="611450" y="1923660"/>
            <a:ext cx="1656230" cy="647622"/>
          </a:xfrm>
          <a:prstGeom prst="roundRect">
            <a:avLst/>
          </a:prstGeom>
          <a:solidFill>
            <a:srgbClr val="6B9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A mismatch between closing meeting and the report</a:t>
            </a:r>
            <a:endParaRPr lang="en-GB" sz="900" dirty="0"/>
          </a:p>
        </p:txBody>
      </p:sp>
      <p:sp>
        <p:nvSpPr>
          <p:cNvPr id="10" name="TextBox 9"/>
          <p:cNvSpPr txBox="1"/>
          <p:nvPr/>
        </p:nvSpPr>
        <p:spPr>
          <a:xfrm>
            <a:off x="2483710" y="1923660"/>
            <a:ext cx="5328740" cy="923330"/>
          </a:xfrm>
          <a:prstGeom prst="rect">
            <a:avLst/>
          </a:prstGeom>
          <a:noFill/>
        </p:spPr>
        <p:txBody>
          <a:bodyPr wrap="square" rtlCol="0">
            <a:spAutoFit/>
          </a:bodyPr>
          <a:lstStyle/>
          <a:p>
            <a:r>
              <a:rPr lang="en-GB" sz="900" dirty="0" smtClean="0"/>
              <a:t>There was a little criticism of the closing meeting focussing on the positives, but the subsequent report being more negative, with more recommendations than had been expected.  Raised expectations in the closing meeting makes the report more difficult to deal with.  Can the closing meeting be a more realistic view of what the final report will say?  Although there may be some comments about recommendations throughout the visit, not all organisation staff may be present to hear these and therefore it is important to cover in the closing meeting.</a:t>
            </a:r>
            <a:endParaRPr lang="en-GB" sz="900" dirty="0"/>
          </a:p>
        </p:txBody>
      </p:sp>
      <p:sp>
        <p:nvSpPr>
          <p:cNvPr id="11" name="Rounded Rectangle 10"/>
          <p:cNvSpPr/>
          <p:nvPr/>
        </p:nvSpPr>
        <p:spPr>
          <a:xfrm>
            <a:off x="611450" y="2931800"/>
            <a:ext cx="1656230" cy="647622"/>
          </a:xfrm>
          <a:prstGeom prst="roundRect">
            <a:avLst/>
          </a:prstGeom>
          <a:solidFill>
            <a:srgbClr val="6B9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Knowledge of sector</a:t>
            </a:r>
            <a:endParaRPr lang="en-GB" sz="900" dirty="0"/>
          </a:p>
        </p:txBody>
      </p:sp>
      <p:sp>
        <p:nvSpPr>
          <p:cNvPr id="12" name="TextBox 11"/>
          <p:cNvSpPr txBox="1"/>
          <p:nvPr/>
        </p:nvSpPr>
        <p:spPr>
          <a:xfrm>
            <a:off x="2483710" y="2931800"/>
            <a:ext cx="5328740" cy="784830"/>
          </a:xfrm>
          <a:prstGeom prst="rect">
            <a:avLst/>
          </a:prstGeom>
          <a:noFill/>
        </p:spPr>
        <p:txBody>
          <a:bodyPr wrap="square" rtlCol="0">
            <a:spAutoFit/>
          </a:bodyPr>
          <a:lstStyle/>
          <a:p>
            <a:r>
              <a:rPr lang="en-GB" sz="900" dirty="0" smtClean="0"/>
              <a:t>Although ICO knowledge of the sector isn’t always expected by organisations (particularly with the new CCGs and getting to know these), it may be useful to be open-minded to suggestions from the organisation about specific aspects of the sector (</a:t>
            </a:r>
            <a:r>
              <a:rPr lang="en-GB" sz="900" dirty="0" err="1" smtClean="0"/>
              <a:t>eg</a:t>
            </a:r>
            <a:r>
              <a:rPr lang="en-GB" sz="900" dirty="0" smtClean="0"/>
              <a:t> electronic health records not destroyed). Could ICO liaise with other relevant regulatory bodies (</a:t>
            </a:r>
            <a:r>
              <a:rPr lang="en-GB" sz="900" dirty="0" err="1" smtClean="0"/>
              <a:t>eg</a:t>
            </a:r>
            <a:r>
              <a:rPr lang="en-GB" sz="900" dirty="0" smtClean="0"/>
              <a:t> CQC) to avoid disputes at reporting stages and to ensure recommendations are relevant and not contravening other regulatory body practices.</a:t>
            </a:r>
            <a:endParaRPr lang="en-GB" sz="900" dirty="0"/>
          </a:p>
        </p:txBody>
      </p:sp>
      <p:sp>
        <p:nvSpPr>
          <p:cNvPr id="13" name="Rounded Rectangle 12"/>
          <p:cNvSpPr/>
          <p:nvPr/>
        </p:nvSpPr>
        <p:spPr>
          <a:xfrm>
            <a:off x="611450" y="3853964"/>
            <a:ext cx="1656230" cy="647622"/>
          </a:xfrm>
          <a:prstGeom prst="roundRect">
            <a:avLst/>
          </a:prstGeom>
          <a:solidFill>
            <a:srgbClr val="6B9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The report</a:t>
            </a:r>
            <a:endParaRPr lang="en-GB" sz="900" dirty="0"/>
          </a:p>
        </p:txBody>
      </p:sp>
      <p:sp>
        <p:nvSpPr>
          <p:cNvPr id="14" name="TextBox 13"/>
          <p:cNvSpPr txBox="1"/>
          <p:nvPr/>
        </p:nvSpPr>
        <p:spPr>
          <a:xfrm>
            <a:off x="2483710" y="3853964"/>
            <a:ext cx="5328740" cy="784830"/>
          </a:xfrm>
          <a:prstGeom prst="rect">
            <a:avLst/>
          </a:prstGeom>
          <a:noFill/>
        </p:spPr>
        <p:txBody>
          <a:bodyPr wrap="square" rtlCol="0">
            <a:spAutoFit/>
          </a:bodyPr>
          <a:lstStyle/>
          <a:p>
            <a:r>
              <a:rPr lang="en-GB" sz="900" dirty="0" smtClean="0"/>
              <a:t>Observationally, the report is heavily used as evidence further up the management chain.  Having the report in a format which allows a management summary and recommendations to be easily taken out and presented to management boards helps the data controller provide evidence which is rubber stamped by the ICO.  It appears this is in place in most cases, but may be useful to make this essential.</a:t>
            </a:r>
            <a:endParaRPr lang="en-GB" sz="900" dirty="0"/>
          </a:p>
        </p:txBody>
      </p:sp>
    </p:spTree>
    <p:extLst>
      <p:ext uri="{BB962C8B-B14F-4D97-AF65-F5344CB8AC3E}">
        <p14:creationId xmlns:p14="http://schemas.microsoft.com/office/powerpoint/2010/main" val="1405405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Studies</a:t>
            </a:r>
            <a:endParaRPr lang="en-GB" dirty="0"/>
          </a:p>
        </p:txBody>
      </p:sp>
      <p:sp>
        <p:nvSpPr>
          <p:cNvPr id="3" name="Text Placeholder 2"/>
          <p:cNvSpPr>
            <a:spLocks noGrp="1"/>
          </p:cNvSpPr>
          <p:nvPr>
            <p:ph type="body" idx="1"/>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3515CFE-468B-A645-8B8D-335FF48585A6}" type="slidenum">
              <a:rPr lang="en-GB" smtClean="0"/>
              <a:pPr/>
              <a:t>21</a:t>
            </a:fld>
            <a:endParaRPr lang="en-GB" dirty="0"/>
          </a:p>
        </p:txBody>
      </p:sp>
    </p:spTree>
    <p:extLst>
      <p:ext uri="{BB962C8B-B14F-4D97-AF65-F5344CB8AC3E}">
        <p14:creationId xmlns:p14="http://schemas.microsoft.com/office/powerpoint/2010/main" val="289406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Studies: qualitative research with audited organisations</a:t>
            </a:r>
            <a:endParaRPr lang="en-GB" dirty="0"/>
          </a:p>
        </p:txBody>
      </p:sp>
      <p:sp>
        <p:nvSpPr>
          <p:cNvPr id="3" name="Footer Placeholder 2"/>
          <p:cNvSpPr>
            <a:spLocks noGrp="1"/>
          </p:cNvSpPr>
          <p:nvPr>
            <p:ph type="ftr" sz="quarter" idx="11"/>
          </p:nvPr>
        </p:nvSpPr>
        <p:spPr/>
        <p:txBody>
          <a:bodyPr/>
          <a:lstStyle/>
          <a:p>
            <a:r>
              <a:rPr lang="en-GB" dirty="0"/>
              <a:t>Case studies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22</a:t>
            </a:fld>
            <a:endParaRPr lang="en-GB" dirty="0"/>
          </a:p>
        </p:txBody>
      </p:sp>
      <p:sp>
        <p:nvSpPr>
          <p:cNvPr id="5" name="Content Placeholder 4"/>
          <p:cNvSpPr>
            <a:spLocks noGrp="1"/>
          </p:cNvSpPr>
          <p:nvPr>
            <p:ph sz="quarter" idx="13"/>
          </p:nvPr>
        </p:nvSpPr>
        <p:spPr/>
        <p:txBody>
          <a:bodyPr>
            <a:normAutofit/>
          </a:bodyPr>
          <a:lstStyle/>
          <a:p>
            <a:endParaRPr lang="en-GB" sz="1800" dirty="0"/>
          </a:p>
          <a:p>
            <a:endParaRPr lang="en-GB" sz="1800" dirty="0"/>
          </a:p>
          <a:p>
            <a:endParaRPr lang="en-GB" dirty="0" smtClean="0"/>
          </a:p>
          <a:p>
            <a:endParaRPr lang="en-GB" dirty="0" smtClean="0"/>
          </a:p>
          <a:p>
            <a:r>
              <a:rPr lang="en-GB" dirty="0" smtClean="0"/>
              <a:t> </a:t>
            </a:r>
            <a:endParaRPr lang="en-GB" dirty="0"/>
          </a:p>
        </p:txBody>
      </p:sp>
      <p:sp>
        <p:nvSpPr>
          <p:cNvPr id="6" name="Content Placeholder 5"/>
          <p:cNvSpPr>
            <a:spLocks noGrp="1"/>
          </p:cNvSpPr>
          <p:nvPr>
            <p:ph idx="14"/>
          </p:nvPr>
        </p:nvSpPr>
        <p:spPr>
          <a:xfrm>
            <a:off x="323410" y="483460"/>
            <a:ext cx="8496740" cy="270000"/>
          </a:xfrm>
        </p:spPr>
        <p:txBody>
          <a:bodyPr/>
          <a:lstStyle/>
          <a:p>
            <a:r>
              <a:rPr lang="en-GB" dirty="0" smtClean="0"/>
              <a:t>Advisory visit – criminal justice</a:t>
            </a:r>
            <a:endParaRPr lang="en-GB" dirty="0"/>
          </a:p>
        </p:txBody>
      </p:sp>
      <p:sp>
        <p:nvSpPr>
          <p:cNvPr id="9" name="TextBox 8"/>
          <p:cNvSpPr txBox="1"/>
          <p:nvPr/>
        </p:nvSpPr>
        <p:spPr>
          <a:xfrm>
            <a:off x="395420" y="2696676"/>
            <a:ext cx="2858340" cy="2446824"/>
          </a:xfrm>
          <a:prstGeom prst="rect">
            <a:avLst/>
          </a:prstGeom>
          <a:noFill/>
        </p:spPr>
        <p:txBody>
          <a:bodyPr wrap="square" rtlCol="0">
            <a:spAutoFit/>
          </a:bodyPr>
          <a:lstStyle/>
          <a:p>
            <a:r>
              <a:rPr lang="en-GB" sz="900" dirty="0" smtClean="0">
                <a:solidFill>
                  <a:srgbClr val="A50021"/>
                </a:solidFill>
              </a:rPr>
              <a:t>Next steps</a:t>
            </a:r>
            <a:endParaRPr lang="en-GB" sz="900" dirty="0">
              <a:solidFill>
                <a:srgbClr val="A50021"/>
              </a:solidFill>
            </a:endParaRPr>
          </a:p>
          <a:p>
            <a:r>
              <a:rPr lang="en-GB" sz="900" dirty="0"/>
              <a:t>The report was well used, t</a:t>
            </a:r>
            <a:r>
              <a:rPr lang="en-GB" sz="900" dirty="0" smtClean="0"/>
              <a:t>he </a:t>
            </a:r>
            <a:r>
              <a:rPr lang="en-GB" sz="900" dirty="0"/>
              <a:t>format </a:t>
            </a:r>
            <a:r>
              <a:rPr lang="en-GB" sz="900" dirty="0" smtClean="0"/>
              <a:t>enabled </a:t>
            </a:r>
            <a:r>
              <a:rPr lang="en-GB" sz="900" dirty="0"/>
              <a:t>him to compile a “must, could, should</a:t>
            </a:r>
            <a:r>
              <a:rPr lang="en-GB" sz="900" dirty="0" smtClean="0"/>
              <a:t>” list for:</a:t>
            </a:r>
          </a:p>
          <a:p>
            <a:endParaRPr lang="en-GB" sz="900" dirty="0"/>
          </a:p>
          <a:p>
            <a:pPr marL="171450" lvl="0" indent="-171450">
              <a:buFont typeface="Arial" panose="020B0604020202020204" pitchFamily="34" charset="0"/>
              <a:buChar char="•"/>
            </a:pPr>
            <a:r>
              <a:rPr lang="en-GB" sz="900" dirty="0"/>
              <a:t>H</a:t>
            </a:r>
            <a:r>
              <a:rPr lang="en-GB" sz="900" dirty="0" smtClean="0"/>
              <a:t>is </a:t>
            </a:r>
            <a:r>
              <a:rPr lang="en-GB" sz="900" dirty="0"/>
              <a:t>data protection impact assessment</a:t>
            </a:r>
          </a:p>
          <a:p>
            <a:pPr marL="171450" lvl="0" indent="-171450">
              <a:buFont typeface="Arial" panose="020B0604020202020204" pitchFamily="34" charset="0"/>
              <a:buChar char="•"/>
            </a:pPr>
            <a:r>
              <a:rPr lang="en-GB" sz="900" dirty="0" smtClean="0"/>
              <a:t>Providing </a:t>
            </a:r>
            <a:r>
              <a:rPr lang="en-GB" sz="900" dirty="0"/>
              <a:t>information to the Management board </a:t>
            </a:r>
            <a:r>
              <a:rPr lang="en-GB" sz="900" dirty="0" smtClean="0"/>
              <a:t>‘</a:t>
            </a:r>
            <a:r>
              <a:rPr lang="en-GB" sz="900" dirty="0"/>
              <a:t>they kicked it around a bit’ </a:t>
            </a:r>
            <a:endParaRPr lang="en-GB" sz="900" dirty="0" smtClean="0"/>
          </a:p>
          <a:p>
            <a:pPr marL="171450" lvl="0" indent="-171450">
              <a:buFont typeface="Arial" panose="020B0604020202020204" pitchFamily="34" charset="0"/>
              <a:buChar char="•"/>
            </a:pPr>
            <a:r>
              <a:rPr lang="en-GB" sz="900" dirty="0" smtClean="0"/>
              <a:t>Providing him with evidence to recommend what </a:t>
            </a:r>
            <a:r>
              <a:rPr lang="en-GB" sz="900" dirty="0"/>
              <a:t>he thought </a:t>
            </a:r>
            <a:r>
              <a:rPr lang="en-GB" sz="900" dirty="0" smtClean="0"/>
              <a:t>was essential action and </a:t>
            </a:r>
            <a:r>
              <a:rPr lang="en-GB" sz="900" dirty="0"/>
              <a:t>also for </a:t>
            </a:r>
            <a:r>
              <a:rPr lang="en-GB" sz="900" dirty="0" smtClean="0"/>
              <a:t>others to be considered and essentially comply with the law</a:t>
            </a:r>
            <a:endParaRPr lang="en-GB" sz="900" dirty="0"/>
          </a:p>
          <a:p>
            <a:endParaRPr lang="en-GB" sz="900" dirty="0" smtClean="0"/>
          </a:p>
          <a:p>
            <a:endParaRPr lang="en-GB" sz="900" dirty="0"/>
          </a:p>
          <a:p>
            <a:endParaRPr lang="en-GB" sz="900" dirty="0"/>
          </a:p>
          <a:p>
            <a:endParaRPr lang="en-GB" sz="900" dirty="0"/>
          </a:p>
          <a:p>
            <a:endParaRPr lang="en-GB" sz="900" dirty="0"/>
          </a:p>
          <a:p>
            <a:endParaRPr lang="en-GB" sz="900" dirty="0"/>
          </a:p>
        </p:txBody>
      </p:sp>
      <p:sp>
        <p:nvSpPr>
          <p:cNvPr id="12" name="Rounded Rectangle 11"/>
          <p:cNvSpPr/>
          <p:nvPr/>
        </p:nvSpPr>
        <p:spPr>
          <a:xfrm>
            <a:off x="323850" y="813178"/>
            <a:ext cx="2918510" cy="712303"/>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A50021"/>
                </a:solidFill>
              </a:rPr>
              <a:t>Who?</a:t>
            </a:r>
          </a:p>
          <a:p>
            <a:pPr lvl="0"/>
            <a:r>
              <a:rPr lang="en-GB" sz="900" dirty="0" smtClean="0">
                <a:solidFill>
                  <a:schemeClr val="tx2">
                    <a:lumMod val="75000"/>
                  </a:schemeClr>
                </a:solidFill>
              </a:rPr>
              <a:t>Respondent acts as a data controller for a group of organisations his organisation represents, this is not his main areas of responsibility.</a:t>
            </a:r>
            <a:endParaRPr lang="en-GB" sz="900" dirty="0">
              <a:solidFill>
                <a:schemeClr val="tx2">
                  <a:lumMod val="75000"/>
                </a:schemeClr>
              </a:solidFill>
            </a:endParaRPr>
          </a:p>
        </p:txBody>
      </p:sp>
      <p:sp>
        <p:nvSpPr>
          <p:cNvPr id="13" name="Rounded Rectangle 12"/>
          <p:cNvSpPr/>
          <p:nvPr/>
        </p:nvSpPr>
        <p:spPr>
          <a:xfrm>
            <a:off x="3731099" y="712971"/>
            <a:ext cx="5089050" cy="812509"/>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Pre visit</a:t>
            </a:r>
            <a:endParaRPr lang="en-GB" sz="900" dirty="0">
              <a:solidFill>
                <a:srgbClr val="A50021"/>
              </a:solidFill>
            </a:endParaRPr>
          </a:p>
          <a:p>
            <a:pPr marL="171450" indent="-171450">
              <a:buFont typeface="Arial" panose="020B0604020202020204" pitchFamily="34" charset="0"/>
              <a:buChar char="•"/>
            </a:pPr>
            <a:r>
              <a:rPr lang="en-GB" sz="900" dirty="0">
                <a:solidFill>
                  <a:schemeClr val="tx2">
                    <a:lumMod val="75000"/>
                  </a:schemeClr>
                </a:solidFill>
              </a:rPr>
              <a:t>He had notification from the organisation that ICO had been in touch and wanted to visit, then quite quickly after that he received a phone call from them which was a bit of a surprise. However they were very friendly and informal so it was no problem.  </a:t>
            </a:r>
          </a:p>
          <a:p>
            <a:pPr marL="171450" indent="-171450">
              <a:buFont typeface="Arial" panose="020B0604020202020204" pitchFamily="34" charset="0"/>
              <a:buChar char="•"/>
            </a:pPr>
            <a:r>
              <a:rPr lang="en-GB" sz="900" dirty="0">
                <a:solidFill>
                  <a:schemeClr val="tx2">
                    <a:lumMod val="75000"/>
                  </a:schemeClr>
                </a:solidFill>
              </a:rPr>
              <a:t>He was told everything he needed to know which enabled him to prepare properly for the visit, it wasn’t difficult preparing.</a:t>
            </a:r>
          </a:p>
        </p:txBody>
      </p:sp>
      <p:sp>
        <p:nvSpPr>
          <p:cNvPr id="14" name="Rounded Rectangle 13"/>
          <p:cNvSpPr/>
          <p:nvPr/>
        </p:nvSpPr>
        <p:spPr>
          <a:xfrm>
            <a:off x="3726386" y="2466191"/>
            <a:ext cx="5089050" cy="2160301"/>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C00000"/>
                </a:solidFill>
              </a:rPr>
              <a:t>Post visit and the Report</a:t>
            </a:r>
            <a:endParaRPr lang="en-GB" sz="900" dirty="0">
              <a:solidFill>
                <a:srgbClr val="C00000"/>
              </a:solidFill>
            </a:endParaRPr>
          </a:p>
          <a:p>
            <a:r>
              <a:rPr lang="en-GB" sz="900" dirty="0">
                <a:solidFill>
                  <a:schemeClr val="tx2">
                    <a:lumMod val="75000"/>
                  </a:schemeClr>
                </a:solidFill>
              </a:rPr>
              <a:t>The report was </a:t>
            </a:r>
            <a:r>
              <a:rPr lang="en-GB" sz="900" dirty="0" smtClean="0">
                <a:solidFill>
                  <a:schemeClr val="tx2">
                    <a:lumMod val="75000"/>
                  </a:schemeClr>
                </a:solidFill>
              </a:rPr>
              <a:t>fine</a:t>
            </a:r>
            <a:r>
              <a:rPr lang="en-GB" sz="900" dirty="0">
                <a:solidFill>
                  <a:schemeClr val="tx2">
                    <a:lumMod val="75000"/>
                  </a:schemeClr>
                </a:solidFill>
              </a:rPr>
              <a:t>, he spotted a few small errors in it such as missing words or unfinished sentences which he corrected.  This didn’t seem to worry him that he needed to proof read the report and it was easy to agree the wording over the phone without too much bother.  He ended up correcting his version at his end.  He said it arrived quite quickly within three weeks which he seemed pleased with</a:t>
            </a:r>
            <a:r>
              <a:rPr lang="en-GB" sz="900" dirty="0" smtClean="0">
                <a:solidFill>
                  <a:schemeClr val="tx2">
                    <a:lumMod val="75000"/>
                  </a:schemeClr>
                </a:solidFill>
              </a:rPr>
              <a:t>. </a:t>
            </a:r>
            <a:endParaRPr lang="en-GB" sz="900" dirty="0">
              <a:solidFill>
                <a:schemeClr val="tx2">
                  <a:lumMod val="75000"/>
                </a:schemeClr>
              </a:solidFill>
            </a:endParaRPr>
          </a:p>
          <a:p>
            <a:r>
              <a:rPr lang="en-GB" sz="900" dirty="0" smtClean="0">
                <a:solidFill>
                  <a:schemeClr val="tx2">
                    <a:lumMod val="75000"/>
                  </a:schemeClr>
                </a:solidFill>
              </a:rPr>
              <a:t>There were a couple of issues: </a:t>
            </a:r>
          </a:p>
          <a:p>
            <a:pPr marL="171450" indent="-171450">
              <a:buFont typeface="Arial" panose="020B0604020202020204" pitchFamily="34" charset="0"/>
              <a:buChar char="•"/>
            </a:pPr>
            <a:r>
              <a:rPr lang="en-GB" sz="900" dirty="0">
                <a:solidFill>
                  <a:schemeClr val="tx2">
                    <a:lumMod val="75000"/>
                  </a:schemeClr>
                </a:solidFill>
              </a:rPr>
              <a:t>F</a:t>
            </a:r>
            <a:r>
              <a:rPr lang="en-GB" sz="900" dirty="0" smtClean="0">
                <a:solidFill>
                  <a:schemeClr val="tx2">
                    <a:lumMod val="75000"/>
                  </a:schemeClr>
                </a:solidFill>
              </a:rPr>
              <a:t>rom </a:t>
            </a:r>
            <a:r>
              <a:rPr lang="en-GB" sz="900" dirty="0">
                <a:solidFill>
                  <a:schemeClr val="tx2">
                    <a:lumMod val="75000"/>
                  </a:schemeClr>
                </a:solidFill>
              </a:rPr>
              <a:t>the outset they were to receive individual reports for each part of the organisation, but then they were also promised an over-arching report which never came to fruition as far as he is </a:t>
            </a:r>
            <a:r>
              <a:rPr lang="en-GB" sz="900" dirty="0" smtClean="0">
                <a:solidFill>
                  <a:schemeClr val="tx2">
                    <a:lumMod val="75000"/>
                  </a:schemeClr>
                </a:solidFill>
              </a:rPr>
              <a:t>aware. “it </a:t>
            </a:r>
            <a:r>
              <a:rPr lang="en-GB" sz="900" dirty="0">
                <a:solidFill>
                  <a:schemeClr val="tx2">
                    <a:lumMod val="75000"/>
                  </a:schemeClr>
                </a:solidFill>
              </a:rPr>
              <a:t>looks as though they could have been over-promised something, or it had fallen off </a:t>
            </a:r>
            <a:r>
              <a:rPr lang="en-GB" sz="900" dirty="0" smtClean="0">
                <a:solidFill>
                  <a:schemeClr val="tx2">
                    <a:lumMod val="75000"/>
                  </a:schemeClr>
                </a:solidFill>
              </a:rPr>
              <a:t>someone’s to </a:t>
            </a:r>
            <a:r>
              <a:rPr lang="en-GB" sz="900" dirty="0">
                <a:solidFill>
                  <a:schemeClr val="tx2">
                    <a:lumMod val="75000"/>
                  </a:schemeClr>
                </a:solidFill>
              </a:rPr>
              <a:t>do </a:t>
            </a:r>
            <a:r>
              <a:rPr lang="en-GB" sz="900" dirty="0" smtClean="0">
                <a:solidFill>
                  <a:schemeClr val="tx2">
                    <a:lumMod val="75000"/>
                  </a:schemeClr>
                </a:solidFill>
              </a:rPr>
              <a:t>list”</a:t>
            </a:r>
          </a:p>
          <a:p>
            <a:pPr marL="171450" indent="-171450">
              <a:buFont typeface="Arial" panose="020B0604020202020204" pitchFamily="34" charset="0"/>
              <a:buChar char="•"/>
            </a:pPr>
            <a:r>
              <a:rPr lang="en-GB" sz="900" dirty="0" smtClean="0">
                <a:solidFill>
                  <a:schemeClr val="tx2">
                    <a:lumMod val="75000"/>
                  </a:schemeClr>
                </a:solidFill>
              </a:rPr>
              <a:t>He </a:t>
            </a:r>
            <a:r>
              <a:rPr lang="en-GB" sz="900" dirty="0">
                <a:solidFill>
                  <a:schemeClr val="tx2">
                    <a:lumMod val="75000"/>
                  </a:schemeClr>
                </a:solidFill>
              </a:rPr>
              <a:t>contacted ICO several times after the visit for clarification and advice, </a:t>
            </a:r>
            <a:r>
              <a:rPr lang="en-GB" sz="900" dirty="0" smtClean="0">
                <a:solidFill>
                  <a:schemeClr val="tx2">
                    <a:lumMod val="75000"/>
                  </a:schemeClr>
                </a:solidFill>
              </a:rPr>
              <a:t>aware he was </a:t>
            </a:r>
            <a:r>
              <a:rPr lang="en-GB" sz="900" dirty="0">
                <a:solidFill>
                  <a:schemeClr val="tx2">
                    <a:lumMod val="75000"/>
                  </a:schemeClr>
                </a:solidFill>
              </a:rPr>
              <a:t>probably </a:t>
            </a:r>
            <a:r>
              <a:rPr lang="en-GB" sz="900" dirty="0" smtClean="0">
                <a:solidFill>
                  <a:schemeClr val="tx2">
                    <a:lumMod val="75000"/>
                  </a:schemeClr>
                </a:solidFill>
              </a:rPr>
              <a:t>over-burdening, </a:t>
            </a:r>
            <a:r>
              <a:rPr lang="en-GB" sz="900" dirty="0">
                <a:solidFill>
                  <a:schemeClr val="tx2">
                    <a:lumMod val="75000"/>
                  </a:schemeClr>
                </a:solidFill>
              </a:rPr>
              <a:t>T</a:t>
            </a:r>
            <a:r>
              <a:rPr lang="en-GB" sz="900" dirty="0" smtClean="0">
                <a:solidFill>
                  <a:schemeClr val="tx2">
                    <a:lumMod val="75000"/>
                  </a:schemeClr>
                </a:solidFill>
              </a:rPr>
              <a:t>he </a:t>
            </a:r>
            <a:r>
              <a:rPr lang="en-GB" sz="900" dirty="0">
                <a:solidFill>
                  <a:schemeClr val="tx2">
                    <a:lumMod val="75000"/>
                  </a:schemeClr>
                </a:solidFill>
              </a:rPr>
              <a:t>ICO </a:t>
            </a:r>
            <a:r>
              <a:rPr lang="en-GB" sz="900" dirty="0" smtClean="0">
                <a:solidFill>
                  <a:schemeClr val="tx2">
                    <a:lumMod val="75000"/>
                  </a:schemeClr>
                </a:solidFill>
              </a:rPr>
              <a:t>was </a:t>
            </a:r>
            <a:r>
              <a:rPr lang="en-GB" sz="900" dirty="0">
                <a:solidFill>
                  <a:schemeClr val="tx2">
                    <a:lumMod val="75000"/>
                  </a:schemeClr>
                </a:solidFill>
              </a:rPr>
              <a:t>very helpful and gave him most of </a:t>
            </a:r>
            <a:r>
              <a:rPr lang="en-GB" sz="900" dirty="0" smtClean="0">
                <a:solidFill>
                  <a:schemeClr val="tx2">
                    <a:lumMod val="75000"/>
                  </a:schemeClr>
                </a:solidFill>
              </a:rPr>
              <a:t>what was needed</a:t>
            </a:r>
            <a:r>
              <a:rPr lang="en-GB" sz="900" dirty="0">
                <a:solidFill>
                  <a:schemeClr val="tx2">
                    <a:lumMod val="75000"/>
                  </a:schemeClr>
                </a:solidFill>
              </a:rPr>
              <a:t>, it was </a:t>
            </a:r>
            <a:r>
              <a:rPr lang="en-GB" sz="900" dirty="0" smtClean="0">
                <a:solidFill>
                  <a:schemeClr val="tx2">
                    <a:lumMod val="75000"/>
                  </a:schemeClr>
                </a:solidFill>
              </a:rPr>
              <a:t>just </a:t>
            </a:r>
            <a:r>
              <a:rPr lang="en-GB" sz="900" dirty="0">
                <a:solidFill>
                  <a:schemeClr val="tx2">
                    <a:lumMod val="75000"/>
                  </a:schemeClr>
                </a:solidFill>
              </a:rPr>
              <a:t>one last thing he didn’t get </a:t>
            </a:r>
            <a:r>
              <a:rPr lang="en-GB" sz="900" dirty="0" smtClean="0">
                <a:solidFill>
                  <a:schemeClr val="tx2">
                    <a:lumMod val="75000"/>
                  </a:schemeClr>
                </a:solidFill>
              </a:rPr>
              <a:t>an answer to</a:t>
            </a:r>
          </a:p>
          <a:p>
            <a:pPr marL="171450" indent="-171450">
              <a:buFont typeface="Arial" panose="020B0604020202020204" pitchFamily="34" charset="0"/>
              <a:buChar char="•"/>
            </a:pPr>
            <a:endParaRPr lang="en-GB" sz="900" dirty="0" smtClean="0">
              <a:solidFill>
                <a:schemeClr val="tx2">
                  <a:lumMod val="75000"/>
                </a:schemeClr>
              </a:solidFill>
            </a:endParaRPr>
          </a:p>
          <a:p>
            <a:endParaRPr lang="en-GB" sz="900" dirty="0">
              <a:solidFill>
                <a:schemeClr val="tx2">
                  <a:lumMod val="75000"/>
                </a:schemeClr>
              </a:solidFill>
            </a:endParaRPr>
          </a:p>
          <a:p>
            <a:r>
              <a:rPr lang="en-GB" sz="900" dirty="0">
                <a:solidFill>
                  <a:schemeClr val="tx2">
                    <a:lumMod val="75000"/>
                  </a:schemeClr>
                </a:solidFill>
              </a:rPr>
              <a:t> </a:t>
            </a:r>
          </a:p>
        </p:txBody>
      </p:sp>
      <p:sp>
        <p:nvSpPr>
          <p:cNvPr id="15" name="Rounded Rectangle 14"/>
          <p:cNvSpPr/>
          <p:nvPr/>
        </p:nvSpPr>
        <p:spPr>
          <a:xfrm>
            <a:off x="3731099" y="1584945"/>
            <a:ext cx="5089051" cy="800193"/>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A50021"/>
                </a:solidFill>
              </a:rPr>
              <a:t>In visit</a:t>
            </a:r>
          </a:p>
          <a:p>
            <a:r>
              <a:rPr lang="en-GB" sz="900" dirty="0" smtClean="0">
                <a:solidFill>
                  <a:schemeClr val="tx2">
                    <a:lumMod val="75000"/>
                  </a:schemeClr>
                </a:solidFill>
              </a:rPr>
              <a:t>He </a:t>
            </a:r>
            <a:r>
              <a:rPr lang="en-GB" sz="900" dirty="0">
                <a:solidFill>
                  <a:schemeClr val="tx2">
                    <a:lumMod val="75000"/>
                  </a:schemeClr>
                </a:solidFill>
              </a:rPr>
              <a:t>was prepared for the visit to last all day but took 3 hours.  It was a very ‘natural visit’ with the opening and closing meetings not being formally implemented, everything just followed a natural occurrence.  They were knowledgeable and professional, he even seemed to enjoy the visit.  </a:t>
            </a:r>
          </a:p>
        </p:txBody>
      </p:sp>
      <p:pic>
        <p:nvPicPr>
          <p:cNvPr id="17" name="Picture 4" descr="N:\Image Bank\Quotation\Blue people Quotation no background.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518436" y="5182"/>
            <a:ext cx="594001" cy="472524"/>
          </a:xfrm>
          <a:prstGeom prst="rect">
            <a:avLst/>
          </a:prstGeom>
          <a:noFill/>
          <a:ln>
            <a:noFill/>
          </a:ln>
          <a:effectLst>
            <a:outerShdw blurRad="292100" dist="139700" dir="2700000" algn="tl" rotWithShape="0">
              <a:srgbClr val="333333">
                <a:alpha val="65000"/>
              </a:srgbClr>
            </a:outerShdw>
          </a:effectLst>
          <a:extLst/>
        </p:spPr>
      </p:pic>
      <p:sp>
        <p:nvSpPr>
          <p:cNvPr id="19" name="Rounded Rectangle 18"/>
          <p:cNvSpPr/>
          <p:nvPr/>
        </p:nvSpPr>
        <p:spPr>
          <a:xfrm>
            <a:off x="335250" y="1659859"/>
            <a:ext cx="2918510" cy="912992"/>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Key points</a:t>
            </a:r>
            <a:endParaRPr lang="en-GB" sz="900" dirty="0">
              <a:solidFill>
                <a:srgbClr val="A50021"/>
              </a:solidFill>
            </a:endParaRPr>
          </a:p>
          <a:p>
            <a:pPr lvl="0"/>
            <a:r>
              <a:rPr lang="en-GB" sz="900" dirty="0" smtClean="0">
                <a:solidFill>
                  <a:schemeClr val="tx2">
                    <a:lumMod val="75000"/>
                  </a:schemeClr>
                </a:solidFill>
              </a:rPr>
              <a:t>A good and helpful visit, the report had some minor ‘typos’ which was not a concern, but were also promised an over-arching report which didn’t come to fruition which was disappointing as expectations had been raised</a:t>
            </a:r>
            <a:endParaRPr lang="en-GB" sz="900" dirty="0">
              <a:solidFill>
                <a:schemeClr val="tx2">
                  <a:lumMod val="75000"/>
                </a:schemeClr>
              </a:solidFill>
            </a:endParaRPr>
          </a:p>
        </p:txBody>
      </p:sp>
    </p:spTree>
    <p:extLst>
      <p:ext uri="{BB962C8B-B14F-4D97-AF65-F5344CB8AC3E}">
        <p14:creationId xmlns:p14="http://schemas.microsoft.com/office/powerpoint/2010/main" val="2740015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Studies: qualitative research with audited organisations</a:t>
            </a:r>
            <a:endParaRPr lang="en-GB" dirty="0"/>
          </a:p>
        </p:txBody>
      </p:sp>
      <p:sp>
        <p:nvSpPr>
          <p:cNvPr id="3" name="Footer Placeholder 2"/>
          <p:cNvSpPr>
            <a:spLocks noGrp="1"/>
          </p:cNvSpPr>
          <p:nvPr>
            <p:ph type="ftr" sz="quarter" idx="11"/>
          </p:nvPr>
        </p:nvSpPr>
        <p:spPr/>
        <p:txBody>
          <a:bodyPr/>
          <a:lstStyle/>
          <a:p>
            <a:r>
              <a:rPr lang="en-GB" dirty="0"/>
              <a:t>Case studies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23</a:t>
            </a:fld>
            <a:endParaRPr lang="en-GB" dirty="0"/>
          </a:p>
        </p:txBody>
      </p:sp>
      <p:sp>
        <p:nvSpPr>
          <p:cNvPr id="5" name="Content Placeholder 4"/>
          <p:cNvSpPr>
            <a:spLocks noGrp="1"/>
          </p:cNvSpPr>
          <p:nvPr>
            <p:ph sz="quarter" idx="13"/>
          </p:nvPr>
        </p:nvSpPr>
        <p:spPr/>
        <p:txBody>
          <a:bodyPr>
            <a:normAutofit/>
          </a:bodyPr>
          <a:lstStyle/>
          <a:p>
            <a:endParaRPr lang="en-GB" sz="1800" dirty="0"/>
          </a:p>
          <a:p>
            <a:endParaRPr lang="en-GB" sz="1800" dirty="0"/>
          </a:p>
          <a:p>
            <a:endParaRPr lang="en-GB" dirty="0" smtClean="0"/>
          </a:p>
          <a:p>
            <a:endParaRPr lang="en-GB" dirty="0" smtClean="0"/>
          </a:p>
          <a:p>
            <a:r>
              <a:rPr lang="en-GB" dirty="0" smtClean="0"/>
              <a:t> </a:t>
            </a:r>
            <a:endParaRPr lang="en-GB" dirty="0"/>
          </a:p>
        </p:txBody>
      </p:sp>
      <p:sp>
        <p:nvSpPr>
          <p:cNvPr id="6" name="Content Placeholder 5"/>
          <p:cNvSpPr>
            <a:spLocks noGrp="1"/>
          </p:cNvSpPr>
          <p:nvPr>
            <p:ph idx="14"/>
          </p:nvPr>
        </p:nvSpPr>
        <p:spPr>
          <a:xfrm>
            <a:off x="323410" y="483460"/>
            <a:ext cx="8496740" cy="270000"/>
          </a:xfrm>
        </p:spPr>
        <p:txBody>
          <a:bodyPr/>
          <a:lstStyle/>
          <a:p>
            <a:r>
              <a:rPr lang="en-GB" dirty="0" smtClean="0"/>
              <a:t>Audit visit – health</a:t>
            </a:r>
            <a:endParaRPr lang="en-GB" dirty="0"/>
          </a:p>
        </p:txBody>
      </p:sp>
      <p:sp>
        <p:nvSpPr>
          <p:cNvPr id="9" name="TextBox 8"/>
          <p:cNvSpPr txBox="1"/>
          <p:nvPr/>
        </p:nvSpPr>
        <p:spPr>
          <a:xfrm>
            <a:off x="391354" y="3003810"/>
            <a:ext cx="2160300" cy="1477328"/>
          </a:xfrm>
          <a:prstGeom prst="rect">
            <a:avLst/>
          </a:prstGeom>
          <a:noFill/>
        </p:spPr>
        <p:txBody>
          <a:bodyPr wrap="square" rtlCol="0">
            <a:spAutoFit/>
          </a:bodyPr>
          <a:lstStyle/>
          <a:p>
            <a:r>
              <a:rPr lang="en-GB" sz="900" dirty="0" smtClean="0">
                <a:solidFill>
                  <a:srgbClr val="A50021"/>
                </a:solidFill>
              </a:rPr>
              <a:t>Next steps</a:t>
            </a:r>
            <a:endParaRPr lang="en-GB" sz="900" dirty="0">
              <a:solidFill>
                <a:srgbClr val="A50021"/>
              </a:solidFill>
            </a:endParaRPr>
          </a:p>
          <a:p>
            <a:r>
              <a:rPr lang="en-GB" sz="900" dirty="0" smtClean="0"/>
              <a:t>The visit raised awareness of data protection in the organisation and made people more aware of policies</a:t>
            </a:r>
          </a:p>
          <a:p>
            <a:r>
              <a:rPr lang="en-GB" sz="900" dirty="0" smtClean="0"/>
              <a:t>The report has been used by internal committees, by the CCG (requested by them and sent to their board)</a:t>
            </a:r>
          </a:p>
          <a:p>
            <a:r>
              <a:rPr lang="en-GB" sz="900" dirty="0" smtClean="0"/>
              <a:t>The internal data protection team know the report well and informs information governance processes</a:t>
            </a:r>
            <a:endParaRPr lang="en-GB" sz="900" dirty="0"/>
          </a:p>
        </p:txBody>
      </p:sp>
      <p:sp>
        <p:nvSpPr>
          <p:cNvPr id="12" name="Rounded Rectangle 11"/>
          <p:cNvSpPr/>
          <p:nvPr/>
        </p:nvSpPr>
        <p:spPr>
          <a:xfrm>
            <a:off x="323850" y="813178"/>
            <a:ext cx="2918510" cy="356151"/>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A50021"/>
                </a:solidFill>
              </a:rPr>
              <a:t>Who?</a:t>
            </a:r>
          </a:p>
          <a:p>
            <a:pPr lvl="0"/>
            <a:r>
              <a:rPr lang="en-GB" sz="900" dirty="0" smtClean="0">
                <a:solidFill>
                  <a:schemeClr val="tx2">
                    <a:lumMod val="75000"/>
                  </a:schemeClr>
                </a:solidFill>
              </a:rPr>
              <a:t>This is an NHS Trust, operating over multiple sites (hospital and community services)</a:t>
            </a:r>
            <a:endParaRPr lang="en-GB" sz="900" dirty="0">
              <a:solidFill>
                <a:schemeClr val="tx2">
                  <a:lumMod val="75000"/>
                </a:schemeClr>
              </a:solidFill>
            </a:endParaRPr>
          </a:p>
        </p:txBody>
      </p:sp>
      <p:sp>
        <p:nvSpPr>
          <p:cNvPr id="13" name="Rounded Rectangle 12"/>
          <p:cNvSpPr/>
          <p:nvPr/>
        </p:nvSpPr>
        <p:spPr>
          <a:xfrm>
            <a:off x="3419840" y="712972"/>
            <a:ext cx="5393706" cy="1303038"/>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Pre visit</a:t>
            </a:r>
            <a:endParaRPr lang="en-GB" sz="900" dirty="0">
              <a:solidFill>
                <a:srgbClr val="A50021"/>
              </a:solidFill>
            </a:endParaRPr>
          </a:p>
          <a:p>
            <a:r>
              <a:rPr lang="en-GB" sz="900" dirty="0" smtClean="0">
                <a:solidFill>
                  <a:schemeClr val="tx2">
                    <a:lumMod val="75000"/>
                  </a:schemeClr>
                </a:solidFill>
              </a:rPr>
              <a:t>An initial letter provided, then a follow-up with detail on what the ICO wanted to cover. They appreciated being able to direct the visit to the things they knew they were weaker in rather than auditing things that they were confident in – this made it more useful all round.  </a:t>
            </a:r>
          </a:p>
          <a:p>
            <a:r>
              <a:rPr lang="en-GB" sz="900" dirty="0" smtClean="0">
                <a:solidFill>
                  <a:schemeClr val="tx2">
                    <a:lumMod val="75000"/>
                  </a:schemeClr>
                </a:solidFill>
              </a:rPr>
              <a:t>This correspondence was fine. </a:t>
            </a:r>
          </a:p>
          <a:p>
            <a:r>
              <a:rPr lang="en-GB" sz="900" dirty="0" smtClean="0">
                <a:solidFill>
                  <a:schemeClr val="tx2">
                    <a:lumMod val="75000"/>
                  </a:schemeClr>
                </a:solidFill>
              </a:rPr>
              <a:t>The organisation has many sites and is large, difficult to accommodate meetings with offsite community staff and nurses. As each part of the organisation operates in the same way, it perhaps wasn’t necessary to repeat the same over and over as they use the same processes,.  ‘it may have been better to spend longer at each site and get the detail rather than cover lots of sites in less detail’.  </a:t>
            </a:r>
            <a:endParaRPr lang="en-GB" sz="900" dirty="0">
              <a:solidFill>
                <a:schemeClr val="tx2">
                  <a:lumMod val="75000"/>
                </a:schemeClr>
              </a:solidFill>
            </a:endParaRPr>
          </a:p>
        </p:txBody>
      </p:sp>
      <p:sp>
        <p:nvSpPr>
          <p:cNvPr id="15" name="Rounded Rectangle 14"/>
          <p:cNvSpPr/>
          <p:nvPr/>
        </p:nvSpPr>
        <p:spPr>
          <a:xfrm>
            <a:off x="3731427" y="2067680"/>
            <a:ext cx="5089051" cy="533488"/>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A50021"/>
                </a:solidFill>
              </a:rPr>
              <a:t>In visit</a:t>
            </a:r>
          </a:p>
          <a:p>
            <a:r>
              <a:rPr lang="en-GB" sz="900" dirty="0" smtClean="0">
                <a:solidFill>
                  <a:schemeClr val="tx2">
                    <a:lumMod val="75000"/>
                  </a:schemeClr>
                </a:solidFill>
              </a:rPr>
              <a:t>A three day visit, it might have been able to have been done in a shorter period of time (when assessed by CQC the visit is shorter).  They seemed to lack sector knowledge (see below)</a:t>
            </a:r>
            <a:endParaRPr lang="en-GB" sz="900" dirty="0">
              <a:solidFill>
                <a:schemeClr val="tx2">
                  <a:lumMod val="75000"/>
                </a:schemeClr>
              </a:solidFill>
            </a:endParaRPr>
          </a:p>
        </p:txBody>
      </p:sp>
      <p:pic>
        <p:nvPicPr>
          <p:cNvPr id="17" name="Picture 4" descr="N:\Image Bank\Quotation\Blue people Quotation no background.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518436" y="5182"/>
            <a:ext cx="594001" cy="472524"/>
          </a:xfrm>
          <a:prstGeom prst="rect">
            <a:avLst/>
          </a:prstGeom>
          <a:noFill/>
          <a:ln>
            <a:noFill/>
          </a:ln>
          <a:effectLst>
            <a:outerShdw blurRad="292100" dist="139700" dir="2700000" algn="tl" rotWithShape="0">
              <a:srgbClr val="333333">
                <a:alpha val="65000"/>
              </a:srgbClr>
            </a:outerShdw>
          </a:effectLst>
          <a:extLst/>
        </p:spPr>
      </p:pic>
      <p:sp>
        <p:nvSpPr>
          <p:cNvPr id="19" name="Rounded Rectangle 18"/>
          <p:cNvSpPr/>
          <p:nvPr/>
        </p:nvSpPr>
        <p:spPr>
          <a:xfrm>
            <a:off x="107380" y="1275571"/>
            <a:ext cx="2736380" cy="1728240"/>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Key points</a:t>
            </a:r>
          </a:p>
          <a:p>
            <a:pPr marL="171450" indent="-171450">
              <a:buFont typeface="Arial" panose="020B0604020202020204" pitchFamily="34" charset="0"/>
              <a:buChar char="•"/>
            </a:pPr>
            <a:r>
              <a:rPr lang="en-GB" sz="900" dirty="0">
                <a:solidFill>
                  <a:schemeClr val="tx2">
                    <a:lumMod val="75000"/>
                  </a:schemeClr>
                </a:solidFill>
              </a:rPr>
              <a:t>Visit could have been improved by taking advice from the organisation on </a:t>
            </a:r>
            <a:r>
              <a:rPr lang="en-GB" sz="900" dirty="0" smtClean="0">
                <a:solidFill>
                  <a:schemeClr val="tx2">
                    <a:lumMod val="75000"/>
                  </a:schemeClr>
                </a:solidFill>
              </a:rPr>
              <a:t>not visiting too many sites as all use the same process (enabling a more detailed look at each process rather than each site)</a:t>
            </a:r>
          </a:p>
          <a:p>
            <a:pPr marL="171450" indent="-171450">
              <a:buFont typeface="Arial" panose="020B0604020202020204" pitchFamily="34" charset="0"/>
              <a:buChar char="•"/>
            </a:pPr>
            <a:r>
              <a:rPr lang="en-GB" sz="900" dirty="0" smtClean="0">
                <a:solidFill>
                  <a:schemeClr val="tx2">
                    <a:lumMod val="75000"/>
                  </a:schemeClr>
                </a:solidFill>
              </a:rPr>
              <a:t>Report focussed on the negatives rather than balancing with the positives</a:t>
            </a:r>
          </a:p>
          <a:p>
            <a:pPr marL="171450" indent="-171450">
              <a:buFont typeface="Arial" panose="020B0604020202020204" pitchFamily="34" charset="0"/>
              <a:buChar char="•"/>
            </a:pPr>
            <a:r>
              <a:rPr lang="en-GB" sz="900" dirty="0" smtClean="0">
                <a:solidFill>
                  <a:schemeClr val="tx2">
                    <a:lumMod val="75000"/>
                  </a:schemeClr>
                </a:solidFill>
              </a:rPr>
              <a:t>The action plan can’t be completed because of a ‘dispute’ over the destruction of electronic information (which is not good practice in health).</a:t>
            </a:r>
            <a:endParaRPr lang="en-GB" sz="900" dirty="0">
              <a:solidFill>
                <a:schemeClr val="tx2">
                  <a:lumMod val="75000"/>
                </a:schemeClr>
              </a:solidFill>
            </a:endParaRPr>
          </a:p>
          <a:p>
            <a:pPr marL="171450" lvl="0" indent="-171450">
              <a:buFont typeface="Arial" panose="020B0604020202020204" pitchFamily="34" charset="0"/>
              <a:buChar char="•"/>
            </a:pPr>
            <a:endParaRPr lang="en-GB" sz="900" dirty="0">
              <a:solidFill>
                <a:schemeClr val="tx2">
                  <a:lumMod val="75000"/>
                </a:schemeClr>
              </a:solidFill>
            </a:endParaRPr>
          </a:p>
        </p:txBody>
      </p:sp>
      <p:sp>
        <p:nvSpPr>
          <p:cNvPr id="14" name="Rounded Rectangle 13"/>
          <p:cNvSpPr/>
          <p:nvPr/>
        </p:nvSpPr>
        <p:spPr>
          <a:xfrm>
            <a:off x="2699740" y="2638906"/>
            <a:ext cx="6115696" cy="2093432"/>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C00000"/>
                </a:solidFill>
              </a:rPr>
              <a:t>Post visit and the Report</a:t>
            </a:r>
            <a:endParaRPr lang="en-GB" sz="900" dirty="0">
              <a:solidFill>
                <a:srgbClr val="C00000"/>
              </a:solidFill>
            </a:endParaRPr>
          </a:p>
          <a:p>
            <a:r>
              <a:rPr lang="en-GB" sz="900" dirty="0" smtClean="0">
                <a:solidFill>
                  <a:schemeClr val="tx2">
                    <a:lumMod val="75000"/>
                  </a:schemeClr>
                </a:solidFill>
              </a:rPr>
              <a:t>Report positives: </a:t>
            </a:r>
          </a:p>
          <a:p>
            <a:pPr marL="171450" indent="-171450">
              <a:buFont typeface="Arial" panose="020B0604020202020204" pitchFamily="34" charset="0"/>
              <a:buChar char="•"/>
            </a:pPr>
            <a:r>
              <a:rPr lang="en-GB" sz="900" dirty="0" smtClean="0">
                <a:solidFill>
                  <a:schemeClr val="tx2">
                    <a:lumMod val="75000"/>
                  </a:schemeClr>
                </a:solidFill>
              </a:rPr>
              <a:t>It was clear with the right level of detail</a:t>
            </a:r>
          </a:p>
          <a:p>
            <a:r>
              <a:rPr lang="en-GB" sz="900" dirty="0" smtClean="0">
                <a:solidFill>
                  <a:schemeClr val="tx2">
                    <a:lumMod val="75000"/>
                  </a:schemeClr>
                </a:solidFill>
              </a:rPr>
              <a:t>Negatives: </a:t>
            </a:r>
          </a:p>
          <a:p>
            <a:pPr marL="171450" indent="-171450">
              <a:buFont typeface="Arial" panose="020B0604020202020204" pitchFamily="34" charset="0"/>
              <a:buChar char="•"/>
            </a:pPr>
            <a:r>
              <a:rPr lang="en-GB" sz="900" dirty="0">
                <a:solidFill>
                  <a:schemeClr val="tx2">
                    <a:lumMod val="75000"/>
                  </a:schemeClr>
                </a:solidFill>
              </a:rPr>
              <a:t>The Audit Report was delayed due to strike action affecting ICO, which the respondent found understandable and didn’t cause any issues</a:t>
            </a:r>
          </a:p>
          <a:p>
            <a:pPr marL="171450" indent="-171450">
              <a:buFont typeface="Arial" panose="020B0604020202020204" pitchFamily="34" charset="0"/>
              <a:buChar char="•"/>
            </a:pPr>
            <a:r>
              <a:rPr lang="en-GB" sz="900" dirty="0" smtClean="0">
                <a:solidFill>
                  <a:schemeClr val="tx2">
                    <a:lumMod val="75000"/>
                  </a:schemeClr>
                </a:solidFill>
              </a:rPr>
              <a:t>The report seemed to focus on the criticisms (which were largely correct) and toned down the positives which made the report seem unbalanced and unfair </a:t>
            </a:r>
            <a:r>
              <a:rPr lang="en-GB" sz="900" i="1" dirty="0" smtClean="0">
                <a:solidFill>
                  <a:schemeClr val="tx2">
                    <a:lumMod val="75000"/>
                  </a:schemeClr>
                </a:solidFill>
              </a:rPr>
              <a:t>‘if I were a patient I would be a lot more worried as it really didn’t focus on the good stuff’</a:t>
            </a:r>
          </a:p>
          <a:p>
            <a:pPr marL="171450" indent="-171450">
              <a:buFont typeface="Arial" panose="020B0604020202020204" pitchFamily="34" charset="0"/>
              <a:buChar char="•"/>
            </a:pPr>
            <a:r>
              <a:rPr lang="en-GB" sz="900" dirty="0" smtClean="0">
                <a:solidFill>
                  <a:schemeClr val="tx2">
                    <a:lumMod val="75000"/>
                  </a:schemeClr>
                </a:solidFill>
              </a:rPr>
              <a:t>The action </a:t>
            </a:r>
            <a:r>
              <a:rPr lang="en-GB" sz="900" dirty="0">
                <a:solidFill>
                  <a:schemeClr val="tx2">
                    <a:lumMod val="75000"/>
                  </a:schemeClr>
                </a:solidFill>
              </a:rPr>
              <a:t>plan is open </a:t>
            </a:r>
            <a:r>
              <a:rPr lang="en-GB" sz="900" dirty="0" smtClean="0">
                <a:solidFill>
                  <a:schemeClr val="tx2">
                    <a:lumMod val="75000"/>
                  </a:schemeClr>
                </a:solidFill>
              </a:rPr>
              <a:t>they </a:t>
            </a:r>
            <a:r>
              <a:rPr lang="en-GB" sz="900" dirty="0">
                <a:solidFill>
                  <a:schemeClr val="tx2">
                    <a:lumMod val="75000"/>
                  </a:schemeClr>
                </a:solidFill>
              </a:rPr>
              <a:t>still can’t close it </a:t>
            </a:r>
            <a:r>
              <a:rPr lang="en-GB" sz="900" dirty="0" smtClean="0">
                <a:solidFill>
                  <a:schemeClr val="tx2">
                    <a:lumMod val="75000"/>
                  </a:schemeClr>
                </a:solidFill>
              </a:rPr>
              <a:t>off, as they can’t do the last few things (destruction of electronic information, which in light of the Jimmy Saville investigation, they shouldn’t be destroying information). They </a:t>
            </a:r>
            <a:r>
              <a:rPr lang="en-GB" sz="900" dirty="0">
                <a:solidFill>
                  <a:schemeClr val="tx2">
                    <a:lumMod val="75000"/>
                  </a:schemeClr>
                </a:solidFill>
              </a:rPr>
              <a:t>reached</a:t>
            </a:r>
            <a:r>
              <a:rPr lang="en-GB" sz="900" dirty="0" smtClean="0">
                <a:solidFill>
                  <a:schemeClr val="tx2">
                    <a:lumMod val="75000"/>
                  </a:schemeClr>
                </a:solidFill>
              </a:rPr>
              <a:t> a negotiation stage on the report, the report is a final position as far as ICO are concerned but not complete as far as audited organisation is concerned.</a:t>
            </a:r>
          </a:p>
          <a:p>
            <a:pPr marL="171450" indent="-171450">
              <a:buFont typeface="Arial" panose="020B0604020202020204" pitchFamily="34" charset="0"/>
              <a:buChar char="•"/>
            </a:pPr>
            <a:endParaRPr lang="en-GB" sz="900" dirty="0" smtClean="0">
              <a:solidFill>
                <a:schemeClr val="tx2">
                  <a:lumMod val="75000"/>
                </a:schemeClr>
              </a:solidFill>
            </a:endParaRPr>
          </a:p>
          <a:p>
            <a:endParaRPr lang="en-GB" sz="900" dirty="0">
              <a:solidFill>
                <a:schemeClr val="tx2">
                  <a:lumMod val="75000"/>
                </a:schemeClr>
              </a:solidFill>
            </a:endParaRPr>
          </a:p>
          <a:p>
            <a:r>
              <a:rPr lang="en-GB" sz="900" dirty="0">
                <a:solidFill>
                  <a:schemeClr val="tx2">
                    <a:lumMod val="75000"/>
                  </a:schemeClr>
                </a:solidFill>
              </a:rPr>
              <a:t> </a:t>
            </a:r>
          </a:p>
        </p:txBody>
      </p:sp>
    </p:spTree>
    <p:extLst>
      <p:ext uri="{BB962C8B-B14F-4D97-AF65-F5344CB8AC3E}">
        <p14:creationId xmlns:p14="http://schemas.microsoft.com/office/powerpoint/2010/main" val="2330260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Studies: qualitative research with audited organisations</a:t>
            </a:r>
            <a:endParaRPr lang="en-GB" dirty="0"/>
          </a:p>
        </p:txBody>
      </p:sp>
      <p:sp>
        <p:nvSpPr>
          <p:cNvPr id="3" name="Footer Placeholder 2"/>
          <p:cNvSpPr>
            <a:spLocks noGrp="1"/>
          </p:cNvSpPr>
          <p:nvPr>
            <p:ph type="ftr" sz="quarter" idx="11"/>
          </p:nvPr>
        </p:nvSpPr>
        <p:spPr/>
        <p:txBody>
          <a:bodyPr/>
          <a:lstStyle/>
          <a:p>
            <a:r>
              <a:rPr lang="en-GB" dirty="0"/>
              <a:t>Case studies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24</a:t>
            </a:fld>
            <a:endParaRPr lang="en-GB" dirty="0"/>
          </a:p>
        </p:txBody>
      </p:sp>
      <p:sp>
        <p:nvSpPr>
          <p:cNvPr id="5" name="Content Placeholder 4"/>
          <p:cNvSpPr>
            <a:spLocks noGrp="1"/>
          </p:cNvSpPr>
          <p:nvPr>
            <p:ph sz="quarter" idx="13"/>
          </p:nvPr>
        </p:nvSpPr>
        <p:spPr>
          <a:xfrm>
            <a:off x="2088423" y="915566"/>
            <a:ext cx="6731726" cy="3744474"/>
          </a:xfrm>
        </p:spPr>
        <p:txBody>
          <a:bodyPr>
            <a:normAutofit/>
          </a:bodyPr>
          <a:lstStyle/>
          <a:p>
            <a:endParaRPr lang="en-GB" sz="1800" dirty="0"/>
          </a:p>
          <a:p>
            <a:endParaRPr lang="en-GB" sz="1800" dirty="0"/>
          </a:p>
          <a:p>
            <a:endParaRPr lang="en-GB" dirty="0" smtClean="0"/>
          </a:p>
          <a:p>
            <a:endParaRPr lang="en-GB" dirty="0" smtClean="0"/>
          </a:p>
          <a:p>
            <a:r>
              <a:rPr lang="en-GB" dirty="0" smtClean="0"/>
              <a:t> </a:t>
            </a:r>
            <a:endParaRPr lang="en-GB" dirty="0"/>
          </a:p>
        </p:txBody>
      </p:sp>
      <p:sp>
        <p:nvSpPr>
          <p:cNvPr id="6" name="Content Placeholder 5"/>
          <p:cNvSpPr>
            <a:spLocks noGrp="1"/>
          </p:cNvSpPr>
          <p:nvPr>
            <p:ph idx="14"/>
          </p:nvPr>
        </p:nvSpPr>
        <p:spPr>
          <a:xfrm>
            <a:off x="323410" y="483460"/>
            <a:ext cx="8496740" cy="270000"/>
          </a:xfrm>
        </p:spPr>
        <p:txBody>
          <a:bodyPr/>
          <a:lstStyle/>
          <a:p>
            <a:r>
              <a:rPr lang="en-GB" dirty="0" smtClean="0"/>
              <a:t>Advisory visit – charity</a:t>
            </a:r>
            <a:endParaRPr lang="en-GB" dirty="0"/>
          </a:p>
        </p:txBody>
      </p:sp>
      <p:sp>
        <p:nvSpPr>
          <p:cNvPr id="9" name="TextBox 8"/>
          <p:cNvSpPr txBox="1"/>
          <p:nvPr/>
        </p:nvSpPr>
        <p:spPr>
          <a:xfrm>
            <a:off x="646802" y="3139779"/>
            <a:ext cx="3853187" cy="2308324"/>
          </a:xfrm>
          <a:prstGeom prst="rect">
            <a:avLst/>
          </a:prstGeom>
          <a:noFill/>
        </p:spPr>
        <p:txBody>
          <a:bodyPr wrap="square" rtlCol="0">
            <a:spAutoFit/>
          </a:bodyPr>
          <a:lstStyle/>
          <a:p>
            <a:r>
              <a:rPr lang="en-GB" sz="900" dirty="0" smtClean="0">
                <a:solidFill>
                  <a:srgbClr val="A50021"/>
                </a:solidFill>
              </a:rPr>
              <a:t>Next steps</a:t>
            </a:r>
            <a:endParaRPr lang="en-GB" sz="900" dirty="0">
              <a:solidFill>
                <a:srgbClr val="A50021"/>
              </a:solidFill>
            </a:endParaRPr>
          </a:p>
          <a:p>
            <a:r>
              <a:rPr lang="en-GB" sz="900" dirty="0"/>
              <a:t>The report has been used:</a:t>
            </a:r>
          </a:p>
          <a:p>
            <a:pPr marL="171450" lvl="0" indent="-171450">
              <a:buFont typeface="Arial" panose="020B0604020202020204" pitchFamily="34" charset="0"/>
              <a:buChar char="•"/>
            </a:pPr>
            <a:r>
              <a:rPr lang="en-GB" sz="900" dirty="0"/>
              <a:t>For the trustee board – it was timely and in a format easy to present to them</a:t>
            </a:r>
          </a:p>
          <a:p>
            <a:pPr marL="171450" indent="-171450">
              <a:buFont typeface="Arial" panose="020B0604020202020204" pitchFamily="34" charset="0"/>
              <a:buChar char="•"/>
            </a:pPr>
            <a:r>
              <a:rPr lang="en-GB" sz="900" dirty="0"/>
              <a:t>It essentially gave them their ISO 27001 gap </a:t>
            </a:r>
            <a:r>
              <a:rPr lang="en-GB" sz="900" dirty="0" smtClean="0"/>
              <a:t>analysis. They </a:t>
            </a:r>
            <a:r>
              <a:rPr lang="en-GB" sz="900" dirty="0"/>
              <a:t>went on to get ISO 27001 ‘without the ICO visit we wouldn’t have obtained this’</a:t>
            </a:r>
          </a:p>
          <a:p>
            <a:pPr marL="171450" lvl="0" indent="-171450">
              <a:buFont typeface="Arial" panose="020B0604020202020204" pitchFamily="34" charset="0"/>
              <a:buChar char="•"/>
            </a:pPr>
            <a:r>
              <a:rPr lang="en-GB" sz="900" dirty="0"/>
              <a:t>In having ISO it has given them opportunities to obtain funding that they might not of otherwise got</a:t>
            </a:r>
          </a:p>
          <a:p>
            <a:pPr marL="171450" lvl="0" indent="-171450">
              <a:buFont typeface="Arial" panose="020B0604020202020204" pitchFamily="34" charset="0"/>
              <a:buChar char="•"/>
            </a:pPr>
            <a:r>
              <a:rPr lang="en-GB" sz="900" dirty="0"/>
              <a:t>It </a:t>
            </a:r>
            <a:r>
              <a:rPr lang="en-GB" sz="900" dirty="0" smtClean="0"/>
              <a:t>also means </a:t>
            </a:r>
            <a:r>
              <a:rPr lang="en-GB" sz="900" dirty="0"/>
              <a:t>that they are more safeguarded against breaches and fines</a:t>
            </a:r>
          </a:p>
          <a:p>
            <a:endParaRPr lang="en-GB" sz="900" dirty="0"/>
          </a:p>
          <a:p>
            <a:endParaRPr lang="en-GB" sz="900" dirty="0"/>
          </a:p>
          <a:p>
            <a:endParaRPr lang="en-GB" sz="900" dirty="0"/>
          </a:p>
          <a:p>
            <a:endParaRPr lang="en-GB" sz="900" dirty="0"/>
          </a:p>
          <a:p>
            <a:endParaRPr lang="en-GB" sz="900" dirty="0"/>
          </a:p>
        </p:txBody>
      </p:sp>
      <p:sp>
        <p:nvSpPr>
          <p:cNvPr id="12" name="Rounded Rectangle 11"/>
          <p:cNvSpPr/>
          <p:nvPr/>
        </p:nvSpPr>
        <p:spPr>
          <a:xfrm>
            <a:off x="323850" y="813177"/>
            <a:ext cx="4176140" cy="1342159"/>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A50021"/>
                </a:solidFill>
              </a:rPr>
              <a:t>Who?</a:t>
            </a:r>
          </a:p>
          <a:p>
            <a:r>
              <a:rPr lang="en-GB" sz="900" dirty="0">
                <a:solidFill>
                  <a:schemeClr val="tx2">
                    <a:lumMod val="50000"/>
                  </a:schemeClr>
                </a:solidFill>
              </a:rPr>
              <a:t>The first she heard about </a:t>
            </a:r>
            <a:r>
              <a:rPr lang="en-GB" sz="900" dirty="0" smtClean="0">
                <a:solidFill>
                  <a:schemeClr val="tx2">
                    <a:lumMod val="50000"/>
                  </a:schemeClr>
                </a:solidFill>
              </a:rPr>
              <a:t>‘the </a:t>
            </a:r>
            <a:r>
              <a:rPr lang="en-GB" sz="900" dirty="0">
                <a:solidFill>
                  <a:schemeClr val="tx2">
                    <a:lumMod val="50000"/>
                  </a:schemeClr>
                </a:solidFill>
              </a:rPr>
              <a:t>ICO </a:t>
            </a:r>
            <a:r>
              <a:rPr lang="en-GB" sz="900" dirty="0" smtClean="0">
                <a:solidFill>
                  <a:schemeClr val="tx2">
                    <a:lumMod val="50000"/>
                  </a:schemeClr>
                </a:solidFill>
              </a:rPr>
              <a:t>visits’ was via their </a:t>
            </a:r>
            <a:r>
              <a:rPr lang="en-GB" sz="900" dirty="0">
                <a:solidFill>
                  <a:schemeClr val="tx2">
                    <a:lumMod val="50000"/>
                  </a:schemeClr>
                </a:solidFill>
              </a:rPr>
              <a:t>internal information </a:t>
            </a:r>
            <a:r>
              <a:rPr lang="en-GB" sz="900" dirty="0" smtClean="0">
                <a:solidFill>
                  <a:schemeClr val="tx2">
                    <a:lumMod val="50000"/>
                  </a:schemeClr>
                </a:solidFill>
              </a:rPr>
              <a:t>system.  </a:t>
            </a:r>
            <a:r>
              <a:rPr lang="en-GB" sz="900" dirty="0">
                <a:solidFill>
                  <a:schemeClr val="tx2">
                    <a:lumMod val="50000"/>
                  </a:schemeClr>
                </a:solidFill>
              </a:rPr>
              <a:t>Its what they were looking </a:t>
            </a:r>
            <a:r>
              <a:rPr lang="en-GB" sz="900" dirty="0" smtClean="0">
                <a:solidFill>
                  <a:schemeClr val="tx2">
                    <a:lumMod val="50000"/>
                  </a:schemeClr>
                </a:solidFill>
              </a:rPr>
              <a:t>for - she </a:t>
            </a:r>
            <a:r>
              <a:rPr lang="en-GB" sz="900" dirty="0">
                <a:solidFill>
                  <a:schemeClr val="tx2">
                    <a:lumMod val="50000"/>
                  </a:schemeClr>
                </a:solidFill>
              </a:rPr>
              <a:t>had started to deal with data protection issues and she didn’t have much support in her organisation to help her get it right, so she was keen for the visit so she could learn from </a:t>
            </a:r>
            <a:r>
              <a:rPr lang="en-GB" sz="900" dirty="0" smtClean="0">
                <a:solidFill>
                  <a:schemeClr val="tx2">
                    <a:lumMod val="50000"/>
                  </a:schemeClr>
                </a:solidFill>
              </a:rPr>
              <a:t>it</a:t>
            </a:r>
            <a:endParaRPr lang="en-GB" sz="900" dirty="0">
              <a:solidFill>
                <a:schemeClr val="tx2">
                  <a:lumMod val="50000"/>
                </a:schemeClr>
              </a:solidFill>
            </a:endParaRPr>
          </a:p>
          <a:p>
            <a:r>
              <a:rPr lang="en-GB" sz="900" i="1" dirty="0">
                <a:solidFill>
                  <a:schemeClr val="tx2">
                    <a:lumMod val="50000"/>
                  </a:schemeClr>
                </a:solidFill>
              </a:rPr>
              <a:t>‘I was told it was what I had to do, I had no idea about it and no one else to do it.  I realised I had to learn it, it looked complicated, awkward, so when the ICO visit opportunity came along I grasped it’</a:t>
            </a:r>
          </a:p>
        </p:txBody>
      </p:sp>
      <p:sp>
        <p:nvSpPr>
          <p:cNvPr id="13" name="Rounded Rectangle 12"/>
          <p:cNvSpPr/>
          <p:nvPr/>
        </p:nvSpPr>
        <p:spPr>
          <a:xfrm>
            <a:off x="4788031" y="813177"/>
            <a:ext cx="4032119" cy="596220"/>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Pre visit</a:t>
            </a:r>
            <a:endParaRPr lang="en-GB" sz="900" dirty="0">
              <a:solidFill>
                <a:srgbClr val="A50021"/>
              </a:solidFill>
            </a:endParaRPr>
          </a:p>
          <a:p>
            <a:r>
              <a:rPr lang="en-GB" sz="900" dirty="0">
                <a:solidFill>
                  <a:schemeClr val="tx2">
                    <a:lumMod val="50000"/>
                  </a:schemeClr>
                </a:solidFill>
              </a:rPr>
              <a:t>It was fine as far as she can remember, the date and time were confirmed.  She had prepared some files so she must have been given some ‘headings’ under which to work under</a:t>
            </a:r>
          </a:p>
        </p:txBody>
      </p:sp>
      <p:sp>
        <p:nvSpPr>
          <p:cNvPr id="14" name="Rounded Rectangle 13"/>
          <p:cNvSpPr/>
          <p:nvPr/>
        </p:nvSpPr>
        <p:spPr>
          <a:xfrm>
            <a:off x="4800479" y="2787803"/>
            <a:ext cx="4032119" cy="1407736"/>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C00000"/>
                </a:solidFill>
              </a:rPr>
              <a:t>Post visit and the Report</a:t>
            </a:r>
            <a:endParaRPr lang="en-GB" sz="900" dirty="0">
              <a:solidFill>
                <a:srgbClr val="C00000"/>
              </a:solidFill>
            </a:endParaRPr>
          </a:p>
          <a:p>
            <a:r>
              <a:rPr lang="en-GB" sz="900" dirty="0">
                <a:solidFill>
                  <a:schemeClr val="tx2">
                    <a:lumMod val="50000"/>
                  </a:schemeClr>
                </a:solidFill>
              </a:rPr>
              <a:t>A very positive response to the report.  </a:t>
            </a:r>
            <a:endParaRPr lang="en-GB" sz="900" dirty="0" smtClean="0">
              <a:solidFill>
                <a:schemeClr val="tx2">
                  <a:lumMod val="50000"/>
                </a:schemeClr>
              </a:solidFill>
            </a:endParaRPr>
          </a:p>
          <a:p>
            <a:pPr marL="171450" indent="-171450">
              <a:buFont typeface="Arial" panose="020B0604020202020204" pitchFamily="34" charset="0"/>
              <a:buChar char="•"/>
            </a:pPr>
            <a:r>
              <a:rPr lang="en-GB" sz="900" dirty="0" smtClean="0">
                <a:solidFill>
                  <a:schemeClr val="tx2">
                    <a:lumMod val="50000"/>
                  </a:schemeClr>
                </a:solidFill>
              </a:rPr>
              <a:t>It </a:t>
            </a:r>
            <a:r>
              <a:rPr lang="en-GB" sz="900" dirty="0">
                <a:solidFill>
                  <a:schemeClr val="tx2">
                    <a:lumMod val="50000"/>
                  </a:schemeClr>
                </a:solidFill>
              </a:rPr>
              <a:t>gave examples of best practice, accessible language, well written, not referred to as ‘faults’ but as ‘developments’ ‘it was a </a:t>
            </a:r>
            <a:r>
              <a:rPr lang="en-GB" sz="900" dirty="0" smtClean="0">
                <a:solidFill>
                  <a:schemeClr val="tx2">
                    <a:lumMod val="50000"/>
                  </a:schemeClr>
                </a:solidFill>
              </a:rPr>
              <a:t>‘kind’, </a:t>
            </a:r>
            <a:r>
              <a:rPr lang="en-GB" sz="900" dirty="0">
                <a:solidFill>
                  <a:schemeClr val="tx2">
                    <a:lumMod val="50000"/>
                  </a:schemeClr>
                </a:solidFill>
              </a:rPr>
              <a:t>practical thoughtful and helpful report’.  </a:t>
            </a:r>
            <a:endParaRPr lang="en-GB" sz="900" dirty="0" smtClean="0">
              <a:solidFill>
                <a:schemeClr val="tx2">
                  <a:lumMod val="50000"/>
                </a:schemeClr>
              </a:solidFill>
            </a:endParaRPr>
          </a:p>
          <a:p>
            <a:pPr marL="171450" indent="-171450">
              <a:buFont typeface="Arial" panose="020B0604020202020204" pitchFamily="34" charset="0"/>
              <a:buChar char="•"/>
            </a:pPr>
            <a:r>
              <a:rPr lang="en-GB" sz="900" dirty="0" smtClean="0">
                <a:solidFill>
                  <a:schemeClr val="tx2">
                    <a:lumMod val="50000"/>
                  </a:schemeClr>
                </a:solidFill>
              </a:rPr>
              <a:t>The </a:t>
            </a:r>
            <a:r>
              <a:rPr lang="en-GB" sz="900" dirty="0">
                <a:solidFill>
                  <a:schemeClr val="tx2">
                    <a:lumMod val="50000"/>
                  </a:schemeClr>
                </a:solidFill>
              </a:rPr>
              <a:t>report helped them to move on.  It suggested that although they were doing alright, if they did something extra ‘I would feel even better</a:t>
            </a:r>
            <a:r>
              <a:rPr lang="en-GB" sz="900" dirty="0" smtClean="0">
                <a:solidFill>
                  <a:schemeClr val="tx2">
                    <a:lumMod val="50000"/>
                  </a:schemeClr>
                </a:solidFill>
              </a:rPr>
              <a:t>’.</a:t>
            </a:r>
          </a:p>
          <a:p>
            <a:endParaRPr lang="en-GB" sz="900" dirty="0"/>
          </a:p>
          <a:p>
            <a:pPr marL="171450" indent="-171450">
              <a:buFont typeface="Arial" panose="020B0604020202020204" pitchFamily="34" charset="0"/>
              <a:buChar char="•"/>
            </a:pPr>
            <a:endParaRPr lang="en-GB" sz="900" dirty="0" smtClean="0">
              <a:solidFill>
                <a:schemeClr val="tx2">
                  <a:lumMod val="75000"/>
                </a:schemeClr>
              </a:solidFill>
            </a:endParaRPr>
          </a:p>
          <a:p>
            <a:endParaRPr lang="en-GB" sz="900" dirty="0">
              <a:solidFill>
                <a:schemeClr val="tx2">
                  <a:lumMod val="75000"/>
                </a:schemeClr>
              </a:solidFill>
            </a:endParaRPr>
          </a:p>
          <a:p>
            <a:r>
              <a:rPr lang="en-GB" sz="900" dirty="0">
                <a:solidFill>
                  <a:schemeClr val="tx2">
                    <a:lumMod val="75000"/>
                  </a:schemeClr>
                </a:solidFill>
              </a:rPr>
              <a:t> </a:t>
            </a:r>
          </a:p>
        </p:txBody>
      </p:sp>
      <p:sp>
        <p:nvSpPr>
          <p:cNvPr id="15" name="Rounded Rectangle 14"/>
          <p:cNvSpPr/>
          <p:nvPr/>
        </p:nvSpPr>
        <p:spPr>
          <a:xfrm>
            <a:off x="4800479" y="1617263"/>
            <a:ext cx="4032120" cy="800193"/>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A50021"/>
                </a:solidFill>
              </a:rPr>
              <a:t>In visit</a:t>
            </a:r>
          </a:p>
          <a:p>
            <a:r>
              <a:rPr lang="en-GB" sz="900" dirty="0">
                <a:solidFill>
                  <a:schemeClr val="tx2">
                    <a:lumMod val="50000"/>
                  </a:schemeClr>
                </a:solidFill>
              </a:rPr>
              <a:t>Two people came and looked around the office and talked to people.  One person was taken ill during the first part of the day, but they kept on with the visit and didn’t let it deter them. </a:t>
            </a:r>
          </a:p>
        </p:txBody>
      </p:sp>
      <p:pic>
        <p:nvPicPr>
          <p:cNvPr id="17" name="Picture 4" descr="N:\Image Bank\Quotation\Blue people Quotation no background.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518436" y="5182"/>
            <a:ext cx="594001" cy="472524"/>
          </a:xfrm>
          <a:prstGeom prst="rect">
            <a:avLst/>
          </a:prstGeom>
          <a:noFill/>
          <a:ln>
            <a:noFill/>
          </a:ln>
          <a:effectLst>
            <a:outerShdw blurRad="292100" dist="139700" dir="2700000" algn="tl" rotWithShape="0">
              <a:srgbClr val="333333">
                <a:alpha val="65000"/>
              </a:srgbClr>
            </a:outerShdw>
          </a:effectLst>
          <a:extLst/>
        </p:spPr>
      </p:pic>
      <p:sp>
        <p:nvSpPr>
          <p:cNvPr id="19" name="Rounded Rectangle 18"/>
          <p:cNvSpPr/>
          <p:nvPr/>
        </p:nvSpPr>
        <p:spPr>
          <a:xfrm>
            <a:off x="425791" y="2291406"/>
            <a:ext cx="3930179" cy="712303"/>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Key points</a:t>
            </a:r>
            <a:endParaRPr lang="en-GB" sz="900" dirty="0">
              <a:solidFill>
                <a:srgbClr val="A50021"/>
              </a:solidFill>
            </a:endParaRPr>
          </a:p>
          <a:p>
            <a:pPr lvl="0"/>
            <a:r>
              <a:rPr lang="en-GB" sz="900" dirty="0" smtClean="0">
                <a:solidFill>
                  <a:schemeClr val="tx2">
                    <a:lumMod val="75000"/>
                  </a:schemeClr>
                </a:solidFill>
              </a:rPr>
              <a:t>This organisation sought out a visit to provide critical support to their organisation where no experts existed</a:t>
            </a:r>
          </a:p>
          <a:p>
            <a:pPr lvl="0"/>
            <a:r>
              <a:rPr lang="en-GB" sz="900" dirty="0" smtClean="0">
                <a:solidFill>
                  <a:schemeClr val="tx2">
                    <a:lumMod val="75000"/>
                  </a:schemeClr>
                </a:solidFill>
              </a:rPr>
              <a:t>There was a positive response to the report which gave them everything required and has enabled them to have the cutting edge to gain funding </a:t>
            </a:r>
          </a:p>
        </p:txBody>
      </p:sp>
    </p:spTree>
    <p:extLst>
      <p:ext uri="{BB962C8B-B14F-4D97-AF65-F5344CB8AC3E}">
        <p14:creationId xmlns:p14="http://schemas.microsoft.com/office/powerpoint/2010/main" val="845112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Studies: qualitative research with audited organisations</a:t>
            </a:r>
            <a:endParaRPr lang="en-GB" dirty="0"/>
          </a:p>
        </p:txBody>
      </p:sp>
      <p:sp>
        <p:nvSpPr>
          <p:cNvPr id="3" name="Footer Placeholder 2"/>
          <p:cNvSpPr>
            <a:spLocks noGrp="1"/>
          </p:cNvSpPr>
          <p:nvPr>
            <p:ph type="ftr" sz="quarter" idx="11"/>
          </p:nvPr>
        </p:nvSpPr>
        <p:spPr/>
        <p:txBody>
          <a:bodyPr/>
          <a:lstStyle/>
          <a:p>
            <a:r>
              <a:rPr lang="en-GB" dirty="0"/>
              <a:t>Case studies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25</a:t>
            </a:fld>
            <a:endParaRPr lang="en-GB" dirty="0"/>
          </a:p>
        </p:txBody>
      </p:sp>
      <p:sp>
        <p:nvSpPr>
          <p:cNvPr id="5" name="Content Placeholder 4"/>
          <p:cNvSpPr>
            <a:spLocks noGrp="1"/>
          </p:cNvSpPr>
          <p:nvPr>
            <p:ph sz="quarter" idx="13"/>
          </p:nvPr>
        </p:nvSpPr>
        <p:spPr/>
        <p:txBody>
          <a:bodyPr>
            <a:normAutofit/>
          </a:bodyPr>
          <a:lstStyle/>
          <a:p>
            <a:endParaRPr lang="en-GB" sz="1800" dirty="0"/>
          </a:p>
          <a:p>
            <a:endParaRPr lang="en-GB" sz="1800" dirty="0"/>
          </a:p>
          <a:p>
            <a:endParaRPr lang="en-GB" dirty="0" smtClean="0"/>
          </a:p>
          <a:p>
            <a:endParaRPr lang="en-GB" dirty="0" smtClean="0"/>
          </a:p>
          <a:p>
            <a:r>
              <a:rPr lang="en-GB" dirty="0" smtClean="0"/>
              <a:t> </a:t>
            </a:r>
            <a:endParaRPr lang="en-GB" dirty="0"/>
          </a:p>
        </p:txBody>
      </p:sp>
      <p:sp>
        <p:nvSpPr>
          <p:cNvPr id="6" name="Content Placeholder 5"/>
          <p:cNvSpPr>
            <a:spLocks noGrp="1"/>
          </p:cNvSpPr>
          <p:nvPr>
            <p:ph idx="14"/>
          </p:nvPr>
        </p:nvSpPr>
        <p:spPr>
          <a:xfrm>
            <a:off x="323410" y="483460"/>
            <a:ext cx="8496740" cy="270000"/>
          </a:xfrm>
        </p:spPr>
        <p:txBody>
          <a:bodyPr/>
          <a:lstStyle/>
          <a:p>
            <a:r>
              <a:rPr lang="en-GB" dirty="0" smtClean="0"/>
              <a:t>Consensual Audit– Local Authority</a:t>
            </a:r>
            <a:endParaRPr lang="en-GB" dirty="0"/>
          </a:p>
        </p:txBody>
      </p:sp>
      <p:sp>
        <p:nvSpPr>
          <p:cNvPr id="9" name="TextBox 8"/>
          <p:cNvSpPr txBox="1"/>
          <p:nvPr/>
        </p:nvSpPr>
        <p:spPr>
          <a:xfrm>
            <a:off x="395420" y="2515916"/>
            <a:ext cx="2858340" cy="3000821"/>
          </a:xfrm>
          <a:prstGeom prst="rect">
            <a:avLst/>
          </a:prstGeom>
          <a:noFill/>
        </p:spPr>
        <p:txBody>
          <a:bodyPr wrap="square" rtlCol="0">
            <a:spAutoFit/>
          </a:bodyPr>
          <a:lstStyle/>
          <a:p>
            <a:r>
              <a:rPr lang="en-GB" sz="900" dirty="0" smtClean="0">
                <a:solidFill>
                  <a:srgbClr val="A50021"/>
                </a:solidFill>
              </a:rPr>
              <a:t>Next steps</a:t>
            </a:r>
            <a:endParaRPr lang="en-GB" sz="900" dirty="0">
              <a:solidFill>
                <a:srgbClr val="A50021"/>
              </a:solidFill>
            </a:endParaRPr>
          </a:p>
          <a:p>
            <a:r>
              <a:rPr lang="en-GB" sz="900" dirty="0" smtClean="0">
                <a:solidFill>
                  <a:schemeClr val="tx2">
                    <a:lumMod val="75000"/>
                  </a:schemeClr>
                </a:solidFill>
              </a:rPr>
              <a:t>As recommendations were </a:t>
            </a:r>
            <a:r>
              <a:rPr lang="en-GB" sz="900" dirty="0">
                <a:solidFill>
                  <a:schemeClr val="tx2">
                    <a:lumMod val="75000"/>
                  </a:schemeClr>
                </a:solidFill>
              </a:rPr>
              <a:t>discussed during the audit, the organisation had a </a:t>
            </a:r>
            <a:r>
              <a:rPr lang="en-GB" sz="900" dirty="0" smtClean="0">
                <a:solidFill>
                  <a:schemeClr val="tx2">
                    <a:lumMod val="75000"/>
                  </a:schemeClr>
                </a:solidFill>
              </a:rPr>
              <a:t>chance </a:t>
            </a:r>
            <a:r>
              <a:rPr lang="en-GB" sz="900" dirty="0">
                <a:solidFill>
                  <a:schemeClr val="tx2">
                    <a:lumMod val="75000"/>
                  </a:schemeClr>
                </a:solidFill>
              </a:rPr>
              <a:t>to address some of </a:t>
            </a:r>
            <a:r>
              <a:rPr lang="en-GB" sz="900" dirty="0" smtClean="0">
                <a:solidFill>
                  <a:schemeClr val="tx2">
                    <a:lumMod val="75000"/>
                  </a:schemeClr>
                </a:solidFill>
              </a:rPr>
              <a:t>them before </a:t>
            </a:r>
            <a:r>
              <a:rPr lang="en-GB" sz="900" dirty="0">
                <a:solidFill>
                  <a:schemeClr val="tx2">
                    <a:lumMod val="75000"/>
                  </a:schemeClr>
                </a:solidFill>
              </a:rPr>
              <a:t>the report </a:t>
            </a:r>
            <a:r>
              <a:rPr lang="en-GB" sz="900" dirty="0" smtClean="0">
                <a:solidFill>
                  <a:schemeClr val="tx2">
                    <a:lumMod val="75000"/>
                  </a:schemeClr>
                </a:solidFill>
              </a:rPr>
              <a:t>was received, which </a:t>
            </a:r>
            <a:r>
              <a:rPr lang="en-GB" sz="900" dirty="0">
                <a:solidFill>
                  <a:schemeClr val="tx2">
                    <a:lumMod val="75000"/>
                  </a:schemeClr>
                </a:solidFill>
              </a:rPr>
              <a:t>was helpful</a:t>
            </a:r>
          </a:p>
          <a:p>
            <a:endParaRPr lang="en-GB" sz="900" dirty="0" smtClean="0">
              <a:solidFill>
                <a:schemeClr val="tx2">
                  <a:lumMod val="75000"/>
                </a:schemeClr>
              </a:solidFill>
            </a:endParaRPr>
          </a:p>
          <a:p>
            <a:r>
              <a:rPr lang="en-GB" sz="900" dirty="0" smtClean="0">
                <a:solidFill>
                  <a:schemeClr val="tx2">
                    <a:lumMod val="75000"/>
                  </a:schemeClr>
                </a:solidFill>
              </a:rPr>
              <a:t>Some </a:t>
            </a:r>
            <a:r>
              <a:rPr lang="en-GB" sz="900" dirty="0">
                <a:solidFill>
                  <a:schemeClr val="tx2">
                    <a:lumMod val="75000"/>
                  </a:schemeClr>
                </a:solidFill>
              </a:rPr>
              <a:t>recommendations were cost prohibitive  - ‘they weren’t concerned with the breach, it was more ‘if it happened’’.  They had to weigh up the risk of this occurring against the use of tax payers money to fund </a:t>
            </a:r>
            <a:r>
              <a:rPr lang="en-GB" sz="900" dirty="0" smtClean="0">
                <a:solidFill>
                  <a:schemeClr val="tx2">
                    <a:lumMod val="75000"/>
                  </a:schemeClr>
                </a:solidFill>
              </a:rPr>
              <a:t>it</a:t>
            </a:r>
          </a:p>
          <a:p>
            <a:endParaRPr lang="en-GB" sz="900" dirty="0">
              <a:solidFill>
                <a:schemeClr val="tx2">
                  <a:lumMod val="75000"/>
                </a:schemeClr>
              </a:solidFill>
            </a:endParaRPr>
          </a:p>
          <a:p>
            <a:r>
              <a:rPr lang="en-GB" sz="900" dirty="0" smtClean="0">
                <a:solidFill>
                  <a:schemeClr val="tx2">
                    <a:lumMod val="75000"/>
                  </a:schemeClr>
                </a:solidFill>
              </a:rPr>
              <a:t>It gave the respondent evidence to support recommendations to senior managers ‘things we’ve been banging on about for ages’</a:t>
            </a:r>
            <a:endParaRPr lang="en-GB" sz="900" dirty="0">
              <a:solidFill>
                <a:schemeClr val="tx2">
                  <a:lumMod val="75000"/>
                </a:schemeClr>
              </a:solidFill>
            </a:endParaRPr>
          </a:p>
          <a:p>
            <a:endParaRPr lang="en-GB" sz="900" dirty="0" smtClean="0"/>
          </a:p>
          <a:p>
            <a:endParaRPr lang="en-GB" sz="900" dirty="0"/>
          </a:p>
          <a:p>
            <a:endParaRPr lang="en-GB" sz="900" dirty="0"/>
          </a:p>
          <a:p>
            <a:endParaRPr lang="en-GB" sz="900" dirty="0"/>
          </a:p>
          <a:p>
            <a:endParaRPr lang="en-GB" sz="900" dirty="0"/>
          </a:p>
          <a:p>
            <a:endParaRPr lang="en-GB" sz="900" dirty="0"/>
          </a:p>
        </p:txBody>
      </p:sp>
      <p:sp>
        <p:nvSpPr>
          <p:cNvPr id="12" name="Rounded Rectangle 11"/>
          <p:cNvSpPr/>
          <p:nvPr/>
        </p:nvSpPr>
        <p:spPr>
          <a:xfrm>
            <a:off x="323850" y="813178"/>
            <a:ext cx="2918510" cy="712303"/>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A50021"/>
                </a:solidFill>
              </a:rPr>
              <a:t>Who?</a:t>
            </a:r>
          </a:p>
          <a:p>
            <a:pPr lvl="0"/>
            <a:r>
              <a:rPr lang="en-GB" sz="900" dirty="0" smtClean="0">
                <a:solidFill>
                  <a:schemeClr val="tx2">
                    <a:lumMod val="75000"/>
                  </a:schemeClr>
                </a:solidFill>
              </a:rPr>
              <a:t>This local authority had a data breach and arranged a consensual audit with ICO</a:t>
            </a:r>
            <a:endParaRPr lang="en-GB" sz="900" dirty="0">
              <a:solidFill>
                <a:schemeClr val="tx2">
                  <a:lumMod val="75000"/>
                </a:schemeClr>
              </a:solidFill>
            </a:endParaRPr>
          </a:p>
        </p:txBody>
      </p:sp>
      <p:sp>
        <p:nvSpPr>
          <p:cNvPr id="13" name="Rounded Rectangle 12"/>
          <p:cNvSpPr/>
          <p:nvPr/>
        </p:nvSpPr>
        <p:spPr>
          <a:xfrm>
            <a:off x="3731099" y="712970"/>
            <a:ext cx="5089050" cy="1179737"/>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Pre visit</a:t>
            </a:r>
            <a:endParaRPr lang="en-GB" sz="900" dirty="0">
              <a:solidFill>
                <a:srgbClr val="A50021"/>
              </a:solidFill>
            </a:endParaRPr>
          </a:p>
          <a:p>
            <a:pPr marL="171450" indent="-171450">
              <a:buFont typeface="Arial" panose="020B0604020202020204" pitchFamily="34" charset="0"/>
              <a:buChar char="•"/>
            </a:pPr>
            <a:r>
              <a:rPr lang="en-GB" sz="900" dirty="0" smtClean="0">
                <a:solidFill>
                  <a:schemeClr val="tx2">
                    <a:lumMod val="75000"/>
                  </a:schemeClr>
                </a:solidFill>
              </a:rPr>
              <a:t>There was a telephone conference to agree the scope of the visit which was whittled down to 3 out of 7 areas to audit – this was considered a useful interactive process</a:t>
            </a:r>
          </a:p>
          <a:p>
            <a:pPr marL="171450" indent="-171450">
              <a:buFont typeface="Arial" panose="020B0604020202020204" pitchFamily="34" charset="0"/>
              <a:buChar char="•"/>
            </a:pPr>
            <a:r>
              <a:rPr lang="en-GB" sz="900" dirty="0" smtClean="0">
                <a:solidFill>
                  <a:schemeClr val="tx2">
                    <a:lumMod val="75000"/>
                  </a:schemeClr>
                </a:solidFill>
              </a:rPr>
              <a:t>Preparing for the visit was ‘really, really hard work’ with two people shouldering the burden</a:t>
            </a:r>
          </a:p>
          <a:p>
            <a:pPr marL="171450" indent="-171450">
              <a:buFont typeface="Arial" panose="020B0604020202020204" pitchFamily="34" charset="0"/>
              <a:buChar char="•"/>
            </a:pPr>
            <a:r>
              <a:rPr lang="en-GB" sz="900" dirty="0" smtClean="0">
                <a:solidFill>
                  <a:schemeClr val="tx2">
                    <a:lumMod val="75000"/>
                  </a:schemeClr>
                </a:solidFill>
              </a:rPr>
              <a:t>Organising the schedule was very challenging.  This is a large organisation and on site and offsite visits (records office and separate offices) had to be scheduled into 2.5 days ‘the scale was enormous and I don’t think ICO had realised this – they had 3 auditors and an overseer’.</a:t>
            </a:r>
            <a:endParaRPr lang="en-GB" sz="900" dirty="0">
              <a:solidFill>
                <a:schemeClr val="tx2">
                  <a:lumMod val="75000"/>
                </a:schemeClr>
              </a:solidFill>
            </a:endParaRPr>
          </a:p>
        </p:txBody>
      </p:sp>
      <p:sp>
        <p:nvSpPr>
          <p:cNvPr id="14" name="Rounded Rectangle 13"/>
          <p:cNvSpPr/>
          <p:nvPr/>
        </p:nvSpPr>
        <p:spPr>
          <a:xfrm>
            <a:off x="3731100" y="3182493"/>
            <a:ext cx="5089050" cy="1407397"/>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C00000"/>
                </a:solidFill>
              </a:rPr>
              <a:t>Post visit and the Report</a:t>
            </a:r>
            <a:endParaRPr lang="en-GB" sz="900" dirty="0">
              <a:solidFill>
                <a:srgbClr val="C00000"/>
              </a:solidFill>
            </a:endParaRPr>
          </a:p>
          <a:p>
            <a:r>
              <a:rPr lang="en-GB" sz="900" dirty="0" smtClean="0">
                <a:solidFill>
                  <a:schemeClr val="tx2">
                    <a:lumMod val="75000"/>
                  </a:schemeClr>
                </a:solidFill>
              </a:rPr>
              <a:t> The report was ‘absolutely fine and easy to read’.  </a:t>
            </a:r>
          </a:p>
          <a:p>
            <a:endParaRPr lang="en-GB" sz="900" dirty="0">
              <a:solidFill>
                <a:schemeClr val="tx2">
                  <a:lumMod val="75000"/>
                </a:schemeClr>
              </a:solidFill>
            </a:endParaRPr>
          </a:p>
          <a:p>
            <a:r>
              <a:rPr lang="en-GB" sz="900" dirty="0" smtClean="0">
                <a:solidFill>
                  <a:schemeClr val="tx2">
                    <a:lumMod val="75000"/>
                  </a:schemeClr>
                </a:solidFill>
              </a:rPr>
              <a:t>They liked: the recommendations were given (in excess of 50) ‘but it was just this, there was no language like ‘you must do this’ which was appreciated as some were cost prohibitive (see next steps)</a:t>
            </a:r>
          </a:p>
          <a:p>
            <a:endParaRPr lang="en-GB" sz="900" dirty="0">
              <a:solidFill>
                <a:schemeClr val="tx2">
                  <a:lumMod val="75000"/>
                </a:schemeClr>
              </a:solidFill>
            </a:endParaRPr>
          </a:p>
          <a:p>
            <a:r>
              <a:rPr lang="en-GB" sz="900" dirty="0" smtClean="0">
                <a:solidFill>
                  <a:schemeClr val="tx2">
                    <a:lumMod val="75000"/>
                  </a:schemeClr>
                </a:solidFill>
              </a:rPr>
              <a:t>There was some confusion on 2 items where ‘the ICO had got the wrong end of the stick’, but this was easily addressed and the report was revised accordingly </a:t>
            </a:r>
          </a:p>
          <a:p>
            <a:pPr marL="171450" indent="-171450">
              <a:buFont typeface="Arial" panose="020B0604020202020204" pitchFamily="34" charset="0"/>
              <a:buChar char="•"/>
            </a:pPr>
            <a:endParaRPr lang="en-GB" sz="900" dirty="0">
              <a:solidFill>
                <a:schemeClr val="tx2">
                  <a:lumMod val="75000"/>
                </a:schemeClr>
              </a:solidFill>
            </a:endParaRPr>
          </a:p>
          <a:p>
            <a:pPr marL="171450" indent="-171450">
              <a:buFont typeface="Arial" panose="020B0604020202020204" pitchFamily="34" charset="0"/>
              <a:buChar char="•"/>
            </a:pPr>
            <a:endParaRPr lang="en-GB" sz="900" dirty="0" smtClean="0">
              <a:solidFill>
                <a:schemeClr val="tx2">
                  <a:lumMod val="75000"/>
                </a:schemeClr>
              </a:solidFill>
            </a:endParaRPr>
          </a:p>
          <a:p>
            <a:pPr marL="171450" indent="-171450">
              <a:buFont typeface="Arial" panose="020B0604020202020204" pitchFamily="34" charset="0"/>
              <a:buChar char="•"/>
            </a:pPr>
            <a:endParaRPr lang="en-GB" sz="900" dirty="0" smtClean="0">
              <a:solidFill>
                <a:schemeClr val="tx2">
                  <a:lumMod val="75000"/>
                </a:schemeClr>
              </a:solidFill>
            </a:endParaRPr>
          </a:p>
          <a:p>
            <a:endParaRPr lang="en-GB" sz="900" dirty="0">
              <a:solidFill>
                <a:schemeClr val="tx2">
                  <a:lumMod val="75000"/>
                </a:schemeClr>
              </a:solidFill>
            </a:endParaRPr>
          </a:p>
          <a:p>
            <a:r>
              <a:rPr lang="en-GB" sz="900" dirty="0">
                <a:solidFill>
                  <a:schemeClr val="tx2">
                    <a:lumMod val="75000"/>
                  </a:schemeClr>
                </a:solidFill>
              </a:rPr>
              <a:t> </a:t>
            </a:r>
          </a:p>
        </p:txBody>
      </p:sp>
      <p:sp>
        <p:nvSpPr>
          <p:cNvPr id="15" name="Rounded Rectangle 14"/>
          <p:cNvSpPr/>
          <p:nvPr/>
        </p:nvSpPr>
        <p:spPr>
          <a:xfrm>
            <a:off x="3742498" y="1965867"/>
            <a:ext cx="5089051" cy="1146475"/>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A50021"/>
                </a:solidFill>
              </a:rPr>
              <a:t>In visit</a:t>
            </a:r>
          </a:p>
          <a:p>
            <a:pPr marL="171450" indent="-171450">
              <a:buFont typeface="Arial" panose="020B0604020202020204" pitchFamily="34" charset="0"/>
              <a:buChar char="•"/>
            </a:pPr>
            <a:r>
              <a:rPr lang="en-GB" sz="900" dirty="0" smtClean="0">
                <a:solidFill>
                  <a:schemeClr val="tx2">
                    <a:lumMod val="75000"/>
                  </a:schemeClr>
                </a:solidFill>
              </a:rPr>
              <a:t>The opening meeting was useful – covering logistics and housekeeping</a:t>
            </a:r>
          </a:p>
          <a:p>
            <a:pPr marL="171450" indent="-171450">
              <a:buFont typeface="Arial" panose="020B0604020202020204" pitchFamily="34" charset="0"/>
              <a:buChar char="•"/>
            </a:pPr>
            <a:r>
              <a:rPr lang="en-GB" sz="900" dirty="0" smtClean="0">
                <a:solidFill>
                  <a:schemeClr val="tx2">
                    <a:lumMod val="75000"/>
                  </a:schemeClr>
                </a:solidFill>
              </a:rPr>
              <a:t>The closing meeting outlined their findings from the staff interviews ‘we did OK’</a:t>
            </a:r>
            <a:endParaRPr lang="en-GB" sz="900" dirty="0">
              <a:solidFill>
                <a:schemeClr val="tx2">
                  <a:lumMod val="75000"/>
                </a:schemeClr>
              </a:solidFill>
            </a:endParaRPr>
          </a:p>
          <a:p>
            <a:pPr marL="171450" indent="-171450">
              <a:buFont typeface="Arial" panose="020B0604020202020204" pitchFamily="34" charset="0"/>
              <a:buChar char="•"/>
            </a:pPr>
            <a:r>
              <a:rPr lang="en-GB" sz="900" dirty="0" smtClean="0">
                <a:solidFill>
                  <a:schemeClr val="tx2">
                    <a:lumMod val="75000"/>
                  </a:schemeClr>
                </a:solidFill>
              </a:rPr>
              <a:t>In future it would be preferable to run the audit over a longer period.  Although that said the respondent mentioned that they had plenty of notice with the initial call five months before the actual visit</a:t>
            </a:r>
          </a:p>
          <a:p>
            <a:pPr marL="171450" indent="-171450">
              <a:buFont typeface="Arial" panose="020B0604020202020204" pitchFamily="34" charset="0"/>
              <a:buChar char="•"/>
            </a:pPr>
            <a:r>
              <a:rPr lang="en-GB" sz="900" dirty="0" smtClean="0">
                <a:solidFill>
                  <a:schemeClr val="tx2">
                    <a:lumMod val="75000"/>
                  </a:schemeClr>
                </a:solidFill>
              </a:rPr>
              <a:t>“The auditors seemed quite young, but on the ball and clued up”</a:t>
            </a:r>
            <a:endParaRPr lang="en-GB" sz="900" dirty="0">
              <a:solidFill>
                <a:schemeClr val="tx2">
                  <a:lumMod val="75000"/>
                </a:schemeClr>
              </a:solidFill>
            </a:endParaRPr>
          </a:p>
        </p:txBody>
      </p:sp>
      <p:pic>
        <p:nvPicPr>
          <p:cNvPr id="17" name="Picture 4" descr="N:\Image Bank\Quotation\Blue people Quotation no background.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518436" y="5182"/>
            <a:ext cx="594001" cy="472524"/>
          </a:xfrm>
          <a:prstGeom prst="rect">
            <a:avLst/>
          </a:prstGeom>
          <a:noFill/>
          <a:ln>
            <a:noFill/>
          </a:ln>
          <a:effectLst>
            <a:outerShdw blurRad="292100" dist="139700" dir="2700000" algn="tl" rotWithShape="0">
              <a:srgbClr val="333333">
                <a:alpha val="65000"/>
              </a:srgbClr>
            </a:outerShdw>
          </a:effectLst>
          <a:extLst/>
        </p:spPr>
      </p:pic>
      <p:sp>
        <p:nvSpPr>
          <p:cNvPr id="19" name="Rounded Rectangle 18"/>
          <p:cNvSpPr/>
          <p:nvPr/>
        </p:nvSpPr>
        <p:spPr>
          <a:xfrm>
            <a:off x="335250" y="1659859"/>
            <a:ext cx="2918510" cy="856057"/>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Key points</a:t>
            </a:r>
            <a:endParaRPr lang="en-GB" sz="900" dirty="0">
              <a:solidFill>
                <a:srgbClr val="A50021"/>
              </a:solidFill>
            </a:endParaRPr>
          </a:p>
          <a:p>
            <a:pPr marL="171450" lvl="0" indent="-171450">
              <a:buFont typeface="Arial" panose="020B0604020202020204" pitchFamily="34" charset="0"/>
              <a:buChar char="•"/>
            </a:pPr>
            <a:r>
              <a:rPr lang="en-GB" sz="900" dirty="0" smtClean="0">
                <a:solidFill>
                  <a:schemeClr val="tx2">
                    <a:lumMod val="75000"/>
                  </a:schemeClr>
                </a:solidFill>
              </a:rPr>
              <a:t>This was a large audit in a short space of time, it was hectic, but successful</a:t>
            </a:r>
          </a:p>
          <a:p>
            <a:pPr marL="171450" lvl="0" indent="-171450">
              <a:buFont typeface="Arial" panose="020B0604020202020204" pitchFamily="34" charset="0"/>
              <a:buChar char="•"/>
            </a:pPr>
            <a:r>
              <a:rPr lang="en-GB" sz="900" dirty="0" smtClean="0">
                <a:solidFill>
                  <a:schemeClr val="tx2">
                    <a:lumMod val="75000"/>
                  </a:schemeClr>
                </a:solidFill>
              </a:rPr>
              <a:t>The report met their needs well </a:t>
            </a:r>
          </a:p>
          <a:p>
            <a:pPr marL="171450" lvl="0" indent="-171450">
              <a:buFont typeface="Arial" panose="020B0604020202020204" pitchFamily="34" charset="0"/>
              <a:buChar char="•"/>
            </a:pPr>
            <a:r>
              <a:rPr lang="en-GB" sz="900" dirty="0" smtClean="0">
                <a:solidFill>
                  <a:schemeClr val="tx2">
                    <a:lumMod val="75000"/>
                  </a:schemeClr>
                </a:solidFill>
              </a:rPr>
              <a:t>Any minor errors in the report were easily addressed</a:t>
            </a:r>
          </a:p>
          <a:p>
            <a:pPr lvl="0"/>
            <a:endParaRPr lang="en-GB" sz="900" dirty="0">
              <a:solidFill>
                <a:schemeClr val="tx2">
                  <a:lumMod val="75000"/>
                </a:schemeClr>
              </a:solidFill>
            </a:endParaRPr>
          </a:p>
        </p:txBody>
      </p:sp>
    </p:spTree>
    <p:extLst>
      <p:ext uri="{BB962C8B-B14F-4D97-AF65-F5344CB8AC3E}">
        <p14:creationId xmlns:p14="http://schemas.microsoft.com/office/powerpoint/2010/main" val="3732884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Studies: qualitative research with audited organisations</a:t>
            </a:r>
            <a:endParaRPr lang="en-GB" dirty="0"/>
          </a:p>
        </p:txBody>
      </p:sp>
      <p:sp>
        <p:nvSpPr>
          <p:cNvPr id="3" name="Footer Placeholder 2"/>
          <p:cNvSpPr>
            <a:spLocks noGrp="1"/>
          </p:cNvSpPr>
          <p:nvPr>
            <p:ph type="ftr" sz="quarter" idx="11"/>
          </p:nvPr>
        </p:nvSpPr>
        <p:spPr/>
        <p:txBody>
          <a:bodyPr/>
          <a:lstStyle/>
          <a:p>
            <a:r>
              <a:rPr lang="en-GB" dirty="0"/>
              <a:t>Case studies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26</a:t>
            </a:fld>
            <a:endParaRPr lang="en-GB" dirty="0"/>
          </a:p>
        </p:txBody>
      </p:sp>
      <p:sp>
        <p:nvSpPr>
          <p:cNvPr id="5" name="Content Placeholder 4"/>
          <p:cNvSpPr>
            <a:spLocks noGrp="1"/>
          </p:cNvSpPr>
          <p:nvPr>
            <p:ph sz="quarter" idx="13"/>
          </p:nvPr>
        </p:nvSpPr>
        <p:spPr/>
        <p:txBody>
          <a:bodyPr>
            <a:normAutofit/>
          </a:bodyPr>
          <a:lstStyle/>
          <a:p>
            <a:endParaRPr lang="en-GB" sz="1800" dirty="0"/>
          </a:p>
          <a:p>
            <a:endParaRPr lang="en-GB" sz="1800" dirty="0"/>
          </a:p>
          <a:p>
            <a:endParaRPr lang="en-GB" dirty="0" smtClean="0"/>
          </a:p>
          <a:p>
            <a:endParaRPr lang="en-GB" dirty="0" smtClean="0"/>
          </a:p>
          <a:p>
            <a:r>
              <a:rPr lang="en-GB" dirty="0" smtClean="0"/>
              <a:t> </a:t>
            </a:r>
            <a:endParaRPr lang="en-GB" dirty="0"/>
          </a:p>
        </p:txBody>
      </p:sp>
      <p:sp>
        <p:nvSpPr>
          <p:cNvPr id="6" name="Content Placeholder 5"/>
          <p:cNvSpPr>
            <a:spLocks noGrp="1"/>
          </p:cNvSpPr>
          <p:nvPr>
            <p:ph idx="14"/>
          </p:nvPr>
        </p:nvSpPr>
        <p:spPr>
          <a:xfrm>
            <a:off x="323410" y="483460"/>
            <a:ext cx="8496740" cy="270000"/>
          </a:xfrm>
        </p:spPr>
        <p:txBody>
          <a:bodyPr/>
          <a:lstStyle/>
          <a:p>
            <a:r>
              <a:rPr lang="en-GB" dirty="0" smtClean="0"/>
              <a:t>Advisory visit – community charity</a:t>
            </a:r>
            <a:endParaRPr lang="en-GB" dirty="0"/>
          </a:p>
        </p:txBody>
      </p:sp>
      <p:sp>
        <p:nvSpPr>
          <p:cNvPr id="9" name="TextBox 8"/>
          <p:cNvSpPr txBox="1"/>
          <p:nvPr/>
        </p:nvSpPr>
        <p:spPr>
          <a:xfrm>
            <a:off x="365335" y="2832016"/>
            <a:ext cx="2858340" cy="1338828"/>
          </a:xfrm>
          <a:prstGeom prst="rect">
            <a:avLst/>
          </a:prstGeom>
          <a:noFill/>
        </p:spPr>
        <p:txBody>
          <a:bodyPr wrap="square" rtlCol="0">
            <a:spAutoFit/>
          </a:bodyPr>
          <a:lstStyle/>
          <a:p>
            <a:r>
              <a:rPr lang="en-GB" sz="900" dirty="0" smtClean="0">
                <a:solidFill>
                  <a:srgbClr val="A50021"/>
                </a:solidFill>
              </a:rPr>
              <a:t>Next steps</a:t>
            </a:r>
            <a:endParaRPr lang="en-GB" sz="900" dirty="0">
              <a:solidFill>
                <a:srgbClr val="A50021"/>
              </a:solidFill>
            </a:endParaRPr>
          </a:p>
          <a:p>
            <a:r>
              <a:rPr lang="en-GB" sz="900" dirty="0" smtClean="0"/>
              <a:t>It has helped them address any potential data breaches </a:t>
            </a:r>
            <a:endParaRPr lang="en-GB" sz="900" dirty="0"/>
          </a:p>
          <a:p>
            <a:endParaRPr lang="en-GB" sz="900" dirty="0" smtClean="0"/>
          </a:p>
          <a:p>
            <a:endParaRPr lang="en-GB" sz="900" dirty="0"/>
          </a:p>
          <a:p>
            <a:endParaRPr lang="en-GB" sz="900" dirty="0"/>
          </a:p>
          <a:p>
            <a:endParaRPr lang="en-GB" sz="900" dirty="0"/>
          </a:p>
          <a:p>
            <a:endParaRPr lang="en-GB" sz="900" dirty="0"/>
          </a:p>
          <a:p>
            <a:endParaRPr lang="en-GB" sz="900" dirty="0"/>
          </a:p>
        </p:txBody>
      </p:sp>
      <p:sp>
        <p:nvSpPr>
          <p:cNvPr id="12" name="Rounded Rectangle 11"/>
          <p:cNvSpPr/>
          <p:nvPr/>
        </p:nvSpPr>
        <p:spPr>
          <a:xfrm>
            <a:off x="323850" y="813178"/>
            <a:ext cx="2918510" cy="712303"/>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A50021"/>
                </a:solidFill>
              </a:rPr>
              <a:t>Who?</a:t>
            </a:r>
          </a:p>
          <a:p>
            <a:pPr lvl="0"/>
            <a:r>
              <a:rPr lang="en-GB" sz="900" dirty="0" smtClean="0">
                <a:solidFill>
                  <a:schemeClr val="tx2">
                    <a:lumMod val="75000"/>
                  </a:schemeClr>
                </a:solidFill>
              </a:rPr>
              <a:t>A relatively small community charity</a:t>
            </a:r>
            <a:endParaRPr lang="en-GB" sz="900" dirty="0">
              <a:solidFill>
                <a:schemeClr val="tx2">
                  <a:lumMod val="75000"/>
                </a:schemeClr>
              </a:solidFill>
            </a:endParaRPr>
          </a:p>
        </p:txBody>
      </p:sp>
      <p:sp>
        <p:nvSpPr>
          <p:cNvPr id="13" name="Rounded Rectangle 12"/>
          <p:cNvSpPr/>
          <p:nvPr/>
        </p:nvSpPr>
        <p:spPr>
          <a:xfrm>
            <a:off x="3731099" y="712971"/>
            <a:ext cx="5089050" cy="812509"/>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Pre visit</a:t>
            </a:r>
            <a:endParaRPr lang="en-GB" sz="900" dirty="0">
              <a:solidFill>
                <a:srgbClr val="A50021"/>
              </a:solidFill>
            </a:endParaRPr>
          </a:p>
          <a:p>
            <a:pPr marL="171450" indent="-171450">
              <a:buFont typeface="Arial" panose="020B0604020202020204" pitchFamily="34" charset="0"/>
              <a:buChar char="•"/>
            </a:pPr>
            <a:r>
              <a:rPr lang="en-GB" sz="900" dirty="0" smtClean="0">
                <a:solidFill>
                  <a:schemeClr val="tx2">
                    <a:lumMod val="75000"/>
                  </a:schemeClr>
                </a:solidFill>
              </a:rPr>
              <a:t>There were no issues with the initial contact.  ICO were very helpful and there was a good indication of the time that would be required for the meeting</a:t>
            </a:r>
            <a:endParaRPr lang="en-GB" sz="900" dirty="0">
              <a:solidFill>
                <a:schemeClr val="tx2">
                  <a:lumMod val="75000"/>
                </a:schemeClr>
              </a:solidFill>
            </a:endParaRPr>
          </a:p>
        </p:txBody>
      </p:sp>
      <p:sp>
        <p:nvSpPr>
          <p:cNvPr id="14" name="Rounded Rectangle 13"/>
          <p:cNvSpPr/>
          <p:nvPr/>
        </p:nvSpPr>
        <p:spPr>
          <a:xfrm>
            <a:off x="3718176" y="2787803"/>
            <a:ext cx="5089050" cy="1113699"/>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C00000"/>
                </a:solidFill>
              </a:rPr>
              <a:t>Post visit and the Report</a:t>
            </a:r>
            <a:endParaRPr lang="en-GB" sz="900" dirty="0">
              <a:solidFill>
                <a:srgbClr val="C00000"/>
              </a:solidFill>
            </a:endParaRPr>
          </a:p>
          <a:p>
            <a:r>
              <a:rPr lang="en-GB" sz="900" dirty="0" smtClean="0">
                <a:solidFill>
                  <a:schemeClr val="tx2">
                    <a:lumMod val="75000"/>
                  </a:schemeClr>
                </a:solidFill>
              </a:rPr>
              <a:t>The content of the report was fine and was regarded as ‘not overly cumbersome’ and summarised the action points.</a:t>
            </a:r>
          </a:p>
          <a:p>
            <a:r>
              <a:rPr lang="en-GB" sz="900" dirty="0" smtClean="0">
                <a:solidFill>
                  <a:schemeClr val="tx2">
                    <a:lumMod val="75000"/>
                  </a:schemeClr>
                </a:solidFill>
              </a:rPr>
              <a:t>The report was slightly delayed but this was down to the audited organisation providing information/ clarity on an issue</a:t>
            </a:r>
          </a:p>
          <a:p>
            <a:r>
              <a:rPr lang="en-GB" sz="900" dirty="0" smtClean="0">
                <a:solidFill>
                  <a:schemeClr val="tx2">
                    <a:lumMod val="75000"/>
                  </a:schemeClr>
                </a:solidFill>
              </a:rPr>
              <a:t>Overall they were very grateful for the visit </a:t>
            </a:r>
          </a:p>
          <a:p>
            <a:pPr marL="171450" indent="-171450">
              <a:buFont typeface="Arial" panose="020B0604020202020204" pitchFamily="34" charset="0"/>
              <a:buChar char="•"/>
            </a:pPr>
            <a:endParaRPr lang="en-GB" sz="900" dirty="0" smtClean="0">
              <a:solidFill>
                <a:schemeClr val="tx2">
                  <a:lumMod val="75000"/>
                </a:schemeClr>
              </a:solidFill>
            </a:endParaRPr>
          </a:p>
          <a:p>
            <a:endParaRPr lang="en-GB" sz="900" dirty="0">
              <a:solidFill>
                <a:schemeClr val="tx2">
                  <a:lumMod val="75000"/>
                </a:schemeClr>
              </a:solidFill>
            </a:endParaRPr>
          </a:p>
          <a:p>
            <a:r>
              <a:rPr lang="en-GB" sz="900" dirty="0">
                <a:solidFill>
                  <a:schemeClr val="tx2">
                    <a:lumMod val="75000"/>
                  </a:schemeClr>
                </a:solidFill>
              </a:rPr>
              <a:t> </a:t>
            </a:r>
          </a:p>
        </p:txBody>
      </p:sp>
      <p:sp>
        <p:nvSpPr>
          <p:cNvPr id="15" name="Rounded Rectangle 14"/>
          <p:cNvSpPr/>
          <p:nvPr/>
        </p:nvSpPr>
        <p:spPr>
          <a:xfrm>
            <a:off x="3725152" y="1840773"/>
            <a:ext cx="5089051" cy="554745"/>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A50021"/>
                </a:solidFill>
              </a:rPr>
              <a:t>In visit</a:t>
            </a:r>
          </a:p>
          <a:p>
            <a:r>
              <a:rPr lang="en-GB" sz="900" dirty="0" smtClean="0">
                <a:solidFill>
                  <a:schemeClr val="tx2">
                    <a:lumMod val="75000"/>
                  </a:schemeClr>
                </a:solidFill>
              </a:rPr>
              <a:t>The visit ran according to plan and no issues arose, it covered everything they wanted it to</a:t>
            </a:r>
          </a:p>
          <a:p>
            <a:r>
              <a:rPr lang="en-GB" sz="900" dirty="0" smtClean="0">
                <a:solidFill>
                  <a:schemeClr val="tx2">
                    <a:lumMod val="75000"/>
                  </a:schemeClr>
                </a:solidFill>
              </a:rPr>
              <a:t>“it didn’t feel like a knowledge test”</a:t>
            </a:r>
            <a:endParaRPr lang="en-GB" sz="900" dirty="0">
              <a:solidFill>
                <a:schemeClr val="tx2">
                  <a:lumMod val="75000"/>
                </a:schemeClr>
              </a:solidFill>
            </a:endParaRPr>
          </a:p>
        </p:txBody>
      </p:sp>
      <p:pic>
        <p:nvPicPr>
          <p:cNvPr id="17" name="Picture 4" descr="N:\Image Bank\Quotation\Blue people Quotation no background.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518436" y="5182"/>
            <a:ext cx="594001" cy="472524"/>
          </a:xfrm>
          <a:prstGeom prst="rect">
            <a:avLst/>
          </a:prstGeom>
          <a:noFill/>
          <a:ln>
            <a:noFill/>
          </a:ln>
          <a:effectLst>
            <a:outerShdw blurRad="292100" dist="139700" dir="2700000" algn="tl" rotWithShape="0">
              <a:srgbClr val="333333">
                <a:alpha val="65000"/>
              </a:srgbClr>
            </a:outerShdw>
          </a:effectLst>
          <a:extLst/>
        </p:spPr>
      </p:pic>
      <p:sp>
        <p:nvSpPr>
          <p:cNvPr id="19" name="Rounded Rectangle 18"/>
          <p:cNvSpPr/>
          <p:nvPr/>
        </p:nvSpPr>
        <p:spPr>
          <a:xfrm>
            <a:off x="335250" y="1745951"/>
            <a:ext cx="2918510" cy="712303"/>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Key points</a:t>
            </a:r>
            <a:endParaRPr lang="en-GB" sz="900" dirty="0">
              <a:solidFill>
                <a:srgbClr val="A50021"/>
              </a:solidFill>
            </a:endParaRPr>
          </a:p>
          <a:p>
            <a:pPr lvl="0"/>
            <a:r>
              <a:rPr lang="en-GB" sz="900" dirty="0" smtClean="0">
                <a:solidFill>
                  <a:schemeClr val="tx2">
                    <a:lumMod val="75000"/>
                  </a:schemeClr>
                </a:solidFill>
              </a:rPr>
              <a:t>This organisation was very happy with the visit and subsequent report.  It appeared to be a simple and straightforward process with no issues</a:t>
            </a:r>
            <a:endParaRPr lang="en-GB" sz="900" dirty="0">
              <a:solidFill>
                <a:schemeClr val="tx2">
                  <a:lumMod val="75000"/>
                </a:schemeClr>
              </a:solidFill>
            </a:endParaRPr>
          </a:p>
        </p:txBody>
      </p:sp>
    </p:spTree>
    <p:extLst>
      <p:ext uri="{BB962C8B-B14F-4D97-AF65-F5344CB8AC3E}">
        <p14:creationId xmlns:p14="http://schemas.microsoft.com/office/powerpoint/2010/main" val="1114401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Studies: qualitative research with audited organisations</a:t>
            </a:r>
            <a:endParaRPr lang="en-GB" dirty="0"/>
          </a:p>
        </p:txBody>
      </p:sp>
      <p:sp>
        <p:nvSpPr>
          <p:cNvPr id="3" name="Footer Placeholder 2"/>
          <p:cNvSpPr>
            <a:spLocks noGrp="1"/>
          </p:cNvSpPr>
          <p:nvPr>
            <p:ph type="ftr" sz="quarter" idx="11"/>
          </p:nvPr>
        </p:nvSpPr>
        <p:spPr/>
        <p:txBody>
          <a:bodyPr/>
          <a:lstStyle/>
          <a:p>
            <a:r>
              <a:rPr lang="en-GB" dirty="0"/>
              <a:t>Case studies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27</a:t>
            </a:fld>
            <a:endParaRPr lang="en-GB" dirty="0"/>
          </a:p>
        </p:txBody>
      </p:sp>
      <p:sp>
        <p:nvSpPr>
          <p:cNvPr id="5" name="Content Placeholder 4"/>
          <p:cNvSpPr>
            <a:spLocks noGrp="1"/>
          </p:cNvSpPr>
          <p:nvPr>
            <p:ph sz="quarter" idx="13"/>
          </p:nvPr>
        </p:nvSpPr>
        <p:spPr/>
        <p:txBody>
          <a:bodyPr>
            <a:normAutofit/>
          </a:bodyPr>
          <a:lstStyle/>
          <a:p>
            <a:endParaRPr lang="en-GB" sz="1800" dirty="0"/>
          </a:p>
          <a:p>
            <a:endParaRPr lang="en-GB" sz="1800" dirty="0"/>
          </a:p>
          <a:p>
            <a:endParaRPr lang="en-GB" dirty="0" smtClean="0"/>
          </a:p>
          <a:p>
            <a:endParaRPr lang="en-GB" dirty="0" smtClean="0"/>
          </a:p>
          <a:p>
            <a:r>
              <a:rPr lang="en-GB" dirty="0" smtClean="0"/>
              <a:t> </a:t>
            </a:r>
            <a:endParaRPr lang="en-GB" dirty="0"/>
          </a:p>
        </p:txBody>
      </p:sp>
      <p:sp>
        <p:nvSpPr>
          <p:cNvPr id="6" name="Content Placeholder 5"/>
          <p:cNvSpPr>
            <a:spLocks noGrp="1"/>
          </p:cNvSpPr>
          <p:nvPr>
            <p:ph idx="14"/>
          </p:nvPr>
        </p:nvSpPr>
        <p:spPr>
          <a:xfrm>
            <a:off x="323410" y="483460"/>
            <a:ext cx="8496740" cy="270000"/>
          </a:xfrm>
        </p:spPr>
        <p:txBody>
          <a:bodyPr/>
          <a:lstStyle/>
          <a:p>
            <a:r>
              <a:rPr lang="en-GB" dirty="0" smtClean="0"/>
              <a:t>Advisory visit – health</a:t>
            </a:r>
            <a:endParaRPr lang="en-GB" dirty="0"/>
          </a:p>
        </p:txBody>
      </p:sp>
      <p:sp>
        <p:nvSpPr>
          <p:cNvPr id="9" name="TextBox 8"/>
          <p:cNvSpPr txBox="1"/>
          <p:nvPr/>
        </p:nvSpPr>
        <p:spPr>
          <a:xfrm>
            <a:off x="353935" y="2950123"/>
            <a:ext cx="2858340" cy="923330"/>
          </a:xfrm>
          <a:prstGeom prst="rect">
            <a:avLst/>
          </a:prstGeom>
          <a:noFill/>
        </p:spPr>
        <p:txBody>
          <a:bodyPr wrap="square" rtlCol="0">
            <a:spAutoFit/>
          </a:bodyPr>
          <a:lstStyle/>
          <a:p>
            <a:r>
              <a:rPr lang="en-GB" sz="900" dirty="0" smtClean="0">
                <a:solidFill>
                  <a:srgbClr val="A50021"/>
                </a:solidFill>
              </a:rPr>
              <a:t>Next steps</a:t>
            </a:r>
            <a:endParaRPr lang="en-GB" sz="900" dirty="0">
              <a:solidFill>
                <a:srgbClr val="A50021"/>
              </a:solidFill>
            </a:endParaRPr>
          </a:p>
          <a:p>
            <a:pPr marL="171450" indent="-171450">
              <a:buFont typeface="Arial" panose="020B0604020202020204" pitchFamily="34" charset="0"/>
              <a:buChar char="•"/>
            </a:pPr>
            <a:r>
              <a:rPr lang="en-GB" sz="900" dirty="0" smtClean="0"/>
              <a:t>The final report was circulated at top level management</a:t>
            </a:r>
          </a:p>
          <a:p>
            <a:pPr marL="171450" indent="-171450">
              <a:buFont typeface="Arial" panose="020B0604020202020204" pitchFamily="34" charset="0"/>
              <a:buChar char="•"/>
            </a:pPr>
            <a:r>
              <a:rPr lang="en-GB" sz="900" dirty="0" smtClean="0"/>
              <a:t>Subsequently the report has been used well within the organisation and the minor practical recommendations have been taken on board</a:t>
            </a:r>
            <a:endParaRPr lang="en-GB" sz="900" dirty="0"/>
          </a:p>
        </p:txBody>
      </p:sp>
      <p:sp>
        <p:nvSpPr>
          <p:cNvPr id="12" name="Rounded Rectangle 11"/>
          <p:cNvSpPr/>
          <p:nvPr/>
        </p:nvSpPr>
        <p:spPr>
          <a:xfrm>
            <a:off x="323850" y="813178"/>
            <a:ext cx="2918510" cy="712303"/>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A50021"/>
                </a:solidFill>
              </a:rPr>
              <a:t>Who?</a:t>
            </a:r>
          </a:p>
          <a:p>
            <a:pPr lvl="0"/>
            <a:r>
              <a:rPr lang="en-GB" sz="900" dirty="0" smtClean="0">
                <a:solidFill>
                  <a:schemeClr val="tx2">
                    <a:lumMod val="75000"/>
                  </a:schemeClr>
                </a:solidFill>
              </a:rPr>
              <a:t>This is a community health organisation with 32 branches</a:t>
            </a:r>
            <a:endParaRPr lang="en-GB" sz="900" dirty="0">
              <a:solidFill>
                <a:schemeClr val="tx2">
                  <a:lumMod val="75000"/>
                </a:schemeClr>
              </a:solidFill>
            </a:endParaRPr>
          </a:p>
        </p:txBody>
      </p:sp>
      <p:sp>
        <p:nvSpPr>
          <p:cNvPr id="13" name="Rounded Rectangle 12"/>
          <p:cNvSpPr/>
          <p:nvPr/>
        </p:nvSpPr>
        <p:spPr>
          <a:xfrm>
            <a:off x="3731099" y="712971"/>
            <a:ext cx="5089050" cy="812509"/>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Pre visit</a:t>
            </a:r>
            <a:endParaRPr lang="en-GB" sz="900" dirty="0">
              <a:solidFill>
                <a:srgbClr val="A50021"/>
              </a:solidFill>
            </a:endParaRPr>
          </a:p>
          <a:p>
            <a:pPr marL="171450" indent="-171450">
              <a:buFont typeface="Arial" panose="020B0604020202020204" pitchFamily="34" charset="0"/>
              <a:buChar char="•"/>
            </a:pPr>
            <a:r>
              <a:rPr lang="en-GB" sz="900" dirty="0" smtClean="0">
                <a:solidFill>
                  <a:schemeClr val="tx2">
                    <a:lumMod val="75000"/>
                  </a:schemeClr>
                </a:solidFill>
              </a:rPr>
              <a:t>There were ‘a few’ conversations before the visit.  No preparation was required as this was regarded as a baseline audit</a:t>
            </a:r>
          </a:p>
          <a:p>
            <a:pPr marL="171450" indent="-171450">
              <a:buFont typeface="Arial" panose="020B0604020202020204" pitchFamily="34" charset="0"/>
              <a:buChar char="•"/>
            </a:pPr>
            <a:r>
              <a:rPr lang="en-GB" sz="900" dirty="0" smtClean="0">
                <a:solidFill>
                  <a:schemeClr val="tx2">
                    <a:lumMod val="75000"/>
                  </a:schemeClr>
                </a:solidFill>
              </a:rPr>
              <a:t>The auditors were flexible over dates which enabled the organisation to organise visits across a few sites as part of a ‘roadshow’</a:t>
            </a:r>
            <a:endParaRPr lang="en-GB" sz="900" dirty="0">
              <a:solidFill>
                <a:schemeClr val="tx2">
                  <a:lumMod val="75000"/>
                </a:schemeClr>
              </a:solidFill>
            </a:endParaRPr>
          </a:p>
        </p:txBody>
      </p:sp>
      <p:sp>
        <p:nvSpPr>
          <p:cNvPr id="14" name="Rounded Rectangle 13"/>
          <p:cNvSpPr/>
          <p:nvPr/>
        </p:nvSpPr>
        <p:spPr>
          <a:xfrm>
            <a:off x="3726386" y="2994171"/>
            <a:ext cx="5089050" cy="1512210"/>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C00000"/>
                </a:solidFill>
              </a:rPr>
              <a:t>Post visit and the Report</a:t>
            </a:r>
            <a:endParaRPr lang="en-GB" sz="900" dirty="0">
              <a:solidFill>
                <a:srgbClr val="C00000"/>
              </a:solidFill>
            </a:endParaRPr>
          </a:p>
          <a:p>
            <a:r>
              <a:rPr lang="en-GB" sz="900" dirty="0" smtClean="0">
                <a:solidFill>
                  <a:schemeClr val="tx2">
                    <a:lumMod val="75000"/>
                  </a:schemeClr>
                </a:solidFill>
              </a:rPr>
              <a:t>The report ‘was better than I thought it would be’ which reflects the fact it had no real criticism, more recommendations, which were appreciated</a:t>
            </a:r>
          </a:p>
          <a:p>
            <a:r>
              <a:rPr lang="en-GB" sz="900" dirty="0" smtClean="0">
                <a:solidFill>
                  <a:schemeClr val="tx2">
                    <a:lumMod val="75000"/>
                  </a:schemeClr>
                </a:solidFill>
              </a:rPr>
              <a:t>The report made practical suggestions, compared to other similar agencies which might suggest unrealistic goals or actions that aren’t weighed up properly against the benefit and risks.  This meant that the report had looked at issues from two points of view which was regarded as sensible</a:t>
            </a:r>
          </a:p>
          <a:p>
            <a:r>
              <a:rPr lang="en-GB" sz="900" dirty="0" smtClean="0">
                <a:solidFill>
                  <a:schemeClr val="tx2">
                    <a:lumMod val="75000"/>
                  </a:schemeClr>
                </a:solidFill>
              </a:rPr>
              <a:t>The two main points were not changing passwords enough and some concern about data protection and customer details on prescriptions in a public place.</a:t>
            </a:r>
          </a:p>
          <a:p>
            <a:pPr marL="171450" indent="-171450">
              <a:buFont typeface="Arial" panose="020B0604020202020204" pitchFamily="34" charset="0"/>
              <a:buChar char="•"/>
            </a:pPr>
            <a:endParaRPr lang="en-GB" sz="900" dirty="0" smtClean="0">
              <a:solidFill>
                <a:schemeClr val="tx2">
                  <a:lumMod val="75000"/>
                </a:schemeClr>
              </a:solidFill>
            </a:endParaRPr>
          </a:p>
          <a:p>
            <a:endParaRPr lang="en-GB" sz="900" dirty="0">
              <a:solidFill>
                <a:schemeClr val="tx2">
                  <a:lumMod val="75000"/>
                </a:schemeClr>
              </a:solidFill>
            </a:endParaRPr>
          </a:p>
          <a:p>
            <a:r>
              <a:rPr lang="en-GB" sz="900" dirty="0">
                <a:solidFill>
                  <a:schemeClr val="tx2">
                    <a:lumMod val="75000"/>
                  </a:schemeClr>
                </a:solidFill>
              </a:rPr>
              <a:t> </a:t>
            </a:r>
          </a:p>
        </p:txBody>
      </p:sp>
      <p:sp>
        <p:nvSpPr>
          <p:cNvPr id="15" name="Rounded Rectangle 14"/>
          <p:cNvSpPr/>
          <p:nvPr/>
        </p:nvSpPr>
        <p:spPr>
          <a:xfrm>
            <a:off x="3726385" y="1703456"/>
            <a:ext cx="5089051" cy="1112739"/>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A50021"/>
                </a:solidFill>
              </a:rPr>
              <a:t>In visit</a:t>
            </a:r>
          </a:p>
          <a:p>
            <a:r>
              <a:rPr lang="en-GB" sz="900" dirty="0" smtClean="0">
                <a:solidFill>
                  <a:schemeClr val="tx2">
                    <a:lumMod val="75000"/>
                  </a:schemeClr>
                </a:solidFill>
              </a:rPr>
              <a:t>The respondent missed part of the visit due to illness.  The colleague standing in for </a:t>
            </a:r>
            <a:r>
              <a:rPr lang="en-GB" sz="900" dirty="0" err="1" smtClean="0">
                <a:solidFill>
                  <a:schemeClr val="tx2">
                    <a:lumMod val="75000"/>
                  </a:schemeClr>
                </a:solidFill>
              </a:rPr>
              <a:t>themwas</a:t>
            </a:r>
            <a:r>
              <a:rPr lang="en-GB" sz="900" dirty="0" smtClean="0">
                <a:solidFill>
                  <a:schemeClr val="tx2">
                    <a:lumMod val="75000"/>
                  </a:schemeClr>
                </a:solidFill>
              </a:rPr>
              <a:t> worried about handling the meeting ‘but they needn’t have been’</a:t>
            </a:r>
          </a:p>
          <a:p>
            <a:r>
              <a:rPr lang="en-GB" sz="900" dirty="0" smtClean="0">
                <a:solidFill>
                  <a:schemeClr val="tx2">
                    <a:lumMod val="75000"/>
                  </a:schemeClr>
                </a:solidFill>
              </a:rPr>
              <a:t>The visit appeared to go smoothly.  </a:t>
            </a:r>
          </a:p>
          <a:p>
            <a:r>
              <a:rPr lang="en-GB" sz="900" dirty="0" smtClean="0">
                <a:solidFill>
                  <a:schemeClr val="tx2">
                    <a:lumMod val="75000"/>
                  </a:schemeClr>
                </a:solidFill>
              </a:rPr>
              <a:t>The ICO were educated on what their organisation did and the feedback indicated they were meeting or exceeding expectations (the respondent had prior knowledge of working with the DPA). </a:t>
            </a:r>
            <a:endParaRPr lang="en-GB" sz="900" dirty="0">
              <a:solidFill>
                <a:schemeClr val="tx2">
                  <a:lumMod val="75000"/>
                </a:schemeClr>
              </a:solidFill>
            </a:endParaRPr>
          </a:p>
        </p:txBody>
      </p:sp>
      <p:pic>
        <p:nvPicPr>
          <p:cNvPr id="17" name="Picture 4" descr="N:\Image Bank\Quotation\Blue people Quotation no background.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518436" y="5182"/>
            <a:ext cx="594001" cy="472524"/>
          </a:xfrm>
          <a:prstGeom prst="rect">
            <a:avLst/>
          </a:prstGeom>
          <a:noFill/>
          <a:ln>
            <a:noFill/>
          </a:ln>
          <a:effectLst>
            <a:outerShdw blurRad="292100" dist="139700" dir="2700000" algn="tl" rotWithShape="0">
              <a:srgbClr val="333333">
                <a:alpha val="65000"/>
              </a:srgbClr>
            </a:outerShdw>
          </a:effectLst>
          <a:extLst/>
        </p:spPr>
      </p:pic>
      <p:sp>
        <p:nvSpPr>
          <p:cNvPr id="19" name="Rounded Rectangle 18"/>
          <p:cNvSpPr/>
          <p:nvPr/>
        </p:nvSpPr>
        <p:spPr>
          <a:xfrm>
            <a:off x="335250" y="1659859"/>
            <a:ext cx="2918510" cy="1156336"/>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Key points</a:t>
            </a:r>
            <a:endParaRPr lang="en-GB" sz="900" dirty="0">
              <a:solidFill>
                <a:srgbClr val="A50021"/>
              </a:solidFill>
            </a:endParaRPr>
          </a:p>
          <a:p>
            <a:pPr marL="171450" lvl="0" indent="-171450">
              <a:buFont typeface="Arial" panose="020B0604020202020204" pitchFamily="34" charset="0"/>
              <a:buChar char="•"/>
            </a:pPr>
            <a:r>
              <a:rPr lang="en-GB" sz="900" dirty="0" smtClean="0">
                <a:solidFill>
                  <a:schemeClr val="tx2">
                    <a:lumMod val="75000"/>
                  </a:schemeClr>
                </a:solidFill>
              </a:rPr>
              <a:t>The visit appears to be simple and straightforward despite having to arrange for visits to a few sites</a:t>
            </a:r>
          </a:p>
          <a:p>
            <a:pPr marL="171450" lvl="0" indent="-171450">
              <a:buFont typeface="Arial" panose="020B0604020202020204" pitchFamily="34" charset="0"/>
              <a:buChar char="•"/>
            </a:pPr>
            <a:r>
              <a:rPr lang="en-GB" sz="900" dirty="0" smtClean="0">
                <a:solidFill>
                  <a:schemeClr val="tx2">
                    <a:lumMod val="75000"/>
                  </a:schemeClr>
                </a:solidFill>
              </a:rPr>
              <a:t>The visit was straightforward</a:t>
            </a:r>
          </a:p>
          <a:p>
            <a:pPr marL="171450" lvl="0" indent="-171450">
              <a:buFont typeface="Arial" panose="020B0604020202020204" pitchFamily="34" charset="0"/>
              <a:buChar char="•"/>
            </a:pPr>
            <a:r>
              <a:rPr lang="en-GB" sz="900" dirty="0" smtClean="0">
                <a:solidFill>
                  <a:schemeClr val="tx2">
                    <a:lumMod val="75000"/>
                  </a:schemeClr>
                </a:solidFill>
              </a:rPr>
              <a:t>The report was positively received and the respondent thought it included a pragmatic set of recommendations </a:t>
            </a:r>
            <a:endParaRPr lang="en-GB" sz="900" dirty="0">
              <a:solidFill>
                <a:schemeClr val="tx2">
                  <a:lumMod val="75000"/>
                </a:schemeClr>
              </a:solidFill>
            </a:endParaRPr>
          </a:p>
        </p:txBody>
      </p:sp>
    </p:spTree>
    <p:extLst>
      <p:ext uri="{BB962C8B-B14F-4D97-AF65-F5344CB8AC3E}">
        <p14:creationId xmlns:p14="http://schemas.microsoft.com/office/powerpoint/2010/main" val="1180789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Studies: qualitative research with audited organisations</a:t>
            </a:r>
            <a:endParaRPr lang="en-GB" dirty="0"/>
          </a:p>
        </p:txBody>
      </p:sp>
      <p:sp>
        <p:nvSpPr>
          <p:cNvPr id="3" name="Footer Placeholder 2"/>
          <p:cNvSpPr>
            <a:spLocks noGrp="1"/>
          </p:cNvSpPr>
          <p:nvPr>
            <p:ph type="ftr" sz="quarter" idx="11"/>
          </p:nvPr>
        </p:nvSpPr>
        <p:spPr/>
        <p:txBody>
          <a:bodyPr/>
          <a:lstStyle/>
          <a:p>
            <a:r>
              <a:rPr lang="en-GB" dirty="0"/>
              <a:t>Case studies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28</a:t>
            </a:fld>
            <a:endParaRPr lang="en-GB" dirty="0"/>
          </a:p>
        </p:txBody>
      </p:sp>
      <p:sp>
        <p:nvSpPr>
          <p:cNvPr id="5" name="Content Placeholder 4"/>
          <p:cNvSpPr>
            <a:spLocks noGrp="1"/>
          </p:cNvSpPr>
          <p:nvPr>
            <p:ph sz="quarter" idx="13"/>
          </p:nvPr>
        </p:nvSpPr>
        <p:spPr/>
        <p:txBody>
          <a:bodyPr>
            <a:normAutofit/>
          </a:bodyPr>
          <a:lstStyle/>
          <a:p>
            <a:endParaRPr lang="en-GB" sz="1800" dirty="0"/>
          </a:p>
          <a:p>
            <a:endParaRPr lang="en-GB" sz="1800" dirty="0"/>
          </a:p>
          <a:p>
            <a:endParaRPr lang="en-GB" dirty="0" smtClean="0"/>
          </a:p>
          <a:p>
            <a:endParaRPr lang="en-GB" dirty="0" smtClean="0"/>
          </a:p>
          <a:p>
            <a:r>
              <a:rPr lang="en-GB" dirty="0" smtClean="0"/>
              <a:t> </a:t>
            </a:r>
            <a:endParaRPr lang="en-GB" dirty="0"/>
          </a:p>
        </p:txBody>
      </p:sp>
      <p:sp>
        <p:nvSpPr>
          <p:cNvPr id="6" name="Content Placeholder 5"/>
          <p:cNvSpPr>
            <a:spLocks noGrp="1"/>
          </p:cNvSpPr>
          <p:nvPr>
            <p:ph idx="14"/>
          </p:nvPr>
        </p:nvSpPr>
        <p:spPr>
          <a:xfrm>
            <a:off x="323410" y="483460"/>
            <a:ext cx="8496740" cy="270000"/>
          </a:xfrm>
        </p:spPr>
        <p:txBody>
          <a:bodyPr/>
          <a:lstStyle/>
          <a:p>
            <a:r>
              <a:rPr lang="en-GB" dirty="0" smtClean="0"/>
              <a:t>Audit visit – health organisation</a:t>
            </a:r>
            <a:endParaRPr lang="en-GB" dirty="0"/>
          </a:p>
        </p:txBody>
      </p:sp>
      <p:sp>
        <p:nvSpPr>
          <p:cNvPr id="9" name="TextBox 8"/>
          <p:cNvSpPr txBox="1"/>
          <p:nvPr/>
        </p:nvSpPr>
        <p:spPr>
          <a:xfrm>
            <a:off x="384020" y="3704665"/>
            <a:ext cx="2531750" cy="1615827"/>
          </a:xfrm>
          <a:prstGeom prst="rect">
            <a:avLst/>
          </a:prstGeom>
          <a:noFill/>
        </p:spPr>
        <p:txBody>
          <a:bodyPr wrap="square" rtlCol="0">
            <a:spAutoFit/>
          </a:bodyPr>
          <a:lstStyle/>
          <a:p>
            <a:r>
              <a:rPr lang="en-GB" sz="900" dirty="0" smtClean="0">
                <a:solidFill>
                  <a:srgbClr val="A50021"/>
                </a:solidFill>
              </a:rPr>
              <a:t>Next steps</a:t>
            </a:r>
            <a:endParaRPr lang="en-GB" sz="900" dirty="0">
              <a:solidFill>
                <a:srgbClr val="A50021"/>
              </a:solidFill>
            </a:endParaRPr>
          </a:p>
          <a:p>
            <a:r>
              <a:rPr lang="en-GB" sz="900" dirty="0" smtClean="0"/>
              <a:t>The respondent was a real expert in her field and took the report as a normal course of action in their job.  The recommendations went forward to an action plan</a:t>
            </a:r>
            <a:endParaRPr lang="en-GB" sz="900" dirty="0"/>
          </a:p>
          <a:p>
            <a:endParaRPr lang="en-GB" sz="900" dirty="0" smtClean="0"/>
          </a:p>
          <a:p>
            <a:endParaRPr lang="en-GB" sz="900" dirty="0"/>
          </a:p>
          <a:p>
            <a:endParaRPr lang="en-GB" sz="900" dirty="0"/>
          </a:p>
          <a:p>
            <a:endParaRPr lang="en-GB" sz="900" dirty="0"/>
          </a:p>
          <a:p>
            <a:endParaRPr lang="en-GB" sz="900" dirty="0"/>
          </a:p>
          <a:p>
            <a:endParaRPr lang="en-GB" sz="900" dirty="0"/>
          </a:p>
        </p:txBody>
      </p:sp>
      <p:sp>
        <p:nvSpPr>
          <p:cNvPr id="12" name="Rounded Rectangle 11"/>
          <p:cNvSpPr/>
          <p:nvPr/>
        </p:nvSpPr>
        <p:spPr>
          <a:xfrm>
            <a:off x="323850" y="813178"/>
            <a:ext cx="2447900" cy="894452"/>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A50021"/>
                </a:solidFill>
              </a:rPr>
              <a:t>Who?</a:t>
            </a:r>
          </a:p>
          <a:p>
            <a:pPr lvl="0"/>
            <a:r>
              <a:rPr lang="en-GB" sz="900" dirty="0" smtClean="0">
                <a:solidFill>
                  <a:schemeClr val="tx2">
                    <a:lumMod val="75000"/>
                  </a:schemeClr>
                </a:solidFill>
              </a:rPr>
              <a:t>This is an Information Governance manager (in IT) who welcomes visits from the ICO as it gives additional support to them within their organisation to make recommendations to the board. </a:t>
            </a:r>
            <a:endParaRPr lang="en-GB" sz="900" dirty="0">
              <a:solidFill>
                <a:schemeClr val="tx2">
                  <a:lumMod val="75000"/>
                </a:schemeClr>
              </a:solidFill>
            </a:endParaRPr>
          </a:p>
        </p:txBody>
      </p:sp>
      <p:sp>
        <p:nvSpPr>
          <p:cNvPr id="13" name="Rounded Rectangle 12"/>
          <p:cNvSpPr/>
          <p:nvPr/>
        </p:nvSpPr>
        <p:spPr>
          <a:xfrm>
            <a:off x="2915770" y="568951"/>
            <a:ext cx="5904379" cy="1138679"/>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Pre visit</a:t>
            </a:r>
            <a:endParaRPr lang="en-GB" sz="900" dirty="0">
              <a:solidFill>
                <a:srgbClr val="A50021"/>
              </a:solidFill>
            </a:endParaRPr>
          </a:p>
          <a:p>
            <a:pPr marL="171450" indent="-171450">
              <a:buFont typeface="Arial" panose="020B0604020202020204" pitchFamily="34" charset="0"/>
              <a:buChar char="•"/>
            </a:pPr>
            <a:r>
              <a:rPr lang="en-GB" sz="900" dirty="0" smtClean="0">
                <a:solidFill>
                  <a:schemeClr val="tx2">
                    <a:lumMod val="75000"/>
                  </a:schemeClr>
                </a:solidFill>
              </a:rPr>
              <a:t>Before the visit they were given information about the audits but they knew what to expect as had been audited by ICO previously. They suggested the areas to cover but there was ‘plenty of notice given (a month perhaps) to enable preparation</a:t>
            </a:r>
          </a:p>
          <a:p>
            <a:pPr marL="171450" indent="-171450">
              <a:buFont typeface="Arial" panose="020B0604020202020204" pitchFamily="34" charset="0"/>
              <a:buChar char="•"/>
            </a:pPr>
            <a:r>
              <a:rPr lang="en-GB" sz="900" dirty="0" smtClean="0">
                <a:solidFill>
                  <a:schemeClr val="tx2">
                    <a:lumMod val="75000"/>
                  </a:schemeClr>
                </a:solidFill>
              </a:rPr>
              <a:t>The hardest part was co-ordinating colleagues and booking people’s diaries, particularly at director level and also difficult given it’s a multi-site organisation (one of the largest health organisations in Europe).  They felt that perhaps ICO hadn’t appreciated the scale of the visit and the logistics involved (employ c40,000 staff)</a:t>
            </a:r>
            <a:endParaRPr lang="en-GB" sz="900" dirty="0">
              <a:solidFill>
                <a:schemeClr val="tx2">
                  <a:lumMod val="75000"/>
                </a:schemeClr>
              </a:solidFill>
            </a:endParaRPr>
          </a:p>
        </p:txBody>
      </p:sp>
      <p:sp>
        <p:nvSpPr>
          <p:cNvPr id="14" name="Rounded Rectangle 13"/>
          <p:cNvSpPr/>
          <p:nvPr/>
        </p:nvSpPr>
        <p:spPr>
          <a:xfrm>
            <a:off x="2915771" y="2931800"/>
            <a:ext cx="5899665" cy="1656230"/>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C00000"/>
                </a:solidFill>
              </a:rPr>
              <a:t>Post visit and the Report</a:t>
            </a:r>
            <a:endParaRPr lang="en-GB" sz="900" dirty="0">
              <a:solidFill>
                <a:srgbClr val="C00000"/>
              </a:solidFill>
            </a:endParaRPr>
          </a:p>
          <a:p>
            <a:r>
              <a:rPr lang="en-GB" sz="900" dirty="0" smtClean="0">
                <a:solidFill>
                  <a:schemeClr val="tx2">
                    <a:lumMod val="75000"/>
                  </a:schemeClr>
                </a:solidFill>
              </a:rPr>
              <a:t>The audit report had improved compared to the last time they had been audited (previously it had looked unprofessional), but it was fine for the last audit</a:t>
            </a:r>
          </a:p>
          <a:p>
            <a:r>
              <a:rPr lang="en-GB" sz="900" dirty="0" smtClean="0">
                <a:solidFill>
                  <a:schemeClr val="tx2">
                    <a:lumMod val="75000"/>
                  </a:schemeClr>
                </a:solidFill>
              </a:rPr>
              <a:t>Otherwise minor negatives with the report were:</a:t>
            </a:r>
          </a:p>
          <a:p>
            <a:pPr marL="171450" indent="-171450">
              <a:buFont typeface="Arial" panose="020B0604020202020204" pitchFamily="34" charset="0"/>
              <a:buChar char="•"/>
            </a:pPr>
            <a:r>
              <a:rPr lang="en-GB" sz="900" dirty="0" smtClean="0">
                <a:solidFill>
                  <a:schemeClr val="tx2">
                    <a:lumMod val="75000"/>
                  </a:schemeClr>
                </a:solidFill>
              </a:rPr>
              <a:t>Lots of minor points about subject access where some seemed to be over the top, ‘quite a few were covered in our policy’ </a:t>
            </a:r>
          </a:p>
          <a:p>
            <a:pPr marL="171450" indent="-171450">
              <a:buFont typeface="Arial" panose="020B0604020202020204" pitchFamily="34" charset="0"/>
              <a:buChar char="•"/>
            </a:pPr>
            <a:r>
              <a:rPr lang="en-GB" sz="900" dirty="0" smtClean="0">
                <a:solidFill>
                  <a:schemeClr val="tx2">
                    <a:lumMod val="75000"/>
                  </a:schemeClr>
                </a:solidFill>
              </a:rPr>
              <a:t>Three different topics – lots of recommendations which overlap each other, so better if the recommendations were put under relevant headings to enable readers to cover it and be able to develop an action plan.</a:t>
            </a:r>
          </a:p>
          <a:p>
            <a:pPr marL="171450" indent="-171450">
              <a:buFont typeface="Arial" panose="020B0604020202020204" pitchFamily="34" charset="0"/>
              <a:buChar char="•"/>
            </a:pPr>
            <a:r>
              <a:rPr lang="en-GB" sz="900" dirty="0" smtClean="0">
                <a:solidFill>
                  <a:schemeClr val="tx2">
                    <a:lumMod val="75000"/>
                  </a:schemeClr>
                </a:solidFill>
              </a:rPr>
              <a:t>Minor point when they report breaches to the ICO is that they get told they have used the wrong form, but they have to explain that because they are Scotland based, the forms don’t apply</a:t>
            </a:r>
          </a:p>
          <a:p>
            <a:pPr marL="171450" indent="-171450">
              <a:buFont typeface="Arial" panose="020B0604020202020204" pitchFamily="34" charset="0"/>
              <a:buChar char="•"/>
            </a:pPr>
            <a:endParaRPr lang="en-GB" sz="900" dirty="0" smtClean="0">
              <a:solidFill>
                <a:schemeClr val="tx2">
                  <a:lumMod val="75000"/>
                </a:schemeClr>
              </a:solidFill>
            </a:endParaRPr>
          </a:p>
          <a:p>
            <a:endParaRPr lang="en-GB" sz="900" dirty="0">
              <a:solidFill>
                <a:schemeClr val="tx2">
                  <a:lumMod val="75000"/>
                </a:schemeClr>
              </a:solidFill>
            </a:endParaRPr>
          </a:p>
          <a:p>
            <a:r>
              <a:rPr lang="en-GB" sz="900" dirty="0">
                <a:solidFill>
                  <a:schemeClr val="tx2">
                    <a:lumMod val="75000"/>
                  </a:schemeClr>
                </a:solidFill>
              </a:rPr>
              <a:t> </a:t>
            </a:r>
          </a:p>
        </p:txBody>
      </p:sp>
      <p:sp>
        <p:nvSpPr>
          <p:cNvPr id="15" name="Rounded Rectangle 14"/>
          <p:cNvSpPr/>
          <p:nvPr/>
        </p:nvSpPr>
        <p:spPr>
          <a:xfrm>
            <a:off x="2915771" y="1779640"/>
            <a:ext cx="5904380" cy="1048400"/>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A50021"/>
                </a:solidFill>
              </a:rPr>
              <a:t>In visit</a:t>
            </a:r>
          </a:p>
          <a:p>
            <a:r>
              <a:rPr lang="en-GB" sz="900" dirty="0" smtClean="0">
                <a:solidFill>
                  <a:schemeClr val="tx2">
                    <a:lumMod val="75000"/>
                  </a:schemeClr>
                </a:solidFill>
              </a:rPr>
              <a:t>The visit was carried out over two full days and the third day for the closing meeting - at the hospital and smaller sites.  The visitors were ‘very nice’.  They wanted to fit a ward visit at short notice ‘we can’t do this at the drop of a hat – patient care comes first’.</a:t>
            </a:r>
          </a:p>
          <a:p>
            <a:r>
              <a:rPr lang="en-GB" sz="900" dirty="0" smtClean="0">
                <a:solidFill>
                  <a:schemeClr val="tx2">
                    <a:lumMod val="75000"/>
                  </a:schemeClr>
                </a:solidFill>
              </a:rPr>
              <a:t>The closing meeting was useful.  There were a few minor points made ‘they didn’t always seem to understand our business’ but the respondent appreciated their expertise was in data protection and not in health and that’s why they were there – as data protection experts.</a:t>
            </a:r>
          </a:p>
          <a:p>
            <a:endParaRPr lang="en-GB" sz="900" dirty="0">
              <a:solidFill>
                <a:schemeClr val="tx2">
                  <a:lumMod val="75000"/>
                </a:schemeClr>
              </a:solidFill>
            </a:endParaRPr>
          </a:p>
        </p:txBody>
      </p:sp>
      <p:pic>
        <p:nvPicPr>
          <p:cNvPr id="17" name="Picture 4" descr="N:\Image Bank\Quotation\Blue people Quotation no background.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518436" y="5182"/>
            <a:ext cx="594001" cy="472524"/>
          </a:xfrm>
          <a:prstGeom prst="rect">
            <a:avLst/>
          </a:prstGeom>
          <a:noFill/>
          <a:ln>
            <a:noFill/>
          </a:ln>
          <a:effectLst>
            <a:outerShdw blurRad="292100" dist="139700" dir="2700000" algn="tl" rotWithShape="0">
              <a:srgbClr val="333333">
                <a:alpha val="65000"/>
              </a:srgbClr>
            </a:outerShdw>
          </a:effectLst>
          <a:extLst/>
        </p:spPr>
      </p:pic>
      <p:sp>
        <p:nvSpPr>
          <p:cNvPr id="19" name="Rounded Rectangle 18"/>
          <p:cNvSpPr/>
          <p:nvPr/>
        </p:nvSpPr>
        <p:spPr>
          <a:xfrm>
            <a:off x="367580" y="1872490"/>
            <a:ext cx="2404170" cy="1563380"/>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Key points</a:t>
            </a:r>
            <a:endParaRPr lang="en-GB" sz="900" dirty="0">
              <a:solidFill>
                <a:srgbClr val="A50021"/>
              </a:solidFill>
            </a:endParaRPr>
          </a:p>
          <a:p>
            <a:pPr marL="171450" lvl="0" indent="-171450">
              <a:buFont typeface="Arial" panose="020B0604020202020204" pitchFamily="34" charset="0"/>
              <a:buChar char="•"/>
            </a:pPr>
            <a:r>
              <a:rPr lang="en-GB" sz="900" dirty="0" smtClean="0">
                <a:solidFill>
                  <a:schemeClr val="tx2">
                    <a:lumMod val="75000"/>
                  </a:schemeClr>
                </a:solidFill>
              </a:rPr>
              <a:t>The biggest challenge with the ICO visit is co-ordinating diaries of colleagues for the visit, it is a very large, multi site health organisation</a:t>
            </a:r>
          </a:p>
          <a:p>
            <a:pPr marL="171450" lvl="0" indent="-171450">
              <a:buFont typeface="Arial" panose="020B0604020202020204" pitchFamily="34" charset="0"/>
              <a:buChar char="•"/>
            </a:pPr>
            <a:r>
              <a:rPr lang="en-GB" sz="900" dirty="0" smtClean="0">
                <a:solidFill>
                  <a:schemeClr val="tx2">
                    <a:lumMod val="75000"/>
                  </a:schemeClr>
                </a:solidFill>
              </a:rPr>
              <a:t>The report had improved compared to when they were last audited.  The recommendation in three main areas over-lapped and could have been laid out better to enable the organisation to write their action plan</a:t>
            </a:r>
            <a:endParaRPr lang="en-GB" sz="900" dirty="0">
              <a:solidFill>
                <a:schemeClr val="tx2">
                  <a:lumMod val="75000"/>
                </a:schemeClr>
              </a:solidFill>
            </a:endParaRPr>
          </a:p>
        </p:txBody>
      </p:sp>
    </p:spTree>
    <p:extLst>
      <p:ext uri="{BB962C8B-B14F-4D97-AF65-F5344CB8AC3E}">
        <p14:creationId xmlns:p14="http://schemas.microsoft.com/office/powerpoint/2010/main" val="813751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Studies: qualitative research with audited organisations</a:t>
            </a:r>
            <a:endParaRPr lang="en-GB" dirty="0"/>
          </a:p>
        </p:txBody>
      </p:sp>
      <p:sp>
        <p:nvSpPr>
          <p:cNvPr id="3" name="Footer Placeholder 2"/>
          <p:cNvSpPr>
            <a:spLocks noGrp="1"/>
          </p:cNvSpPr>
          <p:nvPr>
            <p:ph type="ftr" sz="quarter" idx="11"/>
          </p:nvPr>
        </p:nvSpPr>
        <p:spPr/>
        <p:txBody>
          <a:bodyPr/>
          <a:lstStyle/>
          <a:p>
            <a:r>
              <a:rPr lang="en-GB" dirty="0"/>
              <a:t>Case studies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29</a:t>
            </a:fld>
            <a:endParaRPr lang="en-GB" dirty="0"/>
          </a:p>
        </p:txBody>
      </p:sp>
      <p:sp>
        <p:nvSpPr>
          <p:cNvPr id="5" name="Content Placeholder 4"/>
          <p:cNvSpPr>
            <a:spLocks noGrp="1"/>
          </p:cNvSpPr>
          <p:nvPr>
            <p:ph sz="quarter" idx="13"/>
          </p:nvPr>
        </p:nvSpPr>
        <p:spPr/>
        <p:txBody>
          <a:bodyPr>
            <a:normAutofit/>
          </a:bodyPr>
          <a:lstStyle/>
          <a:p>
            <a:endParaRPr lang="en-GB" sz="1800" dirty="0"/>
          </a:p>
          <a:p>
            <a:endParaRPr lang="en-GB" sz="1800" dirty="0"/>
          </a:p>
          <a:p>
            <a:endParaRPr lang="en-GB" dirty="0" smtClean="0"/>
          </a:p>
          <a:p>
            <a:endParaRPr lang="en-GB" dirty="0" smtClean="0"/>
          </a:p>
          <a:p>
            <a:r>
              <a:rPr lang="en-GB" dirty="0" smtClean="0"/>
              <a:t> </a:t>
            </a:r>
            <a:endParaRPr lang="en-GB" dirty="0"/>
          </a:p>
        </p:txBody>
      </p:sp>
      <p:sp>
        <p:nvSpPr>
          <p:cNvPr id="6" name="Content Placeholder 5"/>
          <p:cNvSpPr>
            <a:spLocks noGrp="1"/>
          </p:cNvSpPr>
          <p:nvPr>
            <p:ph idx="14"/>
          </p:nvPr>
        </p:nvSpPr>
        <p:spPr>
          <a:xfrm>
            <a:off x="323410" y="483460"/>
            <a:ext cx="8496740" cy="270000"/>
          </a:xfrm>
        </p:spPr>
        <p:txBody>
          <a:bodyPr/>
          <a:lstStyle/>
          <a:p>
            <a:r>
              <a:rPr lang="en-GB" dirty="0" smtClean="0"/>
              <a:t>IRR visit – Emergency Services</a:t>
            </a:r>
            <a:endParaRPr lang="en-GB" dirty="0"/>
          </a:p>
        </p:txBody>
      </p:sp>
      <p:sp>
        <p:nvSpPr>
          <p:cNvPr id="9" name="TextBox 8"/>
          <p:cNvSpPr txBox="1"/>
          <p:nvPr/>
        </p:nvSpPr>
        <p:spPr>
          <a:xfrm>
            <a:off x="107380" y="2515916"/>
            <a:ext cx="2232310" cy="2446824"/>
          </a:xfrm>
          <a:prstGeom prst="rect">
            <a:avLst/>
          </a:prstGeom>
          <a:noFill/>
        </p:spPr>
        <p:txBody>
          <a:bodyPr wrap="square" rtlCol="0">
            <a:spAutoFit/>
          </a:bodyPr>
          <a:lstStyle/>
          <a:p>
            <a:r>
              <a:rPr lang="en-GB" sz="900" dirty="0" smtClean="0">
                <a:solidFill>
                  <a:srgbClr val="A50021"/>
                </a:solidFill>
              </a:rPr>
              <a:t>Next steps</a:t>
            </a:r>
            <a:endParaRPr lang="en-GB" sz="900" dirty="0">
              <a:solidFill>
                <a:srgbClr val="A50021"/>
              </a:solidFill>
            </a:endParaRPr>
          </a:p>
          <a:p>
            <a:pPr marL="171450" indent="-171450">
              <a:buFont typeface="Arial" panose="020B0604020202020204" pitchFamily="34" charset="0"/>
              <a:buChar char="•"/>
            </a:pPr>
            <a:r>
              <a:rPr lang="en-GB" sz="900" dirty="0" smtClean="0"/>
              <a:t>There were 21 recommendations to deal with which they are taking steps to address.</a:t>
            </a:r>
          </a:p>
          <a:p>
            <a:pPr marL="171450" indent="-171450">
              <a:buFont typeface="Arial" panose="020B0604020202020204" pitchFamily="34" charset="0"/>
              <a:buChar char="•"/>
            </a:pPr>
            <a:r>
              <a:rPr lang="en-GB" sz="900" dirty="0" smtClean="0"/>
              <a:t>One of the key pieces of advice from ICO was that ‘you are overloading employees with information’.  This was taken on board and has led to simplified communications  twice a year and accompanies ‘pin boards’ in each office</a:t>
            </a:r>
            <a:endParaRPr lang="en-GB" sz="900" dirty="0"/>
          </a:p>
          <a:p>
            <a:endParaRPr lang="en-GB" sz="900" dirty="0" smtClean="0"/>
          </a:p>
          <a:p>
            <a:endParaRPr lang="en-GB" sz="900" dirty="0"/>
          </a:p>
          <a:p>
            <a:endParaRPr lang="en-GB" sz="900" dirty="0"/>
          </a:p>
          <a:p>
            <a:endParaRPr lang="en-GB" sz="900" dirty="0"/>
          </a:p>
          <a:p>
            <a:endParaRPr lang="en-GB" sz="900" dirty="0"/>
          </a:p>
          <a:p>
            <a:endParaRPr lang="en-GB" sz="900" dirty="0"/>
          </a:p>
        </p:txBody>
      </p:sp>
      <p:sp>
        <p:nvSpPr>
          <p:cNvPr id="12" name="Rounded Rectangle 11"/>
          <p:cNvSpPr/>
          <p:nvPr/>
        </p:nvSpPr>
        <p:spPr>
          <a:xfrm>
            <a:off x="179390" y="813178"/>
            <a:ext cx="3062970" cy="678422"/>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A50021"/>
                </a:solidFill>
              </a:rPr>
              <a:t>Who?</a:t>
            </a:r>
          </a:p>
          <a:p>
            <a:pPr lvl="0"/>
            <a:r>
              <a:rPr lang="en-GB" sz="900" dirty="0" smtClean="0">
                <a:solidFill>
                  <a:schemeClr val="tx2">
                    <a:lumMod val="75000"/>
                  </a:schemeClr>
                </a:solidFill>
              </a:rPr>
              <a:t>This is an emergency services organisation who rely on the ICO website and helpline for advice.  The depth of advice from the (requested) visit was invaluable</a:t>
            </a:r>
            <a:endParaRPr lang="en-GB" sz="900" dirty="0">
              <a:solidFill>
                <a:schemeClr val="tx2">
                  <a:lumMod val="75000"/>
                </a:schemeClr>
              </a:solidFill>
            </a:endParaRPr>
          </a:p>
        </p:txBody>
      </p:sp>
      <p:sp>
        <p:nvSpPr>
          <p:cNvPr id="13" name="Rounded Rectangle 12"/>
          <p:cNvSpPr/>
          <p:nvPr/>
        </p:nvSpPr>
        <p:spPr>
          <a:xfrm>
            <a:off x="3731099" y="712971"/>
            <a:ext cx="5089050" cy="1138679"/>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Pre visit</a:t>
            </a:r>
            <a:endParaRPr lang="en-GB" sz="900" dirty="0">
              <a:solidFill>
                <a:srgbClr val="A50021"/>
              </a:solidFill>
            </a:endParaRPr>
          </a:p>
          <a:p>
            <a:pPr marL="171450" indent="-171450">
              <a:buFont typeface="Arial" panose="020B0604020202020204" pitchFamily="34" charset="0"/>
              <a:buChar char="•"/>
            </a:pPr>
            <a:r>
              <a:rPr lang="en-GB" sz="900" dirty="0" smtClean="0">
                <a:solidFill>
                  <a:schemeClr val="tx2">
                    <a:lumMod val="75000"/>
                  </a:schemeClr>
                </a:solidFill>
              </a:rPr>
              <a:t>The respondent requested a visit, she saw the opportunity available on the website and initially sought a one day visit.  ICO offered a two day visit instead ‘brilliant it suits me and its free of charge’ The reason for requesting a visit was, although the website is good and the helpline is generically informative, having 2 dedicated individuals for 2 days of solid advice was invaluable.</a:t>
            </a:r>
          </a:p>
          <a:p>
            <a:pPr marL="171450" indent="-171450">
              <a:buFont typeface="Arial" panose="020B0604020202020204" pitchFamily="34" charset="0"/>
              <a:buChar char="•"/>
            </a:pPr>
            <a:r>
              <a:rPr lang="en-GB" sz="900" dirty="0" smtClean="0">
                <a:solidFill>
                  <a:schemeClr val="tx2">
                    <a:lumMod val="75000"/>
                  </a:schemeClr>
                </a:solidFill>
              </a:rPr>
              <a:t>Preparation time was fine, the organisation spent about a day preparing.  Scheduling appointments was a little tricky as they operate over a large geographical area</a:t>
            </a:r>
            <a:endParaRPr lang="en-GB" sz="900" dirty="0">
              <a:solidFill>
                <a:schemeClr val="tx2">
                  <a:lumMod val="75000"/>
                </a:schemeClr>
              </a:solidFill>
            </a:endParaRPr>
          </a:p>
        </p:txBody>
      </p:sp>
      <p:sp>
        <p:nvSpPr>
          <p:cNvPr id="14" name="Rounded Rectangle 13"/>
          <p:cNvSpPr/>
          <p:nvPr/>
        </p:nvSpPr>
        <p:spPr>
          <a:xfrm>
            <a:off x="2339690" y="3291850"/>
            <a:ext cx="6475746" cy="1334642"/>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C00000"/>
                </a:solidFill>
              </a:rPr>
              <a:t>Post visit and the Report</a:t>
            </a:r>
            <a:endParaRPr lang="en-GB" sz="900" dirty="0">
              <a:solidFill>
                <a:srgbClr val="C00000"/>
              </a:solidFill>
            </a:endParaRPr>
          </a:p>
          <a:p>
            <a:r>
              <a:rPr lang="en-GB" sz="900" dirty="0" smtClean="0">
                <a:solidFill>
                  <a:schemeClr val="tx2">
                    <a:lumMod val="75000"/>
                  </a:schemeClr>
                </a:solidFill>
              </a:rPr>
              <a:t>The outputs of the visit were frustrating, for the following reasons:</a:t>
            </a:r>
          </a:p>
          <a:p>
            <a:pPr marL="171450" indent="-171450">
              <a:buFont typeface="Arial" panose="020B0604020202020204" pitchFamily="34" charset="0"/>
              <a:buChar char="•"/>
            </a:pPr>
            <a:r>
              <a:rPr lang="en-GB" sz="900" dirty="0" smtClean="0">
                <a:solidFill>
                  <a:schemeClr val="tx2">
                    <a:lumMod val="75000"/>
                  </a:schemeClr>
                </a:solidFill>
              </a:rPr>
              <a:t>Throughout the visit informally both auditors had provided areas for improvement (which was helpful), however, in the closing meeting the outlook seemed very positive. The auditors had met with the respondent and also her senior (later described as being quite assertive and will challenge something if necessary but personable).</a:t>
            </a:r>
          </a:p>
          <a:p>
            <a:pPr marL="171450" indent="-171450">
              <a:buFont typeface="Arial" panose="020B0604020202020204" pitchFamily="34" charset="0"/>
              <a:buChar char="•"/>
            </a:pPr>
            <a:r>
              <a:rPr lang="en-GB" sz="900" dirty="0" smtClean="0">
                <a:solidFill>
                  <a:schemeClr val="tx2">
                    <a:lumMod val="75000"/>
                  </a:schemeClr>
                </a:solidFill>
              </a:rPr>
              <a:t>When the report was received this seemed a lot more negative, the expectations for the report had been set at a ‘positive’ level as a result of the closing meeting.</a:t>
            </a:r>
          </a:p>
          <a:p>
            <a:pPr marL="171450" indent="-171450">
              <a:buFont typeface="Arial" panose="020B0604020202020204" pitchFamily="34" charset="0"/>
              <a:buChar char="•"/>
            </a:pPr>
            <a:r>
              <a:rPr lang="en-GB" sz="900" dirty="0" smtClean="0">
                <a:solidFill>
                  <a:schemeClr val="tx2">
                    <a:lumMod val="75000"/>
                  </a:schemeClr>
                </a:solidFill>
              </a:rPr>
              <a:t>Additionally the report had no executive summary or recommendations ‘which would have been useful to present to the board’ </a:t>
            </a:r>
          </a:p>
          <a:p>
            <a:pPr marL="171450" indent="-171450">
              <a:buFont typeface="Arial" panose="020B0604020202020204" pitchFamily="34" charset="0"/>
              <a:buChar char="•"/>
            </a:pPr>
            <a:endParaRPr lang="en-GB" sz="900" dirty="0" smtClean="0">
              <a:solidFill>
                <a:schemeClr val="tx2">
                  <a:lumMod val="75000"/>
                </a:schemeClr>
              </a:solidFill>
            </a:endParaRPr>
          </a:p>
          <a:p>
            <a:endParaRPr lang="en-GB" sz="900" dirty="0">
              <a:solidFill>
                <a:schemeClr val="tx2">
                  <a:lumMod val="75000"/>
                </a:schemeClr>
              </a:solidFill>
            </a:endParaRPr>
          </a:p>
          <a:p>
            <a:r>
              <a:rPr lang="en-GB" sz="900" dirty="0">
                <a:solidFill>
                  <a:schemeClr val="tx2">
                    <a:lumMod val="75000"/>
                  </a:schemeClr>
                </a:solidFill>
              </a:rPr>
              <a:t> </a:t>
            </a:r>
          </a:p>
        </p:txBody>
      </p:sp>
      <p:sp>
        <p:nvSpPr>
          <p:cNvPr id="15" name="Rounded Rectangle 14"/>
          <p:cNvSpPr/>
          <p:nvPr/>
        </p:nvSpPr>
        <p:spPr>
          <a:xfrm>
            <a:off x="3419841" y="1972065"/>
            <a:ext cx="5406266" cy="1247775"/>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A50021"/>
                </a:solidFill>
              </a:rPr>
              <a:t>In visit</a:t>
            </a:r>
          </a:p>
          <a:p>
            <a:r>
              <a:rPr lang="en-GB" sz="900" dirty="0" smtClean="0">
                <a:solidFill>
                  <a:schemeClr val="tx2">
                    <a:lumMod val="75000"/>
                  </a:schemeClr>
                </a:solidFill>
              </a:rPr>
              <a:t>Having an independent visit meant that staff could be more open with the inspectors and address issues.  It made people think more about their responsibilities.</a:t>
            </a:r>
          </a:p>
          <a:p>
            <a:r>
              <a:rPr lang="en-GB" sz="900" dirty="0" smtClean="0">
                <a:solidFill>
                  <a:schemeClr val="tx2">
                    <a:lumMod val="75000"/>
                  </a:schemeClr>
                </a:solidFill>
              </a:rPr>
              <a:t>It meant that the organisation could have more in depth advice e.g. about subject access requests, where they found ICO vague on the helpline.</a:t>
            </a:r>
          </a:p>
          <a:p>
            <a:r>
              <a:rPr lang="en-GB" sz="900" dirty="0" smtClean="0">
                <a:solidFill>
                  <a:schemeClr val="tx2">
                    <a:lumMod val="75000"/>
                  </a:schemeClr>
                </a:solidFill>
              </a:rPr>
              <a:t>They did find advice still a little vague </a:t>
            </a:r>
            <a:r>
              <a:rPr lang="en-GB" sz="900" dirty="0" err="1" smtClean="0">
                <a:solidFill>
                  <a:schemeClr val="tx2">
                    <a:lumMod val="75000"/>
                  </a:schemeClr>
                </a:solidFill>
              </a:rPr>
              <a:t>eg</a:t>
            </a:r>
            <a:r>
              <a:rPr lang="en-GB" sz="900" dirty="0" smtClean="0">
                <a:solidFill>
                  <a:schemeClr val="tx2">
                    <a:lumMod val="75000"/>
                  </a:schemeClr>
                </a:solidFill>
              </a:rPr>
              <a:t>. They were aware they had to change the rotations periods, but when asked if there was any timescale that they should adhere to the answer was ‘as long as you think’.  The ICO did provide dialogue to help them form a  decision though</a:t>
            </a:r>
            <a:endParaRPr lang="en-GB" sz="900" dirty="0">
              <a:solidFill>
                <a:schemeClr val="tx2">
                  <a:lumMod val="75000"/>
                </a:schemeClr>
              </a:solidFill>
            </a:endParaRPr>
          </a:p>
        </p:txBody>
      </p:sp>
      <p:pic>
        <p:nvPicPr>
          <p:cNvPr id="17" name="Picture 4" descr="N:\Image Bank\Quotation\Blue people Quotation no background.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518436" y="5182"/>
            <a:ext cx="594001" cy="472524"/>
          </a:xfrm>
          <a:prstGeom prst="rect">
            <a:avLst/>
          </a:prstGeom>
          <a:noFill/>
          <a:ln>
            <a:noFill/>
          </a:ln>
          <a:effectLst>
            <a:outerShdw blurRad="292100" dist="139700" dir="2700000" algn="tl" rotWithShape="0">
              <a:srgbClr val="333333">
                <a:alpha val="65000"/>
              </a:srgbClr>
            </a:outerShdw>
          </a:effectLst>
          <a:extLst/>
        </p:spPr>
      </p:pic>
      <p:sp>
        <p:nvSpPr>
          <p:cNvPr id="19" name="Rounded Rectangle 18"/>
          <p:cNvSpPr/>
          <p:nvPr/>
        </p:nvSpPr>
        <p:spPr>
          <a:xfrm>
            <a:off x="179390" y="1563611"/>
            <a:ext cx="3074370" cy="952306"/>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Key points</a:t>
            </a:r>
            <a:endParaRPr lang="en-GB" sz="900" dirty="0">
              <a:solidFill>
                <a:srgbClr val="A50021"/>
              </a:solidFill>
            </a:endParaRPr>
          </a:p>
          <a:p>
            <a:pPr marL="171450" lvl="0" indent="-171450">
              <a:buFont typeface="Arial" panose="020B0604020202020204" pitchFamily="34" charset="0"/>
              <a:buChar char="•"/>
            </a:pPr>
            <a:r>
              <a:rPr lang="en-GB" sz="900" dirty="0" smtClean="0">
                <a:solidFill>
                  <a:schemeClr val="tx2">
                    <a:lumMod val="75000"/>
                  </a:schemeClr>
                </a:solidFill>
              </a:rPr>
              <a:t>This organisation feels very fortunate to have received a visit as it has genuinely helped them develop</a:t>
            </a:r>
          </a:p>
          <a:p>
            <a:pPr marL="171450" lvl="0" indent="-171450">
              <a:buFont typeface="Arial" panose="020B0604020202020204" pitchFamily="34" charset="0"/>
              <a:buChar char="•"/>
            </a:pPr>
            <a:r>
              <a:rPr lang="en-GB" sz="900" dirty="0" smtClean="0">
                <a:solidFill>
                  <a:schemeClr val="tx2">
                    <a:lumMod val="75000"/>
                  </a:schemeClr>
                </a:solidFill>
              </a:rPr>
              <a:t>There was disparity between the positive closing meeting and the more critical report which was frustrating</a:t>
            </a:r>
            <a:endParaRPr lang="en-GB" sz="900" dirty="0">
              <a:solidFill>
                <a:schemeClr val="tx2">
                  <a:lumMod val="75000"/>
                </a:schemeClr>
              </a:solidFill>
            </a:endParaRPr>
          </a:p>
        </p:txBody>
      </p:sp>
    </p:spTree>
    <p:extLst>
      <p:ext uri="{BB962C8B-B14F-4D97-AF65-F5344CB8AC3E}">
        <p14:creationId xmlns:p14="http://schemas.microsoft.com/office/powerpoint/2010/main" val="134585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and Method</a:t>
            </a:r>
            <a:endParaRPr lang="en-GB" dirty="0"/>
          </a:p>
        </p:txBody>
      </p:sp>
      <p:sp>
        <p:nvSpPr>
          <p:cNvPr id="3" name="Text Placeholder 2"/>
          <p:cNvSpPr>
            <a:spLocks noGrp="1"/>
          </p:cNvSpPr>
          <p:nvPr>
            <p:ph type="body" idx="1"/>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3515CFE-468B-A645-8B8D-335FF48585A6}" type="slidenum">
              <a:rPr lang="en-GB" smtClean="0"/>
              <a:pPr/>
              <a:t>3</a:t>
            </a:fld>
            <a:endParaRPr lang="en-GB" dirty="0"/>
          </a:p>
        </p:txBody>
      </p:sp>
    </p:spTree>
    <p:extLst>
      <p:ext uri="{BB962C8B-B14F-4D97-AF65-F5344CB8AC3E}">
        <p14:creationId xmlns:p14="http://schemas.microsoft.com/office/powerpoint/2010/main" val="358982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Studies: qualitative research with audited organisations</a:t>
            </a:r>
            <a:endParaRPr lang="en-GB" dirty="0"/>
          </a:p>
        </p:txBody>
      </p:sp>
      <p:sp>
        <p:nvSpPr>
          <p:cNvPr id="3" name="Footer Placeholder 2"/>
          <p:cNvSpPr>
            <a:spLocks noGrp="1"/>
          </p:cNvSpPr>
          <p:nvPr>
            <p:ph type="ftr" sz="quarter" idx="11"/>
          </p:nvPr>
        </p:nvSpPr>
        <p:spPr/>
        <p:txBody>
          <a:bodyPr/>
          <a:lstStyle/>
          <a:p>
            <a:r>
              <a:rPr lang="en-GB" dirty="0"/>
              <a:t>Case studies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30</a:t>
            </a:fld>
            <a:endParaRPr lang="en-GB" dirty="0"/>
          </a:p>
        </p:txBody>
      </p:sp>
      <p:sp>
        <p:nvSpPr>
          <p:cNvPr id="5" name="Content Placeholder 4"/>
          <p:cNvSpPr>
            <a:spLocks noGrp="1"/>
          </p:cNvSpPr>
          <p:nvPr>
            <p:ph sz="quarter" idx="13"/>
          </p:nvPr>
        </p:nvSpPr>
        <p:spPr/>
        <p:txBody>
          <a:bodyPr>
            <a:normAutofit/>
          </a:bodyPr>
          <a:lstStyle/>
          <a:p>
            <a:endParaRPr lang="en-GB" sz="1800" dirty="0"/>
          </a:p>
          <a:p>
            <a:endParaRPr lang="en-GB" sz="1800" dirty="0"/>
          </a:p>
          <a:p>
            <a:endParaRPr lang="en-GB" dirty="0" smtClean="0"/>
          </a:p>
          <a:p>
            <a:endParaRPr lang="en-GB" dirty="0" smtClean="0"/>
          </a:p>
          <a:p>
            <a:r>
              <a:rPr lang="en-GB" dirty="0" smtClean="0"/>
              <a:t> </a:t>
            </a:r>
            <a:endParaRPr lang="en-GB" dirty="0"/>
          </a:p>
        </p:txBody>
      </p:sp>
      <p:sp>
        <p:nvSpPr>
          <p:cNvPr id="6" name="Content Placeholder 5"/>
          <p:cNvSpPr>
            <a:spLocks noGrp="1"/>
          </p:cNvSpPr>
          <p:nvPr>
            <p:ph idx="14"/>
          </p:nvPr>
        </p:nvSpPr>
        <p:spPr>
          <a:xfrm>
            <a:off x="323410" y="483460"/>
            <a:ext cx="8496740" cy="270000"/>
          </a:xfrm>
        </p:spPr>
        <p:txBody>
          <a:bodyPr/>
          <a:lstStyle/>
          <a:p>
            <a:r>
              <a:rPr lang="en-GB" dirty="0" smtClean="0"/>
              <a:t>Advisory visit – Community Charity</a:t>
            </a:r>
            <a:endParaRPr lang="en-GB" dirty="0"/>
          </a:p>
        </p:txBody>
      </p:sp>
      <p:sp>
        <p:nvSpPr>
          <p:cNvPr id="9" name="TextBox 8"/>
          <p:cNvSpPr txBox="1"/>
          <p:nvPr/>
        </p:nvSpPr>
        <p:spPr>
          <a:xfrm>
            <a:off x="395420" y="2515916"/>
            <a:ext cx="2858340" cy="2308324"/>
          </a:xfrm>
          <a:prstGeom prst="rect">
            <a:avLst/>
          </a:prstGeom>
          <a:noFill/>
        </p:spPr>
        <p:txBody>
          <a:bodyPr wrap="square" rtlCol="0">
            <a:spAutoFit/>
          </a:bodyPr>
          <a:lstStyle/>
          <a:p>
            <a:r>
              <a:rPr lang="en-GB" sz="900" dirty="0" smtClean="0">
                <a:solidFill>
                  <a:srgbClr val="A50021"/>
                </a:solidFill>
              </a:rPr>
              <a:t>Next steps</a:t>
            </a:r>
            <a:endParaRPr lang="en-GB" sz="900" dirty="0">
              <a:solidFill>
                <a:srgbClr val="A50021"/>
              </a:solidFill>
            </a:endParaRPr>
          </a:p>
          <a:p>
            <a:r>
              <a:rPr lang="en-GB" sz="900" dirty="0" smtClean="0"/>
              <a:t>Continued to refer to the report and look at ICO website for updates</a:t>
            </a:r>
          </a:p>
          <a:p>
            <a:endParaRPr lang="en-GB" sz="900" dirty="0"/>
          </a:p>
          <a:p>
            <a:r>
              <a:rPr lang="en-GB" sz="900" dirty="0" smtClean="0"/>
              <a:t>Specifically they were able to use the 8 principals to enforce good practice </a:t>
            </a:r>
            <a:r>
              <a:rPr lang="en-GB" sz="900" dirty="0" err="1" smtClean="0"/>
              <a:t>eg</a:t>
            </a:r>
            <a:r>
              <a:rPr lang="en-GB" sz="900" dirty="0" smtClean="0"/>
              <a:t> Care Inspection Scotland thought we should be keeping information </a:t>
            </a:r>
            <a:r>
              <a:rPr lang="en-GB" sz="900" dirty="0"/>
              <a:t>f</a:t>
            </a:r>
            <a:r>
              <a:rPr lang="en-GB" sz="900" dirty="0" smtClean="0"/>
              <a:t>or longer, ’but I showed them the 8 principals, they went away and checked and agreed we were doing the right thing’</a:t>
            </a:r>
            <a:endParaRPr lang="en-GB" sz="900" dirty="0"/>
          </a:p>
          <a:p>
            <a:endParaRPr lang="en-GB" sz="900" dirty="0" smtClean="0"/>
          </a:p>
          <a:p>
            <a:endParaRPr lang="en-GB" sz="900" dirty="0"/>
          </a:p>
          <a:p>
            <a:endParaRPr lang="en-GB" sz="900" dirty="0"/>
          </a:p>
          <a:p>
            <a:endParaRPr lang="en-GB" sz="900" dirty="0"/>
          </a:p>
          <a:p>
            <a:endParaRPr lang="en-GB" sz="900" dirty="0"/>
          </a:p>
          <a:p>
            <a:endParaRPr lang="en-GB" sz="900" dirty="0"/>
          </a:p>
        </p:txBody>
      </p:sp>
      <p:sp>
        <p:nvSpPr>
          <p:cNvPr id="12" name="Rounded Rectangle 11"/>
          <p:cNvSpPr/>
          <p:nvPr/>
        </p:nvSpPr>
        <p:spPr>
          <a:xfrm>
            <a:off x="323850" y="813178"/>
            <a:ext cx="2918510" cy="712303"/>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A50021"/>
                </a:solidFill>
              </a:rPr>
              <a:t>Who?</a:t>
            </a:r>
          </a:p>
          <a:p>
            <a:pPr lvl="0"/>
            <a:r>
              <a:rPr lang="en-GB" sz="900" dirty="0">
                <a:solidFill>
                  <a:schemeClr val="tx2">
                    <a:lumMod val="75000"/>
                  </a:schemeClr>
                </a:solidFill>
              </a:rPr>
              <a:t> </a:t>
            </a:r>
            <a:r>
              <a:rPr lang="en-GB" sz="900" dirty="0" smtClean="0">
                <a:solidFill>
                  <a:schemeClr val="tx2">
                    <a:lumMod val="75000"/>
                  </a:schemeClr>
                </a:solidFill>
              </a:rPr>
              <a:t>A community charity who requested information from ICO and were delivered a visit which they felt privileged to receive</a:t>
            </a:r>
            <a:endParaRPr lang="en-GB" sz="900" dirty="0">
              <a:solidFill>
                <a:schemeClr val="tx2">
                  <a:lumMod val="75000"/>
                </a:schemeClr>
              </a:solidFill>
            </a:endParaRPr>
          </a:p>
        </p:txBody>
      </p:sp>
      <p:sp>
        <p:nvSpPr>
          <p:cNvPr id="13" name="Rounded Rectangle 12"/>
          <p:cNvSpPr/>
          <p:nvPr/>
        </p:nvSpPr>
        <p:spPr>
          <a:xfrm>
            <a:off x="3731099" y="712971"/>
            <a:ext cx="5089050" cy="812509"/>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Pre visit</a:t>
            </a:r>
            <a:endParaRPr lang="en-GB" sz="900" dirty="0">
              <a:solidFill>
                <a:srgbClr val="A50021"/>
              </a:solidFill>
            </a:endParaRPr>
          </a:p>
          <a:p>
            <a:pPr marL="171450" indent="-171450">
              <a:buFont typeface="Arial" panose="020B0604020202020204" pitchFamily="34" charset="0"/>
              <a:buChar char="•"/>
            </a:pPr>
            <a:r>
              <a:rPr lang="en-GB" sz="900" dirty="0" smtClean="0">
                <a:solidFill>
                  <a:schemeClr val="tx2">
                    <a:lumMod val="75000"/>
                  </a:schemeClr>
                </a:solidFill>
              </a:rPr>
              <a:t>They filled in an ICO form and ICO phoned to ask for additional information.  They explained that not all organisations received a visit, we were not a priority, but if there was capacity they would fit us in to review our Data Protection processes in general</a:t>
            </a:r>
          </a:p>
          <a:p>
            <a:pPr marL="171450" indent="-171450">
              <a:buFont typeface="Arial" panose="020B0604020202020204" pitchFamily="34" charset="0"/>
              <a:buChar char="•"/>
            </a:pPr>
            <a:r>
              <a:rPr lang="en-GB" sz="900" dirty="0" smtClean="0">
                <a:solidFill>
                  <a:schemeClr val="tx2">
                    <a:lumMod val="75000"/>
                  </a:schemeClr>
                </a:solidFill>
              </a:rPr>
              <a:t>The communication was good (by email) ICO wanted to understand the purpose of the visit and organise the visit accordingly (ICO provided an agenda which helped organise staff).</a:t>
            </a:r>
          </a:p>
        </p:txBody>
      </p:sp>
      <p:sp>
        <p:nvSpPr>
          <p:cNvPr id="14" name="Rounded Rectangle 13"/>
          <p:cNvSpPr/>
          <p:nvPr/>
        </p:nvSpPr>
        <p:spPr>
          <a:xfrm>
            <a:off x="3726386" y="3116080"/>
            <a:ext cx="5089050" cy="1510412"/>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C00000"/>
                </a:solidFill>
              </a:rPr>
              <a:t>Post visit and the Report</a:t>
            </a:r>
            <a:endParaRPr lang="en-GB" sz="900" dirty="0">
              <a:solidFill>
                <a:srgbClr val="C00000"/>
              </a:solidFill>
            </a:endParaRPr>
          </a:p>
          <a:p>
            <a:endParaRPr lang="en-GB" sz="900" dirty="0" smtClean="0">
              <a:solidFill>
                <a:schemeClr val="tx2">
                  <a:lumMod val="75000"/>
                </a:schemeClr>
              </a:solidFill>
            </a:endParaRPr>
          </a:p>
          <a:p>
            <a:r>
              <a:rPr lang="en-GB" sz="900" dirty="0" smtClean="0">
                <a:solidFill>
                  <a:schemeClr val="tx2">
                    <a:lumMod val="75000"/>
                  </a:schemeClr>
                </a:solidFill>
              </a:rPr>
              <a:t>The report was good and informative.</a:t>
            </a:r>
          </a:p>
          <a:p>
            <a:endParaRPr lang="en-GB" sz="900" dirty="0">
              <a:solidFill>
                <a:schemeClr val="tx2">
                  <a:lumMod val="75000"/>
                </a:schemeClr>
              </a:solidFill>
            </a:endParaRPr>
          </a:p>
          <a:p>
            <a:r>
              <a:rPr lang="en-GB" sz="900" dirty="0">
                <a:solidFill>
                  <a:schemeClr val="tx2">
                    <a:lumMod val="75000"/>
                  </a:schemeClr>
                </a:solidFill>
              </a:rPr>
              <a:t>‘The information received </a:t>
            </a:r>
            <a:r>
              <a:rPr lang="en-GB" sz="900" dirty="0" smtClean="0">
                <a:solidFill>
                  <a:schemeClr val="tx2">
                    <a:lumMod val="75000"/>
                  </a:schemeClr>
                </a:solidFill>
              </a:rPr>
              <a:t>from the ICO </a:t>
            </a:r>
            <a:r>
              <a:rPr lang="en-GB" sz="900" dirty="0">
                <a:solidFill>
                  <a:schemeClr val="tx2">
                    <a:lumMod val="75000"/>
                  </a:schemeClr>
                </a:solidFill>
              </a:rPr>
              <a:t>was accurate and relevant to our organisation, it was clear</a:t>
            </a:r>
            <a:endParaRPr lang="en-GB" sz="900" dirty="0" smtClean="0">
              <a:solidFill>
                <a:schemeClr val="tx2">
                  <a:lumMod val="75000"/>
                </a:schemeClr>
              </a:solidFill>
            </a:endParaRPr>
          </a:p>
          <a:p>
            <a:endParaRPr lang="en-GB" sz="900" dirty="0" smtClean="0">
              <a:solidFill>
                <a:schemeClr val="tx2">
                  <a:lumMod val="75000"/>
                </a:schemeClr>
              </a:solidFill>
            </a:endParaRPr>
          </a:p>
          <a:p>
            <a:r>
              <a:rPr lang="en-GB" sz="900" dirty="0" smtClean="0">
                <a:solidFill>
                  <a:schemeClr val="tx2">
                    <a:lumMod val="75000"/>
                  </a:schemeClr>
                </a:solidFill>
              </a:rPr>
              <a:t>One piece of advice was to form a Information Asset Register ‘I hadn’t heard of it before and I sent a copy of what I had prepared to ICO to see if it was the right sort of thing’</a:t>
            </a:r>
          </a:p>
          <a:p>
            <a:pPr marL="171450" indent="-171450">
              <a:buFont typeface="Arial" panose="020B0604020202020204" pitchFamily="34" charset="0"/>
              <a:buChar char="•"/>
            </a:pPr>
            <a:endParaRPr lang="en-GB" sz="900" dirty="0" smtClean="0">
              <a:solidFill>
                <a:schemeClr val="tx2">
                  <a:lumMod val="75000"/>
                </a:schemeClr>
              </a:solidFill>
            </a:endParaRPr>
          </a:p>
          <a:p>
            <a:endParaRPr lang="en-GB" sz="900" dirty="0">
              <a:solidFill>
                <a:schemeClr val="tx2">
                  <a:lumMod val="75000"/>
                </a:schemeClr>
              </a:solidFill>
            </a:endParaRPr>
          </a:p>
          <a:p>
            <a:r>
              <a:rPr lang="en-GB" sz="900" dirty="0">
                <a:solidFill>
                  <a:schemeClr val="tx2">
                    <a:lumMod val="75000"/>
                  </a:schemeClr>
                </a:solidFill>
              </a:rPr>
              <a:t> </a:t>
            </a:r>
          </a:p>
        </p:txBody>
      </p:sp>
      <p:sp>
        <p:nvSpPr>
          <p:cNvPr id="15" name="Rounded Rectangle 14"/>
          <p:cNvSpPr/>
          <p:nvPr/>
        </p:nvSpPr>
        <p:spPr>
          <a:xfrm>
            <a:off x="3731099" y="1584945"/>
            <a:ext cx="5089051" cy="1418865"/>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A50021"/>
                </a:solidFill>
              </a:rPr>
              <a:t>In visit</a:t>
            </a:r>
          </a:p>
          <a:p>
            <a:r>
              <a:rPr lang="en-GB" sz="900" dirty="0" smtClean="0">
                <a:solidFill>
                  <a:schemeClr val="tx2">
                    <a:lumMod val="75000"/>
                  </a:schemeClr>
                </a:solidFill>
              </a:rPr>
              <a:t>A day’s visit was provided which was a good length.</a:t>
            </a:r>
          </a:p>
          <a:p>
            <a:r>
              <a:rPr lang="en-GB" sz="900" dirty="0" smtClean="0">
                <a:solidFill>
                  <a:schemeClr val="tx2">
                    <a:lumMod val="75000"/>
                  </a:schemeClr>
                </a:solidFill>
              </a:rPr>
              <a:t>The first part of the day described what would happen and the last part was what they had covered (with a follow-up report to support).</a:t>
            </a:r>
          </a:p>
          <a:p>
            <a:r>
              <a:rPr lang="en-GB" sz="900" dirty="0" smtClean="0">
                <a:solidFill>
                  <a:schemeClr val="tx2">
                    <a:lumMod val="75000"/>
                  </a:schemeClr>
                </a:solidFill>
              </a:rPr>
              <a:t>ICO were ‘really good’, they kept to time, knowledgeable, gave the organisation a lot to think about, useful suggestions on improvements.  They gave a presentation in the afternoon (video) and ‘it made us realise how important Data Protection was’ (i.e. where people had got fined). Quite a lot of information was left behind (</a:t>
            </a:r>
            <a:r>
              <a:rPr lang="en-GB" sz="900" dirty="0" err="1" smtClean="0">
                <a:solidFill>
                  <a:schemeClr val="tx2">
                    <a:lumMod val="75000"/>
                  </a:schemeClr>
                </a:solidFill>
              </a:rPr>
              <a:t>eg</a:t>
            </a:r>
            <a:r>
              <a:rPr lang="en-GB" sz="900" dirty="0" smtClean="0">
                <a:solidFill>
                  <a:schemeClr val="tx2">
                    <a:lumMod val="75000"/>
                  </a:schemeClr>
                </a:solidFill>
              </a:rPr>
              <a:t> ‘postcards which state the 8 principals ‘which I have on the wall behind me’</a:t>
            </a:r>
          </a:p>
          <a:p>
            <a:endParaRPr lang="en-GB" sz="900" dirty="0">
              <a:solidFill>
                <a:schemeClr val="tx2">
                  <a:lumMod val="75000"/>
                </a:schemeClr>
              </a:solidFill>
            </a:endParaRPr>
          </a:p>
        </p:txBody>
      </p:sp>
      <p:pic>
        <p:nvPicPr>
          <p:cNvPr id="17" name="Picture 4" descr="N:\Image Bank\Quotation\Blue people Quotation no background.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518436" y="5182"/>
            <a:ext cx="594001" cy="472524"/>
          </a:xfrm>
          <a:prstGeom prst="rect">
            <a:avLst/>
          </a:prstGeom>
          <a:noFill/>
          <a:ln>
            <a:noFill/>
          </a:ln>
          <a:effectLst>
            <a:outerShdw blurRad="292100" dist="139700" dir="2700000" algn="tl" rotWithShape="0">
              <a:srgbClr val="333333">
                <a:alpha val="65000"/>
              </a:srgbClr>
            </a:outerShdw>
          </a:effectLst>
          <a:extLst/>
        </p:spPr>
      </p:pic>
      <p:sp>
        <p:nvSpPr>
          <p:cNvPr id="19" name="Rounded Rectangle 18"/>
          <p:cNvSpPr/>
          <p:nvPr/>
        </p:nvSpPr>
        <p:spPr>
          <a:xfrm>
            <a:off x="335250" y="1659859"/>
            <a:ext cx="2918510" cy="856057"/>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Key points</a:t>
            </a:r>
            <a:endParaRPr lang="en-GB" sz="900" dirty="0">
              <a:solidFill>
                <a:srgbClr val="A50021"/>
              </a:solidFill>
            </a:endParaRPr>
          </a:p>
          <a:p>
            <a:pPr lvl="0"/>
            <a:r>
              <a:rPr lang="en-GB" sz="900" dirty="0" smtClean="0">
                <a:solidFill>
                  <a:schemeClr val="tx2">
                    <a:lumMod val="75000"/>
                  </a:schemeClr>
                </a:solidFill>
              </a:rPr>
              <a:t>They found the visit very informative as it enabled:</a:t>
            </a:r>
          </a:p>
          <a:p>
            <a:pPr marL="171450" lvl="0" indent="-171450">
              <a:buFont typeface="Arial" panose="020B0604020202020204" pitchFamily="34" charset="0"/>
              <a:buChar char="•"/>
            </a:pPr>
            <a:r>
              <a:rPr lang="en-GB" sz="900" dirty="0" smtClean="0">
                <a:solidFill>
                  <a:schemeClr val="tx2">
                    <a:lumMod val="75000"/>
                  </a:schemeClr>
                </a:solidFill>
              </a:rPr>
              <a:t>Bespoke advice to be given</a:t>
            </a:r>
          </a:p>
          <a:p>
            <a:pPr marL="171450" lvl="0" indent="-171450">
              <a:buFont typeface="Arial" panose="020B0604020202020204" pitchFamily="34" charset="0"/>
              <a:buChar char="•"/>
            </a:pPr>
            <a:r>
              <a:rPr lang="en-GB" sz="900" dirty="0" smtClean="0">
                <a:solidFill>
                  <a:schemeClr val="tx2">
                    <a:lumMod val="75000"/>
                  </a:schemeClr>
                </a:solidFill>
              </a:rPr>
              <a:t>For staff to attend a presentation which made it a more ‘important’ issue in the organisation.</a:t>
            </a:r>
            <a:endParaRPr lang="en-GB" sz="900" dirty="0">
              <a:solidFill>
                <a:schemeClr val="tx2">
                  <a:lumMod val="75000"/>
                </a:schemeClr>
              </a:solidFill>
            </a:endParaRPr>
          </a:p>
        </p:txBody>
      </p:sp>
    </p:spTree>
    <p:extLst>
      <p:ext uri="{BB962C8B-B14F-4D97-AF65-F5344CB8AC3E}">
        <p14:creationId xmlns:p14="http://schemas.microsoft.com/office/powerpoint/2010/main" val="3877818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Studies: qualitative research with audited organisations</a:t>
            </a:r>
            <a:endParaRPr lang="en-GB" dirty="0"/>
          </a:p>
        </p:txBody>
      </p:sp>
      <p:sp>
        <p:nvSpPr>
          <p:cNvPr id="3" name="Footer Placeholder 2"/>
          <p:cNvSpPr>
            <a:spLocks noGrp="1"/>
          </p:cNvSpPr>
          <p:nvPr>
            <p:ph type="ftr" sz="quarter" idx="11"/>
          </p:nvPr>
        </p:nvSpPr>
        <p:spPr/>
        <p:txBody>
          <a:bodyPr/>
          <a:lstStyle/>
          <a:p>
            <a:r>
              <a:rPr lang="en-GB" dirty="0"/>
              <a:t>Case studies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31</a:t>
            </a:fld>
            <a:endParaRPr lang="en-GB" dirty="0"/>
          </a:p>
        </p:txBody>
      </p:sp>
      <p:sp>
        <p:nvSpPr>
          <p:cNvPr id="5" name="Content Placeholder 4"/>
          <p:cNvSpPr>
            <a:spLocks noGrp="1"/>
          </p:cNvSpPr>
          <p:nvPr>
            <p:ph sz="quarter" idx="13"/>
          </p:nvPr>
        </p:nvSpPr>
        <p:spPr/>
        <p:txBody>
          <a:bodyPr>
            <a:normAutofit/>
          </a:bodyPr>
          <a:lstStyle/>
          <a:p>
            <a:endParaRPr lang="en-GB" sz="1800" dirty="0"/>
          </a:p>
          <a:p>
            <a:endParaRPr lang="en-GB" sz="1800" dirty="0"/>
          </a:p>
          <a:p>
            <a:endParaRPr lang="en-GB" dirty="0" smtClean="0"/>
          </a:p>
          <a:p>
            <a:endParaRPr lang="en-GB" dirty="0" smtClean="0"/>
          </a:p>
          <a:p>
            <a:r>
              <a:rPr lang="en-GB" dirty="0" smtClean="0"/>
              <a:t> </a:t>
            </a:r>
            <a:endParaRPr lang="en-GB" dirty="0"/>
          </a:p>
        </p:txBody>
      </p:sp>
      <p:sp>
        <p:nvSpPr>
          <p:cNvPr id="6" name="Content Placeholder 5"/>
          <p:cNvSpPr>
            <a:spLocks noGrp="1"/>
          </p:cNvSpPr>
          <p:nvPr>
            <p:ph idx="14"/>
          </p:nvPr>
        </p:nvSpPr>
        <p:spPr>
          <a:xfrm>
            <a:off x="323410" y="483460"/>
            <a:ext cx="8496740" cy="270000"/>
          </a:xfrm>
        </p:spPr>
        <p:txBody>
          <a:bodyPr/>
          <a:lstStyle/>
          <a:p>
            <a:r>
              <a:rPr lang="en-GB" dirty="0" smtClean="0"/>
              <a:t>IRR audit– Health organisation</a:t>
            </a:r>
            <a:endParaRPr lang="en-GB" dirty="0"/>
          </a:p>
        </p:txBody>
      </p:sp>
      <p:sp>
        <p:nvSpPr>
          <p:cNvPr id="9" name="TextBox 8"/>
          <p:cNvSpPr txBox="1"/>
          <p:nvPr/>
        </p:nvSpPr>
        <p:spPr>
          <a:xfrm>
            <a:off x="372478" y="2931800"/>
            <a:ext cx="2858340" cy="1338828"/>
          </a:xfrm>
          <a:prstGeom prst="rect">
            <a:avLst/>
          </a:prstGeom>
          <a:noFill/>
        </p:spPr>
        <p:txBody>
          <a:bodyPr wrap="square" rtlCol="0">
            <a:spAutoFit/>
          </a:bodyPr>
          <a:lstStyle/>
          <a:p>
            <a:r>
              <a:rPr lang="en-GB" sz="900" dirty="0" smtClean="0">
                <a:solidFill>
                  <a:srgbClr val="A50021"/>
                </a:solidFill>
              </a:rPr>
              <a:t>Next steps</a:t>
            </a:r>
            <a:endParaRPr lang="en-GB" sz="900" dirty="0">
              <a:solidFill>
                <a:srgbClr val="A50021"/>
              </a:solidFill>
            </a:endParaRPr>
          </a:p>
          <a:p>
            <a:r>
              <a:rPr lang="en-GB" sz="900" dirty="0" smtClean="0"/>
              <a:t>There was little to follow-up after the report as only two recommendations to deal with.</a:t>
            </a:r>
            <a:endParaRPr lang="en-GB" sz="900" dirty="0"/>
          </a:p>
          <a:p>
            <a:endParaRPr lang="en-GB" sz="900" dirty="0" smtClean="0"/>
          </a:p>
          <a:p>
            <a:endParaRPr lang="en-GB" sz="900" dirty="0"/>
          </a:p>
          <a:p>
            <a:endParaRPr lang="en-GB" sz="900" dirty="0"/>
          </a:p>
          <a:p>
            <a:endParaRPr lang="en-GB" sz="900" dirty="0"/>
          </a:p>
          <a:p>
            <a:endParaRPr lang="en-GB" sz="900" dirty="0"/>
          </a:p>
          <a:p>
            <a:endParaRPr lang="en-GB" sz="900" dirty="0"/>
          </a:p>
        </p:txBody>
      </p:sp>
      <p:sp>
        <p:nvSpPr>
          <p:cNvPr id="12" name="Rounded Rectangle 11"/>
          <p:cNvSpPr/>
          <p:nvPr/>
        </p:nvSpPr>
        <p:spPr>
          <a:xfrm>
            <a:off x="323850" y="813178"/>
            <a:ext cx="2918510" cy="712303"/>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A50021"/>
                </a:solidFill>
              </a:rPr>
              <a:t>Who?</a:t>
            </a:r>
          </a:p>
          <a:p>
            <a:pPr lvl="0"/>
            <a:r>
              <a:rPr lang="en-GB" sz="900" dirty="0" smtClean="0">
                <a:solidFill>
                  <a:schemeClr val="tx2">
                    <a:lumMod val="75000"/>
                  </a:schemeClr>
                </a:solidFill>
              </a:rPr>
              <a:t>A CCG who requested a consensual visit</a:t>
            </a:r>
            <a:endParaRPr lang="en-GB" sz="900" dirty="0">
              <a:solidFill>
                <a:schemeClr val="tx2">
                  <a:lumMod val="75000"/>
                </a:schemeClr>
              </a:solidFill>
            </a:endParaRPr>
          </a:p>
        </p:txBody>
      </p:sp>
      <p:sp>
        <p:nvSpPr>
          <p:cNvPr id="13" name="Rounded Rectangle 12"/>
          <p:cNvSpPr/>
          <p:nvPr/>
        </p:nvSpPr>
        <p:spPr>
          <a:xfrm>
            <a:off x="3731099" y="712971"/>
            <a:ext cx="5089050" cy="946888"/>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Pre visit</a:t>
            </a:r>
            <a:endParaRPr lang="en-GB" sz="900" dirty="0">
              <a:solidFill>
                <a:srgbClr val="A50021"/>
              </a:solidFill>
            </a:endParaRPr>
          </a:p>
          <a:p>
            <a:pPr marL="171450" indent="-171450">
              <a:buFont typeface="Arial" panose="020B0604020202020204" pitchFamily="34" charset="0"/>
              <a:buChar char="•"/>
            </a:pPr>
            <a:r>
              <a:rPr lang="en-GB" sz="900" dirty="0" smtClean="0">
                <a:solidFill>
                  <a:schemeClr val="tx2">
                    <a:lumMod val="75000"/>
                  </a:schemeClr>
                </a:solidFill>
              </a:rPr>
              <a:t>They asked for documents from us so they had a better understanding of what we do (CCG) – ‘As CCGs were relatively new it was a two way process of learning</a:t>
            </a:r>
          </a:p>
          <a:p>
            <a:pPr marL="171450" indent="-171450">
              <a:buFont typeface="Arial" panose="020B0604020202020204" pitchFamily="34" charset="0"/>
              <a:buChar char="•"/>
            </a:pPr>
            <a:r>
              <a:rPr lang="en-GB" sz="900" dirty="0" smtClean="0">
                <a:solidFill>
                  <a:schemeClr val="tx2">
                    <a:lumMod val="75000"/>
                  </a:schemeClr>
                </a:solidFill>
              </a:rPr>
              <a:t>Corresponded by email and telephone, the correspondence was satisfactory and simple</a:t>
            </a:r>
          </a:p>
          <a:p>
            <a:pPr marL="171450" indent="-171450">
              <a:buFont typeface="Arial" panose="020B0604020202020204" pitchFamily="34" charset="0"/>
              <a:buChar char="•"/>
            </a:pPr>
            <a:r>
              <a:rPr lang="en-GB" sz="900" dirty="0" smtClean="0">
                <a:solidFill>
                  <a:schemeClr val="tx2">
                    <a:lumMod val="75000"/>
                  </a:schemeClr>
                </a:solidFill>
              </a:rPr>
              <a:t>It was easy to prepare since the respondent had the policy and processes in place, so nothing specific they had to prepare</a:t>
            </a:r>
            <a:endParaRPr lang="en-GB" sz="900" dirty="0">
              <a:solidFill>
                <a:schemeClr val="tx2">
                  <a:lumMod val="75000"/>
                </a:schemeClr>
              </a:solidFill>
            </a:endParaRPr>
          </a:p>
        </p:txBody>
      </p:sp>
      <p:sp>
        <p:nvSpPr>
          <p:cNvPr id="14" name="Rounded Rectangle 13"/>
          <p:cNvSpPr/>
          <p:nvPr/>
        </p:nvSpPr>
        <p:spPr>
          <a:xfrm>
            <a:off x="3726386" y="2931800"/>
            <a:ext cx="5089050" cy="1694692"/>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C00000"/>
                </a:solidFill>
              </a:rPr>
              <a:t>Post visit and the Report</a:t>
            </a:r>
            <a:endParaRPr lang="en-GB" sz="900" dirty="0">
              <a:solidFill>
                <a:srgbClr val="C00000"/>
              </a:solidFill>
            </a:endParaRPr>
          </a:p>
          <a:p>
            <a:r>
              <a:rPr lang="en-GB" sz="900" dirty="0" smtClean="0">
                <a:solidFill>
                  <a:schemeClr val="tx2">
                    <a:lumMod val="75000"/>
                  </a:schemeClr>
                </a:solidFill>
              </a:rPr>
              <a:t>Followed up the visit with a report one week later ‘it was quick’ (they were expecting it to be two weeks later).</a:t>
            </a:r>
          </a:p>
          <a:p>
            <a:endParaRPr lang="en-GB" sz="900" dirty="0">
              <a:solidFill>
                <a:schemeClr val="tx2">
                  <a:lumMod val="75000"/>
                </a:schemeClr>
              </a:solidFill>
            </a:endParaRPr>
          </a:p>
          <a:p>
            <a:r>
              <a:rPr lang="en-GB" sz="900" dirty="0" smtClean="0">
                <a:solidFill>
                  <a:schemeClr val="tx2">
                    <a:lumMod val="75000"/>
                  </a:schemeClr>
                </a:solidFill>
              </a:rPr>
              <a:t>The report was clear and readable.  The recommendations make sense.</a:t>
            </a:r>
          </a:p>
          <a:p>
            <a:endParaRPr lang="en-GB" sz="900" dirty="0">
              <a:solidFill>
                <a:schemeClr val="tx2">
                  <a:lumMod val="75000"/>
                </a:schemeClr>
              </a:solidFill>
            </a:endParaRPr>
          </a:p>
          <a:p>
            <a:r>
              <a:rPr lang="en-GB" sz="900" dirty="0" smtClean="0">
                <a:solidFill>
                  <a:schemeClr val="tx2">
                    <a:lumMod val="75000"/>
                  </a:schemeClr>
                </a:solidFill>
              </a:rPr>
              <a:t>Despite CCGs being new, and ICO could not be as familiar with them, this didn’t let ICO down in any way, they came across as knowledgeable.</a:t>
            </a:r>
          </a:p>
          <a:p>
            <a:pPr marL="171450" indent="-171450">
              <a:buFont typeface="Arial" panose="020B0604020202020204" pitchFamily="34" charset="0"/>
              <a:buChar char="•"/>
            </a:pPr>
            <a:endParaRPr lang="en-GB" sz="900" dirty="0" smtClean="0">
              <a:solidFill>
                <a:schemeClr val="tx2">
                  <a:lumMod val="75000"/>
                </a:schemeClr>
              </a:solidFill>
            </a:endParaRPr>
          </a:p>
          <a:p>
            <a:endParaRPr lang="en-GB" sz="900" dirty="0">
              <a:solidFill>
                <a:schemeClr val="tx2">
                  <a:lumMod val="75000"/>
                </a:schemeClr>
              </a:solidFill>
            </a:endParaRPr>
          </a:p>
          <a:p>
            <a:r>
              <a:rPr lang="en-GB" sz="900" dirty="0">
                <a:solidFill>
                  <a:schemeClr val="tx2">
                    <a:lumMod val="75000"/>
                  </a:schemeClr>
                </a:solidFill>
              </a:rPr>
              <a:t> </a:t>
            </a:r>
          </a:p>
        </p:txBody>
      </p:sp>
      <p:sp>
        <p:nvSpPr>
          <p:cNvPr id="15" name="Rounded Rectangle 14"/>
          <p:cNvSpPr/>
          <p:nvPr/>
        </p:nvSpPr>
        <p:spPr>
          <a:xfrm>
            <a:off x="3731099" y="1851650"/>
            <a:ext cx="5089051" cy="936130"/>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smtClean="0">
                <a:solidFill>
                  <a:srgbClr val="A50021"/>
                </a:solidFill>
              </a:rPr>
              <a:t>In visit</a:t>
            </a:r>
            <a:endParaRPr lang="en-GB" sz="900" dirty="0" smtClean="0">
              <a:solidFill>
                <a:schemeClr val="tx2">
                  <a:lumMod val="75000"/>
                </a:schemeClr>
              </a:solidFill>
            </a:endParaRPr>
          </a:p>
          <a:p>
            <a:r>
              <a:rPr lang="en-GB" sz="900" dirty="0" smtClean="0">
                <a:solidFill>
                  <a:schemeClr val="tx2">
                    <a:lumMod val="75000"/>
                  </a:schemeClr>
                </a:solidFill>
              </a:rPr>
              <a:t>ICO auditors were pleasant, accommodated a last minute change of date  (due to a family bereavement) and seen as very helpful</a:t>
            </a:r>
          </a:p>
          <a:p>
            <a:r>
              <a:rPr lang="en-GB" sz="900" dirty="0" smtClean="0">
                <a:solidFill>
                  <a:schemeClr val="tx2">
                    <a:lumMod val="75000"/>
                  </a:schemeClr>
                </a:solidFill>
              </a:rPr>
              <a:t>4visitors in total as 2auditors and 2 shadowing – this was perceived as fine</a:t>
            </a:r>
          </a:p>
          <a:p>
            <a:r>
              <a:rPr lang="en-GB" sz="900" dirty="0" smtClean="0">
                <a:solidFill>
                  <a:schemeClr val="tx2">
                    <a:lumMod val="75000"/>
                  </a:schemeClr>
                </a:solidFill>
              </a:rPr>
              <a:t>The visit lasted for 2 days (was expecting 2.5 days but they managed to complete earlier)</a:t>
            </a:r>
          </a:p>
          <a:p>
            <a:endParaRPr lang="en-GB" sz="900" dirty="0" smtClean="0">
              <a:solidFill>
                <a:srgbClr val="A50021"/>
              </a:solidFill>
            </a:endParaRPr>
          </a:p>
        </p:txBody>
      </p:sp>
      <p:pic>
        <p:nvPicPr>
          <p:cNvPr id="17" name="Picture 4" descr="N:\Image Bank\Quotation\Blue people Quotation no background.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518436" y="5182"/>
            <a:ext cx="594001" cy="472524"/>
          </a:xfrm>
          <a:prstGeom prst="rect">
            <a:avLst/>
          </a:prstGeom>
          <a:noFill/>
          <a:ln>
            <a:noFill/>
          </a:ln>
          <a:effectLst>
            <a:outerShdw blurRad="292100" dist="139700" dir="2700000" algn="tl" rotWithShape="0">
              <a:srgbClr val="333333">
                <a:alpha val="65000"/>
              </a:srgbClr>
            </a:outerShdw>
          </a:effectLst>
          <a:extLst/>
        </p:spPr>
      </p:pic>
      <p:sp>
        <p:nvSpPr>
          <p:cNvPr id="19" name="Rounded Rectangle 18"/>
          <p:cNvSpPr/>
          <p:nvPr/>
        </p:nvSpPr>
        <p:spPr>
          <a:xfrm>
            <a:off x="335250" y="1659859"/>
            <a:ext cx="2918510" cy="1127921"/>
          </a:xfrm>
          <a:prstGeom prst="roundRect">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A50021"/>
                </a:solidFill>
              </a:rPr>
              <a:t>Key points</a:t>
            </a:r>
            <a:endParaRPr lang="en-GB" sz="900" dirty="0">
              <a:solidFill>
                <a:srgbClr val="A50021"/>
              </a:solidFill>
            </a:endParaRPr>
          </a:p>
          <a:p>
            <a:pPr lvl="0"/>
            <a:r>
              <a:rPr lang="en-GB" sz="900" dirty="0" smtClean="0">
                <a:solidFill>
                  <a:schemeClr val="tx2">
                    <a:lumMod val="75000"/>
                  </a:schemeClr>
                </a:solidFill>
              </a:rPr>
              <a:t>A very satisfactory consensual audit.</a:t>
            </a:r>
          </a:p>
          <a:p>
            <a:pPr lvl="0"/>
            <a:r>
              <a:rPr lang="en-GB" sz="900" dirty="0" smtClean="0">
                <a:solidFill>
                  <a:schemeClr val="tx2">
                    <a:lumMod val="75000"/>
                  </a:schemeClr>
                </a:solidFill>
              </a:rPr>
              <a:t>Despite CCGs being relatively new, ICO showed a good level of knowledge and were prepared to use the visit as a consensual learning experience</a:t>
            </a:r>
          </a:p>
          <a:p>
            <a:pPr lvl="0"/>
            <a:r>
              <a:rPr lang="en-GB" sz="900" dirty="0" smtClean="0">
                <a:solidFill>
                  <a:schemeClr val="tx2">
                    <a:lumMod val="75000"/>
                  </a:schemeClr>
                </a:solidFill>
              </a:rPr>
              <a:t>The report was quick to come back and was satisfactory</a:t>
            </a:r>
            <a:endParaRPr lang="en-GB" sz="900" dirty="0">
              <a:solidFill>
                <a:schemeClr val="tx2">
                  <a:lumMod val="75000"/>
                </a:schemeClr>
              </a:solidFill>
            </a:endParaRPr>
          </a:p>
        </p:txBody>
      </p:sp>
    </p:spTree>
    <p:extLst>
      <p:ext uri="{BB962C8B-B14F-4D97-AF65-F5344CB8AC3E}">
        <p14:creationId xmlns:p14="http://schemas.microsoft.com/office/powerpoint/2010/main" val="827317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390" y="123410"/>
            <a:ext cx="7886700" cy="994172"/>
          </a:xfrm>
        </p:spPr>
        <p:txBody>
          <a:bodyPr/>
          <a:lstStyle/>
          <a:p>
            <a:r>
              <a:rPr lang="en-GB" sz="2400" b="1" dirty="0">
                <a:latin typeface="Segoe UI" panose="020B0502040204020203" pitchFamily="34" charset="0"/>
                <a:ea typeface="Segoe UI" panose="020B0502040204020203" pitchFamily="34" charset="0"/>
                <a:cs typeface="Segoe UI" panose="020B0502040204020203" pitchFamily="34" charset="0"/>
              </a:rPr>
              <a:t>Quality Standards</a:t>
            </a:r>
            <a:endParaRPr lang="en-US" sz="2400" b="1" dirty="0">
              <a:latin typeface="Segoe UI" panose="020B0502040204020203" pitchFamily="34" charset="0"/>
              <a:ea typeface="Segoe UI" panose="020B0502040204020203" pitchFamily="34" charset="0"/>
              <a:cs typeface="Segoe UI" panose="020B0502040204020203" pitchFamily="34" charset="0"/>
            </a:endParaRPr>
          </a:p>
        </p:txBody>
      </p:sp>
      <p:sp>
        <p:nvSpPr>
          <p:cNvPr id="5123" name="Rectangle 3"/>
          <p:cNvSpPr>
            <a:spLocks noGrp="1" noChangeArrowheads="1"/>
          </p:cNvSpPr>
          <p:nvPr>
            <p:ph idx="1"/>
          </p:nvPr>
        </p:nvSpPr>
        <p:spPr>
          <a:xfrm>
            <a:off x="262304" y="842963"/>
            <a:ext cx="8634046" cy="3873106"/>
          </a:xfrm>
        </p:spPr>
        <p:txBody>
          <a:bodyPr/>
          <a:lstStyle/>
          <a:p>
            <a:pPr>
              <a:lnSpc>
                <a:spcPct val="130000"/>
              </a:lnSpc>
              <a:spcBef>
                <a:spcPct val="50000"/>
              </a:spcBef>
            </a:pPr>
            <a:r>
              <a:rPr lang="en-GB" sz="1050" dirty="0"/>
              <a:t>This research was designed to ensure robust sample sizes for analysis.  As the survey is conducted with a sample </a:t>
            </a:r>
            <a:r>
              <a:rPr lang="en-GB" sz="1050" dirty="0" smtClean="0"/>
              <a:t>of people in the Hubs areas </a:t>
            </a:r>
            <a:r>
              <a:rPr lang="en-GB" sz="1050" dirty="0"/>
              <a:t>(as opposed to all of them), there could be some differences in results compared to a census of the whole </a:t>
            </a:r>
            <a:r>
              <a:rPr lang="en-GB" sz="1050" dirty="0" smtClean="0"/>
              <a:t>population</a:t>
            </a:r>
            <a:r>
              <a:rPr lang="en-GB" sz="1050" dirty="0"/>
              <a:t>. </a:t>
            </a:r>
          </a:p>
          <a:p>
            <a:pPr>
              <a:lnSpc>
                <a:spcPct val="130000"/>
              </a:lnSpc>
              <a:spcBef>
                <a:spcPct val="50000"/>
              </a:spcBef>
            </a:pPr>
            <a:r>
              <a:rPr lang="en-GB" sz="1050" dirty="0"/>
              <a:t>The table below shows the accuracy </a:t>
            </a:r>
            <a:r>
              <a:rPr lang="en-GB" sz="1050" dirty="0" smtClean="0"/>
              <a:t>of the </a:t>
            </a:r>
            <a:r>
              <a:rPr lang="en-GB" sz="1050" dirty="0"/>
              <a:t>data </a:t>
            </a:r>
            <a:r>
              <a:rPr lang="en-GB" sz="1050" dirty="0" smtClean="0"/>
              <a:t>to </a:t>
            </a:r>
            <a:r>
              <a:rPr lang="en-GB" sz="1050" dirty="0"/>
              <a:t>a 95% degree of confidence, based </a:t>
            </a:r>
            <a:r>
              <a:rPr lang="en-GB" sz="1050" dirty="0" smtClean="0"/>
              <a:t>on results of 95%, 80% and a ‘worst case scenario’ of </a:t>
            </a:r>
            <a:r>
              <a:rPr lang="en-GB" sz="1050" dirty="0"/>
              <a:t>50% (results nearer to 0% or 100% are statistically more accurate). All statistical significance testing in this report has been conducted to 95% confidence.</a:t>
            </a:r>
          </a:p>
          <a:p>
            <a:pPr>
              <a:lnSpc>
                <a:spcPct val="130000"/>
              </a:lnSpc>
              <a:spcBef>
                <a:spcPct val="50000"/>
              </a:spcBef>
            </a:pPr>
            <a:endParaRPr lang="en-GB" sz="1050" dirty="0"/>
          </a:p>
          <a:p>
            <a:pPr algn="just">
              <a:lnSpc>
                <a:spcPct val="130000"/>
              </a:lnSpc>
              <a:spcBef>
                <a:spcPct val="0"/>
              </a:spcBef>
              <a:tabLst>
                <a:tab pos="6457950" algn="ctr"/>
              </a:tabLst>
            </a:pPr>
            <a:endParaRPr lang="en-GB" sz="1050" dirty="0" smtClean="0">
              <a:solidFill>
                <a:srgbClr val="000000"/>
              </a:solidFill>
            </a:endParaRPr>
          </a:p>
          <a:p>
            <a:pPr algn="just">
              <a:lnSpc>
                <a:spcPct val="130000"/>
              </a:lnSpc>
              <a:spcBef>
                <a:spcPct val="0"/>
              </a:spcBef>
              <a:tabLst>
                <a:tab pos="6457950" algn="ctr"/>
              </a:tabLst>
            </a:pPr>
            <a:endParaRPr lang="en-GB" sz="1050" dirty="0" smtClean="0">
              <a:solidFill>
                <a:srgbClr val="000000"/>
              </a:solidFill>
            </a:endParaRPr>
          </a:p>
          <a:p>
            <a:pPr algn="just">
              <a:lnSpc>
                <a:spcPct val="130000"/>
              </a:lnSpc>
              <a:spcBef>
                <a:spcPct val="0"/>
              </a:spcBef>
              <a:tabLst>
                <a:tab pos="6457950" algn="ctr"/>
              </a:tabLst>
            </a:pPr>
            <a:endParaRPr lang="en-GB" sz="1050" dirty="0">
              <a:solidFill>
                <a:srgbClr val="000000"/>
              </a:solidFill>
            </a:endParaRPr>
          </a:p>
          <a:p>
            <a:pPr algn="just">
              <a:lnSpc>
                <a:spcPct val="130000"/>
              </a:lnSpc>
              <a:spcBef>
                <a:spcPct val="0"/>
              </a:spcBef>
              <a:tabLst>
                <a:tab pos="6457950" algn="ctr"/>
              </a:tabLst>
            </a:pPr>
            <a:r>
              <a:rPr lang="en-GB" sz="1050" dirty="0" smtClean="0"/>
              <a:t>BDRC Continental comply with ISO 20252, the recognised international quality standards for market research, thus the project has been carried out in accordance with these standards. </a:t>
            </a:r>
          </a:p>
          <a:p>
            <a:pPr lvl="1"/>
            <a:r>
              <a:rPr lang="en-GB" sz="1050" dirty="0" smtClean="0"/>
              <a:t>Adherence to the standard is independently audited once per year. </a:t>
            </a:r>
          </a:p>
          <a:p>
            <a:pPr lvl="1"/>
            <a:r>
              <a:rPr lang="en-GB" sz="1050" dirty="0" smtClean="0"/>
              <a:t>Where subcontractors are used by BDRC Continental, they are briefed to ensure any outsourced parts of the research are conducted in adherence to ISO 20252.</a:t>
            </a:r>
          </a:p>
          <a:p>
            <a:r>
              <a:rPr lang="en-GB" sz="1050" dirty="0" smtClean="0"/>
              <a:t>Full methodological details relevant to the project, are available upon request.</a:t>
            </a:r>
          </a:p>
          <a:p>
            <a:endParaRPr lang="en-GB" sz="1200" dirty="0"/>
          </a:p>
          <a:p>
            <a:endParaRPr lang="en-GB" sz="1200" dirty="0" smtClean="0"/>
          </a:p>
        </p:txBody>
      </p:sp>
      <p:graphicFrame>
        <p:nvGraphicFramePr>
          <p:cNvPr id="2" name="Table 1"/>
          <p:cNvGraphicFramePr>
            <a:graphicFrameLocks noGrp="1"/>
          </p:cNvGraphicFramePr>
          <p:nvPr>
            <p:extLst>
              <p:ext uri="{D42A27DB-BD31-4B8C-83A1-F6EECF244321}">
                <p14:modId xmlns:p14="http://schemas.microsoft.com/office/powerpoint/2010/main" val="1094220649"/>
              </p:ext>
            </p:extLst>
          </p:nvPr>
        </p:nvGraphicFramePr>
        <p:xfrm>
          <a:off x="2249201" y="2003298"/>
          <a:ext cx="4330701" cy="577215"/>
        </p:xfrm>
        <a:graphic>
          <a:graphicData uri="http://schemas.openxmlformats.org/drawingml/2006/table">
            <a:tbl>
              <a:tblPr>
                <a:tableStyleId>{8A107856-5554-42FB-B03E-39F5DBC370BA}</a:tableStyleId>
              </a:tblPr>
              <a:tblGrid>
                <a:gridCol w="2160591"/>
                <a:gridCol w="723370"/>
                <a:gridCol w="723370"/>
                <a:gridCol w="723370"/>
              </a:tblGrid>
              <a:tr h="190500">
                <a:tc>
                  <a:txBody>
                    <a:bodyPr/>
                    <a:lstStyle/>
                    <a:p>
                      <a:pPr algn="l" fontAlgn="b"/>
                      <a:endParaRPr lang="en-GB" sz="1200" b="0" i="0" u="none" strike="noStrike" dirty="0">
                        <a:solidFill>
                          <a:srgbClr val="000000"/>
                        </a:solidFill>
                        <a:effectLst/>
                        <a:latin typeface="Calibri"/>
                      </a:endParaRPr>
                    </a:p>
                  </a:txBody>
                  <a:tcPr marL="9525" marR="9525" marT="9525" marB="0" anchor="b"/>
                </a:tc>
                <a:tc gridSpan="3">
                  <a:txBody>
                    <a:bodyPr/>
                    <a:lstStyle/>
                    <a:p>
                      <a:pPr algn="ctr" fontAlgn="b"/>
                      <a:r>
                        <a:rPr lang="en-GB" sz="1200" u="none" strike="noStrike" dirty="0">
                          <a:effectLst/>
                        </a:rPr>
                        <a:t>Survey finding of…</a:t>
                      </a:r>
                      <a:endParaRPr lang="en-GB" sz="1200" b="0" i="0" u="none" strike="noStrike" dirty="0">
                        <a:solidFill>
                          <a:srgbClr val="FFFFFF"/>
                        </a:solidFill>
                        <a:effectLst/>
                        <a:latin typeface="Calibri"/>
                      </a:endParaRPr>
                    </a:p>
                  </a:txBody>
                  <a:tcPr marL="9525" marR="9525" marT="9525" marB="0" anchor="b"/>
                </a:tc>
                <a:tc hMerge="1">
                  <a:txBody>
                    <a:bodyPr/>
                    <a:lstStyle/>
                    <a:p>
                      <a:endParaRPr lang="en-GB"/>
                    </a:p>
                  </a:txBody>
                  <a:tcPr/>
                </a:tc>
                <a:tc hMerge="1">
                  <a:txBody>
                    <a:bodyPr/>
                    <a:lstStyle/>
                    <a:p>
                      <a:endParaRPr lang="en-GB"/>
                    </a:p>
                  </a:txBody>
                  <a:tcPr/>
                </a:tc>
              </a:tr>
              <a:tr h="161925">
                <a:tc>
                  <a:txBody>
                    <a:bodyPr/>
                    <a:lstStyle/>
                    <a:p>
                      <a:pPr algn="l" fontAlgn="b"/>
                      <a:r>
                        <a:rPr lang="en-GB" sz="1200" u="none" strike="noStrike" dirty="0">
                          <a:effectLst/>
                        </a:rPr>
                        <a:t>Base</a:t>
                      </a:r>
                      <a:endParaRPr lang="en-GB" sz="1200" b="0" i="0" u="none" strike="noStrike" dirty="0">
                        <a:solidFill>
                          <a:srgbClr val="FFFFFF"/>
                        </a:solidFill>
                        <a:effectLst/>
                        <a:latin typeface="Calibri"/>
                      </a:endParaRPr>
                    </a:p>
                  </a:txBody>
                  <a:tcPr marL="9525" marR="9525" marT="9525" marB="0" anchor="b"/>
                </a:tc>
                <a:tc>
                  <a:txBody>
                    <a:bodyPr/>
                    <a:lstStyle/>
                    <a:p>
                      <a:pPr algn="ctr" fontAlgn="b"/>
                      <a:r>
                        <a:rPr lang="en-GB" sz="1200" u="none" strike="noStrike" dirty="0">
                          <a:effectLst/>
                        </a:rPr>
                        <a:t>5 / 95%</a:t>
                      </a:r>
                      <a:endParaRPr lang="en-GB" sz="1200" b="0" i="0" u="none" strike="noStrike" dirty="0">
                        <a:solidFill>
                          <a:srgbClr val="FFFFFF"/>
                        </a:solidFill>
                        <a:effectLst/>
                        <a:latin typeface="Calibri"/>
                      </a:endParaRPr>
                    </a:p>
                  </a:txBody>
                  <a:tcPr marL="9525" marR="9525" marT="9525" marB="0" anchor="b"/>
                </a:tc>
                <a:tc>
                  <a:txBody>
                    <a:bodyPr/>
                    <a:lstStyle/>
                    <a:p>
                      <a:pPr algn="ctr" fontAlgn="b"/>
                      <a:r>
                        <a:rPr lang="en-GB" sz="1200" u="none" strike="noStrike" dirty="0">
                          <a:effectLst/>
                        </a:rPr>
                        <a:t>20 / 80%</a:t>
                      </a:r>
                      <a:endParaRPr lang="en-GB" sz="1200" b="0" i="0" u="none" strike="noStrike" dirty="0">
                        <a:solidFill>
                          <a:srgbClr val="FFFFFF"/>
                        </a:solidFill>
                        <a:effectLst/>
                        <a:latin typeface="Calibri"/>
                      </a:endParaRPr>
                    </a:p>
                  </a:txBody>
                  <a:tcPr marL="9525" marR="9525" marT="9525" marB="0" anchor="b"/>
                </a:tc>
                <a:tc>
                  <a:txBody>
                    <a:bodyPr/>
                    <a:lstStyle/>
                    <a:p>
                      <a:pPr algn="ctr" fontAlgn="b"/>
                      <a:r>
                        <a:rPr lang="en-GB" sz="1200" u="none" strike="noStrike">
                          <a:effectLst/>
                        </a:rPr>
                        <a:t>50 / 50%</a:t>
                      </a:r>
                      <a:endParaRPr lang="en-GB" sz="1200" b="0" i="0" u="none" strike="noStrike">
                        <a:solidFill>
                          <a:srgbClr val="FFFFFF"/>
                        </a:solidFill>
                        <a:effectLst/>
                        <a:latin typeface="Calibri"/>
                      </a:endParaRPr>
                    </a:p>
                  </a:txBody>
                  <a:tcPr marL="9525" marR="9525" marT="9525" marB="0" anchor="b"/>
                </a:tc>
              </a:tr>
              <a:tr h="149828">
                <a:tc>
                  <a:txBody>
                    <a:bodyPr/>
                    <a:lstStyle/>
                    <a:p>
                      <a:pPr algn="l" fontAlgn="b"/>
                      <a:r>
                        <a:rPr lang="en-GB" sz="1200" u="none" strike="noStrike" dirty="0" smtClean="0">
                          <a:effectLst/>
                        </a:rPr>
                        <a:t>User Sample (112)</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000" u="none" strike="noStrike" dirty="0">
                          <a:effectLst/>
                        </a:rPr>
                        <a:t>+/- </a:t>
                      </a:r>
                      <a:r>
                        <a:rPr lang="en-GB" sz="1000" u="none" strike="noStrike" dirty="0" smtClean="0">
                          <a:effectLst/>
                        </a:rPr>
                        <a:t>5.7%</a:t>
                      </a:r>
                      <a:endParaRPr lang="en-GB" sz="1000" b="0" i="0" u="none" strike="noStrike" dirty="0">
                        <a:solidFill>
                          <a:srgbClr val="000000"/>
                        </a:solidFill>
                        <a:effectLst/>
                        <a:latin typeface="Calibri"/>
                      </a:endParaRPr>
                    </a:p>
                  </a:txBody>
                  <a:tcPr marL="9525" marR="9525" marT="9525" marB="0" anchor="b"/>
                </a:tc>
                <a:tc>
                  <a:txBody>
                    <a:bodyPr/>
                    <a:lstStyle/>
                    <a:p>
                      <a:pPr algn="ctr" fontAlgn="b"/>
                      <a:r>
                        <a:rPr lang="en-GB" sz="1000" u="none" strike="noStrike" dirty="0">
                          <a:effectLst/>
                        </a:rPr>
                        <a:t>+/- </a:t>
                      </a:r>
                      <a:r>
                        <a:rPr lang="en-GB" sz="1000" u="none" strike="noStrike" dirty="0" smtClean="0">
                          <a:effectLst/>
                        </a:rPr>
                        <a:t>10.5%</a:t>
                      </a:r>
                      <a:endParaRPr lang="en-GB" sz="1000" b="0" i="0" u="none" strike="noStrike" dirty="0">
                        <a:solidFill>
                          <a:srgbClr val="000000"/>
                        </a:solidFill>
                        <a:effectLst/>
                        <a:latin typeface="Calibri"/>
                      </a:endParaRPr>
                    </a:p>
                  </a:txBody>
                  <a:tcPr marL="9525" marR="9525" marT="9525" marB="0" anchor="b"/>
                </a:tc>
                <a:tc>
                  <a:txBody>
                    <a:bodyPr/>
                    <a:lstStyle/>
                    <a:p>
                      <a:pPr algn="ctr" fontAlgn="b"/>
                      <a:r>
                        <a:rPr lang="en-GB" sz="1000" u="none" strike="noStrike" dirty="0">
                          <a:effectLst/>
                        </a:rPr>
                        <a:t>+/- </a:t>
                      </a:r>
                      <a:r>
                        <a:rPr lang="en-GB" sz="1000" u="none" strike="noStrike" dirty="0" smtClean="0">
                          <a:effectLst/>
                        </a:rPr>
                        <a:t>13.1%</a:t>
                      </a:r>
                      <a:endParaRPr lang="en-GB" sz="1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9539648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600" dirty="0" smtClean="0"/>
              <a:t>Background</a:t>
            </a:r>
            <a:endParaRPr lang="en-GB" sz="1600" dirty="0"/>
          </a:p>
        </p:txBody>
      </p:sp>
      <p:sp>
        <p:nvSpPr>
          <p:cNvPr id="3" name="Footer Placeholder 2"/>
          <p:cNvSpPr>
            <a:spLocks noGrp="1"/>
          </p:cNvSpPr>
          <p:nvPr>
            <p:ph type="ftr" sz="quarter" idx="11"/>
          </p:nvPr>
        </p:nvSpPr>
        <p:spPr/>
        <p:txBody>
          <a:bodyPr/>
          <a:lstStyle/>
          <a:p>
            <a:r>
              <a:rPr lang="en-GB" dirty="0" smtClean="0"/>
              <a:t>Background and Method</a:t>
            </a:r>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4</a:t>
            </a:fld>
            <a:endParaRPr lang="en-GB" dirty="0"/>
          </a:p>
        </p:txBody>
      </p:sp>
      <p:sp>
        <p:nvSpPr>
          <p:cNvPr id="6" name="Content Placeholder 5"/>
          <p:cNvSpPr>
            <a:spLocks noGrp="1"/>
          </p:cNvSpPr>
          <p:nvPr>
            <p:ph idx="14"/>
          </p:nvPr>
        </p:nvSpPr>
        <p:spPr/>
        <p:txBody>
          <a:bodyPr/>
          <a:lstStyle/>
          <a:p>
            <a:endParaRPr lang="en-GB"/>
          </a:p>
        </p:txBody>
      </p:sp>
      <p:sp>
        <p:nvSpPr>
          <p:cNvPr id="7" name="Content Placeholder 4"/>
          <p:cNvSpPr txBox="1">
            <a:spLocks/>
          </p:cNvSpPr>
          <p:nvPr/>
        </p:nvSpPr>
        <p:spPr bwMode="auto">
          <a:xfrm>
            <a:off x="355131" y="1743634"/>
            <a:ext cx="3856819" cy="1960045"/>
          </a:xfrm>
          <a:prstGeom prst="rect">
            <a:avLst/>
          </a:prstGeom>
          <a:solidFill>
            <a:schemeClr val="bg1">
              <a:lumMod val="95000"/>
            </a:schemeClr>
          </a:solidFill>
          <a:ln w="9525" algn="ctr">
            <a:solidFill>
              <a:schemeClr val="bg1">
                <a:lumMod val="75000"/>
              </a:schemeClr>
            </a:solidFill>
            <a:miter lim="800000"/>
            <a:headEnd/>
            <a:tailEnd/>
          </a:ln>
          <a:effectLst>
            <a:outerShdw blurRad="50800" dist="38100" dir="5400000" algn="t" rotWithShape="0">
              <a:prstClr val="black">
                <a:alpha val="40000"/>
              </a:prstClr>
            </a:outerShdw>
          </a:effectLst>
        </p:spPr>
        <p:txBody>
          <a:bodyPr vert="horz" wrap="square" lIns="77925" tIns="38963" rIns="77925" bIns="38963" numCol="1" anchor="t" anchorCtr="0" compatLnSpc="1">
            <a:prstTxWarp prst="textNoShape">
              <a:avLst/>
            </a:prstTxWarp>
          </a:bodyPr>
          <a:lstStyle>
            <a:lvl1pPr algn="l" rtl="0" eaLnBrk="0" fontAlgn="base" hangingPunct="0">
              <a:spcBef>
                <a:spcPct val="100000"/>
              </a:spcBef>
              <a:spcAft>
                <a:spcPct val="0"/>
              </a:spcAft>
              <a:buClr>
                <a:schemeClr val="accent1"/>
              </a:buClr>
              <a:buSzPct val="75000"/>
              <a:defRPr sz="1600">
                <a:solidFill>
                  <a:schemeClr val="tx1"/>
                </a:solidFill>
                <a:latin typeface="+mn-lt"/>
                <a:ea typeface="+mn-ea"/>
                <a:cs typeface="+mn-cs"/>
              </a:defRPr>
            </a:lvl1pPr>
            <a:lvl2pPr marL="361950" indent="-182563" algn="l" rtl="0" eaLnBrk="0" fontAlgn="base" hangingPunct="0">
              <a:spcBef>
                <a:spcPct val="50000"/>
              </a:spcBef>
              <a:spcAft>
                <a:spcPct val="0"/>
              </a:spcAft>
              <a:buClr>
                <a:srgbClr val="ED1848"/>
              </a:buClr>
              <a:buChar char="•"/>
              <a:defRPr sz="1600">
                <a:solidFill>
                  <a:schemeClr val="tx1"/>
                </a:solidFill>
                <a:latin typeface="+mn-lt"/>
                <a:ea typeface="+mn-ea"/>
              </a:defRPr>
            </a:lvl2pPr>
            <a:lvl3pPr marL="747713" indent="-206375"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3pPr>
            <a:lvl4pPr marL="1130300" indent="-203200"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4pPr>
            <a:lvl5pPr marL="1504950" indent="-195263"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GB" sz="1200" dirty="0" smtClean="0">
                <a:latin typeface="Segoe UI" panose="020B0502040204020203" pitchFamily="34" charset="0"/>
                <a:ea typeface="Segoe UI" panose="020B0502040204020203" pitchFamily="34" charset="0"/>
                <a:cs typeface="Segoe UI" panose="020B0502040204020203" pitchFamily="34" charset="0"/>
              </a:rPr>
              <a:t>As a regulator, the ICO wanted </a:t>
            </a:r>
            <a:r>
              <a:rPr lang="en-GB" sz="1200" dirty="0">
                <a:latin typeface="Segoe UI" panose="020B0502040204020203" pitchFamily="34" charset="0"/>
                <a:ea typeface="Segoe UI" panose="020B0502040204020203" pitchFamily="34" charset="0"/>
                <a:cs typeface="Segoe UI" panose="020B0502040204020203" pitchFamily="34" charset="0"/>
              </a:rPr>
              <a:t>to understand perceptions of </a:t>
            </a:r>
            <a:r>
              <a:rPr lang="en-GB" sz="1200" dirty="0" smtClean="0">
                <a:latin typeface="Segoe UI" panose="020B0502040204020203" pitchFamily="34" charset="0"/>
                <a:ea typeface="Segoe UI" panose="020B0502040204020203" pitchFamily="34" charset="0"/>
                <a:cs typeface="Segoe UI" panose="020B0502040204020203" pitchFamily="34" charset="0"/>
              </a:rPr>
              <a:t>it Audit and Advisory visit functions:</a:t>
            </a:r>
            <a:endParaRPr lang="en-GB" sz="1200" dirty="0">
              <a:latin typeface="Segoe UI" panose="020B0502040204020203" pitchFamily="34" charset="0"/>
              <a:ea typeface="Segoe UI" panose="020B0502040204020203" pitchFamily="34" charset="0"/>
              <a:cs typeface="Segoe UI" panose="020B0502040204020203" pitchFamily="34" charset="0"/>
            </a:endParaRPr>
          </a:p>
          <a:p>
            <a:pPr lvl="1"/>
            <a:r>
              <a:rPr lang="en-GB" sz="1200" dirty="0">
                <a:latin typeface="Segoe UI" panose="020B0502040204020203" pitchFamily="34" charset="0"/>
                <a:ea typeface="Segoe UI" panose="020B0502040204020203" pitchFamily="34" charset="0"/>
                <a:cs typeface="Segoe UI" panose="020B0502040204020203" pitchFamily="34" charset="0"/>
              </a:rPr>
              <a:t>Audits of organisations to assess whether good data protection practice is being followed</a:t>
            </a:r>
          </a:p>
          <a:p>
            <a:pPr lvl="1"/>
            <a:endParaRPr lang="en-GB" sz="1200" dirty="0">
              <a:latin typeface="Segoe UI" panose="020B0502040204020203" pitchFamily="34" charset="0"/>
              <a:ea typeface="Segoe UI" panose="020B0502040204020203" pitchFamily="34" charset="0"/>
              <a:cs typeface="Segoe UI" panose="020B0502040204020203" pitchFamily="34" charset="0"/>
            </a:endParaRPr>
          </a:p>
          <a:p>
            <a:pPr lvl="1"/>
            <a:r>
              <a:rPr lang="en-GB" sz="1200" dirty="0">
                <a:latin typeface="Segoe UI" panose="020B0502040204020203" pitchFamily="34" charset="0"/>
                <a:ea typeface="Segoe UI" panose="020B0502040204020203" pitchFamily="34" charset="0"/>
                <a:cs typeface="Segoe UI" panose="020B0502040204020203" pitchFamily="34" charset="0"/>
              </a:rPr>
              <a:t>Advisory visits of organisations giving practical advice on how to improve data protection practice</a:t>
            </a:r>
          </a:p>
          <a:p>
            <a:pPr lvl="1"/>
            <a:endParaRPr lang="en-GB" sz="1200" dirty="0">
              <a:latin typeface="Segoe UI" panose="020B0502040204020203" pitchFamily="34" charset="0"/>
              <a:ea typeface="Segoe UI" panose="020B0502040204020203" pitchFamily="34" charset="0"/>
              <a:cs typeface="Segoe UI" panose="020B0502040204020203" pitchFamily="34" charset="0"/>
            </a:endParaRPr>
          </a:p>
          <a:p>
            <a:pPr marL="0" lvl="1" indent="0">
              <a:spcBef>
                <a:spcPts val="1023"/>
              </a:spcBef>
              <a:buNone/>
            </a:pPr>
            <a:endParaRPr lang="en-GB" sz="7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Content Placeholder 4"/>
          <p:cNvSpPr txBox="1">
            <a:spLocks/>
          </p:cNvSpPr>
          <p:nvPr/>
        </p:nvSpPr>
        <p:spPr bwMode="auto">
          <a:xfrm>
            <a:off x="4774144" y="987529"/>
            <a:ext cx="4118525" cy="1512211"/>
          </a:xfrm>
          <a:prstGeom prst="rect">
            <a:avLst/>
          </a:prstGeom>
          <a:solidFill>
            <a:schemeClr val="bg1">
              <a:lumMod val="95000"/>
            </a:schemeClr>
          </a:solidFill>
          <a:ln w="9525" algn="ctr">
            <a:noFill/>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100000"/>
              </a:spcBef>
              <a:spcAft>
                <a:spcPct val="0"/>
              </a:spcAft>
              <a:buClr>
                <a:schemeClr val="accent1"/>
              </a:buClr>
              <a:buSzPct val="75000"/>
              <a:defRPr sz="1600">
                <a:solidFill>
                  <a:schemeClr val="tx1"/>
                </a:solidFill>
                <a:latin typeface="+mn-lt"/>
                <a:ea typeface="+mn-ea"/>
                <a:cs typeface="+mn-cs"/>
              </a:defRPr>
            </a:lvl1pPr>
            <a:lvl2pPr marL="361950" indent="-182563" algn="l" rtl="0" eaLnBrk="0" fontAlgn="base" hangingPunct="0">
              <a:spcBef>
                <a:spcPct val="50000"/>
              </a:spcBef>
              <a:spcAft>
                <a:spcPct val="0"/>
              </a:spcAft>
              <a:buClr>
                <a:srgbClr val="ED1848"/>
              </a:buClr>
              <a:buChar char="•"/>
              <a:defRPr sz="1600">
                <a:solidFill>
                  <a:schemeClr val="tx1"/>
                </a:solidFill>
                <a:latin typeface="+mn-lt"/>
                <a:ea typeface="+mn-ea"/>
              </a:defRPr>
            </a:lvl2pPr>
            <a:lvl3pPr marL="747713" indent="-206375"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3pPr>
            <a:lvl4pPr marL="1130300" indent="-203200"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4pPr>
            <a:lvl5pPr marL="1504950" indent="-195263"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95250" lvl="1" indent="0">
              <a:spcBef>
                <a:spcPts val="600"/>
              </a:spcBef>
              <a:buFontTx/>
              <a:buNone/>
              <a:tabLst>
                <a:tab pos="95250" algn="l"/>
              </a:tabLst>
            </a:pPr>
            <a:endParaRPr lang="en-GB" sz="1000" b="1" dirty="0" smtClean="0">
              <a:solidFill>
                <a:srgbClr val="0077BE"/>
              </a:solidFill>
              <a:cs typeface="Arial" pitchFamily="34" charset="0"/>
            </a:endParaRPr>
          </a:p>
          <a:p>
            <a:r>
              <a:rPr lang="en-GB" sz="1200" dirty="0">
                <a:latin typeface="Segoe UI" panose="020B0502040204020203" pitchFamily="34" charset="0"/>
                <a:ea typeface="Segoe UI" panose="020B0502040204020203" pitchFamily="34" charset="0"/>
                <a:cs typeface="Segoe UI" panose="020B0502040204020203" pitchFamily="34" charset="0"/>
              </a:rPr>
              <a:t>To establish </a:t>
            </a:r>
            <a:r>
              <a:rPr lang="en-GB" sz="1200" dirty="0" smtClean="0">
                <a:latin typeface="Segoe UI" panose="020B0502040204020203" pitchFamily="34" charset="0"/>
                <a:ea typeface="Segoe UI" panose="020B0502040204020203" pitchFamily="34" charset="0"/>
                <a:cs typeface="Segoe UI" panose="020B0502040204020203" pitchFamily="34" charset="0"/>
              </a:rPr>
              <a:t>whether the </a:t>
            </a:r>
            <a:r>
              <a:rPr lang="en-GB" sz="1200" dirty="0">
                <a:latin typeface="Segoe UI" panose="020B0502040204020203" pitchFamily="34" charset="0"/>
                <a:ea typeface="Segoe UI" panose="020B0502040204020203" pitchFamily="34" charset="0"/>
                <a:cs typeface="Segoe UI" panose="020B0502040204020203" pitchFamily="34" charset="0"/>
              </a:rPr>
              <a:t>ICO is delivering an appropriate </a:t>
            </a:r>
            <a:r>
              <a:rPr lang="en-GB" sz="1200" dirty="0" smtClean="0">
                <a:latin typeface="Segoe UI" panose="020B0502040204020203" pitchFamily="34" charset="0"/>
                <a:ea typeface="Segoe UI" panose="020B0502040204020203" pitchFamily="34" charset="0"/>
                <a:cs typeface="Segoe UI" panose="020B0502040204020203" pitchFamily="34" charset="0"/>
              </a:rPr>
              <a:t>level of service </a:t>
            </a:r>
          </a:p>
          <a:p>
            <a:r>
              <a:rPr lang="en-GB" sz="1200" dirty="0" smtClean="0">
                <a:latin typeface="Segoe UI" panose="020B0502040204020203" pitchFamily="34" charset="0"/>
                <a:ea typeface="Segoe UI" panose="020B0502040204020203" pitchFamily="34" charset="0"/>
                <a:cs typeface="Segoe UI" panose="020B0502040204020203" pitchFamily="34" charset="0"/>
              </a:rPr>
              <a:t>To </a:t>
            </a:r>
            <a:r>
              <a:rPr lang="en-GB" sz="1200" dirty="0">
                <a:latin typeface="Segoe UI" panose="020B0502040204020203" pitchFamily="34" charset="0"/>
                <a:ea typeface="Segoe UI" panose="020B0502040204020203" pitchFamily="34" charset="0"/>
                <a:cs typeface="Segoe UI" panose="020B0502040204020203" pitchFamily="34" charset="0"/>
              </a:rPr>
              <a:t>identify areas for improvement to inform future development</a:t>
            </a:r>
          </a:p>
        </p:txBody>
      </p:sp>
      <p:sp>
        <p:nvSpPr>
          <p:cNvPr id="14" name="Content Placeholder 4"/>
          <p:cNvSpPr txBox="1">
            <a:spLocks/>
          </p:cNvSpPr>
          <p:nvPr/>
        </p:nvSpPr>
        <p:spPr bwMode="auto">
          <a:xfrm>
            <a:off x="4753851" y="2819328"/>
            <a:ext cx="4118525" cy="1768702"/>
          </a:xfrm>
          <a:prstGeom prst="rect">
            <a:avLst/>
          </a:prstGeom>
          <a:solidFill>
            <a:schemeClr val="bg1">
              <a:lumMod val="95000"/>
            </a:schemeClr>
          </a:solidFill>
          <a:ln w="9525" algn="ctr">
            <a:noFill/>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100000"/>
              </a:spcBef>
              <a:spcAft>
                <a:spcPct val="0"/>
              </a:spcAft>
              <a:buClr>
                <a:schemeClr val="accent1"/>
              </a:buClr>
              <a:buSzPct val="75000"/>
              <a:defRPr sz="1600">
                <a:solidFill>
                  <a:schemeClr val="tx1"/>
                </a:solidFill>
                <a:latin typeface="+mn-lt"/>
                <a:ea typeface="+mn-ea"/>
                <a:cs typeface="+mn-cs"/>
              </a:defRPr>
            </a:lvl1pPr>
            <a:lvl2pPr marL="361950" indent="-182563" algn="l" rtl="0" eaLnBrk="0" fontAlgn="base" hangingPunct="0">
              <a:spcBef>
                <a:spcPct val="50000"/>
              </a:spcBef>
              <a:spcAft>
                <a:spcPct val="0"/>
              </a:spcAft>
              <a:buClr>
                <a:srgbClr val="ED1848"/>
              </a:buClr>
              <a:buChar char="•"/>
              <a:defRPr sz="1600">
                <a:solidFill>
                  <a:schemeClr val="tx1"/>
                </a:solidFill>
                <a:latin typeface="+mn-lt"/>
                <a:ea typeface="+mn-ea"/>
              </a:defRPr>
            </a:lvl2pPr>
            <a:lvl3pPr marL="747713" indent="-206375"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3pPr>
            <a:lvl4pPr marL="1130300" indent="-203200"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4pPr>
            <a:lvl5pPr marL="1504950" indent="-195263"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1" indent="0">
              <a:spcBef>
                <a:spcPts val="600"/>
              </a:spcBef>
              <a:buFontTx/>
              <a:buNone/>
            </a:pPr>
            <a:endParaRPr lang="en-GB" sz="1000" dirty="0">
              <a:solidFill>
                <a:srgbClr val="000000"/>
              </a:solidFill>
              <a:cs typeface="Arial" pitchFamily="34" charset="0"/>
            </a:endParaRPr>
          </a:p>
          <a:p>
            <a:r>
              <a:rPr lang="en-GB" sz="1200" dirty="0">
                <a:latin typeface="Segoe UI" panose="020B0502040204020203" pitchFamily="34" charset="0"/>
                <a:ea typeface="Segoe UI" panose="020B0502040204020203" pitchFamily="34" charset="0"/>
                <a:cs typeface="Segoe UI" panose="020B0502040204020203" pitchFamily="34" charset="0"/>
              </a:rPr>
              <a:t>To assess satisfaction levels with audits/advisory visits </a:t>
            </a:r>
            <a:endParaRPr lang="en-GB" sz="1200" dirty="0" smtClean="0">
              <a:latin typeface="Segoe UI" panose="020B0502040204020203" pitchFamily="34" charset="0"/>
              <a:ea typeface="Segoe UI" panose="020B0502040204020203" pitchFamily="34" charset="0"/>
              <a:cs typeface="Segoe UI" panose="020B0502040204020203" pitchFamily="34" charset="0"/>
            </a:endParaRPr>
          </a:p>
          <a:p>
            <a:r>
              <a:rPr lang="en-GB" sz="1200" dirty="0" smtClean="0">
                <a:latin typeface="Segoe UI" panose="020B0502040204020203" pitchFamily="34" charset="0"/>
                <a:ea typeface="Segoe UI" panose="020B0502040204020203" pitchFamily="34" charset="0"/>
                <a:cs typeface="Segoe UI" panose="020B0502040204020203" pitchFamily="34" charset="0"/>
              </a:rPr>
              <a:t>To </a:t>
            </a:r>
            <a:r>
              <a:rPr lang="en-GB" sz="1200" dirty="0">
                <a:latin typeface="Segoe UI" panose="020B0502040204020203" pitchFamily="34" charset="0"/>
                <a:ea typeface="Segoe UI" panose="020B0502040204020203" pitchFamily="34" charset="0"/>
                <a:cs typeface="Segoe UI" panose="020B0502040204020203" pitchFamily="34" charset="0"/>
              </a:rPr>
              <a:t>understand experiences of all aspects of the process from </a:t>
            </a:r>
            <a:r>
              <a:rPr lang="en-GB" sz="1200" dirty="0" smtClean="0">
                <a:latin typeface="Segoe UI" panose="020B0502040204020203" pitchFamily="34" charset="0"/>
                <a:ea typeface="Segoe UI" panose="020B0502040204020203" pitchFamily="34" charset="0"/>
                <a:cs typeface="Segoe UI" panose="020B0502040204020203" pitchFamily="34" charset="0"/>
              </a:rPr>
              <a:t>preparation, to visit and report</a:t>
            </a:r>
            <a:endParaRPr lang="en-GB" sz="1200" dirty="0">
              <a:latin typeface="Segoe UI" panose="020B0502040204020203" pitchFamily="34" charset="0"/>
              <a:ea typeface="Segoe UI" panose="020B0502040204020203" pitchFamily="34" charset="0"/>
              <a:cs typeface="Segoe UI" panose="020B0502040204020203" pitchFamily="34" charset="0"/>
            </a:endParaRPr>
          </a:p>
          <a:p>
            <a:r>
              <a:rPr lang="en-GB" sz="1200" dirty="0" smtClean="0">
                <a:latin typeface="Segoe UI" panose="020B0502040204020203" pitchFamily="34" charset="0"/>
                <a:ea typeface="Segoe UI" panose="020B0502040204020203" pitchFamily="34" charset="0"/>
                <a:cs typeface="Segoe UI" panose="020B0502040204020203" pitchFamily="34" charset="0"/>
              </a:rPr>
              <a:t>To </a:t>
            </a:r>
            <a:r>
              <a:rPr lang="en-GB" sz="1200" dirty="0">
                <a:latin typeface="Segoe UI" panose="020B0502040204020203" pitchFamily="34" charset="0"/>
                <a:ea typeface="Segoe UI" panose="020B0502040204020203" pitchFamily="34" charset="0"/>
                <a:cs typeface="Segoe UI" panose="020B0502040204020203" pitchFamily="34" charset="0"/>
              </a:rPr>
              <a:t>discover areas for improvement</a:t>
            </a:r>
          </a:p>
        </p:txBody>
      </p:sp>
      <p:grpSp>
        <p:nvGrpSpPr>
          <p:cNvPr id="15" name="Group 14"/>
          <p:cNvGrpSpPr/>
          <p:nvPr/>
        </p:nvGrpSpPr>
        <p:grpSpPr>
          <a:xfrm>
            <a:off x="4447787" y="843510"/>
            <a:ext cx="1511120" cy="490783"/>
            <a:chOff x="973634" y="1810014"/>
            <a:chExt cx="2795586" cy="623887"/>
          </a:xfrm>
        </p:grpSpPr>
        <p:sp>
          <p:nvSpPr>
            <p:cNvPr id="16" name="Round Diagonal Corner Rectangle 15"/>
            <p:cNvSpPr>
              <a:spLocks noChangeAspect="1"/>
            </p:cNvSpPr>
            <p:nvPr/>
          </p:nvSpPr>
          <p:spPr>
            <a:xfrm>
              <a:off x="973634" y="1810014"/>
              <a:ext cx="2795586" cy="623887"/>
            </a:xfrm>
            <a:prstGeom prst="round2DiagRect">
              <a:avLst/>
            </a:prstGeom>
            <a:solidFill>
              <a:srgbClr val="0077BE">
                <a:alpha val="50000"/>
              </a:srgbClr>
            </a:solidFill>
            <a:ln w="38100" cap="flat" cmpd="sng" algn="ctr">
              <a:solidFill>
                <a:srgbClr val="FFFFFF">
                  <a:hueOff val="0"/>
                  <a:satOff val="0"/>
                  <a:lumOff val="0"/>
                  <a:alphaOff val="0"/>
                </a:srgbClr>
              </a:solidFill>
              <a:prstDash val="solid"/>
            </a:ln>
            <a:effectLst>
              <a:outerShdw blurRad="50800" dist="38100" dir="2700000" algn="tl" rotWithShape="0">
                <a:prstClr val="black">
                  <a:alpha val="40000"/>
                </a:prstClr>
              </a:outerShdw>
            </a:effectLst>
          </p:spPr>
          <p:txBody>
            <a:bodyPr spcFirstLastPara="0" vert="horz" wrap="square" lIns="164321" tIns="191709" rIns="164322" bIns="780526" numCol="1" spcCol="1270" anchor="ctr" anchorCtr="0">
              <a:noAutofit/>
            </a:bodyPr>
            <a:lstStyle/>
            <a:p>
              <a:pPr algn="ctr" defTabSz="1111250">
                <a:lnSpc>
                  <a:spcPct val="90000"/>
                </a:lnSpc>
                <a:spcBef>
                  <a:spcPct val="0"/>
                </a:spcBef>
                <a:spcAft>
                  <a:spcPct val="35000"/>
                </a:spcAft>
                <a:defRPr/>
              </a:pPr>
              <a:endParaRPr lang="en-GB" sz="2500" kern="0" dirty="0" smtClean="0">
                <a:solidFill>
                  <a:srgbClr val="000000"/>
                </a:solidFill>
              </a:endParaRPr>
            </a:p>
          </p:txBody>
        </p:sp>
        <p:sp>
          <p:nvSpPr>
            <p:cNvPr id="17" name="Content Placeholder 4"/>
            <p:cNvSpPr txBox="1">
              <a:spLocks/>
            </p:cNvSpPr>
            <p:nvPr/>
          </p:nvSpPr>
          <p:spPr bwMode="auto">
            <a:xfrm>
              <a:off x="1156988" y="1868384"/>
              <a:ext cx="2390775" cy="55519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100000"/>
                </a:spcBef>
                <a:spcAft>
                  <a:spcPct val="0"/>
                </a:spcAft>
                <a:buClr>
                  <a:schemeClr val="accent1"/>
                </a:buClr>
                <a:buSzPct val="75000"/>
                <a:defRPr sz="1600">
                  <a:solidFill>
                    <a:schemeClr val="tx1"/>
                  </a:solidFill>
                  <a:latin typeface="+mn-lt"/>
                  <a:ea typeface="+mn-ea"/>
                  <a:cs typeface="+mn-cs"/>
                </a:defRPr>
              </a:lvl1pPr>
              <a:lvl2pPr marL="361950" indent="-182563" algn="l" rtl="0" eaLnBrk="0" fontAlgn="base" hangingPunct="0">
                <a:spcBef>
                  <a:spcPct val="50000"/>
                </a:spcBef>
                <a:spcAft>
                  <a:spcPct val="0"/>
                </a:spcAft>
                <a:buClr>
                  <a:srgbClr val="ED1848"/>
                </a:buClr>
                <a:buChar char="•"/>
                <a:defRPr sz="1600">
                  <a:solidFill>
                    <a:schemeClr val="tx1"/>
                  </a:solidFill>
                  <a:latin typeface="+mn-lt"/>
                  <a:ea typeface="+mn-ea"/>
                </a:defRPr>
              </a:lvl2pPr>
              <a:lvl3pPr marL="747713" indent="-206375"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3pPr>
              <a:lvl4pPr marL="1130300" indent="-203200"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4pPr>
              <a:lvl5pPr marL="1504950" indent="-195263"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1" indent="0" algn="ctr">
                <a:buFontTx/>
                <a:buNone/>
              </a:pPr>
              <a:r>
                <a:rPr lang="en-GB" sz="1400" b="1" dirty="0" smtClean="0">
                  <a:solidFill>
                    <a:srgbClr val="FFFFFF"/>
                  </a:solidFill>
                </a:rPr>
                <a:t>1. Business objectives</a:t>
              </a:r>
              <a:endParaRPr lang="en-GB" sz="1400" b="1" dirty="0">
                <a:solidFill>
                  <a:srgbClr val="FFFFFF"/>
                </a:solidFill>
              </a:endParaRPr>
            </a:p>
          </p:txBody>
        </p:sp>
      </p:grpSp>
      <p:grpSp>
        <p:nvGrpSpPr>
          <p:cNvPr id="18" name="Group 17"/>
          <p:cNvGrpSpPr/>
          <p:nvPr/>
        </p:nvGrpSpPr>
        <p:grpSpPr>
          <a:xfrm>
            <a:off x="4331246" y="2571750"/>
            <a:ext cx="1455020" cy="490783"/>
            <a:chOff x="973634" y="3391048"/>
            <a:chExt cx="2795586" cy="623887"/>
          </a:xfrm>
        </p:grpSpPr>
        <p:sp>
          <p:nvSpPr>
            <p:cNvPr id="19" name="Round Diagonal Corner Rectangle 18"/>
            <p:cNvSpPr>
              <a:spLocks noChangeAspect="1"/>
            </p:cNvSpPr>
            <p:nvPr/>
          </p:nvSpPr>
          <p:spPr>
            <a:xfrm>
              <a:off x="973634" y="3391048"/>
              <a:ext cx="2795586" cy="623887"/>
            </a:xfrm>
            <a:prstGeom prst="round2DiagRect">
              <a:avLst/>
            </a:prstGeom>
            <a:solidFill>
              <a:srgbClr val="842C91">
                <a:alpha val="50000"/>
              </a:srgbClr>
            </a:solidFill>
            <a:ln w="38100" cap="flat" cmpd="sng" algn="ctr">
              <a:solidFill>
                <a:srgbClr val="FFFFFF">
                  <a:hueOff val="0"/>
                  <a:satOff val="0"/>
                  <a:lumOff val="0"/>
                  <a:alphaOff val="0"/>
                </a:srgbClr>
              </a:solidFill>
              <a:prstDash val="solid"/>
            </a:ln>
            <a:effectLst>
              <a:outerShdw blurRad="50800" dist="38100" dir="2700000" algn="tl" rotWithShape="0">
                <a:prstClr val="black">
                  <a:alpha val="40000"/>
                </a:prstClr>
              </a:outerShdw>
            </a:effectLst>
          </p:spPr>
          <p:txBody>
            <a:bodyPr spcFirstLastPara="0" vert="horz" wrap="square" lIns="164321" tIns="191709" rIns="164322" bIns="780526" numCol="1" spcCol="1270" anchor="ctr" anchorCtr="0">
              <a:noAutofit/>
            </a:bodyPr>
            <a:lstStyle/>
            <a:p>
              <a:pPr algn="ctr" defTabSz="1111250">
                <a:lnSpc>
                  <a:spcPct val="90000"/>
                </a:lnSpc>
                <a:spcBef>
                  <a:spcPct val="0"/>
                </a:spcBef>
                <a:spcAft>
                  <a:spcPct val="35000"/>
                </a:spcAft>
                <a:defRPr/>
              </a:pPr>
              <a:endParaRPr lang="en-GB" sz="2500" kern="0" dirty="0" smtClean="0">
                <a:solidFill>
                  <a:srgbClr val="000000"/>
                </a:solidFill>
              </a:endParaRPr>
            </a:p>
          </p:txBody>
        </p:sp>
        <p:sp>
          <p:nvSpPr>
            <p:cNvPr id="20" name="Content Placeholder 4"/>
            <p:cNvSpPr txBox="1">
              <a:spLocks/>
            </p:cNvSpPr>
            <p:nvPr/>
          </p:nvSpPr>
          <p:spPr bwMode="auto">
            <a:xfrm>
              <a:off x="1089564" y="3459737"/>
              <a:ext cx="2491113" cy="55519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100000"/>
                </a:spcBef>
                <a:spcAft>
                  <a:spcPct val="0"/>
                </a:spcAft>
                <a:buClr>
                  <a:schemeClr val="accent1"/>
                </a:buClr>
                <a:buSzPct val="75000"/>
                <a:defRPr sz="1600">
                  <a:solidFill>
                    <a:schemeClr val="tx1"/>
                  </a:solidFill>
                  <a:latin typeface="+mn-lt"/>
                  <a:ea typeface="+mn-ea"/>
                  <a:cs typeface="+mn-cs"/>
                </a:defRPr>
              </a:lvl1pPr>
              <a:lvl2pPr marL="361950" indent="-182563" algn="l" rtl="0" eaLnBrk="0" fontAlgn="base" hangingPunct="0">
                <a:spcBef>
                  <a:spcPct val="50000"/>
                </a:spcBef>
                <a:spcAft>
                  <a:spcPct val="0"/>
                </a:spcAft>
                <a:buClr>
                  <a:srgbClr val="ED1848"/>
                </a:buClr>
                <a:buChar char="•"/>
                <a:defRPr sz="1600">
                  <a:solidFill>
                    <a:schemeClr val="tx1"/>
                  </a:solidFill>
                  <a:latin typeface="+mn-lt"/>
                  <a:ea typeface="+mn-ea"/>
                </a:defRPr>
              </a:lvl2pPr>
              <a:lvl3pPr marL="747713" indent="-206375"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3pPr>
              <a:lvl4pPr marL="1130300" indent="-203200"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4pPr>
              <a:lvl5pPr marL="1504950" indent="-195263"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1" indent="0" algn="ctr">
                <a:buFontTx/>
                <a:buNone/>
              </a:pPr>
              <a:r>
                <a:rPr lang="en-GB" sz="1400" b="1" dirty="0" smtClean="0">
                  <a:solidFill>
                    <a:srgbClr val="FFFFFF"/>
                  </a:solidFill>
                </a:rPr>
                <a:t>2. Research objectives</a:t>
              </a:r>
              <a:endParaRPr lang="en-GB" sz="1400" b="1" dirty="0">
                <a:solidFill>
                  <a:srgbClr val="FFFFFF"/>
                </a:solidFill>
              </a:endParaRPr>
            </a:p>
          </p:txBody>
        </p:sp>
      </p:grpSp>
    </p:spTree>
    <p:extLst>
      <p:ext uri="{BB962C8B-B14F-4D97-AF65-F5344CB8AC3E}">
        <p14:creationId xmlns:p14="http://schemas.microsoft.com/office/powerpoint/2010/main" val="204589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Method</a:t>
            </a:r>
            <a:endParaRPr lang="en-GB" dirty="0"/>
          </a:p>
        </p:txBody>
      </p:sp>
      <p:sp>
        <p:nvSpPr>
          <p:cNvPr id="3" name="Footer Placeholder 2"/>
          <p:cNvSpPr>
            <a:spLocks noGrp="1"/>
          </p:cNvSpPr>
          <p:nvPr>
            <p:ph type="ftr" sz="quarter" idx="11"/>
          </p:nvPr>
        </p:nvSpPr>
        <p:spPr/>
        <p:txBody>
          <a:bodyPr/>
          <a:lstStyle/>
          <a:p>
            <a:r>
              <a:rPr lang="en-GB" dirty="0" smtClean="0"/>
              <a:t>Background and method</a:t>
            </a:r>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5</a:t>
            </a:fld>
            <a:endParaRPr lang="en-GB" dirty="0"/>
          </a:p>
        </p:txBody>
      </p:sp>
      <p:sp>
        <p:nvSpPr>
          <p:cNvPr id="6" name="Content Placeholder 5"/>
          <p:cNvSpPr>
            <a:spLocks noGrp="1"/>
          </p:cNvSpPr>
          <p:nvPr>
            <p:ph idx="14"/>
          </p:nvPr>
        </p:nvSpPr>
        <p:spPr/>
        <p:txBody>
          <a:bodyPr/>
          <a:lstStyle/>
          <a:p>
            <a:r>
              <a:rPr lang="en-GB" dirty="0" smtClean="0"/>
              <a:t>To meet the ICO’s research needs the following programme of research was carried out</a:t>
            </a:r>
            <a:endParaRPr lang="en-GB" dirty="0"/>
          </a:p>
        </p:txBody>
      </p:sp>
      <p:sp>
        <p:nvSpPr>
          <p:cNvPr id="7" name="Rectangle 6"/>
          <p:cNvSpPr/>
          <p:nvPr/>
        </p:nvSpPr>
        <p:spPr>
          <a:xfrm>
            <a:off x="729549" y="905610"/>
            <a:ext cx="2066293" cy="493422"/>
          </a:xfrm>
          <a:prstGeom prst="rect">
            <a:avLst/>
          </a:prstGeom>
          <a:solidFill>
            <a:schemeClr val="bg1"/>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GB" sz="1100" b="1" dirty="0" smtClean="0">
                <a:solidFill>
                  <a:srgbClr val="000000"/>
                </a:solidFill>
              </a:rPr>
              <a:t>Quantitative data collection</a:t>
            </a:r>
          </a:p>
        </p:txBody>
      </p:sp>
      <p:sp>
        <p:nvSpPr>
          <p:cNvPr id="9" name="Round Diagonal Corner Rectangle 8"/>
          <p:cNvSpPr/>
          <p:nvPr/>
        </p:nvSpPr>
        <p:spPr>
          <a:xfrm rot="19926521">
            <a:off x="223173" y="1023453"/>
            <a:ext cx="450496" cy="461597"/>
          </a:xfrm>
          <a:prstGeom prst="round2DiagRect">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smtClean="0">
              <a:solidFill>
                <a:srgbClr val="000000"/>
              </a:solidFill>
            </a:endParaRPr>
          </a:p>
        </p:txBody>
      </p:sp>
      <p:sp>
        <p:nvSpPr>
          <p:cNvPr id="10" name="TextBox 9"/>
          <p:cNvSpPr txBox="1"/>
          <p:nvPr/>
        </p:nvSpPr>
        <p:spPr>
          <a:xfrm>
            <a:off x="303522" y="1100363"/>
            <a:ext cx="298480" cy="307776"/>
          </a:xfrm>
          <a:prstGeom prst="rect">
            <a:avLst/>
          </a:prstGeom>
          <a:noFill/>
        </p:spPr>
        <p:txBody>
          <a:bodyPr wrap="none" rtlCol="0">
            <a:spAutoFit/>
          </a:bodyPr>
          <a:lstStyle/>
          <a:p>
            <a:pPr algn="ctr"/>
            <a:r>
              <a:rPr lang="en-GB" sz="1600" b="1" dirty="0" smtClean="0">
                <a:solidFill>
                  <a:srgbClr val="FFFFFF"/>
                </a:solidFill>
              </a:rPr>
              <a:t>1</a:t>
            </a:r>
          </a:p>
        </p:txBody>
      </p:sp>
      <p:sp>
        <p:nvSpPr>
          <p:cNvPr id="11" name="Content Placeholder 4"/>
          <p:cNvSpPr txBox="1">
            <a:spLocks/>
          </p:cNvSpPr>
          <p:nvPr/>
        </p:nvSpPr>
        <p:spPr bwMode="auto">
          <a:xfrm>
            <a:off x="2889279" y="842963"/>
            <a:ext cx="6147341" cy="2167578"/>
          </a:xfrm>
          <a:prstGeom prst="rect">
            <a:avLst/>
          </a:prstGeom>
          <a:solidFill>
            <a:schemeClr val="bg1">
              <a:lumMod val="95000"/>
            </a:schemeClr>
          </a:solidFill>
          <a:ln w="9525" algn="ctr">
            <a:solidFill>
              <a:schemeClr val="bg1">
                <a:lumMod val="85000"/>
              </a:schemeClr>
            </a:solidFill>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100000"/>
              </a:spcBef>
              <a:spcAft>
                <a:spcPct val="0"/>
              </a:spcAft>
              <a:buClr>
                <a:schemeClr val="accent1"/>
              </a:buClr>
              <a:buSzPct val="75000"/>
              <a:defRPr sz="1600">
                <a:solidFill>
                  <a:schemeClr val="tx1"/>
                </a:solidFill>
                <a:latin typeface="+mn-lt"/>
                <a:ea typeface="+mn-ea"/>
                <a:cs typeface="+mn-cs"/>
              </a:defRPr>
            </a:lvl1pPr>
            <a:lvl2pPr marL="361950" indent="-182563" algn="l" rtl="0" eaLnBrk="0" fontAlgn="base" hangingPunct="0">
              <a:spcBef>
                <a:spcPct val="50000"/>
              </a:spcBef>
              <a:spcAft>
                <a:spcPct val="0"/>
              </a:spcAft>
              <a:buClr>
                <a:srgbClr val="ED1848"/>
              </a:buClr>
              <a:buChar char="•"/>
              <a:defRPr sz="1600">
                <a:solidFill>
                  <a:schemeClr val="tx1"/>
                </a:solidFill>
                <a:latin typeface="+mn-lt"/>
                <a:ea typeface="+mn-ea"/>
              </a:defRPr>
            </a:lvl2pPr>
            <a:lvl3pPr marL="747713" indent="-206375"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3pPr>
            <a:lvl4pPr marL="1130300" indent="-203200"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4pPr>
            <a:lvl5pPr marL="1504950" indent="-195263"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1" indent="0">
              <a:spcBef>
                <a:spcPts val="600"/>
              </a:spcBef>
              <a:buNone/>
            </a:pPr>
            <a:r>
              <a:rPr lang="en-GB" sz="1000" dirty="0" smtClean="0">
                <a:solidFill>
                  <a:srgbClr val="000000"/>
                </a:solidFill>
                <a:cs typeface="Arial" pitchFamily="34" charset="0"/>
              </a:rPr>
              <a:t>A sample of 56 organisations was included.  As many interviews as possible were achieved from a finite database of 199 organisations which had received an audit between January 2015 and December 2016. </a:t>
            </a:r>
          </a:p>
          <a:p>
            <a:pPr marL="171450" lvl="1" indent="-171450">
              <a:spcBef>
                <a:spcPts val="600"/>
              </a:spcBef>
            </a:pPr>
            <a:r>
              <a:rPr lang="en-GB" sz="1000" dirty="0" smtClean="0">
                <a:solidFill>
                  <a:srgbClr val="000000"/>
                </a:solidFill>
                <a:cs typeface="Arial" pitchFamily="34" charset="0"/>
              </a:rPr>
              <a:t>Organisations were contacted by the ICO in advance of research and given the opportunity to opt out</a:t>
            </a:r>
          </a:p>
          <a:p>
            <a:pPr marL="171450" lvl="1" indent="-171450">
              <a:spcBef>
                <a:spcPts val="600"/>
              </a:spcBef>
            </a:pPr>
            <a:r>
              <a:rPr lang="en-GB" sz="1000" dirty="0" smtClean="0">
                <a:solidFill>
                  <a:srgbClr val="000000"/>
                </a:solidFill>
                <a:cs typeface="Arial" pitchFamily="34" charset="0"/>
              </a:rPr>
              <a:t>Online fieldwork </a:t>
            </a:r>
            <a:r>
              <a:rPr lang="en-GB" sz="1000" dirty="0">
                <a:solidFill>
                  <a:srgbClr val="000000"/>
                </a:solidFill>
                <a:cs typeface="Arial" pitchFamily="34" charset="0"/>
              </a:rPr>
              <a:t>conducted over June, July and August 2017.  A longer than usual fieldwork period was used to enable response rates to be maximised.  </a:t>
            </a:r>
          </a:p>
          <a:p>
            <a:pPr marL="171450" lvl="1" indent="-171450">
              <a:spcBef>
                <a:spcPts val="600"/>
              </a:spcBef>
            </a:pPr>
            <a:r>
              <a:rPr lang="en-GB" sz="1000" dirty="0" smtClean="0">
                <a:solidFill>
                  <a:srgbClr val="000000"/>
                </a:solidFill>
                <a:cs typeface="Arial" pitchFamily="34" charset="0"/>
              </a:rPr>
              <a:t>No quota controls were imposed or data weighted, given the small sample size and the ‘maximum sample size’ approach taken.</a:t>
            </a:r>
          </a:p>
          <a:p>
            <a:pPr marL="171450" lvl="1" indent="-171450">
              <a:spcBef>
                <a:spcPts val="600"/>
              </a:spcBef>
            </a:pPr>
            <a:r>
              <a:rPr lang="en-GB" sz="1000" dirty="0" smtClean="0">
                <a:solidFill>
                  <a:srgbClr val="000000"/>
                </a:solidFill>
                <a:cs typeface="Arial" pitchFamily="34" charset="0"/>
              </a:rPr>
              <a:t>In practice 30 interviews conducted with organisations receiving an advisory visit, 11 a good practice audit and 15 an information risk review</a:t>
            </a:r>
          </a:p>
        </p:txBody>
      </p:sp>
      <p:sp>
        <p:nvSpPr>
          <p:cNvPr id="12" name="Rectangle 11"/>
          <p:cNvSpPr/>
          <p:nvPr/>
        </p:nvSpPr>
        <p:spPr>
          <a:xfrm>
            <a:off x="755470" y="3063218"/>
            <a:ext cx="2066293" cy="516672"/>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GB" sz="1100" b="1" dirty="0" smtClean="0">
                <a:solidFill>
                  <a:srgbClr val="000000"/>
                </a:solidFill>
              </a:rPr>
              <a:t>In-depth follow-up one-to-one interviews</a:t>
            </a:r>
          </a:p>
        </p:txBody>
      </p:sp>
      <p:sp>
        <p:nvSpPr>
          <p:cNvPr id="13" name="Round Diagonal Corner Rectangle 12"/>
          <p:cNvSpPr/>
          <p:nvPr/>
        </p:nvSpPr>
        <p:spPr>
          <a:xfrm rot="19926521">
            <a:off x="192910" y="3010360"/>
            <a:ext cx="450496" cy="461597"/>
          </a:xfrm>
          <a:prstGeom prst="round2DiagRect">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smtClean="0">
              <a:solidFill>
                <a:srgbClr val="000000"/>
              </a:solidFill>
            </a:endParaRPr>
          </a:p>
        </p:txBody>
      </p:sp>
      <p:sp>
        <p:nvSpPr>
          <p:cNvPr id="14" name="TextBox 13"/>
          <p:cNvSpPr txBox="1"/>
          <p:nvPr/>
        </p:nvSpPr>
        <p:spPr>
          <a:xfrm>
            <a:off x="268918" y="3071881"/>
            <a:ext cx="298480" cy="338554"/>
          </a:xfrm>
          <a:prstGeom prst="rect">
            <a:avLst/>
          </a:prstGeom>
          <a:noFill/>
        </p:spPr>
        <p:txBody>
          <a:bodyPr wrap="none" rtlCol="0">
            <a:spAutoFit/>
          </a:bodyPr>
          <a:lstStyle/>
          <a:p>
            <a:pPr algn="ctr"/>
            <a:r>
              <a:rPr lang="en-GB" sz="1600" b="1" dirty="0" smtClean="0">
                <a:solidFill>
                  <a:srgbClr val="FFFFFF"/>
                </a:solidFill>
              </a:rPr>
              <a:t>2</a:t>
            </a:r>
          </a:p>
        </p:txBody>
      </p:sp>
      <p:sp>
        <p:nvSpPr>
          <p:cNvPr id="15" name="Content Placeholder 4"/>
          <p:cNvSpPr txBox="1">
            <a:spLocks/>
          </p:cNvSpPr>
          <p:nvPr/>
        </p:nvSpPr>
        <p:spPr bwMode="auto">
          <a:xfrm>
            <a:off x="2889279" y="3075819"/>
            <a:ext cx="6147341" cy="1584221"/>
          </a:xfrm>
          <a:prstGeom prst="rect">
            <a:avLst/>
          </a:prstGeom>
          <a:solidFill>
            <a:schemeClr val="bg1">
              <a:lumMod val="95000"/>
            </a:schemeClr>
          </a:solidFill>
          <a:ln w="9525" algn="ctr">
            <a:solidFill>
              <a:schemeClr val="bg1">
                <a:lumMod val="85000"/>
              </a:schemeClr>
            </a:solidFill>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100000"/>
              </a:spcBef>
              <a:spcAft>
                <a:spcPct val="0"/>
              </a:spcAft>
              <a:buClr>
                <a:schemeClr val="accent1"/>
              </a:buClr>
              <a:buSzPct val="75000"/>
              <a:defRPr sz="1600">
                <a:solidFill>
                  <a:schemeClr val="tx1"/>
                </a:solidFill>
                <a:latin typeface="+mn-lt"/>
                <a:ea typeface="+mn-ea"/>
                <a:cs typeface="+mn-cs"/>
              </a:defRPr>
            </a:lvl1pPr>
            <a:lvl2pPr marL="361950" indent="-182563" algn="l" rtl="0" eaLnBrk="0" fontAlgn="base" hangingPunct="0">
              <a:spcBef>
                <a:spcPct val="50000"/>
              </a:spcBef>
              <a:spcAft>
                <a:spcPct val="0"/>
              </a:spcAft>
              <a:buClr>
                <a:srgbClr val="ED1848"/>
              </a:buClr>
              <a:buChar char="•"/>
              <a:defRPr sz="1600">
                <a:solidFill>
                  <a:schemeClr val="tx1"/>
                </a:solidFill>
                <a:latin typeface="+mn-lt"/>
                <a:ea typeface="+mn-ea"/>
              </a:defRPr>
            </a:lvl2pPr>
            <a:lvl3pPr marL="747713" indent="-206375"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3pPr>
            <a:lvl4pPr marL="1130300" indent="-203200"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4pPr>
            <a:lvl5pPr marL="1504950" indent="-195263" algn="l" rtl="0" eaLnBrk="0" fontAlgn="base" hangingPunct="0">
              <a:spcBef>
                <a:spcPct val="50000"/>
              </a:spcBef>
              <a:spcAft>
                <a:spcPct val="0"/>
              </a:spcAft>
              <a:buClr>
                <a:srgbClr val="ED1848"/>
              </a:buClr>
              <a:buFont typeface="Arial" charset="0"/>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1" indent="0">
              <a:spcBef>
                <a:spcPts val="600"/>
              </a:spcBef>
              <a:buNone/>
            </a:pPr>
            <a:r>
              <a:rPr lang="en-GB" sz="1000" dirty="0" smtClean="0">
                <a:solidFill>
                  <a:srgbClr val="000000"/>
                </a:solidFill>
                <a:cs typeface="Arial" pitchFamily="34" charset="0"/>
              </a:rPr>
              <a:t>Quantitative research was supplemented with follow-up qualitative in depth interviews to further understand the visit experience</a:t>
            </a:r>
          </a:p>
          <a:p>
            <a:pPr marL="171450" lvl="1" indent="-171450">
              <a:spcBef>
                <a:spcPts val="600"/>
              </a:spcBef>
              <a:buFont typeface="Arial" pitchFamily="34" charset="0"/>
              <a:buChar char="•"/>
            </a:pPr>
            <a:r>
              <a:rPr lang="en-GB" sz="1000" dirty="0" smtClean="0">
                <a:solidFill>
                  <a:srgbClr val="000000"/>
                </a:solidFill>
                <a:cs typeface="Arial" pitchFamily="34" charset="0"/>
              </a:rPr>
              <a:t>One to one telephone interviews </a:t>
            </a:r>
          </a:p>
          <a:p>
            <a:pPr marL="171450" lvl="1" indent="-171450">
              <a:spcBef>
                <a:spcPts val="600"/>
              </a:spcBef>
              <a:buFont typeface="Arial" pitchFamily="34" charset="0"/>
              <a:buChar char="•"/>
            </a:pPr>
            <a:r>
              <a:rPr lang="en-GB" sz="1000" dirty="0" smtClean="0">
                <a:solidFill>
                  <a:srgbClr val="000000"/>
                </a:solidFill>
                <a:cs typeface="Arial" pitchFamily="34" charset="0"/>
              </a:rPr>
              <a:t>Respondents selected from quantitative data according to their answers provided at the earlier research stage.  Although quantitative research results were largely positive, a mix of positive and less positive experienced organisations were selected to give a variety of feedback in terms of what works well and where improvements can be made</a:t>
            </a:r>
          </a:p>
          <a:p>
            <a:pPr marL="171450" lvl="1" indent="-171450">
              <a:spcBef>
                <a:spcPts val="600"/>
              </a:spcBef>
              <a:buFont typeface="Arial" pitchFamily="34" charset="0"/>
              <a:buChar char="•"/>
            </a:pPr>
            <a:r>
              <a:rPr lang="en-GB" sz="1000" dirty="0" smtClean="0">
                <a:solidFill>
                  <a:srgbClr val="000000"/>
                </a:solidFill>
                <a:cs typeface="Arial" pitchFamily="34" charset="0"/>
              </a:rPr>
              <a:t>Completed during August, September and early October 2017</a:t>
            </a:r>
            <a:endParaRPr lang="en-GB" sz="700" dirty="0" smtClean="0">
              <a:solidFill>
                <a:srgbClr val="000000"/>
              </a:solidFill>
              <a:cs typeface="Arial" pitchFamily="34" charset="0"/>
            </a:endParaRPr>
          </a:p>
        </p:txBody>
      </p:sp>
      <p:pic>
        <p:nvPicPr>
          <p:cNvPr id="19" name="Picture 4" descr="N:\Image Bank\Quotation\Blue people Quotation no background.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926064" y="3536314"/>
            <a:ext cx="1164920" cy="926686"/>
          </a:xfrm>
          <a:prstGeom prst="rect">
            <a:avLst/>
          </a:prstGeom>
          <a:noFill/>
          <a:ln>
            <a:noFill/>
          </a:ln>
          <a:effectLst>
            <a:outerShdw blurRad="292100" dist="139700" dir="2700000" algn="tl" rotWithShape="0">
              <a:srgbClr val="333333">
                <a:alpha val="65000"/>
              </a:srgbClr>
            </a:outerShdw>
          </a:effectLst>
          <a:extLst/>
        </p:spPr>
      </p:pic>
      <p:pic>
        <p:nvPicPr>
          <p:cNvPr id="18" name="Picture 17"/>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371846" y="1563610"/>
            <a:ext cx="719138" cy="71913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42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 Visit</a:t>
            </a:r>
            <a:endParaRPr lang="en-GB" dirty="0"/>
          </a:p>
        </p:txBody>
      </p:sp>
      <p:sp>
        <p:nvSpPr>
          <p:cNvPr id="3" name="Text Placeholder 2"/>
          <p:cNvSpPr>
            <a:spLocks noGrp="1"/>
          </p:cNvSpPr>
          <p:nvPr>
            <p:ph type="body" idx="1"/>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3515CFE-468B-A645-8B8D-335FF48585A6}" type="slidenum">
              <a:rPr lang="en-GB" smtClean="0"/>
              <a:pPr/>
              <a:t>6</a:t>
            </a:fld>
            <a:endParaRPr lang="en-GB" dirty="0"/>
          </a:p>
        </p:txBody>
      </p:sp>
    </p:spTree>
    <p:extLst>
      <p:ext uri="{BB962C8B-B14F-4D97-AF65-F5344CB8AC3E}">
        <p14:creationId xmlns:p14="http://schemas.microsoft.com/office/powerpoint/2010/main" val="1323592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Pre visit ratings</a:t>
            </a:r>
            <a:endParaRPr lang="en-US"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7</a:t>
            </a:fld>
            <a:endParaRPr lang="en-GB" dirty="0"/>
          </a:p>
        </p:txBody>
      </p:sp>
      <p:sp>
        <p:nvSpPr>
          <p:cNvPr id="9" name="Content Placeholder 8"/>
          <p:cNvSpPr>
            <a:spLocks noGrp="1"/>
          </p:cNvSpPr>
          <p:nvPr>
            <p:ph idx="14"/>
          </p:nvPr>
        </p:nvSpPr>
        <p:spPr>
          <a:xfrm>
            <a:off x="338062" y="4545883"/>
            <a:ext cx="8496300" cy="179235"/>
          </a:xfrm>
        </p:spPr>
        <p:txBody>
          <a:bodyPr>
            <a:noAutofit/>
          </a:bodyPr>
          <a:lstStyle/>
          <a:p>
            <a:r>
              <a:rPr lang="en-GB" i="1" dirty="0" smtClean="0"/>
              <a:t>Q4. How </a:t>
            </a:r>
            <a:r>
              <a:rPr lang="en-GB" i="1" dirty="0"/>
              <a:t>would you rate the correspondence you had with the ICO before your visit in regard to the following areas of information</a:t>
            </a:r>
            <a:r>
              <a:rPr lang="en-GB" i="1" dirty="0" smtClean="0"/>
              <a:t>:</a:t>
            </a:r>
          </a:p>
          <a:p>
            <a:r>
              <a:rPr lang="en-GB" i="1" dirty="0" smtClean="0"/>
              <a:t>Base: all respondents 56</a:t>
            </a:r>
            <a:endParaRPr lang="en-US" i="1" dirty="0"/>
          </a:p>
        </p:txBody>
      </p:sp>
      <p:sp>
        <p:nvSpPr>
          <p:cNvPr id="10" name="Content Placeholder 9"/>
          <p:cNvSpPr>
            <a:spLocks noGrp="1"/>
          </p:cNvSpPr>
          <p:nvPr>
            <p:ph idx="15"/>
          </p:nvPr>
        </p:nvSpPr>
        <p:spPr>
          <a:xfrm>
            <a:off x="323410" y="645988"/>
            <a:ext cx="8496740" cy="270000"/>
          </a:xfrm>
        </p:spPr>
        <p:txBody>
          <a:bodyPr>
            <a:noAutofit/>
          </a:bodyPr>
          <a:lstStyle/>
          <a:p>
            <a:pPr>
              <a:lnSpc>
                <a:spcPct val="150000"/>
              </a:lnSpc>
            </a:pPr>
            <a:r>
              <a:rPr lang="en-US" sz="1050" dirty="0" smtClean="0"/>
              <a:t>Pre visit ratings were wholly positive, with no negative ratings.  At least 3 in 4 were </a:t>
            </a:r>
            <a:r>
              <a:rPr lang="en-US" sz="1050" i="1" dirty="0" smtClean="0"/>
              <a:t>very</a:t>
            </a:r>
            <a:r>
              <a:rPr lang="en-US" sz="1050" dirty="0" smtClean="0"/>
              <a:t> satisfied.  Staff related ratings were marginally more positive than information ratings.</a:t>
            </a:r>
            <a:endParaRPr lang="en-US" sz="1050" dirty="0"/>
          </a:p>
        </p:txBody>
      </p:sp>
      <p:graphicFrame>
        <p:nvGraphicFramePr>
          <p:cNvPr id="7" name="Chart 6"/>
          <p:cNvGraphicFramePr/>
          <p:nvPr>
            <p:extLst>
              <p:ext uri="{D42A27DB-BD31-4B8C-83A1-F6EECF244321}">
                <p14:modId xmlns:p14="http://schemas.microsoft.com/office/powerpoint/2010/main" val="1705510248"/>
              </p:ext>
            </p:extLst>
          </p:nvPr>
        </p:nvGraphicFramePr>
        <p:xfrm>
          <a:off x="323850" y="915520"/>
          <a:ext cx="8496740" cy="361622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07380" y="915988"/>
            <a:ext cx="360050" cy="307777"/>
          </a:xfrm>
          <a:prstGeom prst="rect">
            <a:avLst/>
          </a:prstGeom>
          <a:noFill/>
        </p:spPr>
        <p:txBody>
          <a:bodyPr wrap="square" rtlCol="0">
            <a:spAutoFit/>
          </a:bodyPr>
          <a:lstStyle/>
          <a:p>
            <a:r>
              <a:rPr lang="en-GB" sz="1400" dirty="0" smtClean="0"/>
              <a:t>%</a:t>
            </a:r>
            <a:endParaRPr lang="en-GB" sz="1400" dirty="0"/>
          </a:p>
        </p:txBody>
      </p:sp>
      <p:pic>
        <p:nvPicPr>
          <p:cNvPr id="11" name="Picture 10"/>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04560" y="49611"/>
            <a:ext cx="431620" cy="43162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12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Improvements to pre-visit process</a:t>
            </a:r>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8</a:t>
            </a:fld>
            <a:endParaRPr lang="en-GB" dirty="0"/>
          </a:p>
        </p:txBody>
      </p:sp>
      <p:pic>
        <p:nvPicPr>
          <p:cNvPr id="8" name="Picture 4" descr="N:\Image Bank\Quotation\Blue people Quotation no background.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244510" y="51400"/>
            <a:ext cx="698466" cy="555625"/>
          </a:xfrm>
          <a:prstGeom prst="rect">
            <a:avLst/>
          </a:prstGeom>
          <a:noFill/>
          <a:ln>
            <a:noFill/>
          </a:ln>
          <a:effectLst>
            <a:outerShdw blurRad="292100" dist="139700" dir="2700000" algn="tl" rotWithShape="0">
              <a:srgbClr val="333333">
                <a:alpha val="65000"/>
              </a:srgbClr>
            </a:outerShdw>
          </a:effectLst>
          <a:extLst/>
        </p:spPr>
      </p:pic>
      <p:sp>
        <p:nvSpPr>
          <p:cNvPr id="9" name="TextBox 8"/>
          <p:cNvSpPr txBox="1"/>
          <p:nvPr/>
        </p:nvSpPr>
        <p:spPr>
          <a:xfrm>
            <a:off x="376361" y="672765"/>
            <a:ext cx="7849090" cy="4755148"/>
          </a:xfrm>
          <a:prstGeom prst="rect">
            <a:avLst/>
          </a:prstGeom>
          <a:noFill/>
        </p:spPr>
        <p:txBody>
          <a:bodyPr wrap="square" rtlCol="0">
            <a:spAutoFit/>
          </a:bodyPr>
          <a:lstStyle/>
          <a:p>
            <a:pPr>
              <a:lnSpc>
                <a:spcPct val="114000"/>
              </a:lnSpc>
            </a:pPr>
            <a:r>
              <a:rPr lang="en-GB" sz="1000" dirty="0" smtClean="0"/>
              <a:t>Any criticisms of communication before the visit were collected via feedback in the quantitative interview and during qualitative research.  Criticisms were extremely minor and overall data controllers reported that:</a:t>
            </a:r>
          </a:p>
          <a:p>
            <a:pPr marL="171450" indent="-171450">
              <a:lnSpc>
                <a:spcPct val="114000"/>
              </a:lnSpc>
              <a:buFont typeface="Arial" panose="020B0604020202020204" pitchFamily="34" charset="0"/>
              <a:buChar char="•"/>
            </a:pPr>
            <a:r>
              <a:rPr lang="en-GB" sz="1000" dirty="0" smtClean="0"/>
              <a:t>The ICO staff were </a:t>
            </a:r>
            <a:r>
              <a:rPr lang="en-GB" sz="1000" b="1" dirty="0" smtClean="0"/>
              <a:t>pleasant and efficient </a:t>
            </a:r>
            <a:r>
              <a:rPr lang="en-GB" sz="1000" dirty="0" smtClean="0"/>
              <a:t>to deal with</a:t>
            </a:r>
          </a:p>
          <a:p>
            <a:pPr marL="171450" indent="-171450">
              <a:lnSpc>
                <a:spcPct val="114000"/>
              </a:lnSpc>
              <a:buFont typeface="Arial" panose="020B0604020202020204" pitchFamily="34" charset="0"/>
              <a:buChar char="•"/>
            </a:pPr>
            <a:r>
              <a:rPr lang="en-GB" sz="1000" dirty="0" smtClean="0"/>
              <a:t>It was clear what they had to prepare, even if in a few cases it was </a:t>
            </a:r>
            <a:r>
              <a:rPr lang="en-GB" sz="1000" b="1" dirty="0" smtClean="0"/>
              <a:t>difficult to prepare </a:t>
            </a:r>
            <a:r>
              <a:rPr lang="en-GB" sz="1000" dirty="0" smtClean="0"/>
              <a:t>information. </a:t>
            </a:r>
            <a:r>
              <a:rPr lang="en-GB" sz="1000" b="1" dirty="0" smtClean="0"/>
              <a:t>93% </a:t>
            </a:r>
            <a:r>
              <a:rPr lang="en-GB" sz="1000" dirty="0" smtClean="0"/>
              <a:t>said they had sufficient time to prepare, </a:t>
            </a:r>
            <a:r>
              <a:rPr lang="en-GB" sz="1000" b="1" dirty="0" smtClean="0"/>
              <a:t>7% </a:t>
            </a:r>
            <a:r>
              <a:rPr lang="en-GB" sz="1000" dirty="0" smtClean="0"/>
              <a:t>had sufficient time but would have preferred more time. For some the chance to steer the content of the visit was useful to enable focus on what they wanted most rather than ICO spend time on aspects the organisation was confident in handling</a:t>
            </a:r>
          </a:p>
          <a:p>
            <a:pPr marL="171450" indent="-171450">
              <a:lnSpc>
                <a:spcPct val="114000"/>
              </a:lnSpc>
              <a:buFont typeface="Arial" panose="020B0604020202020204" pitchFamily="34" charset="0"/>
              <a:buChar char="•"/>
            </a:pPr>
            <a:endParaRPr lang="en-GB" sz="1000" dirty="0" smtClean="0"/>
          </a:p>
          <a:p>
            <a:pPr marL="628650" lvl="1" indent="-171450">
              <a:lnSpc>
                <a:spcPct val="114000"/>
              </a:lnSpc>
              <a:buFont typeface="Arial" panose="020B0604020202020204" pitchFamily="34" charset="0"/>
              <a:buChar char="•"/>
            </a:pPr>
            <a:r>
              <a:rPr lang="en-GB" sz="1000" dirty="0" smtClean="0"/>
              <a:t>Largely information was already to hand through policies and procedures.  If there was any preparation of material, it didn’t appear to be overly time-consuming and </a:t>
            </a:r>
            <a:r>
              <a:rPr lang="en-GB" sz="1000" b="1" dirty="0" smtClean="0"/>
              <a:t>preparation time was accepted </a:t>
            </a:r>
            <a:r>
              <a:rPr lang="en-GB" sz="1000" dirty="0" smtClean="0"/>
              <a:t>as part of the process</a:t>
            </a:r>
          </a:p>
          <a:p>
            <a:pPr marL="628650" lvl="1" indent="-171450">
              <a:lnSpc>
                <a:spcPct val="114000"/>
              </a:lnSpc>
              <a:buFont typeface="Arial" panose="020B0604020202020204" pitchFamily="34" charset="0"/>
              <a:buChar char="•"/>
            </a:pPr>
            <a:r>
              <a:rPr lang="en-GB" sz="1000" dirty="0" smtClean="0"/>
              <a:t>A theme which occurred in several qualitative interviews amongst larger organisations was that the most effort in preparation was to </a:t>
            </a:r>
            <a:r>
              <a:rPr lang="en-GB" sz="1000" b="1" dirty="0" smtClean="0"/>
              <a:t>co-ordinate colleagues </a:t>
            </a:r>
            <a:r>
              <a:rPr lang="en-GB" sz="1000" dirty="0" smtClean="0"/>
              <a:t>to fit into the visit period.  For example a large organisation has several people, but also several sites.  Co-ordinating people and across sites to make it all work efficiently for the auditors was challenging.  Again, this was accepted as just part of the process, but there was a minority feeling that the ICO hadn’t appreciated the complexity of the organisation and fitting everything into a relatively short visit meant that they were stretched. Comments below reflect this</a:t>
            </a:r>
          </a:p>
          <a:p>
            <a:pPr marL="628650" lvl="1" indent="-171450">
              <a:buFont typeface="Arial" panose="020B0604020202020204" pitchFamily="34" charset="0"/>
              <a:buChar char="•"/>
            </a:pPr>
            <a:endParaRPr lang="en-GB" sz="1100" dirty="0"/>
          </a:p>
          <a:p>
            <a:pPr marL="628650" lvl="1" indent="-171450">
              <a:buFont typeface="Arial" panose="020B0604020202020204" pitchFamily="34" charset="0"/>
              <a:buChar char="•"/>
            </a:pPr>
            <a:endParaRPr lang="en-GB" sz="1100" dirty="0" smtClean="0"/>
          </a:p>
          <a:p>
            <a:pPr marL="628650" lvl="1" indent="-171450">
              <a:buFont typeface="Arial" panose="020B0604020202020204" pitchFamily="34" charset="0"/>
              <a:buChar char="•"/>
            </a:pPr>
            <a:endParaRPr lang="en-GB" sz="1100" dirty="0"/>
          </a:p>
          <a:p>
            <a:pPr marL="628650" lvl="1" indent="-171450">
              <a:buFont typeface="Arial" panose="020B0604020202020204" pitchFamily="34" charset="0"/>
              <a:buChar char="•"/>
            </a:pPr>
            <a:endParaRPr lang="en-GB" sz="1100" dirty="0" smtClean="0"/>
          </a:p>
          <a:p>
            <a:pPr marL="628650" lvl="1" indent="-171450">
              <a:buFont typeface="Arial" panose="020B0604020202020204" pitchFamily="34" charset="0"/>
              <a:buChar char="•"/>
            </a:pPr>
            <a:endParaRPr lang="en-GB" sz="1100" dirty="0"/>
          </a:p>
          <a:p>
            <a:pPr marL="628650" lvl="1" indent="-171450">
              <a:buFont typeface="Arial" panose="020B0604020202020204" pitchFamily="34" charset="0"/>
              <a:buChar char="•"/>
            </a:pPr>
            <a:endParaRPr lang="en-GB" sz="1100" dirty="0" smtClean="0"/>
          </a:p>
          <a:p>
            <a:pPr marL="628650" lvl="1" indent="-171450">
              <a:buFont typeface="Arial" panose="020B0604020202020204" pitchFamily="34" charset="0"/>
              <a:buChar char="•"/>
            </a:pPr>
            <a:endParaRPr lang="en-GB" sz="1100" dirty="0"/>
          </a:p>
          <a:p>
            <a:pPr marL="628650" lvl="1" indent="-171450">
              <a:buFont typeface="Arial" panose="020B0604020202020204" pitchFamily="34" charset="0"/>
              <a:buChar char="•"/>
            </a:pPr>
            <a:endParaRPr lang="en-GB" sz="1100" dirty="0" smtClean="0"/>
          </a:p>
          <a:p>
            <a:pPr marL="628650" lvl="1" indent="-171450">
              <a:buFont typeface="Arial" panose="020B0604020202020204" pitchFamily="34" charset="0"/>
              <a:buChar char="•"/>
            </a:pPr>
            <a:r>
              <a:rPr lang="en-GB" sz="1100" dirty="0" smtClean="0"/>
              <a:t>There were very minor criticisms of timing delays, </a:t>
            </a:r>
            <a:r>
              <a:rPr lang="en-GB" sz="1100" dirty="0" err="1" smtClean="0"/>
              <a:t>eg</a:t>
            </a:r>
            <a:r>
              <a:rPr lang="en-GB" sz="1100" dirty="0" smtClean="0"/>
              <a:t> visits cancelled due to sickness, strikes, but these were largely understandable (in turn ICO were accommodating when an organisation has to delay due to a family bereavement)</a:t>
            </a:r>
          </a:p>
          <a:p>
            <a:r>
              <a:rPr lang="en-GB" sz="1100" dirty="0"/>
              <a:t>	</a:t>
            </a:r>
            <a:r>
              <a:rPr lang="en-GB" sz="1100" dirty="0" smtClean="0"/>
              <a:t> </a:t>
            </a:r>
            <a:endParaRPr lang="en-GB" sz="1100" dirty="0"/>
          </a:p>
        </p:txBody>
      </p:sp>
      <p:sp>
        <p:nvSpPr>
          <p:cNvPr id="10" name="Rounded Rectangular Callout 9"/>
          <p:cNvSpPr/>
          <p:nvPr/>
        </p:nvSpPr>
        <p:spPr>
          <a:xfrm>
            <a:off x="539440" y="3364144"/>
            <a:ext cx="3312460" cy="576081"/>
          </a:xfrm>
          <a:prstGeom prst="wedgeRoundRectCallout">
            <a:avLst>
              <a:gd name="adj1" fmla="val -53386"/>
              <a:gd name="adj2" fmla="val -557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As a Community Trust, we have a large geographical area, however due to transport, the Auditors were only able to audit services within the Headquarters area.</a:t>
            </a:r>
          </a:p>
        </p:txBody>
      </p:sp>
      <p:sp>
        <p:nvSpPr>
          <p:cNvPr id="11" name="Rounded Rectangular Callout 10"/>
          <p:cNvSpPr/>
          <p:nvPr/>
        </p:nvSpPr>
        <p:spPr>
          <a:xfrm>
            <a:off x="6228230" y="3353226"/>
            <a:ext cx="2808390" cy="875037"/>
          </a:xfrm>
          <a:prstGeom prst="wedgeRoundRectCallout">
            <a:avLst>
              <a:gd name="adj1" fmla="val 45822"/>
              <a:gd name="adj2" fmla="val 713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It was difficult to accommodate any additional meetings with staff or changes to schedules due to the diary commitments of staff and I think both sides would have benefitted from a discussion on the best persons to meet with so the auditors got the best out of their visit.</a:t>
            </a:r>
          </a:p>
        </p:txBody>
      </p:sp>
      <p:sp>
        <p:nvSpPr>
          <p:cNvPr id="12" name="Rounded Rectangular Callout 11"/>
          <p:cNvSpPr/>
          <p:nvPr/>
        </p:nvSpPr>
        <p:spPr>
          <a:xfrm>
            <a:off x="2771750" y="4012233"/>
            <a:ext cx="3362836" cy="647807"/>
          </a:xfrm>
          <a:prstGeom prst="wedgeRoundRectCallout">
            <a:avLst>
              <a:gd name="adj1" fmla="val 57919"/>
              <a:gd name="adj2" fmla="val -67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The auditor was very rigid in their proposed schedule - refusing to deviate from the scope areas they were interested in. This made planning a little tricky for us. Perhaps some flexibility in approach would help.</a:t>
            </a:r>
          </a:p>
        </p:txBody>
      </p:sp>
      <p:sp>
        <p:nvSpPr>
          <p:cNvPr id="13" name="Rounded Rectangular Callout 12"/>
          <p:cNvSpPr/>
          <p:nvPr/>
        </p:nvSpPr>
        <p:spPr>
          <a:xfrm>
            <a:off x="3974286" y="3364144"/>
            <a:ext cx="2160300" cy="576081"/>
          </a:xfrm>
          <a:prstGeom prst="wedgeRoundRectCallout">
            <a:avLst>
              <a:gd name="adj1" fmla="val -57570"/>
              <a:gd name="adj2" fmla="val -537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The volume of information requested was excessive, and much of this would have been better viewed on site during the visit</a:t>
            </a:r>
          </a:p>
        </p:txBody>
      </p:sp>
    </p:spTree>
    <p:extLst>
      <p:ext uri="{BB962C8B-B14F-4D97-AF65-F5344CB8AC3E}">
        <p14:creationId xmlns:p14="http://schemas.microsoft.com/office/powerpoint/2010/main" val="363080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Visit</a:t>
            </a:r>
            <a:endParaRPr lang="en-GB" dirty="0"/>
          </a:p>
        </p:txBody>
      </p:sp>
      <p:sp>
        <p:nvSpPr>
          <p:cNvPr id="3" name="Text Placeholder 2"/>
          <p:cNvSpPr>
            <a:spLocks noGrp="1"/>
          </p:cNvSpPr>
          <p:nvPr>
            <p:ph type="body" idx="1"/>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3515CFE-468B-A645-8B8D-335FF48585A6}" type="slidenum">
              <a:rPr lang="en-GB" smtClean="0"/>
              <a:pPr/>
              <a:t>9</a:t>
            </a:fld>
            <a:endParaRPr lang="en-GB" dirty="0"/>
          </a:p>
        </p:txBody>
      </p:sp>
    </p:spTree>
    <p:extLst>
      <p:ext uri="{BB962C8B-B14F-4D97-AF65-F5344CB8AC3E}">
        <p14:creationId xmlns:p14="http://schemas.microsoft.com/office/powerpoint/2010/main" val="855574629"/>
      </p:ext>
    </p:extLst>
  </p:cSld>
  <p:clrMapOvr>
    <a:masterClrMapping/>
  </p:clrMapOvr>
</p:sld>
</file>

<file path=ppt/theme/theme1.xml><?xml version="1.0" encoding="utf-8"?>
<a:theme xmlns:a="http://schemas.openxmlformats.org/drawingml/2006/main" name="1_Office Theme">
  <a:themeElements>
    <a:clrScheme name="BDRC Report Theme">
      <a:dk1>
        <a:srgbClr val="4A5B73"/>
      </a:dk1>
      <a:lt1>
        <a:srgbClr val="FFFFFF"/>
      </a:lt1>
      <a:dk2>
        <a:srgbClr val="808080"/>
      </a:dk2>
      <a:lt2>
        <a:srgbClr val="E7E6E6"/>
      </a:lt2>
      <a:accent1>
        <a:srgbClr val="3BC3FF"/>
      </a:accent1>
      <a:accent2>
        <a:srgbClr val="6B9FC9"/>
      </a:accent2>
      <a:accent3>
        <a:srgbClr val="EB174F"/>
      </a:accent3>
      <a:accent4>
        <a:srgbClr val="7A5CEA"/>
      </a:accent4>
      <a:accent5>
        <a:srgbClr val="058BAA"/>
      </a:accent5>
      <a:accent6>
        <a:srgbClr val="1CDFBE"/>
      </a:accent6>
      <a:hlink>
        <a:srgbClr val="7DA9E8"/>
      </a:hlink>
      <a:folHlink>
        <a:srgbClr val="000000"/>
      </a:folHlink>
    </a:clrScheme>
    <a:fontScheme name="BDRC Report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4434</TotalTime>
  <Words>6950</Words>
  <Application>Microsoft Office PowerPoint</Application>
  <PresentationFormat>On-screen Show (16:9)</PresentationFormat>
  <Paragraphs>557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1_Office Theme</vt:lpstr>
      <vt:lpstr>Best Practice Audits</vt:lpstr>
      <vt:lpstr>Contents</vt:lpstr>
      <vt:lpstr>Background and Method</vt:lpstr>
      <vt:lpstr>Background</vt:lpstr>
      <vt:lpstr>Method</vt:lpstr>
      <vt:lpstr>Pre Visit</vt:lpstr>
      <vt:lpstr>Pre visit ratings</vt:lpstr>
      <vt:lpstr>Improvements to pre-visit process</vt:lpstr>
      <vt:lpstr>The Visit</vt:lpstr>
      <vt:lpstr>The visit ratings</vt:lpstr>
      <vt:lpstr>The visit expectations and improvements </vt:lpstr>
      <vt:lpstr>Post Visit</vt:lpstr>
      <vt:lpstr>Report ratings</vt:lpstr>
      <vt:lpstr>Report ratings</vt:lpstr>
      <vt:lpstr>Impact of the report on the organisation</vt:lpstr>
      <vt:lpstr>Overall assessment</vt:lpstr>
      <vt:lpstr>Overall assessment ratings</vt:lpstr>
      <vt:lpstr>Overall satisfaction</vt:lpstr>
      <vt:lpstr>Recommendations</vt:lpstr>
      <vt:lpstr>Summary and Recommendations</vt:lpstr>
      <vt:lpstr>Case Studies</vt:lpstr>
      <vt:lpstr>Case Studies: qualitative research with audited organisations</vt:lpstr>
      <vt:lpstr>Case Studies: qualitative research with audited organisations</vt:lpstr>
      <vt:lpstr>Case Studies: qualitative research with audited organisations</vt:lpstr>
      <vt:lpstr>Case Studies: qualitative research with audited organisations</vt:lpstr>
      <vt:lpstr>Case Studies: qualitative research with audited organisations</vt:lpstr>
      <vt:lpstr>Case Studies: qualitative research with audited organisations</vt:lpstr>
      <vt:lpstr>Case Studies: qualitative research with audited organisations</vt:lpstr>
      <vt:lpstr>Case Studies: qualitative research with audited organisations</vt:lpstr>
      <vt:lpstr>Case Studies: qualitative research with audited organisations</vt:lpstr>
      <vt:lpstr>Case Studies: qualitative research with audited organisations</vt:lpstr>
      <vt:lpstr>Quality Standards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Robert Lee</cp:lastModifiedBy>
  <cp:revision>117</cp:revision>
  <cp:lastPrinted>2017-10-16T10:18:17Z</cp:lastPrinted>
  <dcterms:created xsi:type="dcterms:W3CDTF">2017-07-14T08:54:59Z</dcterms:created>
  <dcterms:modified xsi:type="dcterms:W3CDTF">2018-01-31T17:23:04Z</dcterms:modified>
</cp:coreProperties>
</file>