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82" r:id="rId1"/>
  </p:sldMasterIdLst>
  <p:notesMasterIdLst>
    <p:notesMasterId r:id="rId23"/>
  </p:notesMasterIdLst>
  <p:handoutMasterIdLst>
    <p:handoutMasterId r:id="rId24"/>
  </p:handoutMasterIdLst>
  <p:sldIdLst>
    <p:sldId id="281" r:id="rId2"/>
    <p:sldId id="379" r:id="rId3"/>
    <p:sldId id="400" r:id="rId4"/>
    <p:sldId id="368" r:id="rId5"/>
    <p:sldId id="380" r:id="rId6"/>
    <p:sldId id="381" r:id="rId7"/>
    <p:sldId id="385" r:id="rId8"/>
    <p:sldId id="386" r:id="rId9"/>
    <p:sldId id="387" r:id="rId10"/>
    <p:sldId id="388" r:id="rId11"/>
    <p:sldId id="389" r:id="rId12"/>
    <p:sldId id="390" r:id="rId13"/>
    <p:sldId id="391" r:id="rId14"/>
    <p:sldId id="399" r:id="rId15"/>
    <p:sldId id="393" r:id="rId16"/>
    <p:sldId id="394" r:id="rId17"/>
    <p:sldId id="395" r:id="rId18"/>
    <p:sldId id="396" r:id="rId19"/>
    <p:sldId id="397" r:id="rId20"/>
    <p:sldId id="367" r:id="rId21"/>
    <p:sldId id="398" r:id="rId22"/>
  </p:sldIdLst>
  <p:sldSz cx="16257588" cy="9144000"/>
  <p:notesSz cx="6858000" cy="9144000"/>
  <p:embeddedFontLst>
    <p:embeddedFont>
      <p:font typeface="Calibri" panose="020F0502020204030204" pitchFamily="34" charset="0"/>
      <p:regular r:id="rId25"/>
      <p:bold r:id="rId26"/>
      <p:italic r:id="rId27"/>
      <p:boldItalic r:id="rId28"/>
    </p:embeddedFont>
    <p:embeddedFont>
      <p:font typeface="Overpass Mono" panose="00000509000000000000" pitchFamily="50" charset="0"/>
      <p:regular r:id="rId29"/>
      <p:bold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249"/>
    <a:srgbClr val="019967"/>
    <a:srgbClr val="791D7E"/>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80346" autoAdjust="0"/>
  </p:normalViewPr>
  <p:slideViewPr>
    <p:cSldViewPr snapToGrid="0" snapToObjects="1">
      <p:cViewPr varScale="1">
        <p:scale>
          <a:sx n="69" d="100"/>
          <a:sy n="69" d="100"/>
        </p:scale>
        <p:origin x="1836" y="48"/>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8/10/relationships/authors" Target="authors.xml"/><Relationship Id="rId45"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3/24/2022</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ico.org.uk/global/contact-u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co.org.uk/global/contact-u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Pts val="1400"/>
              <a:buFontTx/>
              <a:buNone/>
              <a:tabLst/>
              <a:defRPr/>
            </a:pPr>
            <a:r>
              <a:rPr lang="en-GB" b="1" dirty="0"/>
              <a:t>Baseline assessment (5 minutes, slides 8-9)</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Use this slide as to carry out a baseline assessment for this session. This content is covered in the Your Data Matters primary school resources. (https://</a:t>
            </a:r>
            <a:r>
              <a:rPr lang="en-GB" dirty="0" err="1"/>
              <a:t>ico.org.uk</a:t>
            </a:r>
            <a:r>
              <a:rPr lang="en-GB" dirty="0"/>
              <a:t>/for-organisations/posters-stickers-and-e-learning/school-resources/). Recap the key points using the questions on the slide.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None/>
            </a:pPr>
            <a:r>
              <a:rPr lang="en-GB" dirty="0"/>
              <a:t>Ask pupils:</a:t>
            </a:r>
          </a:p>
          <a:p>
            <a:pPr marL="457200" lvl="0" indent="-317500" algn="l" rtl="0">
              <a:lnSpc>
                <a:spcPct val="100000"/>
              </a:lnSpc>
              <a:spcBef>
                <a:spcPts val="0"/>
              </a:spcBef>
              <a:spcAft>
                <a:spcPts val="0"/>
              </a:spcAft>
              <a:buSzPts val="1400"/>
              <a:buChar char="●"/>
            </a:pPr>
            <a:r>
              <a:rPr lang="en-GB" b="1" dirty="0"/>
              <a:t>if they can remember what ‘personal data’ means. </a:t>
            </a:r>
            <a:r>
              <a:rPr lang="en-GB" b="0" dirty="0"/>
              <a:t>T</a:t>
            </a:r>
            <a:r>
              <a:rPr lang="en-GB" dirty="0"/>
              <a:t>his is covered in the Your Data Matters lesson 1 resource. </a:t>
            </a:r>
            <a:r>
              <a:rPr lang="en-GB" dirty="0">
                <a:solidFill>
                  <a:srgbClr val="0563C1"/>
                </a:solidFill>
              </a:rPr>
              <a:t>Personal data is any information about who you are and what you do.</a:t>
            </a:r>
          </a:p>
          <a:p>
            <a:pPr marL="457200" lvl="0" indent="-317500" algn="l" rtl="0">
              <a:lnSpc>
                <a:spcPct val="100000"/>
              </a:lnSpc>
              <a:spcBef>
                <a:spcPts val="0"/>
              </a:spcBef>
              <a:spcAft>
                <a:spcPts val="0"/>
              </a:spcAft>
              <a:buSzPts val="1400"/>
              <a:buChar char="●"/>
            </a:pPr>
            <a:r>
              <a:rPr lang="en-GB" b="1" dirty="0"/>
              <a:t>if they can think of any examples of personal data.</a:t>
            </a:r>
            <a:r>
              <a:rPr lang="en-GB" b="0" dirty="0"/>
              <a:t> i.e., </a:t>
            </a:r>
            <a:r>
              <a:rPr lang="en-GB" dirty="0">
                <a:solidFill>
                  <a:srgbClr val="0563C1"/>
                </a:solidFill>
              </a:rPr>
              <a:t>Name, birthday, email, address, location, online information (such as the websites you have visited), age, gender, preferences (such as what type of films you like to watch).</a:t>
            </a:r>
          </a:p>
          <a:p>
            <a:pPr marL="457200" lvl="0" indent="-317500" algn="l" rtl="0">
              <a:lnSpc>
                <a:spcPct val="100000"/>
              </a:lnSpc>
              <a:spcBef>
                <a:spcPts val="0"/>
              </a:spcBef>
              <a:spcAft>
                <a:spcPts val="0"/>
              </a:spcAft>
              <a:buSzPts val="1400"/>
              <a:buChar char="●"/>
            </a:pPr>
            <a:r>
              <a:rPr lang="en-GB" b="1" dirty="0"/>
              <a:t>why apps and websites collect their personal data? What is personal data used for?</a:t>
            </a:r>
            <a:r>
              <a:rPr lang="en-GB" b="1" dirty="0">
                <a:solidFill>
                  <a:srgbClr val="0563C1"/>
                </a:solidFill>
              </a:rPr>
              <a:t> </a:t>
            </a:r>
            <a:r>
              <a:rPr lang="en-GB" dirty="0">
                <a:solidFill>
                  <a:srgbClr val="0563C1"/>
                </a:solidFill>
              </a:rPr>
              <a:t>Apps and websites can use our personal data to make life more convenient for us. For example, a takeaway app will use our location to deliver food, or a TV streaming site will remember what we’ve watched previously to recommend other things we may like. Personal data can also be used by companies to show targeted adverts based on your online behaviour or your location. Sometimes apps or games might send notifications to your device (e.g. encouraging you to come back online). This resource will look at how online companies have to treat children and young people’s personal data differently to adults’ (i.e.. they shouldn’t be showing children targeted advertising or push notifications).</a:t>
            </a:r>
          </a:p>
          <a:p>
            <a:pPr marL="0" lvl="0" indent="0" algn="l" rtl="0">
              <a:lnSpc>
                <a:spcPct val="100000"/>
              </a:lnSpc>
              <a:spcBef>
                <a:spcPts val="0"/>
              </a:spcBef>
              <a:spcAft>
                <a:spcPts val="0"/>
              </a:spcAft>
              <a:buSzPts val="1400"/>
              <a:buNone/>
            </a:pPr>
            <a:endParaRPr lang="en-GB" dirty="0"/>
          </a:p>
          <a:p>
            <a:pPr marL="0" lvl="0" indent="0" algn="l" rtl="0">
              <a:spcBef>
                <a:spcPts val="0"/>
              </a:spcBef>
              <a:spcAft>
                <a:spcPts val="0"/>
              </a:spcAft>
              <a:buSzPts val="1100"/>
              <a:buNone/>
            </a:pPr>
            <a:r>
              <a:rPr lang="en-GB" dirty="0"/>
              <a:t>Ask pupils to think about whether they think it is important that people’s personal data is protected and kept private when they go online? Ask for a show of hands in response and for pupils to justify their opinions. </a:t>
            </a:r>
          </a:p>
          <a:p>
            <a:pPr marL="0" lvl="0" indent="0" algn="l" rtl="0">
              <a:spcBef>
                <a:spcPts val="0"/>
              </a:spcBef>
              <a:spcAft>
                <a:spcPts val="0"/>
              </a:spcAft>
              <a:buSzPts val="1100"/>
              <a:buNone/>
            </a:pPr>
            <a:endParaRPr lang="en-GB" dirty="0"/>
          </a:p>
          <a:p>
            <a:pPr marL="0" lvl="0" indent="0" algn="l" rtl="0">
              <a:spcBef>
                <a:spcPts val="0"/>
              </a:spcBef>
              <a:spcAft>
                <a:spcPts val="0"/>
              </a:spcAft>
              <a:buSzPts val="1100"/>
              <a:buNone/>
            </a:pPr>
            <a:r>
              <a:rPr lang="en-GB" b="1" dirty="0"/>
              <a:t>Challenge question: </a:t>
            </a:r>
            <a:r>
              <a:rPr lang="en-GB" dirty="0"/>
              <a:t>Probe further by asking pupils what might happen if someone got hold of an adult’s personal data, such as their email address, password, account details, birthday. Pupils may remember that this could put the adult at risk of having their identity or funds stolen, and therefore, demonstrating the importance of personal data being kept safe. </a:t>
            </a:r>
          </a:p>
          <a:p>
            <a:pPr marL="0" lvl="0" indent="0" algn="l" rtl="0">
              <a:spcBef>
                <a:spcPts val="0"/>
              </a:spcBef>
              <a:spcAft>
                <a:spcPts val="0"/>
              </a:spcAft>
              <a:buSzPts val="1100"/>
              <a:buNone/>
            </a:pPr>
            <a:endParaRPr lang="en-GB" dirty="0"/>
          </a:p>
          <a:p>
            <a:pPr marL="0" lvl="0" indent="0" algn="l" rtl="0">
              <a:spcBef>
                <a:spcPts val="0"/>
              </a:spcBef>
              <a:spcAft>
                <a:spcPts val="0"/>
              </a:spcAft>
              <a:buSzPts val="1100"/>
              <a:buNone/>
            </a:pPr>
            <a:r>
              <a:rPr lang="en-GB" dirty="0"/>
              <a:t>Go over some of the key points: </a:t>
            </a:r>
          </a:p>
          <a:p>
            <a:pPr marL="0" lvl="0" indent="0" algn="l" rtl="0">
              <a:spcBef>
                <a:spcPts val="0"/>
              </a:spcBef>
              <a:spcAft>
                <a:spcPts val="0"/>
              </a:spcAft>
              <a:buSzPts val="1100"/>
              <a:buNone/>
            </a:pPr>
            <a:endParaRPr lang="en-GB" dirty="0"/>
          </a:p>
          <a:p>
            <a:pPr marL="457200" lvl="0" indent="-317500" algn="l" rtl="0">
              <a:spcBef>
                <a:spcPts val="0"/>
              </a:spcBef>
              <a:spcAft>
                <a:spcPts val="0"/>
              </a:spcAft>
              <a:buClr>
                <a:srgbClr val="0563C1"/>
              </a:buClr>
              <a:buSzPts val="1400"/>
              <a:buChar char="●"/>
            </a:pPr>
            <a:r>
              <a:rPr lang="en-GB" dirty="0">
                <a:solidFill>
                  <a:srgbClr val="0563C1"/>
                </a:solidFill>
              </a:rPr>
              <a:t>Your personal data belongs to you and should be kept private by online companies when you go online. </a:t>
            </a:r>
          </a:p>
          <a:p>
            <a:pPr marL="457200" lvl="0" indent="-317500" algn="l" rtl="0">
              <a:spcBef>
                <a:spcPts val="0"/>
              </a:spcBef>
              <a:spcAft>
                <a:spcPts val="0"/>
              </a:spcAft>
              <a:buClr>
                <a:srgbClr val="0563C1"/>
              </a:buClr>
              <a:buSzPts val="1400"/>
              <a:buChar char="●"/>
            </a:pPr>
            <a:r>
              <a:rPr lang="en-GB" dirty="0">
                <a:solidFill>
                  <a:srgbClr val="0563C1"/>
                </a:solidFill>
              </a:rPr>
              <a:t>Online companies shouldn’t be using people’s personal data to encourage them to buy things without their prior consent e.g. by showing them targeted advertising or by emailing them. </a:t>
            </a:r>
          </a:p>
          <a:p>
            <a:pPr marL="457200" lvl="0" indent="-317500" algn="l" rtl="0">
              <a:spcBef>
                <a:spcPts val="0"/>
              </a:spcBef>
              <a:spcAft>
                <a:spcPts val="0"/>
              </a:spcAft>
              <a:buClr>
                <a:srgbClr val="0563C1"/>
              </a:buClr>
              <a:buSzPts val="1400"/>
              <a:buChar char="●"/>
            </a:pPr>
            <a:r>
              <a:rPr lang="en-GB" dirty="0">
                <a:solidFill>
                  <a:srgbClr val="0563C1"/>
                </a:solidFill>
              </a:rPr>
              <a:t>Online companies must keep personal data, such as email addresses and passwords, very safe, including from people who may want to misuse it such as by selling it on the black market or by using it for identity theft.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578775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Pts val="1400"/>
              <a:buFontTx/>
              <a:buNone/>
              <a:tabLst/>
              <a:defRPr/>
            </a:pPr>
            <a:r>
              <a:rPr lang="en-GB" b="1" dirty="0"/>
              <a:t>The Children’s code (10 minutes, slides 10-15)</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Introduce the concept of the Children’s code using this slide. Use the next four slides to look at four of the code’s rules in more detail. </a:t>
            </a:r>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193730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800"/>
              </a:spcBef>
              <a:spcAft>
                <a:spcPts val="0"/>
              </a:spcAft>
              <a:buSzPts val="1400"/>
              <a:buNone/>
            </a:pPr>
            <a:r>
              <a:rPr lang="en-GB" b="1" dirty="0"/>
              <a:t>Teacher notes</a:t>
            </a:r>
          </a:p>
          <a:p>
            <a:pPr marL="0" lvl="0" indent="0" algn="l" rtl="0">
              <a:lnSpc>
                <a:spcPct val="100000"/>
              </a:lnSpc>
              <a:spcBef>
                <a:spcPts val="800"/>
              </a:spcBef>
              <a:spcAft>
                <a:spcPts val="0"/>
              </a:spcAft>
              <a:buSzPts val="1400"/>
              <a:buNone/>
            </a:pPr>
            <a:r>
              <a:rPr lang="en-GB" dirty="0"/>
              <a:t>Privacy settings control who can see your posts and who can contact you. </a:t>
            </a:r>
          </a:p>
          <a:p>
            <a:pPr marL="0" lvl="0" indent="0" algn="l" rtl="0">
              <a:lnSpc>
                <a:spcPct val="100000"/>
              </a:lnSpc>
              <a:spcBef>
                <a:spcPts val="800"/>
              </a:spcBef>
              <a:spcAft>
                <a:spcPts val="0"/>
              </a:spcAft>
              <a:buSzPts val="1400"/>
              <a:buNone/>
            </a:pPr>
            <a:endParaRPr lang="en-GB" dirty="0"/>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992295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400"/>
              <a:buFont typeface="Arial"/>
              <a:buNone/>
            </a:pPr>
            <a:r>
              <a:rPr lang="en-GB" b="1" dirty="0"/>
              <a:t>Teacher notes</a:t>
            </a:r>
          </a:p>
          <a:p>
            <a:pPr marL="0" lvl="0" indent="0" algn="l" rtl="0">
              <a:spcBef>
                <a:spcPts val="800"/>
              </a:spcBef>
              <a:spcAft>
                <a:spcPts val="0"/>
              </a:spcAft>
              <a:buClr>
                <a:schemeClr val="dk1"/>
              </a:buClr>
              <a:buSzPts val="1400"/>
              <a:buFont typeface="Arial"/>
              <a:buNone/>
            </a:pPr>
            <a:r>
              <a:rPr lang="en-GB" dirty="0"/>
              <a:t>App notifications can be used to encourage you to spend more time on the app or to prompt behaviours, such as making in-app purchases. </a:t>
            </a:r>
          </a:p>
          <a:p>
            <a:pPr marL="0" lvl="0" indent="0" algn="l" rtl="0">
              <a:spcBef>
                <a:spcPts val="800"/>
              </a:spcBef>
              <a:spcAft>
                <a:spcPts val="0"/>
              </a:spcAft>
              <a:buClr>
                <a:schemeClr val="dk1"/>
              </a:buClr>
              <a:buSzPts val="1400"/>
              <a:buFont typeface="Arial"/>
              <a:buNone/>
            </a:pPr>
            <a:endParaRPr lang="en-GB" dirty="0"/>
          </a:p>
          <a:p>
            <a:pPr marL="0" lvl="0" indent="0" algn="l" rtl="0">
              <a:lnSpc>
                <a:spcPct val="100000"/>
              </a:lnSpc>
              <a:spcBef>
                <a:spcPts val="800"/>
              </a:spcBef>
              <a:spcAft>
                <a:spcPts val="0"/>
              </a:spcAft>
              <a:buSzPts val="1400"/>
              <a:buNone/>
            </a:pPr>
            <a:endParaRPr lang="en-GB" sz="2400" dirty="0"/>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09445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400"/>
              <a:buFont typeface="Arial"/>
              <a:buNone/>
            </a:pPr>
            <a:r>
              <a:rPr lang="en-GB" b="1" dirty="0"/>
              <a:t>Teacher notes</a:t>
            </a:r>
          </a:p>
          <a:p>
            <a:pPr marL="0" lvl="0" indent="0" algn="l" rtl="0">
              <a:spcBef>
                <a:spcPts val="800"/>
              </a:spcBef>
              <a:spcAft>
                <a:spcPts val="0"/>
              </a:spcAft>
              <a:buClr>
                <a:schemeClr val="dk1"/>
              </a:buClr>
              <a:buSzPts val="1400"/>
              <a:buFont typeface="Arial"/>
              <a:buNone/>
            </a:pPr>
            <a:r>
              <a:rPr lang="en-GB" dirty="0"/>
              <a:t>App notifications can be used to encourage you to spend more time on the app or to prompt behaviours, such as making in-app purchases. </a:t>
            </a:r>
          </a:p>
          <a:p>
            <a:pPr marL="0" lvl="0" indent="0" algn="l" rtl="0">
              <a:spcBef>
                <a:spcPts val="800"/>
              </a:spcBef>
              <a:spcAft>
                <a:spcPts val="0"/>
              </a:spcAft>
              <a:buClr>
                <a:schemeClr val="dk1"/>
              </a:buClr>
              <a:buSzPts val="1400"/>
              <a:buFont typeface="Arial"/>
              <a:buNone/>
            </a:pPr>
            <a:endParaRPr lang="en-GB" dirty="0"/>
          </a:p>
          <a:p>
            <a:pPr marL="0" lvl="0" indent="0" algn="l" rtl="0">
              <a:lnSpc>
                <a:spcPct val="100000"/>
              </a:lnSpc>
              <a:spcBef>
                <a:spcPts val="800"/>
              </a:spcBef>
              <a:spcAft>
                <a:spcPts val="0"/>
              </a:spcAft>
              <a:buSzPts val="1400"/>
              <a:buNone/>
            </a:pPr>
            <a:endParaRPr lang="en-GB" sz="2400"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16323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400"/>
              <a:buFont typeface="Arial"/>
              <a:buNone/>
            </a:pPr>
            <a:r>
              <a:rPr lang="en-GB" b="1" dirty="0"/>
              <a:t>Teacher notes</a:t>
            </a:r>
          </a:p>
          <a:p>
            <a:pPr marL="0" lvl="0" indent="0" algn="l" rtl="0">
              <a:spcBef>
                <a:spcPts val="800"/>
              </a:spcBef>
              <a:spcAft>
                <a:spcPts val="0"/>
              </a:spcAft>
              <a:buClr>
                <a:schemeClr val="dk1"/>
              </a:buClr>
              <a:buSzPts val="1400"/>
              <a:buFont typeface="Arial"/>
              <a:buNone/>
            </a:pPr>
            <a:r>
              <a:rPr lang="en-GB" dirty="0"/>
              <a:t>Apps shouldn’t be tracking children and young people’s location. </a:t>
            </a:r>
          </a:p>
          <a:p>
            <a:pPr marL="0" lvl="0" indent="0" algn="l" rtl="0">
              <a:spcBef>
                <a:spcPts val="800"/>
              </a:spcBef>
              <a:spcAft>
                <a:spcPts val="0"/>
              </a:spcAft>
              <a:buClr>
                <a:schemeClr val="dk1"/>
              </a:buClr>
              <a:buSzPts val="1400"/>
              <a:buFont typeface="Arial"/>
              <a:buNone/>
            </a:pPr>
            <a:endParaRPr lang="en-GB" sz="2400" dirty="0"/>
          </a:p>
          <a:p>
            <a:pPr marL="0" lvl="0" indent="0" algn="l" rtl="0">
              <a:lnSpc>
                <a:spcPct val="100000"/>
              </a:lnSpc>
              <a:spcBef>
                <a:spcPts val="800"/>
              </a:spcBef>
              <a:spcAft>
                <a:spcPts val="0"/>
              </a:spcAft>
              <a:buSzPts val="1400"/>
              <a:buNone/>
            </a:pPr>
            <a:endParaRPr lang="en-GB" sz="2400"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44551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400"/>
              <a:buFont typeface="Arial"/>
              <a:buNone/>
            </a:pPr>
            <a:r>
              <a:rPr lang="en-GB" b="1" dirty="0"/>
              <a:t>Teacher notes</a:t>
            </a:r>
          </a:p>
          <a:p>
            <a:pPr marL="0" lvl="0" indent="0" algn="l" rtl="0">
              <a:spcBef>
                <a:spcPts val="800"/>
              </a:spcBef>
              <a:spcAft>
                <a:spcPts val="0"/>
              </a:spcAft>
              <a:buClr>
                <a:schemeClr val="dk1"/>
              </a:buClr>
              <a:buSzPts val="1400"/>
              <a:buFont typeface="Arial"/>
              <a:buNone/>
            </a:pPr>
            <a:r>
              <a:rPr lang="en-GB" dirty="0"/>
              <a:t>Some companies, such as Lego, have chosen to create videos that explain their privacy policy in easy-to-understand language. </a:t>
            </a:r>
            <a:endParaRPr lang="en-GB" sz="2400" dirty="0">
              <a:solidFill>
                <a:srgbClr val="0563C1"/>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302119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Children’s code worksheet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Pupils work in pairs to complete this short worksheet, reinforcing the key vocab covered in the session.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Pairs should swap worksheets to mark each other’s work as you talk through the answers. </a:t>
            </a:r>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76112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400"/>
              <a:buNone/>
            </a:pPr>
            <a:r>
              <a:rPr lang="en-GB" b="1" dirty="0"/>
              <a:t>Code keepers activity </a:t>
            </a:r>
          </a:p>
          <a:p>
            <a:pPr marL="0" lvl="0" indent="0" algn="l" rtl="0">
              <a:lnSpc>
                <a:spcPct val="107000"/>
              </a:lnSpc>
              <a:spcBef>
                <a:spcPts val="0"/>
              </a:spcBef>
              <a:spcAft>
                <a:spcPts val="0"/>
              </a:spcAft>
              <a:buSzPts val="1400"/>
              <a:buNone/>
            </a:pPr>
            <a:endParaRPr lang="en-GB" dirty="0"/>
          </a:p>
          <a:p>
            <a:pPr marL="457200" lvl="0" indent="-317500" algn="l" rtl="0">
              <a:lnSpc>
                <a:spcPct val="107000"/>
              </a:lnSpc>
              <a:spcBef>
                <a:spcPts val="0"/>
              </a:spcBef>
              <a:spcAft>
                <a:spcPts val="0"/>
              </a:spcAft>
              <a:buSzPts val="1400"/>
              <a:buChar char="●"/>
            </a:pPr>
            <a:r>
              <a:rPr lang="en-GB" dirty="0">
                <a:latin typeface="+mn-lt"/>
                <a:ea typeface="Calibri"/>
                <a:cs typeface="Calibri"/>
                <a:sym typeface="Calibri"/>
              </a:rPr>
              <a:t>Divide the class into pairs or small groups. Each group should be given copies of the stories and a sheet with tick </a:t>
            </a:r>
            <a:r>
              <a:rPr lang="en-GB" dirty="0"/>
              <a:t>/</a:t>
            </a:r>
            <a:r>
              <a:rPr lang="en-GB" dirty="0">
                <a:latin typeface="+mn-lt"/>
                <a:ea typeface="Calibri"/>
                <a:cs typeface="Calibri"/>
                <a:sym typeface="Calibri"/>
              </a:rPr>
              <a:t> cross stickers to cut out and glue to the stories once they have made their decision. </a:t>
            </a:r>
            <a:endParaRPr lang="en-GB" dirty="0"/>
          </a:p>
          <a:p>
            <a:pPr marL="457200" lvl="0" indent="-317500" algn="l" rtl="0">
              <a:lnSpc>
                <a:spcPct val="107000"/>
              </a:lnSpc>
              <a:spcBef>
                <a:spcPts val="0"/>
              </a:spcBef>
              <a:spcAft>
                <a:spcPts val="0"/>
              </a:spcAft>
              <a:buSzPts val="1400"/>
              <a:buChar char="●"/>
            </a:pPr>
            <a:r>
              <a:rPr lang="en-GB" dirty="0"/>
              <a:t>Do not display the next slide until the class has worked through the stories.</a:t>
            </a:r>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3411314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Clr>
                <a:schemeClr val="dk1"/>
              </a:buClr>
              <a:buSzPts val="1400"/>
              <a:buFont typeface="Arial"/>
              <a:buNone/>
            </a:pPr>
            <a:r>
              <a:rPr lang="en-GB" b="1" dirty="0"/>
              <a:t>Code keepers activity - answers</a:t>
            </a:r>
          </a:p>
          <a:p>
            <a:pPr marL="0" lvl="0" indent="0" algn="l" rtl="0">
              <a:lnSpc>
                <a:spcPct val="107000"/>
              </a:lnSpc>
              <a:spcBef>
                <a:spcPts val="800"/>
              </a:spcBef>
              <a:spcAft>
                <a:spcPts val="0"/>
              </a:spcAft>
              <a:buNone/>
            </a:pPr>
            <a:r>
              <a:rPr lang="en-GB" dirty="0"/>
              <a:t>Talk through the answers on the slide and ensure that all pupils are clear on why each story meets or breaks the code. </a:t>
            </a:r>
          </a:p>
          <a:p>
            <a:pPr marL="0" lvl="0" indent="0" algn="l" rtl="0">
              <a:lnSpc>
                <a:spcPct val="107000"/>
              </a:lnSpc>
              <a:spcBef>
                <a:spcPts val="800"/>
              </a:spcBef>
              <a:spcAft>
                <a:spcPts val="0"/>
              </a:spcAft>
              <a:buNone/>
            </a:pPr>
            <a:r>
              <a:rPr lang="en-GB" dirty="0"/>
              <a:t>Challenge questions, below, can be used to generate further discussion: </a:t>
            </a:r>
          </a:p>
          <a:p>
            <a:pPr marL="0" lvl="0" indent="0" algn="l" rtl="0">
              <a:lnSpc>
                <a:spcPct val="107000"/>
              </a:lnSpc>
              <a:spcBef>
                <a:spcPts val="800"/>
              </a:spcBef>
              <a:spcAft>
                <a:spcPts val="0"/>
              </a:spcAft>
              <a:buNone/>
            </a:pPr>
            <a:endParaRPr lang="en-GB" dirty="0"/>
          </a:p>
          <a:p>
            <a:pPr marL="457200" lvl="0" indent="-317500" algn="l" rtl="0">
              <a:lnSpc>
                <a:spcPct val="107000"/>
              </a:lnSpc>
              <a:spcBef>
                <a:spcPts val="800"/>
              </a:spcBef>
              <a:spcAft>
                <a:spcPts val="0"/>
              </a:spcAft>
              <a:buSzPts val="1400"/>
              <a:buChar char="●"/>
            </a:pPr>
            <a:r>
              <a:rPr lang="en-GB" dirty="0"/>
              <a:t>Noah’s game </a:t>
            </a:r>
            <a:r>
              <a:rPr lang="en-GB" b="1" dirty="0"/>
              <a:t>meets</a:t>
            </a:r>
            <a:r>
              <a:rPr lang="en-GB" dirty="0"/>
              <a:t> the Children’s code because his privacy settings are automatically set to high. Ask pupils why they think it is important that children and young people’s accounts are automatically set to high? </a:t>
            </a:r>
            <a:r>
              <a:rPr lang="en-GB" dirty="0">
                <a:solidFill>
                  <a:srgbClr val="0563C1"/>
                </a:solidFill>
              </a:rPr>
              <a:t>(High privacy limits who can see your profile, including your personal information e.g. birthday, name, gender. This keeps you safer online and keeps your data more private.)</a:t>
            </a:r>
          </a:p>
          <a:p>
            <a:pPr marL="457200" lvl="0" indent="-317500" algn="l" rtl="0">
              <a:lnSpc>
                <a:spcPct val="107000"/>
              </a:lnSpc>
              <a:spcBef>
                <a:spcPts val="0"/>
              </a:spcBef>
              <a:spcAft>
                <a:spcPts val="0"/>
              </a:spcAft>
              <a:buClr>
                <a:schemeClr val="dk1"/>
              </a:buClr>
              <a:buSzPts val="1400"/>
              <a:buChar char="●"/>
            </a:pPr>
            <a:r>
              <a:rPr lang="en-GB" dirty="0" err="1"/>
              <a:t>Shareen’s</a:t>
            </a:r>
            <a:r>
              <a:rPr lang="en-GB" dirty="0"/>
              <a:t> app </a:t>
            </a:r>
            <a:r>
              <a:rPr lang="en-GB" b="1" dirty="0"/>
              <a:t>breaks</a:t>
            </a:r>
            <a:r>
              <a:rPr lang="en-GB" dirty="0"/>
              <a:t> the Children’s code. It shouldn’t be using her location to advertise things to her. Her location tracker should be automatically turned off. Ask pupils to explain why they think the Children’s code says that location tracking should be turned off. </a:t>
            </a:r>
            <a:r>
              <a:rPr lang="en-GB" dirty="0">
                <a:solidFill>
                  <a:srgbClr val="0563C1"/>
                </a:solidFill>
              </a:rPr>
              <a:t>(Your location counts as ‘personal data’, and therefore, online companies shouldn’t be using it without your permission.)</a:t>
            </a:r>
          </a:p>
          <a:p>
            <a:pPr marL="457200" lvl="0" indent="-317500" algn="l" rtl="0">
              <a:lnSpc>
                <a:spcPct val="107000"/>
              </a:lnSpc>
              <a:spcBef>
                <a:spcPts val="0"/>
              </a:spcBef>
              <a:spcAft>
                <a:spcPts val="0"/>
              </a:spcAft>
              <a:buSzPts val="1400"/>
              <a:buChar char="●"/>
            </a:pPr>
            <a:r>
              <a:rPr lang="en-GB" dirty="0"/>
              <a:t>Ella’s game </a:t>
            </a:r>
            <a:r>
              <a:rPr lang="en-GB" b="1" dirty="0"/>
              <a:t>breaks</a:t>
            </a:r>
            <a:r>
              <a:rPr lang="en-GB" dirty="0"/>
              <a:t> the Children’s code because it shouldn’t be sending her notifications based upon profiling her account. She shouldn’t be pressured into making more purchases or using the game more. </a:t>
            </a:r>
            <a:endParaRPr lang="en-GB" dirty="0">
              <a:solidFill>
                <a:srgbClr val="0563C1"/>
              </a:solidFill>
            </a:endParaRPr>
          </a:p>
          <a:p>
            <a:pPr marL="457200" lvl="0" indent="-317500" algn="l" rtl="0">
              <a:lnSpc>
                <a:spcPct val="107000"/>
              </a:lnSpc>
              <a:spcBef>
                <a:spcPts val="0"/>
              </a:spcBef>
              <a:spcAft>
                <a:spcPts val="0"/>
              </a:spcAft>
              <a:buClr>
                <a:schemeClr val="dk1"/>
              </a:buClr>
              <a:buSzPts val="1400"/>
              <a:buChar char="●"/>
            </a:pPr>
            <a:r>
              <a:rPr lang="en-GB" dirty="0"/>
              <a:t>Jaden’s app </a:t>
            </a:r>
            <a:r>
              <a:rPr lang="en-GB" b="1" dirty="0"/>
              <a:t>meets</a:t>
            </a:r>
            <a:r>
              <a:rPr lang="en-GB" dirty="0"/>
              <a:t> the Children’s code because it has a privacy policy that is written in simple language that’s easy to understand. Why do pupils think this is important? (</a:t>
            </a:r>
            <a:r>
              <a:rPr lang="en-GB" dirty="0">
                <a:solidFill>
                  <a:srgbClr val="0563C1"/>
                </a:solidFill>
              </a:rPr>
              <a:t>It is important that apps and websites that are used by children and young people have privacy policies written in simple language, or accompanied by videos, so that young users can understand what is happening to their personal data when they use the platform.)</a:t>
            </a:r>
          </a:p>
          <a:p>
            <a:pPr marL="0" lvl="0" indent="0" algn="l" rtl="0">
              <a:lnSpc>
                <a:spcPct val="107000"/>
              </a:lnSpc>
              <a:spcBef>
                <a:spcPts val="800"/>
              </a:spcBef>
              <a:spcAft>
                <a:spcPts val="0"/>
              </a:spcAft>
              <a:buNone/>
            </a:pPr>
            <a:endParaRPr lang="en-GB" b="1" dirty="0"/>
          </a:p>
          <a:p>
            <a:pPr marL="0" lvl="0" indent="0" algn="l" rtl="0">
              <a:lnSpc>
                <a:spcPct val="107000"/>
              </a:lnSpc>
              <a:spcBef>
                <a:spcPts val="800"/>
              </a:spcBef>
              <a:spcAft>
                <a:spcPts val="0"/>
              </a:spcAft>
              <a:buNone/>
            </a:pPr>
            <a:r>
              <a:rPr lang="en-GB" b="1" dirty="0"/>
              <a:t>Q. </a:t>
            </a:r>
            <a:r>
              <a:rPr lang="en-GB" dirty="0"/>
              <a:t>What would you advise </a:t>
            </a:r>
            <a:r>
              <a:rPr lang="en-GB" dirty="0" err="1"/>
              <a:t>Shareen</a:t>
            </a:r>
            <a:r>
              <a:rPr lang="en-GB" dirty="0"/>
              <a:t> and Ella to do in their situations? </a:t>
            </a:r>
          </a:p>
          <a:p>
            <a:pPr marL="0" lvl="0" indent="0" algn="l" rtl="0">
              <a:lnSpc>
                <a:spcPct val="107000"/>
              </a:lnSpc>
              <a:spcBef>
                <a:spcPts val="800"/>
              </a:spcBef>
              <a:spcAft>
                <a:spcPts val="0"/>
              </a:spcAft>
              <a:buNone/>
            </a:pPr>
            <a:r>
              <a:rPr lang="en-GB" dirty="0" err="1">
                <a:solidFill>
                  <a:srgbClr val="0563C1"/>
                </a:solidFill>
              </a:rPr>
              <a:t>Shareen</a:t>
            </a:r>
            <a:r>
              <a:rPr lang="en-GB" dirty="0">
                <a:solidFill>
                  <a:srgbClr val="0563C1"/>
                </a:solidFill>
              </a:rPr>
              <a:t> and Ella should talk to a trusted adult, parent or carer once they have realised that the apps they are using are not meeting the Children’s code. They may decide to stop using the apps altogether, or to adjust the settings so that they are no longer sharing their location data or receiving notifications. </a:t>
            </a:r>
            <a:r>
              <a:rPr lang="en-GB" dirty="0" err="1">
                <a:solidFill>
                  <a:srgbClr val="0563C1"/>
                </a:solidFill>
              </a:rPr>
              <a:t>Shareen</a:t>
            </a:r>
            <a:r>
              <a:rPr lang="en-GB" dirty="0">
                <a:solidFill>
                  <a:srgbClr val="0563C1"/>
                </a:solidFill>
              </a:rPr>
              <a:t> and Ella’s trusted adults may decide to contact the apps and let them know that they are not meeting the Children’s code. If the trusted adults are not happy with the response they receive, they can contact the ICO directly and make a complaint: </a:t>
            </a:r>
            <a:r>
              <a:rPr lang="en-GB" u="sng" dirty="0">
                <a:solidFill>
                  <a:schemeClr val="hlink"/>
                </a:solidFill>
                <a:hlinkClick r:id="rId3"/>
              </a:rPr>
              <a:t>https://ico.org.uk/global/contact-us/</a:t>
            </a:r>
            <a:r>
              <a:rPr lang="en-GB" dirty="0"/>
              <a:t> </a:t>
            </a:r>
            <a:endParaRPr lang="en-GB" dirty="0">
              <a:solidFill>
                <a:srgbClr val="0563C1"/>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347464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sz="1600" dirty="0">
                <a:solidFill>
                  <a:srgbClr val="222222"/>
                </a:solidFill>
                <a:highlight>
                  <a:srgbClr val="FFFFFF"/>
                </a:highlight>
              </a:rPr>
              <a:t>This resource has been developed with guidance from the PSHE Association, Department for Education (England), Department for Education and Skills (Wales), Education Scotland, Department of Education (NI).</a:t>
            </a:r>
          </a:p>
          <a:p>
            <a:pPr marL="0" lvl="0" indent="0" algn="l" rtl="0">
              <a:lnSpc>
                <a:spcPct val="100000"/>
              </a:lnSpc>
              <a:spcBef>
                <a:spcPts val="0"/>
              </a:spcBef>
              <a:spcAft>
                <a:spcPts val="0"/>
              </a:spcAft>
              <a:buSzPts val="1400"/>
              <a:buNone/>
            </a:pPr>
            <a:endParaRPr lang="en-GB" sz="1600" dirty="0">
              <a:solidFill>
                <a:srgbClr val="222222"/>
              </a:solidFill>
              <a:highlight>
                <a:srgbClr val="FFFFFF"/>
              </a:highlight>
            </a:endParaRPr>
          </a:p>
          <a:p>
            <a:pPr marL="0" lvl="0" indent="0" algn="l" rtl="0">
              <a:lnSpc>
                <a:spcPct val="100000"/>
              </a:lnSpc>
              <a:spcBef>
                <a:spcPts val="0"/>
              </a:spcBef>
              <a:spcAft>
                <a:spcPts val="0"/>
              </a:spcAft>
              <a:buSzPts val="1400"/>
              <a:buNone/>
            </a:pPr>
            <a:r>
              <a:rPr lang="en-GB" sz="1600" b="1" dirty="0">
                <a:solidFill>
                  <a:srgbClr val="222222"/>
                </a:solidFill>
                <a:highlight>
                  <a:srgbClr val="FFFFFF"/>
                </a:highlight>
              </a:rPr>
              <a:t>The Children’s code infographic </a:t>
            </a:r>
            <a:r>
              <a:rPr lang="en-GB" sz="1600" dirty="0">
                <a:solidFill>
                  <a:srgbClr val="222222"/>
                </a:solidFill>
                <a:highlight>
                  <a:srgbClr val="FFFFFF"/>
                </a:highlight>
              </a:rPr>
              <a:t>can be sent home to parents, to encourage pupils to continue the discussion at home. </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73964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400"/>
              <a:buNone/>
            </a:pPr>
            <a:r>
              <a:rPr lang="en-GB" b="1" dirty="0"/>
              <a:t>Plenary </a:t>
            </a:r>
          </a:p>
          <a:p>
            <a:pPr marL="0" lvl="0" indent="0" algn="l" rtl="0">
              <a:lnSpc>
                <a:spcPct val="107000"/>
              </a:lnSpc>
              <a:spcBef>
                <a:spcPts val="0"/>
              </a:spcBef>
              <a:spcAft>
                <a:spcPts val="0"/>
              </a:spcAft>
              <a:buSzPts val="1400"/>
              <a:buNone/>
            </a:pPr>
            <a:endParaRPr lang="en-GB" b="1" dirty="0"/>
          </a:p>
          <a:p>
            <a:pPr marL="0" lvl="0" indent="0" algn="l" rtl="0">
              <a:lnSpc>
                <a:spcPct val="107000"/>
              </a:lnSpc>
              <a:spcBef>
                <a:spcPts val="0"/>
              </a:spcBef>
              <a:spcAft>
                <a:spcPts val="0"/>
              </a:spcAft>
              <a:buSzPts val="1400"/>
              <a:buNone/>
            </a:pPr>
            <a:r>
              <a:rPr lang="en-GB" dirty="0"/>
              <a:t>As a plenary, hand out the exit tickets and ask pupils to write down one thing they have learned today and any questions they still have. Collect in the exit tickets as pupils leave the classroom and address any questions / issues at a later time. </a:t>
            </a:r>
          </a:p>
          <a:p>
            <a:pPr marL="0" lvl="0" indent="0" algn="l" rtl="0">
              <a:lnSpc>
                <a:spcPct val="107000"/>
              </a:lnSpc>
              <a:spcBef>
                <a:spcPts val="0"/>
              </a:spcBef>
              <a:spcAft>
                <a:spcPts val="0"/>
              </a:spcAft>
              <a:buSzPts val="1400"/>
              <a:buNone/>
            </a:pPr>
            <a:endParaRPr lang="en-GB" dirty="0"/>
          </a:p>
          <a:p>
            <a:pPr marL="0" lvl="0" indent="0" algn="l" rtl="0">
              <a:lnSpc>
                <a:spcPct val="107000"/>
              </a:lnSpc>
              <a:spcBef>
                <a:spcPts val="0"/>
              </a:spcBef>
              <a:spcAft>
                <a:spcPts val="0"/>
              </a:spcAft>
              <a:buSzPts val="1400"/>
              <a:buNone/>
            </a:pPr>
            <a:r>
              <a:rPr lang="en-GB" dirty="0"/>
              <a:t>If time allows, ask pupils to share what they have learned with the class before handing in their exit tickets. </a:t>
            </a:r>
          </a:p>
          <a:p>
            <a:pPr marL="0" lvl="0" indent="0" algn="l" rtl="0">
              <a:lnSpc>
                <a:spcPct val="107000"/>
              </a:lnSpc>
              <a:spcBef>
                <a:spcPts val="0"/>
              </a:spcBef>
              <a:spcAft>
                <a:spcPts val="0"/>
              </a:spcAft>
              <a:buSzPts val="1400"/>
              <a:buNone/>
            </a:pPr>
            <a:endParaRPr lang="en-GB" dirty="0"/>
          </a:p>
          <a:p>
            <a:pPr marL="0" lvl="0" indent="0" algn="l" rtl="0">
              <a:lnSpc>
                <a:spcPct val="107000"/>
              </a:lnSpc>
              <a:spcBef>
                <a:spcPts val="0"/>
              </a:spcBef>
              <a:spcAft>
                <a:spcPts val="0"/>
              </a:spcAft>
              <a:buSzPts val="1400"/>
              <a:buNone/>
            </a:pPr>
            <a:r>
              <a:rPr lang="en-GB" dirty="0"/>
              <a:t>Remind pupils that if they have any concerns about how a website or app is using their data they should talk to a parent or carer. Their parent or carer can contact the website or app with their concerns, and if they are not happy with the response they receive, they can contact the ICO for help: </a:t>
            </a:r>
            <a:r>
              <a:rPr lang="en-GB" u="sng" dirty="0">
                <a:solidFill>
                  <a:schemeClr val="hlink"/>
                </a:solidFill>
                <a:hlinkClick r:id="rId3"/>
              </a:rPr>
              <a:t>https://ico.org.uk/global/contact-us/</a:t>
            </a:r>
            <a:r>
              <a:rPr lang="en-GB" dirty="0"/>
              <a:t> </a:t>
            </a:r>
          </a:p>
          <a:p>
            <a:pPr marL="0" lvl="0" indent="0" algn="l" rtl="0">
              <a:lnSpc>
                <a:spcPct val="107000"/>
              </a:lnSpc>
              <a:spcBef>
                <a:spcPts val="0"/>
              </a:spcBef>
              <a:spcAft>
                <a:spcPts val="0"/>
              </a:spcAft>
              <a:buSzPts val="1400"/>
              <a:buNone/>
            </a:pPr>
            <a:endParaRPr lang="en-GB" dirty="0"/>
          </a:p>
          <a:p>
            <a:pPr marL="0" lvl="0" indent="0" algn="l" rtl="0">
              <a:lnSpc>
                <a:spcPct val="107000"/>
              </a:lnSpc>
              <a:spcBef>
                <a:spcPts val="0"/>
              </a:spcBef>
              <a:spcAft>
                <a:spcPts val="0"/>
              </a:spcAft>
              <a:buSzPts val="1400"/>
              <a:buNone/>
            </a:pPr>
            <a:r>
              <a:rPr lang="en-GB" b="1" dirty="0"/>
              <a:t>Thumbs up, thumbs down</a:t>
            </a:r>
          </a:p>
          <a:p>
            <a:pPr marL="0" lvl="0" indent="0" algn="l" rtl="0">
              <a:lnSpc>
                <a:spcPct val="107000"/>
              </a:lnSpc>
              <a:spcBef>
                <a:spcPts val="0"/>
              </a:spcBef>
              <a:spcAft>
                <a:spcPts val="0"/>
              </a:spcAft>
              <a:buSzPts val="1400"/>
              <a:buNone/>
            </a:pPr>
            <a:endParaRPr lang="en-GB" dirty="0"/>
          </a:p>
          <a:p>
            <a:pPr marL="0" lvl="0" indent="0" algn="l" rtl="0">
              <a:lnSpc>
                <a:spcPct val="107000"/>
              </a:lnSpc>
              <a:spcBef>
                <a:spcPts val="0"/>
              </a:spcBef>
              <a:spcAft>
                <a:spcPts val="0"/>
              </a:spcAft>
              <a:buSzPts val="1400"/>
              <a:buNone/>
            </a:pPr>
            <a:r>
              <a:rPr lang="en-GB" dirty="0"/>
              <a:t>If time allows, return to the learning outcomes and do a ‘thumbs up, thumbs down’ for each to assess how comfortable the class feel with each outcome at the end of the lesson. </a:t>
            </a:r>
            <a:endParaRPr lang="en-GB" b="1" dirty="0"/>
          </a:p>
          <a:p>
            <a:pPr marL="0" lvl="0" indent="0" algn="l" rtl="0">
              <a:lnSpc>
                <a:spcPct val="107000"/>
              </a:lnSpc>
              <a:spcBef>
                <a:spcPts val="0"/>
              </a:spcBef>
              <a:spcAft>
                <a:spcPts val="0"/>
              </a:spcAft>
              <a:buSzPts val="1400"/>
              <a:buNone/>
            </a:pPr>
            <a:endParaRPr lang="en-GB" b="1" dirty="0"/>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2343096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r>
              <a:rPr lang="en-GB" sz="1600" dirty="0">
                <a:solidFill>
                  <a:srgbClr val="222222"/>
                </a:solidFill>
                <a:highlight>
                  <a:srgbClr val="FFFFFF"/>
                </a:highlight>
              </a:rPr>
              <a:t>Don’t forget to send home the Children’s Code </a:t>
            </a:r>
            <a:r>
              <a:rPr lang="en-GB" sz="1600">
                <a:solidFill>
                  <a:srgbClr val="222222"/>
                </a:solidFill>
                <a:highlight>
                  <a:srgbClr val="FFFFFF"/>
                </a:highlight>
              </a:rPr>
              <a:t>infographic to </a:t>
            </a:r>
            <a:r>
              <a:rPr lang="en-GB" sz="1600" dirty="0">
                <a:solidFill>
                  <a:srgbClr val="222222"/>
                </a:solidFill>
                <a:highlight>
                  <a:srgbClr val="FFFFFF"/>
                </a:highlight>
              </a:rPr>
              <a:t>parents, to encourage pupils to continue the discussion at home. </a:t>
            </a:r>
          </a:p>
          <a:p>
            <a:pPr marL="0" lvl="0" indent="0" algn="l" rtl="0">
              <a:lnSpc>
                <a:spcPct val="107000"/>
              </a:lnSpc>
              <a:spcBef>
                <a:spcPts val="0"/>
              </a:spcBef>
              <a:spcAft>
                <a:spcPts val="0"/>
              </a:spcAft>
              <a:buSzPts val="1400"/>
              <a:buNone/>
            </a:pPr>
            <a:endParaRPr lang="en-GB" b="1" dirty="0"/>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395268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0660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highlight>
                  <a:srgbClr val="FFFFFF"/>
                </a:highlight>
              </a:rPr>
              <a:t>Curriculum links for England</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302120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Curriculum links for Wales, Scotland and Northern Ireland</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209546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Learning objectives and outcomes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Talk through the learning objective and outcomes. Explain to pupils that this session follows on from their previous lesson/s about personal data and data protection. They are going to learn about a set of rules called </a:t>
            </a:r>
            <a:r>
              <a:rPr lang="en-GB" i="0" dirty="0"/>
              <a:t>the Children’s code </a:t>
            </a:r>
            <a:r>
              <a:rPr lang="en-GB" dirty="0"/>
              <a:t>that are specifically designed to keep children and young people’s data safe.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Remind pupils that although it is online companies’ responsibility to adhere to these rules, there are also steps that children and young people can take to ensure their data remains protected online.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endParaRPr lang="en-GB"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5393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r>
              <a:rPr lang="en-GB" b="1" dirty="0"/>
              <a:t>Ice-breaker  (3-5 minutes, slides 6-7)</a:t>
            </a:r>
          </a:p>
          <a:p>
            <a:pPr marL="0" lvl="0" indent="0" algn="l" rtl="0">
              <a:spcBef>
                <a:spcPts val="0"/>
              </a:spcBef>
              <a:spcAft>
                <a:spcPts val="0"/>
              </a:spcAft>
              <a:buClr>
                <a:schemeClr val="dk1"/>
              </a:buClr>
              <a:buSzPts val="1400"/>
              <a:buFont typeface="Arial"/>
              <a:buNone/>
            </a:pPr>
            <a:endParaRPr lang="en-GB" dirty="0"/>
          </a:p>
          <a:p>
            <a:pPr marL="0" lvl="0" indent="0" algn="l" rtl="0">
              <a:spcBef>
                <a:spcPts val="0"/>
              </a:spcBef>
              <a:spcAft>
                <a:spcPts val="0"/>
              </a:spcAft>
              <a:buClr>
                <a:schemeClr val="dk1"/>
              </a:buClr>
              <a:buSzPts val="1400"/>
              <a:buFont typeface="Arial"/>
              <a:buNone/>
            </a:pPr>
            <a:r>
              <a:rPr lang="en-GB" dirty="0"/>
              <a:t>As an ice-breaker, play a guessing game with the class to get them thinking about how some children and young people use the internet. </a:t>
            </a:r>
          </a:p>
          <a:p>
            <a:pPr marL="0" lvl="0" indent="0" algn="l" rtl="0">
              <a:spcBef>
                <a:spcPts val="0"/>
              </a:spcBef>
              <a:spcAft>
                <a:spcPts val="0"/>
              </a:spcAft>
              <a:buClr>
                <a:schemeClr val="dk1"/>
              </a:buClr>
              <a:buSzPts val="1400"/>
              <a:buFont typeface="Arial"/>
              <a:buNone/>
            </a:pPr>
            <a:endParaRPr lang="en-GB" dirty="0"/>
          </a:p>
          <a:p>
            <a:pPr marL="0" lvl="0" indent="0" algn="l" rtl="0">
              <a:spcBef>
                <a:spcPts val="0"/>
              </a:spcBef>
              <a:spcAft>
                <a:spcPts val="0"/>
              </a:spcAft>
              <a:buClr>
                <a:schemeClr val="dk1"/>
              </a:buClr>
              <a:buSzPts val="1400"/>
              <a:buFont typeface="Arial"/>
              <a:buNone/>
            </a:pPr>
            <a:r>
              <a:rPr lang="en-GB" dirty="0"/>
              <a:t>Ask pupils to write down their guesses for each percentage on a piece of paper and hold it up, or you could show them the correct percentages (on the next slide) jumbled up and ask them to match them to each category, in pairs. </a:t>
            </a:r>
          </a:p>
          <a:p>
            <a:pPr marL="0" lvl="0" indent="0" algn="l" rtl="0">
              <a:spcBef>
                <a:spcPts val="0"/>
              </a:spcBef>
              <a:spcAft>
                <a:spcPts val="0"/>
              </a:spcAft>
              <a:buClr>
                <a:schemeClr val="dk1"/>
              </a:buClr>
              <a:buSzPts val="1400"/>
              <a:buFont typeface="Arial"/>
              <a:buNone/>
            </a:pPr>
            <a:endParaRPr lang="en-GB" dirty="0"/>
          </a:p>
          <a:p>
            <a:pPr marL="0" lvl="0" indent="0" algn="l" rtl="0">
              <a:spcBef>
                <a:spcPts val="0"/>
              </a:spcBef>
              <a:spcAft>
                <a:spcPts val="0"/>
              </a:spcAft>
              <a:buClr>
                <a:schemeClr val="dk1"/>
              </a:buClr>
              <a:buSzPts val="1400"/>
              <a:buFont typeface="Arial"/>
              <a:buNone/>
            </a:pPr>
            <a:r>
              <a:rPr lang="en-GB" dirty="0"/>
              <a:t>Use the ice-breaker as an opportunity to go through the key vocab on the slide and make sure all pupils understand it. Not all pupils will have had the same exposure to apps and websites: </a:t>
            </a:r>
          </a:p>
          <a:p>
            <a:pPr marL="0" lvl="0" indent="0" algn="l" rtl="0">
              <a:spcBef>
                <a:spcPts val="0"/>
              </a:spcBef>
              <a:spcAft>
                <a:spcPts val="0"/>
              </a:spcAft>
              <a:buClr>
                <a:schemeClr val="dk1"/>
              </a:buClr>
              <a:buSzPts val="1400"/>
              <a:buFont typeface="Arial"/>
              <a:buNone/>
            </a:pPr>
            <a:endParaRPr lang="en-GB" dirty="0"/>
          </a:p>
          <a:p>
            <a:pPr marL="457200" lvl="0" indent="-317500" algn="l" rtl="0">
              <a:spcBef>
                <a:spcPts val="0"/>
              </a:spcBef>
              <a:spcAft>
                <a:spcPts val="0"/>
              </a:spcAft>
              <a:buSzPts val="1400"/>
              <a:buChar char="●"/>
            </a:pPr>
            <a:r>
              <a:rPr lang="en-GB" b="1" dirty="0"/>
              <a:t>Online games</a:t>
            </a:r>
            <a:r>
              <a:rPr lang="en-GB" dirty="0"/>
              <a:t> - videos games that are played through the internet. Online games can be played using mobiles, computers, tablet or gaming consoles. </a:t>
            </a:r>
          </a:p>
          <a:p>
            <a:pPr marL="457200" lvl="0" indent="-317500" algn="l" rtl="0">
              <a:spcBef>
                <a:spcPts val="0"/>
              </a:spcBef>
              <a:spcAft>
                <a:spcPts val="0"/>
              </a:spcAft>
              <a:buSzPts val="1400"/>
              <a:buChar char="●"/>
            </a:pPr>
            <a:r>
              <a:rPr lang="en-GB" b="1" dirty="0"/>
              <a:t>Social media</a:t>
            </a:r>
            <a:r>
              <a:rPr lang="en-GB" dirty="0"/>
              <a:t> - an interactive platform where users can interact with each other and share updates. </a:t>
            </a:r>
          </a:p>
          <a:p>
            <a:pPr marL="457200" lvl="0" indent="-317500" algn="l" rtl="0">
              <a:spcBef>
                <a:spcPts val="0"/>
              </a:spcBef>
              <a:spcAft>
                <a:spcPts val="0"/>
              </a:spcAft>
              <a:buSzPts val="1400"/>
              <a:buChar char="●"/>
            </a:pPr>
            <a:r>
              <a:rPr lang="en-GB" b="1" dirty="0"/>
              <a:t>Messaging apps</a:t>
            </a:r>
            <a:r>
              <a:rPr lang="en-GB" dirty="0"/>
              <a:t> - a platform that allows users to instant message each other through their phones or computers.</a:t>
            </a:r>
          </a:p>
          <a:p>
            <a:pPr marL="457200" lvl="0" indent="-317500" algn="l" rtl="0">
              <a:spcBef>
                <a:spcPts val="0"/>
              </a:spcBef>
              <a:spcAft>
                <a:spcPts val="0"/>
              </a:spcAft>
              <a:buSzPts val="1400"/>
              <a:buChar char="●"/>
            </a:pPr>
            <a:r>
              <a:rPr lang="en-GB" b="1" dirty="0"/>
              <a:t>Video streaming services</a:t>
            </a:r>
            <a:r>
              <a:rPr lang="en-GB" dirty="0"/>
              <a:t> - video content that can be viewed immediately without downloading, or using online platforms. </a:t>
            </a: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108014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Data taken from https://</a:t>
            </a:r>
            <a:r>
              <a:rPr lang="en-GB" dirty="0" err="1"/>
              <a:t>www.ofcom.org.uk</a:t>
            </a:r>
            <a:r>
              <a:rPr lang="en-GB" dirty="0"/>
              <a:t>/__data/assets/</a:t>
            </a:r>
            <a:r>
              <a:rPr lang="en-GB" dirty="0" err="1"/>
              <a:t>pdf_file</a:t>
            </a:r>
            <a:r>
              <a:rPr lang="en-GB" dirty="0"/>
              <a:t>/0025/217825/children-and-parents-media-use-and-attitudes-report-2020-21.pdf</a:t>
            </a:r>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42650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b="1" dirty="0"/>
              <a:t>Baseline assessment (5 minutes, slides 8-9)</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Use this slide as to carry out a baseline assessment for this session. This content is covered in the </a:t>
            </a:r>
            <a:r>
              <a:rPr lang="en-GB" i="1" dirty="0"/>
              <a:t>Your Data Matters </a:t>
            </a:r>
            <a:r>
              <a:rPr lang="en-GB" dirty="0"/>
              <a:t>primary school resources (https://</a:t>
            </a:r>
            <a:r>
              <a:rPr lang="en-GB" dirty="0" err="1"/>
              <a:t>ico.org.uk</a:t>
            </a:r>
            <a:r>
              <a:rPr lang="en-GB" dirty="0"/>
              <a:t>/for-organisations/posters-stickers-and-e-learning/school-resources/). Recap the key points using the questions on the slide.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None/>
            </a:pPr>
            <a:r>
              <a:rPr lang="en-GB" dirty="0"/>
              <a:t>Ask pupils:</a:t>
            </a:r>
          </a:p>
          <a:p>
            <a:pPr marL="457200" lvl="0" indent="-317500" algn="l" rtl="0">
              <a:lnSpc>
                <a:spcPct val="100000"/>
              </a:lnSpc>
              <a:spcBef>
                <a:spcPts val="0"/>
              </a:spcBef>
              <a:spcAft>
                <a:spcPts val="0"/>
              </a:spcAft>
              <a:buSzPts val="1400"/>
              <a:buChar char="●"/>
            </a:pPr>
            <a:r>
              <a:rPr lang="en-GB" b="1" dirty="0"/>
              <a:t>if they can remember what ‘personal data’ means. </a:t>
            </a:r>
            <a:r>
              <a:rPr lang="en-GB" b="0" dirty="0"/>
              <a:t>T</a:t>
            </a:r>
            <a:r>
              <a:rPr lang="en-GB" dirty="0"/>
              <a:t>his is covered in the Your Data Matters lesson 1 resource. </a:t>
            </a:r>
            <a:r>
              <a:rPr lang="en-GB" dirty="0">
                <a:solidFill>
                  <a:srgbClr val="0563C1"/>
                </a:solidFill>
              </a:rPr>
              <a:t>Personal data is any information about who you are and what you do.</a:t>
            </a:r>
          </a:p>
          <a:p>
            <a:pPr marL="457200" lvl="0" indent="-317500" algn="l" rtl="0">
              <a:lnSpc>
                <a:spcPct val="100000"/>
              </a:lnSpc>
              <a:spcBef>
                <a:spcPts val="0"/>
              </a:spcBef>
              <a:spcAft>
                <a:spcPts val="0"/>
              </a:spcAft>
              <a:buSzPts val="1400"/>
              <a:buChar char="●"/>
            </a:pPr>
            <a:r>
              <a:rPr lang="en-GB" b="1" dirty="0"/>
              <a:t>if they can think of any examples of personal data.</a:t>
            </a:r>
            <a:r>
              <a:rPr lang="en-GB" b="0" dirty="0"/>
              <a:t> i.e., </a:t>
            </a:r>
            <a:r>
              <a:rPr lang="en-GB" dirty="0">
                <a:solidFill>
                  <a:srgbClr val="0563C1"/>
                </a:solidFill>
              </a:rPr>
              <a:t>Name, birthday, email, address, location, online information (such as the websites you have visited), age, gender, preferences (such as what type of films you like to watch).</a:t>
            </a:r>
          </a:p>
          <a:p>
            <a:pPr marL="457200" lvl="0" indent="-317500" algn="l" rtl="0">
              <a:lnSpc>
                <a:spcPct val="100000"/>
              </a:lnSpc>
              <a:spcBef>
                <a:spcPts val="0"/>
              </a:spcBef>
              <a:spcAft>
                <a:spcPts val="0"/>
              </a:spcAft>
              <a:buSzPts val="1400"/>
              <a:buChar char="●"/>
            </a:pPr>
            <a:r>
              <a:rPr lang="en-GB" b="1" dirty="0"/>
              <a:t>why apps and websites collect their personal data? What is personal data used for?</a:t>
            </a:r>
            <a:r>
              <a:rPr lang="en-GB" b="1" dirty="0">
                <a:solidFill>
                  <a:srgbClr val="0563C1"/>
                </a:solidFill>
              </a:rPr>
              <a:t> </a:t>
            </a:r>
            <a:r>
              <a:rPr lang="en-GB" dirty="0">
                <a:solidFill>
                  <a:srgbClr val="0563C1"/>
                </a:solidFill>
              </a:rPr>
              <a:t>Apps and websites can use our personal data to make life more convenient for us. For example, a takeaway app will use our location to deliver food, or a TV streaming site will remember what we’ve watched previously to recommend other things we may like. Personal data can also be used by companies to show targeted adverts based on your online behaviour or your location. Sometimes apps or games might send notifications to your device (e.g. encouraging you to come back online). This resource will look at how online companies have to treat children and young people’s personal data differently to adults’ (i.e. they shouldn’t be showing children targeted advertising or push notifications).</a:t>
            </a:r>
          </a:p>
          <a:p>
            <a:pPr marL="0" lvl="0" indent="0" algn="l" rtl="0">
              <a:lnSpc>
                <a:spcPct val="100000"/>
              </a:lnSpc>
              <a:spcBef>
                <a:spcPts val="0"/>
              </a:spcBef>
              <a:spcAft>
                <a:spcPts val="0"/>
              </a:spcAft>
              <a:buSzPts val="1400"/>
              <a:buNone/>
            </a:pPr>
            <a:endParaRPr lang="en-GB" dirty="0"/>
          </a:p>
          <a:p>
            <a:pPr marL="0" lvl="0" indent="0" algn="l" rtl="0">
              <a:spcBef>
                <a:spcPts val="0"/>
              </a:spcBef>
              <a:spcAft>
                <a:spcPts val="0"/>
              </a:spcAft>
              <a:buSzPts val="1100"/>
              <a:buNone/>
            </a:pPr>
            <a:r>
              <a:rPr lang="en-GB" dirty="0"/>
              <a:t>Ask pupils to think about whether they think it is important that people’s personal data is protected and kept private when they go online? Ask for a show of hands in response and for pupils to justify their opinions. </a:t>
            </a:r>
          </a:p>
          <a:p>
            <a:pPr marL="0" lvl="0" indent="0" algn="l" rtl="0">
              <a:spcBef>
                <a:spcPts val="0"/>
              </a:spcBef>
              <a:spcAft>
                <a:spcPts val="0"/>
              </a:spcAft>
              <a:buSzPts val="1100"/>
              <a:buNone/>
            </a:pPr>
            <a:endParaRPr lang="en-GB" dirty="0"/>
          </a:p>
          <a:p>
            <a:pPr marL="0" lvl="0" indent="0" algn="l" rtl="0">
              <a:spcBef>
                <a:spcPts val="0"/>
              </a:spcBef>
              <a:spcAft>
                <a:spcPts val="0"/>
              </a:spcAft>
              <a:buSzPts val="1100"/>
              <a:buNone/>
            </a:pPr>
            <a:r>
              <a:rPr lang="en-GB" b="1" dirty="0"/>
              <a:t>Challenge question: </a:t>
            </a:r>
            <a:r>
              <a:rPr lang="en-GB" dirty="0"/>
              <a:t>Probe further by asking pupils what might happen if someone got hold of an adult’s personal data, such as their email address, password, account details, birthday. Pupils may remember that this could put the adult at risk of having their identity or funds stolen, and therefore, demonstrating the importance of personal data being kept safe. </a:t>
            </a:r>
          </a:p>
          <a:p>
            <a:pPr marL="0" lvl="0" indent="0" algn="l" rtl="0">
              <a:spcBef>
                <a:spcPts val="0"/>
              </a:spcBef>
              <a:spcAft>
                <a:spcPts val="0"/>
              </a:spcAft>
              <a:buSzPts val="1100"/>
              <a:buNone/>
            </a:pPr>
            <a:endParaRPr lang="en-GB" dirty="0"/>
          </a:p>
          <a:p>
            <a:pPr marL="0" lvl="0" indent="0" algn="l" rtl="0">
              <a:spcBef>
                <a:spcPts val="0"/>
              </a:spcBef>
              <a:spcAft>
                <a:spcPts val="0"/>
              </a:spcAft>
              <a:buSzPts val="1100"/>
              <a:buNone/>
            </a:pPr>
            <a:r>
              <a:rPr lang="en-GB" dirty="0"/>
              <a:t>Recap some of the key points from the previous lessons: </a:t>
            </a:r>
          </a:p>
          <a:p>
            <a:pPr marL="0" lvl="0" indent="0" algn="l" rtl="0">
              <a:spcBef>
                <a:spcPts val="0"/>
              </a:spcBef>
              <a:spcAft>
                <a:spcPts val="0"/>
              </a:spcAft>
              <a:buSzPts val="1100"/>
              <a:buNone/>
            </a:pPr>
            <a:endParaRPr lang="en-GB" dirty="0"/>
          </a:p>
          <a:p>
            <a:pPr marL="457200" lvl="0" indent="-317500" algn="l" rtl="0">
              <a:spcBef>
                <a:spcPts val="0"/>
              </a:spcBef>
              <a:spcAft>
                <a:spcPts val="0"/>
              </a:spcAft>
              <a:buClr>
                <a:srgbClr val="0563C1"/>
              </a:buClr>
              <a:buSzPts val="1400"/>
              <a:buChar char="●"/>
            </a:pPr>
            <a:r>
              <a:rPr lang="en-GB" dirty="0">
                <a:solidFill>
                  <a:srgbClr val="0563C1"/>
                </a:solidFill>
              </a:rPr>
              <a:t>Your personal data belongs to you and should be kept private by online companies when you go online. </a:t>
            </a:r>
          </a:p>
          <a:p>
            <a:pPr marL="457200" lvl="0" indent="-317500" algn="l" rtl="0">
              <a:spcBef>
                <a:spcPts val="0"/>
              </a:spcBef>
              <a:spcAft>
                <a:spcPts val="0"/>
              </a:spcAft>
              <a:buClr>
                <a:srgbClr val="0563C1"/>
              </a:buClr>
              <a:buSzPts val="1400"/>
              <a:buChar char="●"/>
            </a:pPr>
            <a:r>
              <a:rPr lang="en-GB" dirty="0">
                <a:solidFill>
                  <a:srgbClr val="0563C1"/>
                </a:solidFill>
              </a:rPr>
              <a:t>Online companies shouldn’t be using people’s personal data to encourage them to buy things without their prior consent e.g. by showing them targeted advertising or by emailing them. </a:t>
            </a:r>
          </a:p>
          <a:p>
            <a:pPr marL="457200" lvl="0" indent="-317500" algn="l" rtl="0">
              <a:spcBef>
                <a:spcPts val="0"/>
              </a:spcBef>
              <a:spcAft>
                <a:spcPts val="0"/>
              </a:spcAft>
              <a:buClr>
                <a:srgbClr val="0563C1"/>
              </a:buClr>
              <a:buSzPts val="1400"/>
              <a:buChar char="●"/>
            </a:pPr>
            <a:r>
              <a:rPr lang="en-GB" dirty="0">
                <a:solidFill>
                  <a:srgbClr val="0563C1"/>
                </a:solidFill>
              </a:rPr>
              <a:t>Online companies must keep personal data, such as email addresses and passwords, very safe, including from people who may want to misuse it such as by selling it on the black market or by using it for identity theft.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243626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sv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8" Type="http://schemas.openxmlformats.org/officeDocument/2006/relationships/image" Target="../media/image13.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6E24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294C2A-5241-C34E-9027-7BE7D6F6F6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4" name="Graphic 3">
            <a:extLst>
              <a:ext uri="{FF2B5EF4-FFF2-40B4-BE49-F238E27FC236}">
                <a16:creationId xmlns:a16="http://schemas.microsoft.com/office/drawing/2014/main" id="{BAB82742-5D8A-5940-A702-E45E074F52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5089" y="7725158"/>
            <a:ext cx="1671540" cy="747329"/>
          </a:xfrm>
          <a:prstGeom prst="rect">
            <a:avLst/>
          </a:prstGeom>
        </p:spPr>
      </p:pic>
      <p:pic>
        <p:nvPicPr>
          <p:cNvPr id="10" name="Graphic 9">
            <a:extLst>
              <a:ext uri="{FF2B5EF4-FFF2-40B4-BE49-F238E27FC236}">
                <a16:creationId xmlns:a16="http://schemas.microsoft.com/office/drawing/2014/main" id="{E50ED6CD-2141-0647-9CB9-D72CAE61EC9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3906519" y="7529513"/>
            <a:ext cx="1556472" cy="1100137"/>
          </a:xfrm>
          <a:prstGeom prst="rect">
            <a:avLst/>
          </a:prstGeom>
        </p:spPr>
      </p:pic>
      <p:pic>
        <p:nvPicPr>
          <p:cNvPr id="11" name="Picture 10">
            <a:extLst>
              <a:ext uri="{FF2B5EF4-FFF2-40B4-BE49-F238E27FC236}">
                <a16:creationId xmlns:a16="http://schemas.microsoft.com/office/drawing/2014/main" id="{AE3131DF-44F0-9843-8290-DBDC3BCAD409}"/>
              </a:ext>
            </a:extLst>
          </p:cNvPr>
          <p:cNvPicPr>
            <a:picLocks noChangeAspect="1"/>
          </p:cNvPicPr>
          <p:nvPr userDrawn="1"/>
        </p:nvPicPr>
        <p:blipFill rotWithShape="1">
          <a:blip r:embed="rId7"/>
          <a:srcRect l="18306" t="759" r="18306" b="759"/>
          <a:stretch/>
        </p:blipFill>
        <p:spPr>
          <a:xfrm flipH="1">
            <a:off x="9055367" y="797149"/>
            <a:ext cx="4940180" cy="7675338"/>
          </a:xfrm>
          <a:prstGeom prst="rect">
            <a:avLst/>
          </a:prstGeom>
        </p:spPr>
      </p:pic>
    </p:spTree>
    <p:extLst>
      <p:ext uri="{BB962C8B-B14F-4D97-AF65-F5344CB8AC3E}">
        <p14:creationId xmlns:p14="http://schemas.microsoft.com/office/powerpoint/2010/main" val="232291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CE6816-30A2-F344-B62E-729E6E3FD8AC}"/>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BD5CAF8-E4B2-BA4E-B4CF-12C93478C2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1" name="Straight Connector 10">
            <a:extLst>
              <a:ext uri="{FF2B5EF4-FFF2-40B4-BE49-F238E27FC236}">
                <a16:creationId xmlns:a16="http://schemas.microsoft.com/office/drawing/2014/main" id="{7D3694D5-0D6C-DC46-BC43-1461E30D7715}"/>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31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6E249"/>
        </a:solid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724D92E8-10AF-DC41-BD30-75D3E59C40F6}"/>
              </a:ext>
            </a:extLst>
          </p:cNvPr>
          <p:cNvPicPr>
            <a:picLocks noChangeAspect="1"/>
          </p:cNvPicPr>
          <p:nvPr userDrawn="1"/>
        </p:nvPicPr>
        <p:blipFill>
          <a:blip r:embed="rId2"/>
          <a:stretch>
            <a:fillRect/>
          </a:stretch>
        </p:blipFill>
        <p:spPr>
          <a:xfrm>
            <a:off x="183658" y="7025331"/>
            <a:ext cx="1237392" cy="1381554"/>
          </a:xfrm>
          <a:prstGeom prst="rect">
            <a:avLst/>
          </a:prstGeom>
        </p:spPr>
      </p:pic>
      <p:pic>
        <p:nvPicPr>
          <p:cNvPr id="53" name="Picture 52">
            <a:extLst>
              <a:ext uri="{FF2B5EF4-FFF2-40B4-BE49-F238E27FC236}">
                <a16:creationId xmlns:a16="http://schemas.microsoft.com/office/drawing/2014/main" id="{9CB06994-1007-F34B-81CC-BD0E14E51E00}"/>
              </a:ext>
            </a:extLst>
          </p:cNvPr>
          <p:cNvPicPr>
            <a:picLocks noChangeAspect="1"/>
          </p:cNvPicPr>
          <p:nvPr userDrawn="1"/>
        </p:nvPicPr>
        <p:blipFill>
          <a:blip r:embed="rId3"/>
          <a:stretch>
            <a:fillRect/>
          </a:stretch>
        </p:blipFill>
        <p:spPr>
          <a:xfrm>
            <a:off x="12669796" y="3019551"/>
            <a:ext cx="876987" cy="1237392"/>
          </a:xfrm>
          <a:prstGeom prst="rect">
            <a:avLst/>
          </a:prstGeom>
        </p:spPr>
      </p:pic>
      <p:pic>
        <p:nvPicPr>
          <p:cNvPr id="63" name="Picture 62">
            <a:extLst>
              <a:ext uri="{FF2B5EF4-FFF2-40B4-BE49-F238E27FC236}">
                <a16:creationId xmlns:a16="http://schemas.microsoft.com/office/drawing/2014/main" id="{B1716145-489D-144C-A37E-8C2B5A9A3620}"/>
              </a:ext>
            </a:extLst>
          </p:cNvPr>
          <p:cNvPicPr>
            <a:picLocks noChangeAspect="1"/>
          </p:cNvPicPr>
          <p:nvPr userDrawn="1"/>
        </p:nvPicPr>
        <p:blipFill>
          <a:blip r:embed="rId4"/>
          <a:stretch>
            <a:fillRect/>
          </a:stretch>
        </p:blipFill>
        <p:spPr>
          <a:xfrm>
            <a:off x="13259701" y="777703"/>
            <a:ext cx="366412" cy="366412"/>
          </a:xfrm>
          <a:prstGeom prst="rect">
            <a:avLst/>
          </a:prstGeom>
        </p:spPr>
      </p:pic>
      <p:pic>
        <p:nvPicPr>
          <p:cNvPr id="65" name="Picture 64">
            <a:extLst>
              <a:ext uri="{FF2B5EF4-FFF2-40B4-BE49-F238E27FC236}">
                <a16:creationId xmlns:a16="http://schemas.microsoft.com/office/drawing/2014/main" id="{92D89B97-C00F-F34F-A4C5-399271891855}"/>
              </a:ext>
            </a:extLst>
          </p:cNvPr>
          <p:cNvPicPr>
            <a:picLocks noChangeAspect="1"/>
          </p:cNvPicPr>
          <p:nvPr userDrawn="1"/>
        </p:nvPicPr>
        <p:blipFill>
          <a:blip r:embed="rId5"/>
          <a:stretch>
            <a:fillRect/>
          </a:stretch>
        </p:blipFill>
        <p:spPr>
          <a:xfrm>
            <a:off x="13259701" y="1272348"/>
            <a:ext cx="366412" cy="366412"/>
          </a:xfrm>
          <a:prstGeom prst="rect">
            <a:avLst/>
          </a:prstGeom>
        </p:spPr>
      </p:pic>
      <p:pic>
        <p:nvPicPr>
          <p:cNvPr id="67" name="Picture 66">
            <a:extLst>
              <a:ext uri="{FF2B5EF4-FFF2-40B4-BE49-F238E27FC236}">
                <a16:creationId xmlns:a16="http://schemas.microsoft.com/office/drawing/2014/main" id="{37A5840B-F2AF-C441-9A31-BC9455BE36BA}"/>
              </a:ext>
            </a:extLst>
          </p:cNvPr>
          <p:cNvPicPr>
            <a:picLocks noChangeAspect="1"/>
          </p:cNvPicPr>
          <p:nvPr userDrawn="1"/>
        </p:nvPicPr>
        <p:blipFill>
          <a:blip r:embed="rId6"/>
          <a:stretch>
            <a:fillRect/>
          </a:stretch>
        </p:blipFill>
        <p:spPr>
          <a:xfrm>
            <a:off x="13282575" y="276482"/>
            <a:ext cx="366412" cy="366412"/>
          </a:xfrm>
          <a:prstGeom prst="rect">
            <a:avLst/>
          </a:prstGeom>
        </p:spPr>
      </p:pic>
      <p:pic>
        <p:nvPicPr>
          <p:cNvPr id="69" name="Picture 68">
            <a:extLst>
              <a:ext uri="{FF2B5EF4-FFF2-40B4-BE49-F238E27FC236}">
                <a16:creationId xmlns:a16="http://schemas.microsoft.com/office/drawing/2014/main" id="{34DB6011-20C1-EE45-835C-906E657609DC}"/>
              </a:ext>
            </a:extLst>
          </p:cNvPr>
          <p:cNvPicPr>
            <a:picLocks noChangeAspect="1"/>
          </p:cNvPicPr>
          <p:nvPr userDrawn="1"/>
        </p:nvPicPr>
        <p:blipFill>
          <a:blip r:embed="rId7"/>
          <a:stretch>
            <a:fillRect/>
          </a:stretch>
        </p:blipFill>
        <p:spPr>
          <a:xfrm>
            <a:off x="11997617" y="787551"/>
            <a:ext cx="366412" cy="366412"/>
          </a:xfrm>
          <a:prstGeom prst="rect">
            <a:avLst/>
          </a:prstGeom>
        </p:spPr>
      </p:pic>
      <p:pic>
        <p:nvPicPr>
          <p:cNvPr id="71" name="Picture 70">
            <a:extLst>
              <a:ext uri="{FF2B5EF4-FFF2-40B4-BE49-F238E27FC236}">
                <a16:creationId xmlns:a16="http://schemas.microsoft.com/office/drawing/2014/main" id="{B77B92AA-3B2A-B24E-B5F4-C39E5AAE1006}"/>
              </a:ext>
            </a:extLst>
          </p:cNvPr>
          <p:cNvPicPr>
            <a:picLocks noChangeAspect="1"/>
          </p:cNvPicPr>
          <p:nvPr userDrawn="1"/>
        </p:nvPicPr>
        <p:blipFill>
          <a:blip r:embed="rId8"/>
          <a:stretch>
            <a:fillRect/>
          </a:stretch>
        </p:blipFill>
        <p:spPr>
          <a:xfrm>
            <a:off x="11988684" y="1276264"/>
            <a:ext cx="366412" cy="366412"/>
          </a:xfrm>
          <a:prstGeom prst="rect">
            <a:avLst/>
          </a:prstGeom>
        </p:spPr>
      </p:pic>
      <p:pic>
        <p:nvPicPr>
          <p:cNvPr id="73" name="Picture 72">
            <a:extLst>
              <a:ext uri="{FF2B5EF4-FFF2-40B4-BE49-F238E27FC236}">
                <a16:creationId xmlns:a16="http://schemas.microsoft.com/office/drawing/2014/main" id="{65C43849-C3BA-F943-B0D9-73CA5552A3AB}"/>
              </a:ext>
            </a:extLst>
          </p:cNvPr>
          <p:cNvPicPr>
            <a:picLocks noChangeAspect="1"/>
          </p:cNvPicPr>
          <p:nvPr userDrawn="1"/>
        </p:nvPicPr>
        <p:blipFill>
          <a:blip r:embed="rId9"/>
          <a:stretch>
            <a:fillRect/>
          </a:stretch>
        </p:blipFill>
        <p:spPr>
          <a:xfrm>
            <a:off x="11988684" y="271162"/>
            <a:ext cx="366412" cy="366412"/>
          </a:xfrm>
          <a:prstGeom prst="rect">
            <a:avLst/>
          </a:prstGeom>
        </p:spPr>
      </p:pic>
      <p:pic>
        <p:nvPicPr>
          <p:cNvPr id="75" name="Picture 74">
            <a:extLst>
              <a:ext uri="{FF2B5EF4-FFF2-40B4-BE49-F238E27FC236}">
                <a16:creationId xmlns:a16="http://schemas.microsoft.com/office/drawing/2014/main" id="{A94A5868-1709-6A4E-B3E8-30E66F084B50}"/>
              </a:ext>
            </a:extLst>
          </p:cNvPr>
          <p:cNvPicPr>
            <a:picLocks noChangeAspect="1"/>
          </p:cNvPicPr>
          <p:nvPr userDrawn="1"/>
        </p:nvPicPr>
        <p:blipFill>
          <a:blip r:embed="rId10"/>
          <a:stretch>
            <a:fillRect/>
          </a:stretch>
        </p:blipFill>
        <p:spPr>
          <a:xfrm>
            <a:off x="14802128" y="2277933"/>
            <a:ext cx="876987" cy="1411588"/>
          </a:xfrm>
          <a:prstGeom prst="rect">
            <a:avLst/>
          </a:prstGeom>
        </p:spPr>
      </p:pic>
      <p:pic>
        <p:nvPicPr>
          <p:cNvPr id="77" name="Picture 76">
            <a:extLst>
              <a:ext uri="{FF2B5EF4-FFF2-40B4-BE49-F238E27FC236}">
                <a16:creationId xmlns:a16="http://schemas.microsoft.com/office/drawing/2014/main" id="{2FE88D04-93BA-9943-B167-649F5BF0EF12}"/>
              </a:ext>
            </a:extLst>
          </p:cNvPr>
          <p:cNvPicPr>
            <a:picLocks noChangeAspect="1"/>
          </p:cNvPicPr>
          <p:nvPr userDrawn="1"/>
        </p:nvPicPr>
        <p:blipFill>
          <a:blip r:embed="rId11"/>
          <a:stretch>
            <a:fillRect/>
          </a:stretch>
        </p:blipFill>
        <p:spPr>
          <a:xfrm>
            <a:off x="14429710" y="271162"/>
            <a:ext cx="1621824" cy="1753973"/>
          </a:xfrm>
          <a:prstGeom prst="rect">
            <a:avLst/>
          </a:prstGeom>
        </p:spPr>
      </p:pic>
      <p:pic>
        <p:nvPicPr>
          <p:cNvPr id="87" name="Picture 86">
            <a:extLst>
              <a:ext uri="{FF2B5EF4-FFF2-40B4-BE49-F238E27FC236}">
                <a16:creationId xmlns:a16="http://schemas.microsoft.com/office/drawing/2014/main" id="{E26C4F9B-35C1-DA4B-BF84-32DA6C6B7CAC}"/>
              </a:ext>
            </a:extLst>
          </p:cNvPr>
          <p:cNvPicPr>
            <a:picLocks noChangeAspect="1"/>
          </p:cNvPicPr>
          <p:nvPr userDrawn="1"/>
        </p:nvPicPr>
        <p:blipFill>
          <a:blip r:embed="rId12"/>
          <a:stretch>
            <a:fillRect/>
          </a:stretch>
        </p:blipFill>
        <p:spPr>
          <a:xfrm>
            <a:off x="14323" y="0"/>
            <a:ext cx="2259650" cy="4324864"/>
          </a:xfrm>
          <a:prstGeom prst="rect">
            <a:avLst/>
          </a:prstGeom>
        </p:spPr>
      </p:pic>
      <p:pic>
        <p:nvPicPr>
          <p:cNvPr id="89" name="Picture 88">
            <a:extLst>
              <a:ext uri="{FF2B5EF4-FFF2-40B4-BE49-F238E27FC236}">
                <a16:creationId xmlns:a16="http://schemas.microsoft.com/office/drawing/2014/main" id="{29206638-D5E3-0245-84BF-B7446AE571AE}"/>
              </a:ext>
            </a:extLst>
          </p:cNvPr>
          <p:cNvPicPr>
            <a:picLocks noChangeAspect="1"/>
          </p:cNvPicPr>
          <p:nvPr userDrawn="1"/>
        </p:nvPicPr>
        <p:blipFill>
          <a:blip r:embed="rId13"/>
          <a:stretch>
            <a:fillRect/>
          </a:stretch>
        </p:blipFill>
        <p:spPr>
          <a:xfrm>
            <a:off x="11997617" y="2098160"/>
            <a:ext cx="366412" cy="366412"/>
          </a:xfrm>
          <a:prstGeom prst="rect">
            <a:avLst/>
          </a:prstGeom>
        </p:spPr>
      </p:pic>
      <p:pic>
        <p:nvPicPr>
          <p:cNvPr id="91" name="Picture 90">
            <a:extLst>
              <a:ext uri="{FF2B5EF4-FFF2-40B4-BE49-F238E27FC236}">
                <a16:creationId xmlns:a16="http://schemas.microsoft.com/office/drawing/2014/main" id="{88BA9779-41CD-304B-8046-D37EFE46716B}"/>
              </a:ext>
            </a:extLst>
          </p:cNvPr>
          <p:cNvPicPr>
            <a:picLocks noChangeAspect="1"/>
          </p:cNvPicPr>
          <p:nvPr userDrawn="1"/>
        </p:nvPicPr>
        <p:blipFill>
          <a:blip r:embed="rId14"/>
          <a:stretch>
            <a:fillRect/>
          </a:stretch>
        </p:blipFill>
        <p:spPr>
          <a:xfrm>
            <a:off x="12590999" y="2098160"/>
            <a:ext cx="366412" cy="366412"/>
          </a:xfrm>
          <a:prstGeom prst="rect">
            <a:avLst/>
          </a:prstGeom>
        </p:spPr>
      </p:pic>
      <p:pic>
        <p:nvPicPr>
          <p:cNvPr id="93" name="Picture 92">
            <a:extLst>
              <a:ext uri="{FF2B5EF4-FFF2-40B4-BE49-F238E27FC236}">
                <a16:creationId xmlns:a16="http://schemas.microsoft.com/office/drawing/2014/main" id="{707969A5-32AF-9446-B21C-626EAD2684CF}"/>
              </a:ext>
            </a:extLst>
          </p:cNvPr>
          <p:cNvPicPr>
            <a:picLocks noChangeAspect="1"/>
          </p:cNvPicPr>
          <p:nvPr userDrawn="1"/>
        </p:nvPicPr>
        <p:blipFill>
          <a:blip r:embed="rId15"/>
          <a:stretch>
            <a:fillRect/>
          </a:stretch>
        </p:blipFill>
        <p:spPr>
          <a:xfrm>
            <a:off x="13398906" y="2120171"/>
            <a:ext cx="594669" cy="594669"/>
          </a:xfrm>
          <a:prstGeom prst="rect">
            <a:avLst/>
          </a:prstGeom>
        </p:spPr>
      </p:pic>
      <p:pic>
        <p:nvPicPr>
          <p:cNvPr id="101" name="Picture 100">
            <a:extLst>
              <a:ext uri="{FF2B5EF4-FFF2-40B4-BE49-F238E27FC236}">
                <a16:creationId xmlns:a16="http://schemas.microsoft.com/office/drawing/2014/main" id="{4E648337-676A-0845-90B3-83F9EBFCF330}"/>
              </a:ext>
            </a:extLst>
          </p:cNvPr>
          <p:cNvPicPr>
            <a:picLocks noChangeAspect="1"/>
          </p:cNvPicPr>
          <p:nvPr userDrawn="1"/>
        </p:nvPicPr>
        <p:blipFill>
          <a:blip r:embed="rId16"/>
          <a:stretch>
            <a:fillRect/>
          </a:stretch>
        </p:blipFill>
        <p:spPr>
          <a:xfrm>
            <a:off x="12679851" y="810998"/>
            <a:ext cx="366412" cy="366412"/>
          </a:xfrm>
          <a:prstGeom prst="rect">
            <a:avLst/>
          </a:prstGeom>
        </p:spPr>
      </p:pic>
      <p:pic>
        <p:nvPicPr>
          <p:cNvPr id="103" name="Picture 102">
            <a:extLst>
              <a:ext uri="{FF2B5EF4-FFF2-40B4-BE49-F238E27FC236}">
                <a16:creationId xmlns:a16="http://schemas.microsoft.com/office/drawing/2014/main" id="{F487AF5C-DE90-D243-8ADD-05546DFD355C}"/>
              </a:ext>
            </a:extLst>
          </p:cNvPr>
          <p:cNvPicPr>
            <a:picLocks noChangeAspect="1"/>
          </p:cNvPicPr>
          <p:nvPr userDrawn="1"/>
        </p:nvPicPr>
        <p:blipFill>
          <a:blip r:embed="rId17"/>
          <a:stretch>
            <a:fillRect/>
          </a:stretch>
        </p:blipFill>
        <p:spPr>
          <a:xfrm>
            <a:off x="12692299" y="1273347"/>
            <a:ext cx="366412" cy="366412"/>
          </a:xfrm>
          <a:prstGeom prst="rect">
            <a:avLst/>
          </a:prstGeom>
        </p:spPr>
      </p:pic>
      <p:pic>
        <p:nvPicPr>
          <p:cNvPr id="105" name="Picture 104">
            <a:extLst>
              <a:ext uri="{FF2B5EF4-FFF2-40B4-BE49-F238E27FC236}">
                <a16:creationId xmlns:a16="http://schemas.microsoft.com/office/drawing/2014/main" id="{859E1DBD-1CC0-A24C-B623-69400C5128A1}"/>
              </a:ext>
            </a:extLst>
          </p:cNvPr>
          <p:cNvPicPr>
            <a:picLocks noChangeAspect="1"/>
          </p:cNvPicPr>
          <p:nvPr userDrawn="1"/>
        </p:nvPicPr>
        <p:blipFill>
          <a:blip r:embed="rId18"/>
          <a:stretch>
            <a:fillRect/>
          </a:stretch>
        </p:blipFill>
        <p:spPr>
          <a:xfrm>
            <a:off x="12684146" y="276482"/>
            <a:ext cx="366412" cy="366412"/>
          </a:xfrm>
          <a:prstGeom prst="rect">
            <a:avLst/>
          </a:prstGeom>
        </p:spPr>
      </p:pic>
      <p:pic>
        <p:nvPicPr>
          <p:cNvPr id="107" name="Picture 106">
            <a:extLst>
              <a:ext uri="{FF2B5EF4-FFF2-40B4-BE49-F238E27FC236}">
                <a16:creationId xmlns:a16="http://schemas.microsoft.com/office/drawing/2014/main" id="{BDCCCCD4-41D3-AF46-AD42-1F71CC874E2E}"/>
              </a:ext>
            </a:extLst>
          </p:cNvPr>
          <p:cNvPicPr>
            <a:picLocks noChangeAspect="1"/>
          </p:cNvPicPr>
          <p:nvPr userDrawn="1"/>
        </p:nvPicPr>
        <p:blipFill>
          <a:blip r:embed="rId19"/>
          <a:stretch>
            <a:fillRect/>
          </a:stretch>
        </p:blipFill>
        <p:spPr>
          <a:xfrm>
            <a:off x="5081141" y="4685227"/>
            <a:ext cx="1615818" cy="1465649"/>
          </a:xfrm>
          <a:prstGeom prst="rect">
            <a:avLst/>
          </a:prstGeom>
        </p:spPr>
      </p:pic>
      <p:pic>
        <p:nvPicPr>
          <p:cNvPr id="109" name="Picture 108">
            <a:extLst>
              <a:ext uri="{FF2B5EF4-FFF2-40B4-BE49-F238E27FC236}">
                <a16:creationId xmlns:a16="http://schemas.microsoft.com/office/drawing/2014/main" id="{13A0E9F8-9223-A446-9AE6-4C85C6A67813}"/>
              </a:ext>
            </a:extLst>
          </p:cNvPr>
          <p:cNvPicPr>
            <a:picLocks noChangeAspect="1"/>
          </p:cNvPicPr>
          <p:nvPr userDrawn="1"/>
        </p:nvPicPr>
        <p:blipFill>
          <a:blip r:embed="rId20"/>
          <a:stretch>
            <a:fillRect/>
          </a:stretch>
        </p:blipFill>
        <p:spPr>
          <a:xfrm>
            <a:off x="1919127" y="6959257"/>
            <a:ext cx="1207358" cy="1513703"/>
          </a:xfrm>
          <a:prstGeom prst="rect">
            <a:avLst/>
          </a:prstGeom>
        </p:spPr>
      </p:pic>
      <p:pic>
        <p:nvPicPr>
          <p:cNvPr id="111" name="Picture 110">
            <a:extLst>
              <a:ext uri="{FF2B5EF4-FFF2-40B4-BE49-F238E27FC236}">
                <a16:creationId xmlns:a16="http://schemas.microsoft.com/office/drawing/2014/main" id="{88123055-3CB2-404B-8105-EDA71AA11A9D}"/>
              </a:ext>
            </a:extLst>
          </p:cNvPr>
          <p:cNvPicPr>
            <a:picLocks noChangeAspect="1"/>
          </p:cNvPicPr>
          <p:nvPr userDrawn="1"/>
        </p:nvPicPr>
        <p:blipFill>
          <a:blip r:embed="rId21"/>
          <a:stretch>
            <a:fillRect/>
          </a:stretch>
        </p:blipFill>
        <p:spPr>
          <a:xfrm>
            <a:off x="6829711" y="2919153"/>
            <a:ext cx="1093229" cy="1447628"/>
          </a:xfrm>
          <a:prstGeom prst="rect">
            <a:avLst/>
          </a:prstGeom>
        </p:spPr>
      </p:pic>
      <p:pic>
        <p:nvPicPr>
          <p:cNvPr id="113" name="Picture 112">
            <a:extLst>
              <a:ext uri="{FF2B5EF4-FFF2-40B4-BE49-F238E27FC236}">
                <a16:creationId xmlns:a16="http://schemas.microsoft.com/office/drawing/2014/main" id="{0D3EB206-D2DD-2746-B6D1-B9843AC007C2}"/>
              </a:ext>
            </a:extLst>
          </p:cNvPr>
          <p:cNvPicPr>
            <a:picLocks noChangeAspect="1"/>
          </p:cNvPicPr>
          <p:nvPr userDrawn="1"/>
        </p:nvPicPr>
        <p:blipFill>
          <a:blip r:embed="rId22"/>
          <a:stretch>
            <a:fillRect/>
          </a:stretch>
        </p:blipFill>
        <p:spPr>
          <a:xfrm>
            <a:off x="2739583" y="4649186"/>
            <a:ext cx="1435615" cy="1537730"/>
          </a:xfrm>
          <a:prstGeom prst="rect">
            <a:avLst/>
          </a:prstGeom>
        </p:spPr>
      </p:pic>
      <p:pic>
        <p:nvPicPr>
          <p:cNvPr id="115" name="Picture 114">
            <a:extLst>
              <a:ext uri="{FF2B5EF4-FFF2-40B4-BE49-F238E27FC236}">
                <a16:creationId xmlns:a16="http://schemas.microsoft.com/office/drawing/2014/main" id="{BDBC5DA7-C95C-AB41-881C-7E02002920F0}"/>
              </a:ext>
            </a:extLst>
          </p:cNvPr>
          <p:cNvPicPr>
            <a:picLocks noChangeAspect="1"/>
          </p:cNvPicPr>
          <p:nvPr userDrawn="1"/>
        </p:nvPicPr>
        <p:blipFill>
          <a:blip r:embed="rId23"/>
          <a:stretch>
            <a:fillRect/>
          </a:stretch>
        </p:blipFill>
        <p:spPr>
          <a:xfrm>
            <a:off x="2862237" y="2794082"/>
            <a:ext cx="1279439" cy="1537730"/>
          </a:xfrm>
          <a:prstGeom prst="rect">
            <a:avLst/>
          </a:prstGeom>
        </p:spPr>
      </p:pic>
      <p:pic>
        <p:nvPicPr>
          <p:cNvPr id="117" name="Picture 116">
            <a:extLst>
              <a:ext uri="{FF2B5EF4-FFF2-40B4-BE49-F238E27FC236}">
                <a16:creationId xmlns:a16="http://schemas.microsoft.com/office/drawing/2014/main" id="{BFF7A56B-F782-5744-9854-9298D786C659}"/>
              </a:ext>
            </a:extLst>
          </p:cNvPr>
          <p:cNvPicPr>
            <a:picLocks noChangeAspect="1"/>
          </p:cNvPicPr>
          <p:nvPr userDrawn="1"/>
        </p:nvPicPr>
        <p:blipFill>
          <a:blip r:embed="rId24"/>
          <a:stretch>
            <a:fillRect/>
          </a:stretch>
        </p:blipFill>
        <p:spPr>
          <a:xfrm>
            <a:off x="4758876" y="2942494"/>
            <a:ext cx="1453635" cy="1393567"/>
          </a:xfrm>
          <a:prstGeom prst="rect">
            <a:avLst/>
          </a:prstGeom>
        </p:spPr>
      </p:pic>
      <p:pic>
        <p:nvPicPr>
          <p:cNvPr id="119" name="Picture 118">
            <a:extLst>
              <a:ext uri="{FF2B5EF4-FFF2-40B4-BE49-F238E27FC236}">
                <a16:creationId xmlns:a16="http://schemas.microsoft.com/office/drawing/2014/main" id="{F26F52E6-C59E-2049-8E6E-758573A776ED}"/>
              </a:ext>
            </a:extLst>
          </p:cNvPr>
          <p:cNvPicPr>
            <a:picLocks noChangeAspect="1"/>
          </p:cNvPicPr>
          <p:nvPr userDrawn="1"/>
        </p:nvPicPr>
        <p:blipFill>
          <a:blip r:embed="rId25"/>
          <a:stretch>
            <a:fillRect/>
          </a:stretch>
        </p:blipFill>
        <p:spPr>
          <a:xfrm>
            <a:off x="5360031" y="7226558"/>
            <a:ext cx="678763" cy="979101"/>
          </a:xfrm>
          <a:prstGeom prst="rect">
            <a:avLst/>
          </a:prstGeom>
        </p:spPr>
      </p:pic>
      <p:pic>
        <p:nvPicPr>
          <p:cNvPr id="121" name="Picture 120">
            <a:extLst>
              <a:ext uri="{FF2B5EF4-FFF2-40B4-BE49-F238E27FC236}">
                <a16:creationId xmlns:a16="http://schemas.microsoft.com/office/drawing/2014/main" id="{AB3187A8-180B-4B4D-BBFE-C43C76CF61A3}"/>
              </a:ext>
            </a:extLst>
          </p:cNvPr>
          <p:cNvPicPr>
            <a:picLocks noChangeAspect="1"/>
          </p:cNvPicPr>
          <p:nvPr userDrawn="1"/>
        </p:nvPicPr>
        <p:blipFill>
          <a:blip r:embed="rId26"/>
          <a:stretch>
            <a:fillRect/>
          </a:stretch>
        </p:blipFill>
        <p:spPr>
          <a:xfrm>
            <a:off x="6536871" y="7238571"/>
            <a:ext cx="852959" cy="955074"/>
          </a:xfrm>
          <a:prstGeom prst="rect">
            <a:avLst/>
          </a:prstGeom>
        </p:spPr>
      </p:pic>
      <p:pic>
        <p:nvPicPr>
          <p:cNvPr id="123" name="Picture 122">
            <a:extLst>
              <a:ext uri="{FF2B5EF4-FFF2-40B4-BE49-F238E27FC236}">
                <a16:creationId xmlns:a16="http://schemas.microsoft.com/office/drawing/2014/main" id="{B085EAE2-30A2-684C-B1E0-A6BF6ED015EA}"/>
              </a:ext>
            </a:extLst>
          </p:cNvPr>
          <p:cNvPicPr>
            <a:picLocks noChangeAspect="1"/>
          </p:cNvPicPr>
          <p:nvPr userDrawn="1"/>
        </p:nvPicPr>
        <p:blipFill>
          <a:blip r:embed="rId27"/>
          <a:stretch>
            <a:fillRect/>
          </a:stretch>
        </p:blipFill>
        <p:spPr>
          <a:xfrm>
            <a:off x="11268744" y="7187514"/>
            <a:ext cx="1279439" cy="1057189"/>
          </a:xfrm>
          <a:prstGeom prst="rect">
            <a:avLst/>
          </a:prstGeom>
        </p:spPr>
      </p:pic>
      <p:pic>
        <p:nvPicPr>
          <p:cNvPr id="125" name="Picture 124">
            <a:extLst>
              <a:ext uri="{FF2B5EF4-FFF2-40B4-BE49-F238E27FC236}">
                <a16:creationId xmlns:a16="http://schemas.microsoft.com/office/drawing/2014/main" id="{6BA29DEF-ED4E-364A-8A3B-A3451D58A904}"/>
              </a:ext>
            </a:extLst>
          </p:cNvPr>
          <p:cNvPicPr>
            <a:picLocks noChangeAspect="1"/>
          </p:cNvPicPr>
          <p:nvPr userDrawn="1"/>
        </p:nvPicPr>
        <p:blipFill>
          <a:blip r:embed="rId28"/>
          <a:stretch>
            <a:fillRect/>
          </a:stretch>
        </p:blipFill>
        <p:spPr>
          <a:xfrm>
            <a:off x="7602902" y="4928501"/>
            <a:ext cx="822925" cy="979101"/>
          </a:xfrm>
          <a:prstGeom prst="rect">
            <a:avLst/>
          </a:prstGeom>
        </p:spPr>
      </p:pic>
      <p:pic>
        <p:nvPicPr>
          <p:cNvPr id="127" name="Picture 126">
            <a:extLst>
              <a:ext uri="{FF2B5EF4-FFF2-40B4-BE49-F238E27FC236}">
                <a16:creationId xmlns:a16="http://schemas.microsoft.com/office/drawing/2014/main" id="{B715117B-7427-814F-99B0-FAB67B65EDE0}"/>
              </a:ext>
            </a:extLst>
          </p:cNvPr>
          <p:cNvPicPr>
            <a:picLocks noChangeAspect="1"/>
          </p:cNvPicPr>
          <p:nvPr userDrawn="1"/>
        </p:nvPicPr>
        <p:blipFill>
          <a:blip r:embed="rId29"/>
          <a:stretch>
            <a:fillRect/>
          </a:stretch>
        </p:blipFill>
        <p:spPr>
          <a:xfrm>
            <a:off x="11493126" y="4610143"/>
            <a:ext cx="1723939" cy="1615817"/>
          </a:xfrm>
          <a:prstGeom prst="rect">
            <a:avLst/>
          </a:prstGeom>
        </p:spPr>
      </p:pic>
      <p:pic>
        <p:nvPicPr>
          <p:cNvPr id="129" name="Picture 128">
            <a:extLst>
              <a:ext uri="{FF2B5EF4-FFF2-40B4-BE49-F238E27FC236}">
                <a16:creationId xmlns:a16="http://schemas.microsoft.com/office/drawing/2014/main" id="{E61D45D7-0292-EE4F-A289-49B4979ECC0B}"/>
              </a:ext>
            </a:extLst>
          </p:cNvPr>
          <p:cNvPicPr>
            <a:picLocks noChangeAspect="1"/>
          </p:cNvPicPr>
          <p:nvPr userDrawn="1"/>
        </p:nvPicPr>
        <p:blipFill>
          <a:blip r:embed="rId30"/>
          <a:stretch>
            <a:fillRect/>
          </a:stretch>
        </p:blipFill>
        <p:spPr>
          <a:xfrm>
            <a:off x="7887907" y="6959257"/>
            <a:ext cx="1507696" cy="1513703"/>
          </a:xfrm>
          <a:prstGeom prst="rect">
            <a:avLst/>
          </a:prstGeom>
        </p:spPr>
      </p:pic>
      <p:pic>
        <p:nvPicPr>
          <p:cNvPr id="131" name="Picture 130">
            <a:extLst>
              <a:ext uri="{FF2B5EF4-FFF2-40B4-BE49-F238E27FC236}">
                <a16:creationId xmlns:a16="http://schemas.microsoft.com/office/drawing/2014/main" id="{C820A307-D351-5C44-8A9C-CB7E81A061E5}"/>
              </a:ext>
            </a:extLst>
          </p:cNvPr>
          <p:cNvPicPr>
            <a:picLocks noChangeAspect="1"/>
          </p:cNvPicPr>
          <p:nvPr userDrawn="1"/>
        </p:nvPicPr>
        <p:blipFill>
          <a:blip r:embed="rId31"/>
          <a:stretch>
            <a:fillRect/>
          </a:stretch>
        </p:blipFill>
        <p:spPr>
          <a:xfrm>
            <a:off x="13046263" y="7007311"/>
            <a:ext cx="1489675" cy="1417594"/>
          </a:xfrm>
          <a:prstGeom prst="rect">
            <a:avLst/>
          </a:prstGeom>
        </p:spPr>
      </p:pic>
      <p:pic>
        <p:nvPicPr>
          <p:cNvPr id="133" name="Picture 132">
            <a:extLst>
              <a:ext uri="{FF2B5EF4-FFF2-40B4-BE49-F238E27FC236}">
                <a16:creationId xmlns:a16="http://schemas.microsoft.com/office/drawing/2014/main" id="{FB22C946-E6AA-BB4E-BD62-E51AC1BB150C}"/>
              </a:ext>
            </a:extLst>
          </p:cNvPr>
          <p:cNvPicPr>
            <a:picLocks noChangeAspect="1"/>
          </p:cNvPicPr>
          <p:nvPr userDrawn="1"/>
        </p:nvPicPr>
        <p:blipFill>
          <a:blip r:embed="rId32"/>
          <a:stretch>
            <a:fillRect/>
          </a:stretch>
        </p:blipFill>
        <p:spPr>
          <a:xfrm>
            <a:off x="8540140" y="3019551"/>
            <a:ext cx="1669879" cy="1339507"/>
          </a:xfrm>
          <a:prstGeom prst="rect">
            <a:avLst/>
          </a:prstGeom>
        </p:spPr>
      </p:pic>
      <p:pic>
        <p:nvPicPr>
          <p:cNvPr id="135" name="Picture 134">
            <a:extLst>
              <a:ext uri="{FF2B5EF4-FFF2-40B4-BE49-F238E27FC236}">
                <a16:creationId xmlns:a16="http://schemas.microsoft.com/office/drawing/2014/main" id="{D5B3B4F3-338C-1D4B-BEA1-0F4BD7561778}"/>
              </a:ext>
            </a:extLst>
          </p:cNvPr>
          <p:cNvPicPr>
            <a:picLocks noChangeAspect="1"/>
          </p:cNvPicPr>
          <p:nvPr userDrawn="1"/>
        </p:nvPicPr>
        <p:blipFill>
          <a:blip r:embed="rId33"/>
          <a:stretch>
            <a:fillRect/>
          </a:stretch>
        </p:blipFill>
        <p:spPr>
          <a:xfrm>
            <a:off x="10827219" y="3259994"/>
            <a:ext cx="1225379" cy="1117257"/>
          </a:xfrm>
          <a:prstGeom prst="rect">
            <a:avLst/>
          </a:prstGeom>
        </p:spPr>
      </p:pic>
      <p:pic>
        <p:nvPicPr>
          <p:cNvPr id="137" name="Picture 136">
            <a:extLst>
              <a:ext uri="{FF2B5EF4-FFF2-40B4-BE49-F238E27FC236}">
                <a16:creationId xmlns:a16="http://schemas.microsoft.com/office/drawing/2014/main" id="{3A984F43-F307-C846-8DCF-78564E4F5F6F}"/>
              </a:ext>
            </a:extLst>
          </p:cNvPr>
          <p:cNvPicPr>
            <a:picLocks noChangeAspect="1"/>
          </p:cNvPicPr>
          <p:nvPr userDrawn="1"/>
        </p:nvPicPr>
        <p:blipFill>
          <a:blip r:embed="rId2"/>
          <a:stretch>
            <a:fillRect/>
          </a:stretch>
        </p:blipFill>
        <p:spPr>
          <a:xfrm>
            <a:off x="3624562" y="7025331"/>
            <a:ext cx="1237392" cy="1381554"/>
          </a:xfrm>
          <a:prstGeom prst="rect">
            <a:avLst/>
          </a:prstGeom>
        </p:spPr>
      </p:pic>
      <p:pic>
        <p:nvPicPr>
          <p:cNvPr id="139" name="Picture 138">
            <a:extLst>
              <a:ext uri="{FF2B5EF4-FFF2-40B4-BE49-F238E27FC236}">
                <a16:creationId xmlns:a16="http://schemas.microsoft.com/office/drawing/2014/main" id="{7F2FD57F-17B0-6940-B9F5-51ADBEBDEA15}"/>
              </a:ext>
            </a:extLst>
          </p:cNvPr>
          <p:cNvPicPr>
            <a:picLocks noChangeAspect="1"/>
          </p:cNvPicPr>
          <p:nvPr userDrawn="1"/>
        </p:nvPicPr>
        <p:blipFill>
          <a:blip r:embed="rId3"/>
          <a:stretch>
            <a:fillRect/>
          </a:stretch>
        </p:blipFill>
        <p:spPr>
          <a:xfrm>
            <a:off x="9893680" y="7097412"/>
            <a:ext cx="876987" cy="1237392"/>
          </a:xfrm>
          <a:prstGeom prst="rect">
            <a:avLst/>
          </a:prstGeom>
        </p:spPr>
      </p:pic>
      <p:pic>
        <p:nvPicPr>
          <p:cNvPr id="141" name="Picture 140">
            <a:extLst>
              <a:ext uri="{FF2B5EF4-FFF2-40B4-BE49-F238E27FC236}">
                <a16:creationId xmlns:a16="http://schemas.microsoft.com/office/drawing/2014/main" id="{E0B79F2D-848D-7C4D-84AB-4B28A665AF3A}"/>
              </a:ext>
            </a:extLst>
          </p:cNvPr>
          <p:cNvPicPr>
            <a:picLocks noChangeAspect="1"/>
          </p:cNvPicPr>
          <p:nvPr userDrawn="1"/>
        </p:nvPicPr>
        <p:blipFill>
          <a:blip r:embed="rId34"/>
          <a:stretch>
            <a:fillRect/>
          </a:stretch>
        </p:blipFill>
        <p:spPr>
          <a:xfrm>
            <a:off x="9331770" y="4859423"/>
            <a:ext cx="1255412" cy="1117257"/>
          </a:xfrm>
          <a:prstGeom prst="rect">
            <a:avLst/>
          </a:prstGeom>
        </p:spPr>
      </p:pic>
      <p:pic>
        <p:nvPicPr>
          <p:cNvPr id="142" name="Picture 141">
            <a:extLst>
              <a:ext uri="{FF2B5EF4-FFF2-40B4-BE49-F238E27FC236}">
                <a16:creationId xmlns:a16="http://schemas.microsoft.com/office/drawing/2014/main" id="{AB17CDF1-6635-3A4D-B249-0A8B46FA485A}"/>
              </a:ext>
            </a:extLst>
          </p:cNvPr>
          <p:cNvPicPr>
            <a:picLocks noChangeAspect="1"/>
          </p:cNvPicPr>
          <p:nvPr userDrawn="1"/>
        </p:nvPicPr>
        <p:blipFill>
          <a:blip r:embed="rId35"/>
          <a:srcRect/>
          <a:stretch/>
        </p:blipFill>
        <p:spPr>
          <a:xfrm>
            <a:off x="22901451" y="5832211"/>
            <a:ext cx="3556646" cy="5591354"/>
          </a:xfrm>
          <a:prstGeom prst="rect">
            <a:avLst/>
          </a:prstGeom>
        </p:spPr>
      </p:pic>
      <p:grpSp>
        <p:nvGrpSpPr>
          <p:cNvPr id="143" name="Group 142">
            <a:extLst>
              <a:ext uri="{FF2B5EF4-FFF2-40B4-BE49-F238E27FC236}">
                <a16:creationId xmlns:a16="http://schemas.microsoft.com/office/drawing/2014/main" id="{B3DE7581-6A09-DB46-80D9-6F8C73FD008E}"/>
              </a:ext>
            </a:extLst>
          </p:cNvPr>
          <p:cNvGrpSpPr/>
          <p:nvPr userDrawn="1"/>
        </p:nvGrpSpPr>
        <p:grpSpPr>
          <a:xfrm>
            <a:off x="16653554" y="-2118694"/>
            <a:ext cx="5553376" cy="10604928"/>
            <a:chOff x="1263049" y="254123"/>
            <a:chExt cx="5553376" cy="10604928"/>
          </a:xfrm>
        </p:grpSpPr>
        <p:sp>
          <p:nvSpPr>
            <p:cNvPr id="144" name="Rounded Rectangle 143">
              <a:extLst>
                <a:ext uri="{FF2B5EF4-FFF2-40B4-BE49-F238E27FC236}">
                  <a16:creationId xmlns:a16="http://schemas.microsoft.com/office/drawing/2014/main" id="{4574803E-59D6-EC4A-8517-DC64FECCBD92}"/>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45" name="Rounded Rectangle 144">
              <a:extLst>
                <a:ext uri="{FF2B5EF4-FFF2-40B4-BE49-F238E27FC236}">
                  <a16:creationId xmlns:a16="http://schemas.microsoft.com/office/drawing/2014/main" id="{80FA1D71-3639-1742-AFAB-FAA613231931}"/>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ounded Rectangle 145">
              <a:extLst>
                <a:ext uri="{FF2B5EF4-FFF2-40B4-BE49-F238E27FC236}">
                  <a16:creationId xmlns:a16="http://schemas.microsoft.com/office/drawing/2014/main" id="{124E9427-1A45-D649-84DA-1094403BC8E6}"/>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47" name="Rounded Rectangle 146">
              <a:extLst>
                <a:ext uri="{FF2B5EF4-FFF2-40B4-BE49-F238E27FC236}">
                  <a16:creationId xmlns:a16="http://schemas.microsoft.com/office/drawing/2014/main" id="{B6AD7448-0FE1-9640-B0AD-A2995D032F3A}"/>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4237D5E1-16B8-0E4C-9B28-3462F0565A11}"/>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471F528B-F78D-1342-977B-C823077CE249}"/>
              </a:ext>
            </a:extLst>
          </p:cNvPr>
          <p:cNvGrpSpPr/>
          <p:nvPr userDrawn="1"/>
        </p:nvGrpSpPr>
        <p:grpSpPr>
          <a:xfrm>
            <a:off x="17010956" y="138843"/>
            <a:ext cx="4838572" cy="5203012"/>
            <a:chOff x="1620451" y="2511660"/>
            <a:chExt cx="4838572" cy="5203012"/>
          </a:xfrm>
        </p:grpSpPr>
        <p:grpSp>
          <p:nvGrpSpPr>
            <p:cNvPr id="150" name="Group 149">
              <a:extLst>
                <a:ext uri="{FF2B5EF4-FFF2-40B4-BE49-F238E27FC236}">
                  <a16:creationId xmlns:a16="http://schemas.microsoft.com/office/drawing/2014/main" id="{5904EC91-0D2C-2B45-9943-97095EC99DFF}"/>
                </a:ext>
              </a:extLst>
            </p:cNvPr>
            <p:cNvGrpSpPr/>
            <p:nvPr/>
          </p:nvGrpSpPr>
          <p:grpSpPr>
            <a:xfrm>
              <a:off x="1620451" y="6798631"/>
              <a:ext cx="4838572" cy="916041"/>
              <a:chOff x="1620451" y="7515311"/>
              <a:chExt cx="4838572" cy="916041"/>
            </a:xfrm>
          </p:grpSpPr>
          <p:sp>
            <p:nvSpPr>
              <p:cNvPr id="152" name="Rounded Rectangle 151">
                <a:extLst>
                  <a:ext uri="{FF2B5EF4-FFF2-40B4-BE49-F238E27FC236}">
                    <a16:creationId xmlns:a16="http://schemas.microsoft.com/office/drawing/2014/main" id="{A0D73DE2-20DF-D146-B9E7-BF85339C2B29}"/>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itle 1">
                <a:extLst>
                  <a:ext uri="{FF2B5EF4-FFF2-40B4-BE49-F238E27FC236}">
                    <a16:creationId xmlns:a16="http://schemas.microsoft.com/office/drawing/2014/main" id="{BE843A1B-7F7C-7745-A736-5308FE52BEA7}"/>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ONLINE MAPS</a:t>
                </a:r>
              </a:p>
            </p:txBody>
          </p:sp>
        </p:grpSp>
        <p:pic>
          <p:nvPicPr>
            <p:cNvPr id="151" name="Graphic 150">
              <a:extLst>
                <a:ext uri="{FF2B5EF4-FFF2-40B4-BE49-F238E27FC236}">
                  <a16:creationId xmlns:a16="http://schemas.microsoft.com/office/drawing/2014/main" id="{CDA4B565-5ACE-214B-997D-EF41A890A2A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446119" y="2511660"/>
              <a:ext cx="3168618" cy="3296214"/>
            </a:xfrm>
            <a:prstGeom prst="rect">
              <a:avLst/>
            </a:prstGeom>
          </p:spPr>
        </p:pic>
      </p:grpSp>
      <p:grpSp>
        <p:nvGrpSpPr>
          <p:cNvPr id="154" name="Group 153">
            <a:extLst>
              <a:ext uri="{FF2B5EF4-FFF2-40B4-BE49-F238E27FC236}">
                <a16:creationId xmlns:a16="http://schemas.microsoft.com/office/drawing/2014/main" id="{3F74D018-C038-7247-BED1-2869A7DF827D}"/>
              </a:ext>
            </a:extLst>
          </p:cNvPr>
          <p:cNvGrpSpPr/>
          <p:nvPr userDrawn="1"/>
        </p:nvGrpSpPr>
        <p:grpSpPr>
          <a:xfrm>
            <a:off x="-3978569" y="-6615478"/>
            <a:ext cx="8961555" cy="6048925"/>
            <a:chOff x="477369" y="833138"/>
            <a:chExt cx="8961555" cy="6048925"/>
          </a:xfrm>
        </p:grpSpPr>
        <p:sp>
          <p:nvSpPr>
            <p:cNvPr id="155" name="Rectangle 154">
              <a:extLst>
                <a:ext uri="{FF2B5EF4-FFF2-40B4-BE49-F238E27FC236}">
                  <a16:creationId xmlns:a16="http://schemas.microsoft.com/office/drawing/2014/main" id="{DBD43900-CC7F-9849-967A-A5D345F09FC2}"/>
                </a:ext>
              </a:extLst>
            </p:cNvPr>
            <p:cNvSpPr/>
            <p:nvPr/>
          </p:nvSpPr>
          <p:spPr>
            <a:xfrm>
              <a:off x="477369" y="833139"/>
              <a:ext cx="8961555" cy="604892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8EE7E2F1-A9CA-A847-9FD1-559E09BBE4D9}"/>
                </a:ext>
              </a:extLst>
            </p:cNvPr>
            <p:cNvSpPr/>
            <p:nvPr/>
          </p:nvSpPr>
          <p:spPr>
            <a:xfrm>
              <a:off x="477370" y="833138"/>
              <a:ext cx="896155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ounded Rectangle 156">
              <a:extLst>
                <a:ext uri="{FF2B5EF4-FFF2-40B4-BE49-F238E27FC236}">
                  <a16:creationId xmlns:a16="http://schemas.microsoft.com/office/drawing/2014/main" id="{4BA16485-B010-9043-B8D3-C9CB63251A4C}"/>
                </a:ext>
              </a:extLst>
            </p:cNvPr>
            <p:cNvSpPr/>
            <p:nvPr/>
          </p:nvSpPr>
          <p:spPr>
            <a:xfrm>
              <a:off x="9090883" y="1581234"/>
              <a:ext cx="201578" cy="79222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F3E0DC99-F567-2741-A10E-89D7F152202E}"/>
                </a:ext>
              </a:extLst>
            </p:cNvPr>
            <p:cNvGrpSpPr/>
            <p:nvPr/>
          </p:nvGrpSpPr>
          <p:grpSpPr>
            <a:xfrm>
              <a:off x="678185" y="1044692"/>
              <a:ext cx="624634" cy="177375"/>
              <a:chOff x="2886740" y="1651000"/>
              <a:chExt cx="651096" cy="175437"/>
            </a:xfrm>
          </p:grpSpPr>
          <p:sp>
            <p:nvSpPr>
              <p:cNvPr id="164" name="Oval 163">
                <a:extLst>
                  <a:ext uri="{FF2B5EF4-FFF2-40B4-BE49-F238E27FC236}">
                    <a16:creationId xmlns:a16="http://schemas.microsoft.com/office/drawing/2014/main" id="{6DC22AE3-4D23-2F44-A165-F5E8D90BBFF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D9670F76-33EB-3346-AFD7-CD47AA12E83B}"/>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A46420BA-7AC5-1145-9CAE-D2B422F9CDD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0633A634-50F0-5347-85F5-CABA99051829}"/>
                </a:ext>
              </a:extLst>
            </p:cNvPr>
            <p:cNvGrpSpPr/>
            <p:nvPr/>
          </p:nvGrpSpPr>
          <p:grpSpPr>
            <a:xfrm>
              <a:off x="3042983" y="3981343"/>
              <a:ext cx="3363582" cy="590656"/>
              <a:chOff x="1620451" y="7515311"/>
              <a:chExt cx="4838572" cy="916041"/>
            </a:xfrm>
          </p:grpSpPr>
          <p:sp>
            <p:nvSpPr>
              <p:cNvPr id="162" name="Rounded Rectangle 161">
                <a:extLst>
                  <a:ext uri="{FF2B5EF4-FFF2-40B4-BE49-F238E27FC236}">
                    <a16:creationId xmlns:a16="http://schemas.microsoft.com/office/drawing/2014/main" id="{A0CE4353-AF7F-834A-96AE-0719294A04EA}"/>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itle 1">
                <a:extLst>
                  <a:ext uri="{FF2B5EF4-FFF2-40B4-BE49-F238E27FC236}">
                    <a16:creationId xmlns:a16="http://schemas.microsoft.com/office/drawing/2014/main" id="{C0A1EE2F-3BE4-8D4C-857D-5C0463DB2AD8}"/>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SEARCH</a:t>
                </a:r>
              </a:p>
            </p:txBody>
          </p:sp>
        </p:grpSp>
        <p:sp>
          <p:nvSpPr>
            <p:cNvPr id="160" name="Rounded Rectangle 159">
              <a:extLst>
                <a:ext uri="{FF2B5EF4-FFF2-40B4-BE49-F238E27FC236}">
                  <a16:creationId xmlns:a16="http://schemas.microsoft.com/office/drawing/2014/main" id="{EF4C524F-6562-8340-97B1-132ADB2BAFE7}"/>
                </a:ext>
              </a:extLst>
            </p:cNvPr>
            <p:cNvSpPr/>
            <p:nvPr/>
          </p:nvSpPr>
          <p:spPr>
            <a:xfrm>
              <a:off x="1361192" y="3159011"/>
              <a:ext cx="6727164" cy="590656"/>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1" name="Graphic 160">
              <a:extLst>
                <a:ext uri="{FF2B5EF4-FFF2-40B4-BE49-F238E27FC236}">
                  <a16:creationId xmlns:a16="http://schemas.microsoft.com/office/drawing/2014/main" id="{8B2EAB31-E16D-CD4F-92A9-75996E6B2EB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610473" y="3292901"/>
              <a:ext cx="341122" cy="343281"/>
            </a:xfrm>
            <a:prstGeom prst="rect">
              <a:avLst/>
            </a:prstGeom>
          </p:spPr>
        </p:pic>
      </p:grpSp>
      <p:grpSp>
        <p:nvGrpSpPr>
          <p:cNvPr id="167" name="Group 166">
            <a:extLst>
              <a:ext uri="{FF2B5EF4-FFF2-40B4-BE49-F238E27FC236}">
                <a16:creationId xmlns:a16="http://schemas.microsoft.com/office/drawing/2014/main" id="{03F2E505-570F-2440-AFB8-F18A4FE93BD8}"/>
              </a:ext>
            </a:extLst>
          </p:cNvPr>
          <p:cNvGrpSpPr/>
          <p:nvPr userDrawn="1"/>
        </p:nvGrpSpPr>
        <p:grpSpPr>
          <a:xfrm>
            <a:off x="6918360" y="-3591015"/>
            <a:ext cx="5855845" cy="2253964"/>
            <a:chOff x="692199" y="1719560"/>
            <a:chExt cx="5855845" cy="2253964"/>
          </a:xfrm>
        </p:grpSpPr>
        <p:sp>
          <p:nvSpPr>
            <p:cNvPr id="168" name="Rectangle 167">
              <a:extLst>
                <a:ext uri="{FF2B5EF4-FFF2-40B4-BE49-F238E27FC236}">
                  <a16:creationId xmlns:a16="http://schemas.microsoft.com/office/drawing/2014/main" id="{90F0FCBA-5406-654C-8D89-C861B3EC9A2E}"/>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69" name="Content Placeholder 3">
              <a:extLst>
                <a:ext uri="{FF2B5EF4-FFF2-40B4-BE49-F238E27FC236}">
                  <a16:creationId xmlns:a16="http://schemas.microsoft.com/office/drawing/2014/main" id="{52B09211-0814-B244-8EBA-367B24277072}"/>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170" name="Group 169">
              <a:extLst>
                <a:ext uri="{FF2B5EF4-FFF2-40B4-BE49-F238E27FC236}">
                  <a16:creationId xmlns:a16="http://schemas.microsoft.com/office/drawing/2014/main" id="{56FBF0EC-2F17-0543-A00B-DC421ABDDEB4}"/>
                </a:ext>
              </a:extLst>
            </p:cNvPr>
            <p:cNvGrpSpPr/>
            <p:nvPr/>
          </p:nvGrpSpPr>
          <p:grpSpPr>
            <a:xfrm>
              <a:off x="6050356" y="1719560"/>
              <a:ext cx="497688" cy="572154"/>
              <a:chOff x="11546445" y="2781334"/>
              <a:chExt cx="497688" cy="572154"/>
            </a:xfrm>
          </p:grpSpPr>
          <p:sp>
            <p:nvSpPr>
              <p:cNvPr id="171" name="Oval 170">
                <a:extLst>
                  <a:ext uri="{FF2B5EF4-FFF2-40B4-BE49-F238E27FC236}">
                    <a16:creationId xmlns:a16="http://schemas.microsoft.com/office/drawing/2014/main" id="{A89DB295-8F0F-8D4B-8A60-8B50BAB16118}"/>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Content Placeholder 3">
                <a:extLst>
                  <a:ext uri="{FF2B5EF4-FFF2-40B4-BE49-F238E27FC236}">
                    <a16:creationId xmlns:a16="http://schemas.microsoft.com/office/drawing/2014/main" id="{CF6D9AF9-7260-0747-9B89-04AA3FCB9309}"/>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173" name="Group 172">
            <a:extLst>
              <a:ext uri="{FF2B5EF4-FFF2-40B4-BE49-F238E27FC236}">
                <a16:creationId xmlns:a16="http://schemas.microsoft.com/office/drawing/2014/main" id="{BCA80D26-E973-6644-8629-F5C05D20AB53}"/>
              </a:ext>
            </a:extLst>
          </p:cNvPr>
          <p:cNvGrpSpPr/>
          <p:nvPr userDrawn="1"/>
        </p:nvGrpSpPr>
        <p:grpSpPr>
          <a:xfrm>
            <a:off x="-7419094" y="2801284"/>
            <a:ext cx="6089399" cy="3767886"/>
            <a:chOff x="2588032" y="1980516"/>
            <a:chExt cx="6089399" cy="3767886"/>
          </a:xfrm>
        </p:grpSpPr>
        <p:grpSp>
          <p:nvGrpSpPr>
            <p:cNvPr id="174" name="Group 173">
              <a:extLst>
                <a:ext uri="{FF2B5EF4-FFF2-40B4-BE49-F238E27FC236}">
                  <a16:creationId xmlns:a16="http://schemas.microsoft.com/office/drawing/2014/main" id="{6F2EA58B-E54C-BB46-98E5-240D4B690463}"/>
                </a:ext>
              </a:extLst>
            </p:cNvPr>
            <p:cNvGrpSpPr/>
            <p:nvPr/>
          </p:nvGrpSpPr>
          <p:grpSpPr>
            <a:xfrm>
              <a:off x="2588032" y="1980516"/>
              <a:ext cx="6089399" cy="3767886"/>
              <a:chOff x="2686845" y="2695280"/>
              <a:chExt cx="5227994" cy="3234881"/>
            </a:xfrm>
          </p:grpSpPr>
          <p:sp>
            <p:nvSpPr>
              <p:cNvPr id="176" name="Rectangle 175">
                <a:extLst>
                  <a:ext uri="{FF2B5EF4-FFF2-40B4-BE49-F238E27FC236}">
                    <a16:creationId xmlns:a16="http://schemas.microsoft.com/office/drawing/2014/main" id="{3D8A89DC-70F1-4541-93E6-0E59AFB1CDED}"/>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69C6EF7-35B4-2C46-83CB-54733B805CA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ounded Rectangle 177">
                <a:extLst>
                  <a:ext uri="{FF2B5EF4-FFF2-40B4-BE49-F238E27FC236}">
                    <a16:creationId xmlns:a16="http://schemas.microsoft.com/office/drawing/2014/main" id="{38CF5A59-5C0B-C148-9694-AE8100D7CAE0}"/>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B1BF016E-01AB-1946-BE88-6A310CE62FA1}"/>
                  </a:ext>
                </a:extLst>
              </p:cNvPr>
              <p:cNvGrpSpPr/>
              <p:nvPr/>
            </p:nvGrpSpPr>
            <p:grpSpPr>
              <a:xfrm>
                <a:off x="2896167" y="2904522"/>
                <a:ext cx="651096" cy="175437"/>
                <a:chOff x="2886740" y="1651000"/>
                <a:chExt cx="651096" cy="175437"/>
              </a:xfrm>
            </p:grpSpPr>
            <p:sp>
              <p:nvSpPr>
                <p:cNvPr id="181" name="Oval 180">
                  <a:extLst>
                    <a:ext uri="{FF2B5EF4-FFF2-40B4-BE49-F238E27FC236}">
                      <a16:creationId xmlns:a16="http://schemas.microsoft.com/office/drawing/2014/main" id="{AC05C744-9044-294D-B868-2B12AB3E134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2321C921-5E61-7C40-A8B9-7C004AB25FE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676B9096-F948-204F-AD27-88B1CE5CF429}"/>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ounded Rectangle 179">
                <a:extLst>
                  <a:ext uri="{FF2B5EF4-FFF2-40B4-BE49-F238E27FC236}">
                    <a16:creationId xmlns:a16="http://schemas.microsoft.com/office/drawing/2014/main" id="{6144A24D-04DC-EF4B-86F5-A28C23FC0D7C}"/>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5" name="Title 1">
              <a:extLst>
                <a:ext uri="{FF2B5EF4-FFF2-40B4-BE49-F238E27FC236}">
                  <a16:creationId xmlns:a16="http://schemas.microsoft.com/office/drawing/2014/main" id="{D725C849-0188-AF4C-A4FA-6719948C1596}"/>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spTree>
    <p:extLst>
      <p:ext uri="{BB962C8B-B14F-4D97-AF65-F5344CB8AC3E}">
        <p14:creationId xmlns:p14="http://schemas.microsoft.com/office/powerpoint/2010/main" val="30989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53" presetClass="entr" presetSubtype="16"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anim calcmode="lin" valueType="num">
                                      <p:cBhvr>
                                        <p:cTn id="15" dur="500" fill="hold"/>
                                        <p:tgtEl>
                                          <p:spTgt spid="154"/>
                                        </p:tgtEl>
                                        <p:attrNameLst>
                                          <p:attrName>ppt_w</p:attrName>
                                        </p:attrNameLst>
                                      </p:cBhvr>
                                      <p:tavLst>
                                        <p:tav tm="0">
                                          <p:val>
                                            <p:fltVal val="0"/>
                                          </p:val>
                                        </p:tav>
                                        <p:tav tm="100000">
                                          <p:val>
                                            <p:strVal val="#ppt_w"/>
                                          </p:val>
                                        </p:tav>
                                      </p:tavLst>
                                    </p:anim>
                                    <p:anim calcmode="lin" valueType="num">
                                      <p:cBhvr>
                                        <p:cTn id="16" dur="500" fill="hold"/>
                                        <p:tgtEl>
                                          <p:spTgt spid="154"/>
                                        </p:tgtEl>
                                        <p:attrNameLst>
                                          <p:attrName>ppt_h</p:attrName>
                                        </p:attrNameLst>
                                      </p:cBhvr>
                                      <p:tavLst>
                                        <p:tav tm="0">
                                          <p:val>
                                            <p:fltVal val="0"/>
                                          </p:val>
                                        </p:tav>
                                        <p:tav tm="100000">
                                          <p:val>
                                            <p:strVal val="#ppt_h"/>
                                          </p:val>
                                        </p:tav>
                                      </p:tavLst>
                                    </p:anim>
                                    <p:animEffect transition="in" filter="fade">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fade">
                                      <p:cBhvr>
                                        <p:cTn id="22" dur="500"/>
                                        <p:tgtEl>
                                          <p:spTgt spid="16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73"/>
                                        </p:tgtEl>
                                        <p:attrNameLst>
                                          <p:attrName>style.visibility</p:attrName>
                                        </p:attrNameLst>
                                      </p:cBhvr>
                                      <p:to>
                                        <p:strVal val="visible"/>
                                      </p:to>
                                    </p:set>
                                    <p:anim calcmode="lin" valueType="num">
                                      <p:cBhvr>
                                        <p:cTn id="27" dur="500" fill="hold"/>
                                        <p:tgtEl>
                                          <p:spTgt spid="173"/>
                                        </p:tgtEl>
                                        <p:attrNameLst>
                                          <p:attrName>ppt_w</p:attrName>
                                        </p:attrNameLst>
                                      </p:cBhvr>
                                      <p:tavLst>
                                        <p:tav tm="0">
                                          <p:val>
                                            <p:fltVal val="0"/>
                                          </p:val>
                                        </p:tav>
                                        <p:tav tm="100000">
                                          <p:val>
                                            <p:strVal val="#ppt_w"/>
                                          </p:val>
                                        </p:tav>
                                      </p:tavLst>
                                    </p:anim>
                                    <p:anim calcmode="lin" valueType="num">
                                      <p:cBhvr>
                                        <p:cTn id="28" dur="500" fill="hold"/>
                                        <p:tgtEl>
                                          <p:spTgt spid="173"/>
                                        </p:tgtEl>
                                        <p:attrNameLst>
                                          <p:attrName>ppt_h</p:attrName>
                                        </p:attrNameLst>
                                      </p:cBhvr>
                                      <p:tavLst>
                                        <p:tav tm="0">
                                          <p:val>
                                            <p:fltVal val="0"/>
                                          </p:val>
                                        </p:tav>
                                        <p:tav tm="100000">
                                          <p:val>
                                            <p:strVal val="#ppt_h"/>
                                          </p:val>
                                        </p:tav>
                                      </p:tavLst>
                                    </p:anim>
                                    <p:animEffect transition="in" filter="fade">
                                      <p:cBhvr>
                                        <p:cTn id="29"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4" r:id="rId3"/>
    <p:sldLayoutId id="2147483686" r:id="rId4"/>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53.sv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5.png"/><Relationship Id="rId5" Type="http://schemas.openxmlformats.org/officeDocument/2006/relationships/image" Target="../media/image51.svg"/><Relationship Id="rId10" Type="http://schemas.openxmlformats.org/officeDocument/2006/relationships/image" Target="../media/image28.png"/><Relationship Id="rId4" Type="http://schemas.openxmlformats.org/officeDocument/2006/relationships/image" Target="../media/image50.png"/><Relationship Id="rId9" Type="http://schemas.openxmlformats.org/officeDocument/2006/relationships/image" Target="../media/image55.sv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emf"/></Relationships>
</file>

<file path=ppt/slides/_rels/slide1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co.org.uk/for-organisations/posters-stickers-and-e-learning/school-resour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3.svg"/></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53.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5.png"/><Relationship Id="rId5" Type="http://schemas.openxmlformats.org/officeDocument/2006/relationships/image" Target="../media/image51.svg"/><Relationship Id="rId10" Type="http://schemas.openxmlformats.org/officeDocument/2006/relationships/image" Target="../media/image28.png"/><Relationship Id="rId4" Type="http://schemas.openxmlformats.org/officeDocument/2006/relationships/image" Target="../media/image50.png"/><Relationship Id="rId9"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The Children’s code</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8168139"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6B94A6EB-51A6-BA45-9176-495C0E68DB6A}"/>
              </a:ext>
            </a:extLst>
          </p:cNvPr>
          <p:cNvSpPr/>
          <p:nvPr/>
        </p:nvSpPr>
        <p:spPr>
          <a:xfrm>
            <a:off x="-192297" y="-228600"/>
            <a:ext cx="1080000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Title 1">
            <a:extLst>
              <a:ext uri="{FF2B5EF4-FFF2-40B4-BE49-F238E27FC236}">
                <a16:creationId xmlns:a16="http://schemas.microsoft.com/office/drawing/2014/main" id="{B8D345B6-A03C-9842-AD2F-D34B6D912BF5}"/>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 </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Personal data is any information about who you are or what you do.</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7D780BD2-E4C3-B543-9915-9A12F8033656}"/>
              </a:ext>
            </a:extLst>
          </p:cNvPr>
          <p:cNvGrpSpPr/>
          <p:nvPr/>
        </p:nvGrpSpPr>
        <p:grpSpPr>
          <a:xfrm>
            <a:off x="6712298" y="3734038"/>
            <a:ext cx="2942365" cy="3181134"/>
            <a:chOff x="6712298" y="3734038"/>
            <a:chExt cx="2942365" cy="3181134"/>
          </a:xfrm>
        </p:grpSpPr>
        <p:sp>
          <p:nvSpPr>
            <p:cNvPr id="142" name="Rectangle 141">
              <a:extLst>
                <a:ext uri="{FF2B5EF4-FFF2-40B4-BE49-F238E27FC236}">
                  <a16:creationId xmlns:a16="http://schemas.microsoft.com/office/drawing/2014/main" id="{3C423A44-1DD8-1244-8EFA-0DC312D4D9AD}"/>
                </a:ext>
              </a:extLst>
            </p:cNvPr>
            <p:cNvSpPr/>
            <p:nvPr/>
          </p:nvSpPr>
          <p:spPr>
            <a:xfrm>
              <a:off x="6712298"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43" name="Picture 142">
              <a:extLst>
                <a:ext uri="{FF2B5EF4-FFF2-40B4-BE49-F238E27FC236}">
                  <a16:creationId xmlns:a16="http://schemas.microsoft.com/office/drawing/2014/main" id="{387FA047-A110-8D48-BA68-F5A4C24953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45195" y="3734038"/>
              <a:ext cx="609468" cy="609468"/>
            </a:xfrm>
            <a:prstGeom prst="rect">
              <a:avLst/>
            </a:prstGeom>
          </p:spPr>
        </p:pic>
        <p:sp>
          <p:nvSpPr>
            <p:cNvPr id="144" name="Title 1">
              <a:extLst>
                <a:ext uri="{FF2B5EF4-FFF2-40B4-BE49-F238E27FC236}">
                  <a16:creationId xmlns:a16="http://schemas.microsoft.com/office/drawing/2014/main" id="{EF8DDBE2-1F18-5E4A-8C84-33372AEFDA86}"/>
                </a:ext>
              </a:extLst>
            </p:cNvPr>
            <p:cNvSpPr txBox="1">
              <a:spLocks/>
            </p:cNvSpPr>
            <p:nvPr/>
          </p:nvSpPr>
          <p:spPr>
            <a:xfrm>
              <a:off x="6712298" y="5973665"/>
              <a:ext cx="2637631"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a:t>
              </a:r>
              <a:br>
                <a:rPr lang="en-US" sz="2400" b="1" spc="-150" dirty="0">
                  <a:solidFill>
                    <a:srgbClr val="019967"/>
                  </a:solidFill>
                  <a:latin typeface="Overpass Mono" pitchFamily="49" charset="77"/>
                </a:rPr>
              </a:br>
              <a:r>
                <a:rPr lang="en-US" sz="2400" b="1" spc="-150" dirty="0">
                  <a:solidFill>
                    <a:srgbClr val="019967"/>
                  </a:solidFill>
                  <a:latin typeface="Overpass Mono" pitchFamily="49" charset="77"/>
                </a:rPr>
                <a:t>location</a:t>
              </a:r>
              <a:endParaRPr lang="en-US" sz="2400" spc="-150" dirty="0">
                <a:solidFill>
                  <a:srgbClr val="019967"/>
                </a:solidFill>
                <a:latin typeface="Overpass Mono" pitchFamily="49" charset="77"/>
              </a:endParaRPr>
            </a:p>
          </p:txBody>
        </p:sp>
        <p:pic>
          <p:nvPicPr>
            <p:cNvPr id="145" name="Graphic 144">
              <a:extLst>
                <a:ext uri="{FF2B5EF4-FFF2-40B4-BE49-F238E27FC236}">
                  <a16:creationId xmlns:a16="http://schemas.microsoft.com/office/drawing/2014/main" id="{1799336F-4FF5-6C4C-A4EC-7A0EF8F617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8613" y="4275236"/>
              <a:ext cx="1714500" cy="1828800"/>
            </a:xfrm>
            <a:prstGeom prst="rect">
              <a:avLst/>
            </a:prstGeom>
          </p:spPr>
        </p:pic>
      </p:grpSp>
      <p:grpSp>
        <p:nvGrpSpPr>
          <p:cNvPr id="8" name="Group 7">
            <a:extLst>
              <a:ext uri="{FF2B5EF4-FFF2-40B4-BE49-F238E27FC236}">
                <a16:creationId xmlns:a16="http://schemas.microsoft.com/office/drawing/2014/main" id="{DE71724D-AD96-1E46-B0CC-7BA45853408D}"/>
              </a:ext>
            </a:extLst>
          </p:cNvPr>
          <p:cNvGrpSpPr/>
          <p:nvPr/>
        </p:nvGrpSpPr>
        <p:grpSpPr>
          <a:xfrm>
            <a:off x="9837335" y="3734038"/>
            <a:ext cx="2942365" cy="3181134"/>
            <a:chOff x="9837335" y="3734038"/>
            <a:chExt cx="2942365" cy="3181134"/>
          </a:xfrm>
        </p:grpSpPr>
        <p:sp>
          <p:nvSpPr>
            <p:cNvPr id="147" name="Rectangle 146">
              <a:extLst>
                <a:ext uri="{FF2B5EF4-FFF2-40B4-BE49-F238E27FC236}">
                  <a16:creationId xmlns:a16="http://schemas.microsoft.com/office/drawing/2014/main" id="{8CF88B5B-7049-FC40-ADD0-7C43B9D77D7A}"/>
                </a:ext>
              </a:extLst>
            </p:cNvPr>
            <p:cNvSpPr/>
            <p:nvPr/>
          </p:nvSpPr>
          <p:spPr>
            <a:xfrm>
              <a:off x="9837335"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48" name="Picture 147">
              <a:extLst>
                <a:ext uri="{FF2B5EF4-FFF2-40B4-BE49-F238E27FC236}">
                  <a16:creationId xmlns:a16="http://schemas.microsoft.com/office/drawing/2014/main" id="{5CDCEFFA-6550-C94E-B9A5-EFEF6ECF1E7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170232" y="3734038"/>
              <a:ext cx="609468" cy="609468"/>
            </a:xfrm>
            <a:prstGeom prst="rect">
              <a:avLst/>
            </a:prstGeom>
          </p:spPr>
        </p:pic>
        <p:sp>
          <p:nvSpPr>
            <p:cNvPr id="149" name="Title 1">
              <a:extLst>
                <a:ext uri="{FF2B5EF4-FFF2-40B4-BE49-F238E27FC236}">
                  <a16:creationId xmlns:a16="http://schemas.microsoft.com/office/drawing/2014/main" id="{3C5943E0-FA92-F949-8667-AAEBD401A9B0}"/>
                </a:ext>
              </a:extLst>
            </p:cNvPr>
            <p:cNvSpPr txBox="1">
              <a:spLocks/>
            </p:cNvSpPr>
            <p:nvPr/>
          </p:nvSpPr>
          <p:spPr>
            <a:xfrm>
              <a:off x="9837336" y="5973665"/>
              <a:ext cx="2637630"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a:t>
              </a:r>
              <a:br>
                <a:rPr lang="en-US" sz="2400" b="1" spc="-150" dirty="0">
                  <a:solidFill>
                    <a:srgbClr val="019967"/>
                  </a:solidFill>
                  <a:latin typeface="Overpass Mono" pitchFamily="49" charset="77"/>
                </a:rPr>
              </a:br>
              <a:r>
                <a:rPr lang="en-US" sz="2400" b="1" spc="-150" dirty="0">
                  <a:solidFill>
                    <a:srgbClr val="019967"/>
                  </a:solidFill>
                  <a:latin typeface="Overpass Mono" pitchFamily="49" charset="77"/>
                </a:rPr>
                <a:t>passwords</a:t>
              </a:r>
              <a:endParaRPr lang="en-US" sz="2400" spc="-150" dirty="0">
                <a:solidFill>
                  <a:srgbClr val="019967"/>
                </a:solidFill>
                <a:latin typeface="Overpass Mono" pitchFamily="49" charset="77"/>
              </a:endParaRPr>
            </a:p>
          </p:txBody>
        </p:sp>
        <p:pic>
          <p:nvPicPr>
            <p:cNvPr id="156" name="Graphic 155">
              <a:extLst>
                <a:ext uri="{FF2B5EF4-FFF2-40B4-BE49-F238E27FC236}">
                  <a16:creationId xmlns:a16="http://schemas.microsoft.com/office/drawing/2014/main" id="{70154C34-8A69-E744-9652-C66337616C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75137" y="4622899"/>
              <a:ext cx="962025" cy="1133475"/>
            </a:xfrm>
            <a:prstGeom prst="rect">
              <a:avLst/>
            </a:prstGeom>
          </p:spPr>
        </p:pic>
      </p:grpSp>
      <p:grpSp>
        <p:nvGrpSpPr>
          <p:cNvPr id="11" name="Group 10">
            <a:extLst>
              <a:ext uri="{FF2B5EF4-FFF2-40B4-BE49-F238E27FC236}">
                <a16:creationId xmlns:a16="http://schemas.microsoft.com/office/drawing/2014/main" id="{A059D21A-7037-044A-A701-55EC62CD1AC2}"/>
              </a:ext>
            </a:extLst>
          </p:cNvPr>
          <p:cNvGrpSpPr/>
          <p:nvPr/>
        </p:nvGrpSpPr>
        <p:grpSpPr>
          <a:xfrm>
            <a:off x="3586270" y="3734038"/>
            <a:ext cx="2943356" cy="3181134"/>
            <a:chOff x="3586270" y="3734038"/>
            <a:chExt cx="2943356" cy="3181134"/>
          </a:xfrm>
        </p:grpSpPr>
        <p:sp>
          <p:nvSpPr>
            <p:cNvPr id="137" name="Rectangle 136">
              <a:extLst>
                <a:ext uri="{FF2B5EF4-FFF2-40B4-BE49-F238E27FC236}">
                  <a16:creationId xmlns:a16="http://schemas.microsoft.com/office/drawing/2014/main" id="{00E1A78D-9B73-C44F-9D46-979C89D7D680}"/>
                </a:ext>
              </a:extLst>
            </p:cNvPr>
            <p:cNvSpPr/>
            <p:nvPr/>
          </p:nvSpPr>
          <p:spPr>
            <a:xfrm>
              <a:off x="3587261"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38" name="Picture 137">
              <a:extLst>
                <a:ext uri="{FF2B5EF4-FFF2-40B4-BE49-F238E27FC236}">
                  <a16:creationId xmlns:a16="http://schemas.microsoft.com/office/drawing/2014/main" id="{9B7CEAD0-7E79-E949-921C-F9764C9BDE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0158" y="3734038"/>
              <a:ext cx="609468" cy="609468"/>
            </a:xfrm>
            <a:prstGeom prst="rect">
              <a:avLst/>
            </a:prstGeom>
          </p:spPr>
        </p:pic>
        <p:sp>
          <p:nvSpPr>
            <p:cNvPr id="139" name="Title 1">
              <a:extLst>
                <a:ext uri="{FF2B5EF4-FFF2-40B4-BE49-F238E27FC236}">
                  <a16:creationId xmlns:a16="http://schemas.microsoft.com/office/drawing/2014/main" id="{9E6E8180-C2FF-6246-8720-38F52B70FF28}"/>
                </a:ext>
              </a:extLst>
            </p:cNvPr>
            <p:cNvSpPr txBox="1">
              <a:spLocks/>
            </p:cNvSpPr>
            <p:nvPr/>
          </p:nvSpPr>
          <p:spPr>
            <a:xfrm>
              <a:off x="3586270" y="5973665"/>
              <a:ext cx="2637630"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a:t>
              </a:r>
              <a:r>
                <a:rPr lang="en-US" sz="2400" b="1" spc="-150" dirty="0" err="1">
                  <a:solidFill>
                    <a:srgbClr val="019967"/>
                  </a:solidFill>
                  <a:latin typeface="Overpass Mono" pitchFamily="49" charset="77"/>
                </a:rPr>
                <a:t>favourite</a:t>
              </a:r>
              <a:r>
                <a:rPr lang="en-US" sz="2400" b="1" spc="-150" dirty="0">
                  <a:solidFill>
                    <a:srgbClr val="019967"/>
                  </a:solidFill>
                  <a:latin typeface="Overpass Mono" pitchFamily="49" charset="77"/>
                </a:rPr>
                <a:t> TV show</a:t>
              </a:r>
              <a:endParaRPr lang="en-US" sz="2400" spc="-150" dirty="0">
                <a:solidFill>
                  <a:srgbClr val="019967"/>
                </a:solidFill>
                <a:latin typeface="Overpass Mono" pitchFamily="49" charset="77"/>
              </a:endParaRPr>
            </a:p>
          </p:txBody>
        </p:sp>
        <p:pic>
          <p:nvPicPr>
            <p:cNvPr id="158" name="Graphic 157">
              <a:extLst>
                <a:ext uri="{FF2B5EF4-FFF2-40B4-BE49-F238E27FC236}">
                  <a16:creationId xmlns:a16="http://schemas.microsoft.com/office/drawing/2014/main" id="{59D4891E-B3F8-6F43-A8E8-86A7988577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41775" y="4360961"/>
              <a:ext cx="1733550" cy="1657350"/>
            </a:xfrm>
            <a:prstGeom prst="rect">
              <a:avLst/>
            </a:prstGeom>
          </p:spPr>
        </p:pic>
      </p:grpSp>
      <p:grpSp>
        <p:nvGrpSpPr>
          <p:cNvPr id="7" name="Group 6">
            <a:extLst>
              <a:ext uri="{FF2B5EF4-FFF2-40B4-BE49-F238E27FC236}">
                <a16:creationId xmlns:a16="http://schemas.microsoft.com/office/drawing/2014/main" id="{77FC5FFA-E6BE-E04B-AF0A-8EECC21E06AF}"/>
              </a:ext>
            </a:extLst>
          </p:cNvPr>
          <p:cNvGrpSpPr/>
          <p:nvPr/>
        </p:nvGrpSpPr>
        <p:grpSpPr>
          <a:xfrm>
            <a:off x="12962372" y="3734038"/>
            <a:ext cx="2942366" cy="3181134"/>
            <a:chOff x="12962372" y="3734038"/>
            <a:chExt cx="2942366" cy="3181134"/>
          </a:xfrm>
        </p:grpSpPr>
        <p:sp>
          <p:nvSpPr>
            <p:cNvPr id="152" name="Rectangle 151">
              <a:extLst>
                <a:ext uri="{FF2B5EF4-FFF2-40B4-BE49-F238E27FC236}">
                  <a16:creationId xmlns:a16="http://schemas.microsoft.com/office/drawing/2014/main" id="{8B0FD742-3A73-5D41-AA5D-3B1AB760F512}"/>
                </a:ext>
              </a:extLst>
            </p:cNvPr>
            <p:cNvSpPr/>
            <p:nvPr/>
          </p:nvSpPr>
          <p:spPr>
            <a:xfrm>
              <a:off x="12962373"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53" name="Picture 152">
              <a:extLst>
                <a:ext uri="{FF2B5EF4-FFF2-40B4-BE49-F238E27FC236}">
                  <a16:creationId xmlns:a16="http://schemas.microsoft.com/office/drawing/2014/main" id="{9E1E8C4F-9CAE-704B-B968-6EBAF42D24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95270" y="3734038"/>
              <a:ext cx="609468" cy="609468"/>
            </a:xfrm>
            <a:prstGeom prst="rect">
              <a:avLst/>
            </a:prstGeom>
          </p:spPr>
        </p:pic>
        <p:sp>
          <p:nvSpPr>
            <p:cNvPr id="154" name="Title 1">
              <a:extLst>
                <a:ext uri="{FF2B5EF4-FFF2-40B4-BE49-F238E27FC236}">
                  <a16:creationId xmlns:a16="http://schemas.microsoft.com/office/drawing/2014/main" id="{765E925B-4DB8-8A45-B9BA-80E41CB4D36E}"/>
                </a:ext>
              </a:extLst>
            </p:cNvPr>
            <p:cNvSpPr txBox="1">
              <a:spLocks/>
            </p:cNvSpPr>
            <p:nvPr/>
          </p:nvSpPr>
          <p:spPr>
            <a:xfrm>
              <a:off x="12962372" y="5973665"/>
              <a:ext cx="2637632"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medical records</a:t>
              </a:r>
              <a:endParaRPr lang="en-US" sz="2400" spc="-150" dirty="0">
                <a:solidFill>
                  <a:srgbClr val="019967"/>
                </a:solidFill>
                <a:latin typeface="Overpass Mono" pitchFamily="49" charset="77"/>
              </a:endParaRPr>
            </a:p>
          </p:txBody>
        </p:sp>
        <p:pic>
          <p:nvPicPr>
            <p:cNvPr id="159" name="Picture 158">
              <a:extLst>
                <a:ext uri="{FF2B5EF4-FFF2-40B4-BE49-F238E27FC236}">
                  <a16:creationId xmlns:a16="http://schemas.microsoft.com/office/drawing/2014/main" id="{5AD8F971-D314-4447-A4D3-F07D9F7101BA}"/>
                </a:ext>
              </a:extLst>
            </p:cNvPr>
            <p:cNvPicPr>
              <a:picLocks noChangeAspect="1"/>
            </p:cNvPicPr>
            <p:nvPr/>
          </p:nvPicPr>
          <p:blipFill>
            <a:blip r:embed="rId10"/>
            <a:stretch>
              <a:fillRect/>
            </a:stretch>
          </p:blipFill>
          <p:spPr>
            <a:xfrm>
              <a:off x="13523883" y="4279448"/>
              <a:ext cx="1514609" cy="1820376"/>
            </a:xfrm>
            <a:prstGeom prst="rect">
              <a:avLst/>
            </a:prstGeom>
          </p:spPr>
        </p:pic>
      </p:grpSp>
      <p:grpSp>
        <p:nvGrpSpPr>
          <p:cNvPr id="12" name="Group 11">
            <a:extLst>
              <a:ext uri="{FF2B5EF4-FFF2-40B4-BE49-F238E27FC236}">
                <a16:creationId xmlns:a16="http://schemas.microsoft.com/office/drawing/2014/main" id="{24DB3365-06CB-1545-974D-D7AC7AB2ACEA}"/>
              </a:ext>
            </a:extLst>
          </p:cNvPr>
          <p:cNvGrpSpPr/>
          <p:nvPr/>
        </p:nvGrpSpPr>
        <p:grpSpPr>
          <a:xfrm>
            <a:off x="462224" y="3734038"/>
            <a:ext cx="2942365" cy="3181134"/>
            <a:chOff x="462224" y="3734038"/>
            <a:chExt cx="2942365" cy="3181134"/>
          </a:xfrm>
        </p:grpSpPr>
        <p:sp>
          <p:nvSpPr>
            <p:cNvPr id="62" name="Rectangle 61">
              <a:extLst>
                <a:ext uri="{FF2B5EF4-FFF2-40B4-BE49-F238E27FC236}">
                  <a16:creationId xmlns:a16="http://schemas.microsoft.com/office/drawing/2014/main" id="{A4AB0173-E07C-774D-93E3-ABF57EAA221A}"/>
                </a:ext>
              </a:extLst>
            </p:cNvPr>
            <p:cNvSpPr/>
            <p:nvPr/>
          </p:nvSpPr>
          <p:spPr>
            <a:xfrm>
              <a:off x="462224"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3" name="Picture 62">
              <a:extLst>
                <a:ext uri="{FF2B5EF4-FFF2-40B4-BE49-F238E27FC236}">
                  <a16:creationId xmlns:a16="http://schemas.microsoft.com/office/drawing/2014/main" id="{BB2252F6-108A-9945-ACB4-2595C4D9A13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95121" y="3734038"/>
              <a:ext cx="609468" cy="609468"/>
            </a:xfrm>
            <a:prstGeom prst="rect">
              <a:avLst/>
            </a:prstGeom>
          </p:spPr>
        </p:pic>
        <p:sp>
          <p:nvSpPr>
            <p:cNvPr id="64" name="Title 1">
              <a:extLst>
                <a:ext uri="{FF2B5EF4-FFF2-40B4-BE49-F238E27FC236}">
                  <a16:creationId xmlns:a16="http://schemas.microsoft.com/office/drawing/2014/main" id="{3308A2C3-A9E2-134D-8BDE-D52DF901C18D}"/>
                </a:ext>
              </a:extLst>
            </p:cNvPr>
            <p:cNvSpPr txBox="1">
              <a:spLocks/>
            </p:cNvSpPr>
            <p:nvPr/>
          </p:nvSpPr>
          <p:spPr>
            <a:xfrm>
              <a:off x="462225" y="5973665"/>
              <a:ext cx="2637630"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name</a:t>
              </a:r>
              <a:endParaRPr lang="en-US" sz="2400" spc="-150" dirty="0">
                <a:solidFill>
                  <a:srgbClr val="019967"/>
                </a:solidFill>
                <a:latin typeface="Overpass Mono" pitchFamily="49" charset="77"/>
              </a:endParaRPr>
            </a:p>
          </p:txBody>
        </p:sp>
        <p:pic>
          <p:nvPicPr>
            <p:cNvPr id="160" name="Picture 159">
              <a:extLst>
                <a:ext uri="{FF2B5EF4-FFF2-40B4-BE49-F238E27FC236}">
                  <a16:creationId xmlns:a16="http://schemas.microsoft.com/office/drawing/2014/main" id="{73273506-61AE-6144-899B-B94141B7AB96}"/>
                </a:ext>
              </a:extLst>
            </p:cNvPr>
            <p:cNvPicPr>
              <a:picLocks noChangeAspect="1"/>
            </p:cNvPicPr>
            <p:nvPr/>
          </p:nvPicPr>
          <p:blipFill>
            <a:blip r:embed="rId11"/>
            <a:stretch>
              <a:fillRect/>
            </a:stretch>
          </p:blipFill>
          <p:spPr>
            <a:xfrm>
              <a:off x="888628" y="4293670"/>
              <a:ext cx="1784821" cy="1791932"/>
            </a:xfrm>
            <a:prstGeom prst="rect">
              <a:avLst/>
            </a:prstGeom>
          </p:spPr>
        </p:pic>
      </p:grpSp>
      <p:sp>
        <p:nvSpPr>
          <p:cNvPr id="29" name="Rectangle 28">
            <a:extLst>
              <a:ext uri="{FF2B5EF4-FFF2-40B4-BE49-F238E27FC236}">
                <a16:creationId xmlns:a16="http://schemas.microsoft.com/office/drawing/2014/main" id="{6A04A195-9DDF-1A49-9F16-9369D2B5A1B3}"/>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364D09DA-4522-7345-95DD-4242C58AA416}"/>
              </a:ext>
            </a:extLst>
          </p:cNvPr>
          <p:cNvGrpSpPr/>
          <p:nvPr/>
        </p:nvGrpSpPr>
        <p:grpSpPr>
          <a:xfrm>
            <a:off x="342401" y="1638135"/>
            <a:ext cx="11155513" cy="2503167"/>
            <a:chOff x="2035553" y="2593256"/>
            <a:chExt cx="11155513" cy="2503167"/>
          </a:xfrm>
        </p:grpSpPr>
        <p:sp>
          <p:nvSpPr>
            <p:cNvPr id="31" name="Rectangle 30">
              <a:extLst>
                <a:ext uri="{FF2B5EF4-FFF2-40B4-BE49-F238E27FC236}">
                  <a16:creationId xmlns:a16="http://schemas.microsoft.com/office/drawing/2014/main" id="{72E60CEA-9BE4-7D41-B60E-B0345F859BB6}"/>
                </a:ext>
              </a:extLst>
            </p:cNvPr>
            <p:cNvSpPr/>
            <p:nvPr/>
          </p:nvSpPr>
          <p:spPr>
            <a:xfrm>
              <a:off x="2035553" y="2593256"/>
              <a:ext cx="11155513" cy="250316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298D94A-E560-BD4F-95E2-AC204039892C}"/>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9">
              <a:extLst>
                <a:ext uri="{FF2B5EF4-FFF2-40B4-BE49-F238E27FC236}">
                  <a16:creationId xmlns:a16="http://schemas.microsoft.com/office/drawing/2014/main" id="{F6406CA3-1514-954D-9E88-712BED41C2F5}"/>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Question 1</a:t>
              </a:r>
            </a:p>
          </p:txBody>
        </p:sp>
        <p:grpSp>
          <p:nvGrpSpPr>
            <p:cNvPr id="34" name="Group 33">
              <a:extLst>
                <a:ext uri="{FF2B5EF4-FFF2-40B4-BE49-F238E27FC236}">
                  <a16:creationId xmlns:a16="http://schemas.microsoft.com/office/drawing/2014/main" id="{4DFBF254-7370-4D45-A5AF-E36F7C1DD33C}"/>
                </a:ext>
              </a:extLst>
            </p:cNvPr>
            <p:cNvGrpSpPr/>
            <p:nvPr/>
          </p:nvGrpSpPr>
          <p:grpSpPr>
            <a:xfrm>
              <a:off x="2158072" y="2680893"/>
              <a:ext cx="366748" cy="366748"/>
              <a:chOff x="2118558" y="2663960"/>
              <a:chExt cx="366748" cy="366748"/>
            </a:xfrm>
          </p:grpSpPr>
          <p:sp>
            <p:nvSpPr>
              <p:cNvPr id="41" name="Rectangle 40">
                <a:extLst>
                  <a:ext uri="{FF2B5EF4-FFF2-40B4-BE49-F238E27FC236}">
                    <a16:creationId xmlns:a16="http://schemas.microsoft.com/office/drawing/2014/main" id="{64B01A17-5776-8C44-B368-BFED2D12F55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DE1FB4F1-4313-804D-ABD4-149E39D64C85}"/>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5E8AD1F-087A-5048-ABE9-20D8588D1BB6}"/>
                </a:ext>
              </a:extLst>
            </p:cNvPr>
            <p:cNvGrpSpPr/>
            <p:nvPr/>
          </p:nvGrpSpPr>
          <p:grpSpPr>
            <a:xfrm>
              <a:off x="12290940" y="2686867"/>
              <a:ext cx="776902" cy="366748"/>
              <a:chOff x="10581098" y="2669934"/>
              <a:chExt cx="776902" cy="366748"/>
            </a:xfrm>
          </p:grpSpPr>
          <p:sp>
            <p:nvSpPr>
              <p:cNvPr id="37" name="Rectangle 36">
                <a:extLst>
                  <a:ext uri="{FF2B5EF4-FFF2-40B4-BE49-F238E27FC236}">
                    <a16:creationId xmlns:a16="http://schemas.microsoft.com/office/drawing/2014/main" id="{68DE972C-83B9-AA42-80BE-6E368493FE07}"/>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A76B858-3803-FA4F-8CD4-F7B361317C8A}"/>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F9087D4-975C-A34F-8C79-B416F62D8888}"/>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BEC1EE91-6057-CC48-BF38-4F938CA955A9}"/>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 Placeholder 12">
              <a:extLst>
                <a:ext uri="{FF2B5EF4-FFF2-40B4-BE49-F238E27FC236}">
                  <a16:creationId xmlns:a16="http://schemas.microsoft.com/office/drawing/2014/main" id="{8E362175-D4E3-8E4C-8A2A-4AB8D640EC87}"/>
                </a:ext>
              </a:extLst>
            </p:cNvPr>
            <p:cNvSpPr txBox="1">
              <a:spLocks/>
            </p:cNvSpPr>
            <p:nvPr/>
          </p:nvSpPr>
          <p:spPr>
            <a:xfrm>
              <a:off x="2694499" y="3844839"/>
              <a:ext cx="9837620" cy="580104"/>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Why do apps and websites collect their users’ data? </a:t>
              </a:r>
            </a:p>
          </p:txBody>
        </p:sp>
      </p:grpSp>
      <p:grpSp>
        <p:nvGrpSpPr>
          <p:cNvPr id="9" name="Group 8">
            <a:extLst>
              <a:ext uri="{FF2B5EF4-FFF2-40B4-BE49-F238E27FC236}">
                <a16:creationId xmlns:a16="http://schemas.microsoft.com/office/drawing/2014/main" id="{3C5D44FF-D20F-364D-BF2C-800E0A0CDA89}"/>
              </a:ext>
            </a:extLst>
          </p:cNvPr>
          <p:cNvGrpSpPr/>
          <p:nvPr/>
        </p:nvGrpSpPr>
        <p:grpSpPr>
          <a:xfrm>
            <a:off x="4259578" y="4866550"/>
            <a:ext cx="11155513" cy="3370724"/>
            <a:chOff x="4259578" y="4866550"/>
            <a:chExt cx="11155513" cy="3370724"/>
          </a:xfrm>
        </p:grpSpPr>
        <p:grpSp>
          <p:nvGrpSpPr>
            <p:cNvPr id="6" name="Group 5">
              <a:extLst>
                <a:ext uri="{FF2B5EF4-FFF2-40B4-BE49-F238E27FC236}">
                  <a16:creationId xmlns:a16="http://schemas.microsoft.com/office/drawing/2014/main" id="{EF6EB6E5-9E80-5B4F-9232-0FCD1E18AA3D}"/>
                </a:ext>
              </a:extLst>
            </p:cNvPr>
            <p:cNvGrpSpPr/>
            <p:nvPr/>
          </p:nvGrpSpPr>
          <p:grpSpPr>
            <a:xfrm>
              <a:off x="4259578" y="4866550"/>
              <a:ext cx="11155513" cy="3370724"/>
              <a:chOff x="4259578" y="4866550"/>
              <a:chExt cx="11155513" cy="3370724"/>
            </a:xfrm>
          </p:grpSpPr>
          <p:sp>
            <p:nvSpPr>
              <p:cNvPr id="45" name="Rectangle 44">
                <a:extLst>
                  <a:ext uri="{FF2B5EF4-FFF2-40B4-BE49-F238E27FC236}">
                    <a16:creationId xmlns:a16="http://schemas.microsoft.com/office/drawing/2014/main" id="{3523EA51-A69F-1140-AC82-5CCAB79AF2C3}"/>
                  </a:ext>
                </a:extLst>
              </p:cNvPr>
              <p:cNvSpPr/>
              <p:nvPr/>
            </p:nvSpPr>
            <p:spPr>
              <a:xfrm>
                <a:off x="4259578" y="4866550"/>
                <a:ext cx="11155513" cy="337072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E2414AA-7DBC-3C4D-8087-E0B020ACAC8F}"/>
                  </a:ext>
                </a:extLst>
              </p:cNvPr>
              <p:cNvSpPr/>
              <p:nvPr/>
            </p:nvSpPr>
            <p:spPr>
              <a:xfrm>
                <a:off x="4259578" y="4866551"/>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9">
                <a:extLst>
                  <a:ext uri="{FF2B5EF4-FFF2-40B4-BE49-F238E27FC236}">
                    <a16:creationId xmlns:a16="http://schemas.microsoft.com/office/drawing/2014/main" id="{8ADBB51F-A83D-0C45-805C-559419A15441}"/>
                  </a:ext>
                </a:extLst>
              </p:cNvPr>
              <p:cNvSpPr txBox="1">
                <a:spLocks/>
              </p:cNvSpPr>
              <p:nvPr/>
            </p:nvSpPr>
            <p:spPr>
              <a:xfrm>
                <a:off x="4786498" y="4947099"/>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Question 2</a:t>
                </a:r>
              </a:p>
            </p:txBody>
          </p:sp>
          <p:grpSp>
            <p:nvGrpSpPr>
              <p:cNvPr id="48" name="Group 47">
                <a:extLst>
                  <a:ext uri="{FF2B5EF4-FFF2-40B4-BE49-F238E27FC236}">
                    <a16:creationId xmlns:a16="http://schemas.microsoft.com/office/drawing/2014/main" id="{673310B0-EE65-544F-B0AF-403F21E84E55}"/>
                  </a:ext>
                </a:extLst>
              </p:cNvPr>
              <p:cNvGrpSpPr/>
              <p:nvPr/>
            </p:nvGrpSpPr>
            <p:grpSpPr>
              <a:xfrm>
                <a:off x="4382097" y="4954187"/>
                <a:ext cx="366748" cy="366748"/>
                <a:chOff x="2118558" y="2663960"/>
                <a:chExt cx="366748" cy="366748"/>
              </a:xfrm>
            </p:grpSpPr>
            <p:sp>
              <p:nvSpPr>
                <p:cNvPr id="55" name="Rectangle 54">
                  <a:extLst>
                    <a:ext uri="{FF2B5EF4-FFF2-40B4-BE49-F238E27FC236}">
                      <a16:creationId xmlns:a16="http://schemas.microsoft.com/office/drawing/2014/main" id="{7EF2E451-E7A6-564D-AE6D-5AAB361CCD27}"/>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9BD13B51-A114-704E-9347-03371A05032D}"/>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328B27DF-AEAB-4C4B-9134-5DEC82734A58}"/>
                  </a:ext>
                </a:extLst>
              </p:cNvPr>
              <p:cNvGrpSpPr/>
              <p:nvPr/>
            </p:nvGrpSpPr>
            <p:grpSpPr>
              <a:xfrm>
                <a:off x="14514965" y="4960161"/>
                <a:ext cx="776902" cy="366748"/>
                <a:chOff x="10581098" y="2669934"/>
                <a:chExt cx="776902" cy="366748"/>
              </a:xfrm>
            </p:grpSpPr>
            <p:sp>
              <p:nvSpPr>
                <p:cNvPr id="51" name="Rectangle 50">
                  <a:extLst>
                    <a:ext uri="{FF2B5EF4-FFF2-40B4-BE49-F238E27FC236}">
                      <a16:creationId xmlns:a16="http://schemas.microsoft.com/office/drawing/2014/main" id="{30366517-BA91-7B4D-BC0C-18518A2EA047}"/>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6C4349C-EAC1-3046-B129-C8565F7942C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3DC48371-E856-F043-8D6F-A5E5FE716018}"/>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iangle 53">
                  <a:extLst>
                    <a:ext uri="{FF2B5EF4-FFF2-40B4-BE49-F238E27FC236}">
                      <a16:creationId xmlns:a16="http://schemas.microsoft.com/office/drawing/2014/main" id="{405E87A5-25DD-5B40-9EEE-929286122A69}"/>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Text Placeholder 12">
              <a:extLst>
                <a:ext uri="{FF2B5EF4-FFF2-40B4-BE49-F238E27FC236}">
                  <a16:creationId xmlns:a16="http://schemas.microsoft.com/office/drawing/2014/main" id="{2C15A98C-8C39-E24D-BC01-047C66A12E8F}"/>
                </a:ext>
              </a:extLst>
            </p:cNvPr>
            <p:cNvSpPr txBox="1">
              <a:spLocks/>
            </p:cNvSpPr>
            <p:nvPr/>
          </p:nvSpPr>
          <p:spPr>
            <a:xfrm>
              <a:off x="4918524" y="5895571"/>
              <a:ext cx="9837620" cy="93661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How important is it that people’s personal data is protected and kept private when they go online? </a:t>
              </a:r>
            </a:p>
          </p:txBody>
        </p:sp>
        <p:grpSp>
          <p:nvGrpSpPr>
            <p:cNvPr id="5" name="Group 4">
              <a:extLst>
                <a:ext uri="{FF2B5EF4-FFF2-40B4-BE49-F238E27FC236}">
                  <a16:creationId xmlns:a16="http://schemas.microsoft.com/office/drawing/2014/main" id="{A1652CE4-9B15-7143-B88E-65EAB769AB48}"/>
                </a:ext>
              </a:extLst>
            </p:cNvPr>
            <p:cNvGrpSpPr/>
            <p:nvPr/>
          </p:nvGrpSpPr>
          <p:grpSpPr>
            <a:xfrm>
              <a:off x="4992734" y="7198206"/>
              <a:ext cx="2270719" cy="580104"/>
              <a:chOff x="4992734" y="7092402"/>
              <a:chExt cx="2270719" cy="580104"/>
            </a:xfrm>
          </p:grpSpPr>
          <p:sp>
            <p:nvSpPr>
              <p:cNvPr id="61" name="Text Placeholder 12">
                <a:extLst>
                  <a:ext uri="{FF2B5EF4-FFF2-40B4-BE49-F238E27FC236}">
                    <a16:creationId xmlns:a16="http://schemas.microsoft.com/office/drawing/2014/main" id="{84991AA3-3958-324E-98E9-8DDF16B2B07E}"/>
                  </a:ext>
                </a:extLst>
              </p:cNvPr>
              <p:cNvSpPr txBox="1">
                <a:spLocks/>
              </p:cNvSpPr>
              <p:nvPr/>
            </p:nvSpPr>
            <p:spPr>
              <a:xfrm>
                <a:off x="5359146" y="7092402"/>
                <a:ext cx="1904307" cy="580104"/>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Important</a:t>
                </a:r>
              </a:p>
            </p:txBody>
          </p:sp>
          <p:pic>
            <p:nvPicPr>
              <p:cNvPr id="67" name="Picture 66">
                <a:extLst>
                  <a:ext uri="{FF2B5EF4-FFF2-40B4-BE49-F238E27FC236}">
                    <a16:creationId xmlns:a16="http://schemas.microsoft.com/office/drawing/2014/main" id="{30A74A1D-08FC-EC42-8581-0925EE0B4B28}"/>
                  </a:ext>
                </a:extLst>
              </p:cNvPr>
              <p:cNvPicPr>
                <a:picLocks noChangeAspect="1"/>
              </p:cNvPicPr>
              <p:nvPr/>
            </p:nvPicPr>
            <p:blipFill>
              <a:blip r:embed="rId12"/>
              <a:stretch>
                <a:fillRect/>
              </a:stretch>
            </p:blipFill>
            <p:spPr>
              <a:xfrm>
                <a:off x="4992734" y="7151374"/>
                <a:ext cx="366412" cy="366412"/>
              </a:xfrm>
              <a:prstGeom prst="rect">
                <a:avLst/>
              </a:prstGeom>
            </p:spPr>
          </p:pic>
        </p:grpSp>
        <p:grpSp>
          <p:nvGrpSpPr>
            <p:cNvPr id="4" name="Group 3">
              <a:extLst>
                <a:ext uri="{FF2B5EF4-FFF2-40B4-BE49-F238E27FC236}">
                  <a16:creationId xmlns:a16="http://schemas.microsoft.com/office/drawing/2014/main" id="{91B2F137-7B58-F74E-8966-2C0F15F2C9E4}"/>
                </a:ext>
              </a:extLst>
            </p:cNvPr>
            <p:cNvGrpSpPr/>
            <p:nvPr/>
          </p:nvGrpSpPr>
          <p:grpSpPr>
            <a:xfrm>
              <a:off x="8238351" y="7208254"/>
              <a:ext cx="2049962" cy="580104"/>
              <a:chOff x="8238351" y="7102450"/>
              <a:chExt cx="2049962" cy="580104"/>
            </a:xfrm>
          </p:grpSpPr>
          <p:sp>
            <p:nvSpPr>
              <p:cNvPr id="65" name="Text Placeholder 12">
                <a:extLst>
                  <a:ext uri="{FF2B5EF4-FFF2-40B4-BE49-F238E27FC236}">
                    <a16:creationId xmlns:a16="http://schemas.microsoft.com/office/drawing/2014/main" id="{EE833EDB-E8EC-FB40-A80D-06EA9F812A7A}"/>
                  </a:ext>
                </a:extLst>
              </p:cNvPr>
              <p:cNvSpPr txBox="1">
                <a:spLocks/>
              </p:cNvSpPr>
              <p:nvPr/>
            </p:nvSpPr>
            <p:spPr>
              <a:xfrm>
                <a:off x="8584974" y="7102450"/>
                <a:ext cx="1703339" cy="580104"/>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Not sure</a:t>
                </a:r>
              </a:p>
            </p:txBody>
          </p:sp>
          <p:pic>
            <p:nvPicPr>
              <p:cNvPr id="68" name="Picture 67">
                <a:extLst>
                  <a:ext uri="{FF2B5EF4-FFF2-40B4-BE49-F238E27FC236}">
                    <a16:creationId xmlns:a16="http://schemas.microsoft.com/office/drawing/2014/main" id="{C9863C15-83D3-DD44-A107-94C70E0189F2}"/>
                  </a:ext>
                </a:extLst>
              </p:cNvPr>
              <p:cNvPicPr>
                <a:picLocks noChangeAspect="1"/>
              </p:cNvPicPr>
              <p:nvPr/>
            </p:nvPicPr>
            <p:blipFill>
              <a:blip r:embed="rId12"/>
              <a:stretch>
                <a:fillRect/>
              </a:stretch>
            </p:blipFill>
            <p:spPr>
              <a:xfrm>
                <a:off x="8238351" y="7151374"/>
                <a:ext cx="366412" cy="366412"/>
              </a:xfrm>
              <a:prstGeom prst="rect">
                <a:avLst/>
              </a:prstGeom>
            </p:spPr>
          </p:pic>
        </p:grpSp>
        <p:grpSp>
          <p:nvGrpSpPr>
            <p:cNvPr id="3" name="Group 2">
              <a:extLst>
                <a:ext uri="{FF2B5EF4-FFF2-40B4-BE49-F238E27FC236}">
                  <a16:creationId xmlns:a16="http://schemas.microsoft.com/office/drawing/2014/main" id="{CD3AE638-9893-F54F-98D0-F53A1F83BEBA}"/>
                </a:ext>
              </a:extLst>
            </p:cNvPr>
            <p:cNvGrpSpPr/>
            <p:nvPr/>
          </p:nvGrpSpPr>
          <p:grpSpPr>
            <a:xfrm>
              <a:off x="11609834" y="7208254"/>
              <a:ext cx="3004043" cy="580104"/>
              <a:chOff x="12448610" y="7102450"/>
              <a:chExt cx="3004043" cy="580104"/>
            </a:xfrm>
          </p:grpSpPr>
          <p:sp>
            <p:nvSpPr>
              <p:cNvPr id="66" name="Text Placeholder 12">
                <a:extLst>
                  <a:ext uri="{FF2B5EF4-FFF2-40B4-BE49-F238E27FC236}">
                    <a16:creationId xmlns:a16="http://schemas.microsoft.com/office/drawing/2014/main" id="{64BD9F65-BBB9-004D-A2E7-E246BEA3EF36}"/>
                  </a:ext>
                </a:extLst>
              </p:cNvPr>
              <p:cNvSpPr txBox="1">
                <a:spLocks/>
              </p:cNvSpPr>
              <p:nvPr/>
            </p:nvSpPr>
            <p:spPr>
              <a:xfrm>
                <a:off x="12815022" y="7102450"/>
                <a:ext cx="2637631" cy="580104"/>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Not important </a:t>
                </a:r>
              </a:p>
            </p:txBody>
          </p:sp>
          <p:pic>
            <p:nvPicPr>
              <p:cNvPr id="69" name="Picture 68">
                <a:extLst>
                  <a:ext uri="{FF2B5EF4-FFF2-40B4-BE49-F238E27FC236}">
                    <a16:creationId xmlns:a16="http://schemas.microsoft.com/office/drawing/2014/main" id="{D84899CC-E003-5A44-A1AE-2A73030BD624}"/>
                  </a:ext>
                </a:extLst>
              </p:cNvPr>
              <p:cNvPicPr>
                <a:picLocks noChangeAspect="1"/>
              </p:cNvPicPr>
              <p:nvPr/>
            </p:nvPicPr>
            <p:blipFill>
              <a:blip r:embed="rId12"/>
              <a:stretch>
                <a:fillRect/>
              </a:stretch>
            </p:blipFill>
            <p:spPr>
              <a:xfrm>
                <a:off x="12448610" y="7151374"/>
                <a:ext cx="366412" cy="366412"/>
              </a:xfrm>
              <a:prstGeom prst="rect">
                <a:avLst/>
              </a:prstGeom>
            </p:spPr>
          </p:pic>
        </p:grpSp>
      </p:grpSp>
    </p:spTree>
    <p:extLst>
      <p:ext uri="{BB962C8B-B14F-4D97-AF65-F5344CB8AC3E}">
        <p14:creationId xmlns:p14="http://schemas.microsoft.com/office/powerpoint/2010/main" val="2407571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639098C-FF7A-DD47-A74A-5FDE4F50579C}"/>
              </a:ext>
            </a:extLst>
          </p:cNvPr>
          <p:cNvGrpSpPr/>
          <p:nvPr/>
        </p:nvGrpSpPr>
        <p:grpSpPr>
          <a:xfrm>
            <a:off x="815023" y="1721033"/>
            <a:ext cx="10015689" cy="10309011"/>
            <a:chOff x="2522805" y="2024604"/>
            <a:chExt cx="11228866" cy="11557717"/>
          </a:xfrm>
        </p:grpSpPr>
        <p:sp>
          <p:nvSpPr>
            <p:cNvPr id="6" name="Rounded Rectangle 5">
              <a:extLst>
                <a:ext uri="{FF2B5EF4-FFF2-40B4-BE49-F238E27FC236}">
                  <a16:creationId xmlns:a16="http://schemas.microsoft.com/office/drawing/2014/main" id="{7F595858-F4C3-CA4B-96FE-6A0A51282AF6}"/>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B0C53C0-B5BF-4446-A113-0E418B93577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8BFE076F-926D-0440-B4B5-B5F6D79FC46F}"/>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167E796F-C729-A948-8E17-C43818EEB5C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8E6DD3F-296A-834C-8737-0874FE4765FE}"/>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A294B61A-014C-DA4D-980D-A256F9D990EE}"/>
              </a:ext>
            </a:extLst>
          </p:cNvPr>
          <p:cNvSpPr/>
          <p:nvPr/>
        </p:nvSpPr>
        <p:spPr>
          <a:xfrm>
            <a:off x="1741628" y="2969739"/>
            <a:ext cx="7884694" cy="5940088"/>
          </a:xfrm>
          <a:prstGeom prst="rect">
            <a:avLst/>
          </a:prstGeom>
        </p:spPr>
        <p:txBody>
          <a:bodyPr wrap="square" lIns="0" tIns="0" rIns="0" bIns="0">
            <a:spAutoFit/>
          </a:bodyPr>
          <a:lstStyle/>
          <a:p>
            <a:pPr>
              <a:spcAft>
                <a:spcPts val="2000"/>
              </a:spcAft>
            </a:pPr>
            <a:r>
              <a:rPr lang="en-US" sz="2400" dirty="0">
                <a:latin typeface="Overpass Mono" pitchFamily="49" charset="77"/>
              </a:rPr>
              <a:t>Since September 2021, the law says that online companies need to be really careful about they do with children’s personal data. </a:t>
            </a:r>
          </a:p>
          <a:p>
            <a:pPr>
              <a:spcAft>
                <a:spcPts val="2000"/>
              </a:spcAft>
            </a:pPr>
            <a:r>
              <a:rPr lang="en-US" sz="2400" dirty="0">
                <a:latin typeface="Overpass Mono" pitchFamily="49" charset="77"/>
              </a:rPr>
              <a:t>Companies must follow 15 rules that make sure that when children use their app, website or service, their personal data </a:t>
            </a:r>
            <a:br>
              <a:rPr lang="en-US" sz="2400" dirty="0">
                <a:latin typeface="Overpass Mono" pitchFamily="49" charset="77"/>
              </a:rPr>
            </a:br>
            <a:r>
              <a:rPr lang="en-US" sz="2400" dirty="0">
                <a:latin typeface="Overpass Mono" pitchFamily="49" charset="77"/>
              </a:rPr>
              <a:t>is protected. </a:t>
            </a:r>
          </a:p>
          <a:p>
            <a:pPr>
              <a:spcAft>
                <a:spcPts val="2000"/>
              </a:spcAft>
            </a:pPr>
            <a:r>
              <a:rPr lang="en-US" sz="2400" dirty="0">
                <a:latin typeface="Overpass Mono" pitchFamily="49" charset="77"/>
              </a:rPr>
              <a:t>Together, these rules are called </a:t>
            </a:r>
            <a:br>
              <a:rPr lang="en-US" sz="2400" dirty="0">
                <a:latin typeface="Overpass Mono" pitchFamily="49" charset="77"/>
              </a:rPr>
            </a:br>
            <a:r>
              <a:rPr lang="en-US" sz="2400" b="1" dirty="0">
                <a:latin typeface="Overpass Mono" pitchFamily="49" charset="77"/>
              </a:rPr>
              <a:t>the Children’s code</a:t>
            </a:r>
            <a:r>
              <a:rPr lang="en-US" sz="2400" dirty="0">
                <a:latin typeface="Overpass Mono" pitchFamily="49" charset="77"/>
              </a:rPr>
              <a:t>. </a:t>
            </a:r>
          </a:p>
          <a:p>
            <a:pPr>
              <a:spcAft>
                <a:spcPts val="2000"/>
              </a:spcAft>
            </a:pPr>
            <a:r>
              <a:rPr lang="en-US" sz="2400" b="1" dirty="0">
                <a:latin typeface="Overpass Mono" pitchFamily="49" charset="77"/>
              </a:rPr>
              <a:t>The Children’s code </a:t>
            </a:r>
            <a:r>
              <a:rPr lang="en-US" sz="2400" dirty="0">
                <a:latin typeface="Overpass Mono" pitchFamily="49" charset="77"/>
              </a:rPr>
              <a:t>was created by an </a:t>
            </a:r>
            <a:r>
              <a:rPr lang="en-US" sz="2400" dirty="0" err="1">
                <a:latin typeface="Overpass Mono" pitchFamily="49" charset="77"/>
              </a:rPr>
              <a:t>organisation</a:t>
            </a:r>
            <a:r>
              <a:rPr lang="en-US" sz="2400" dirty="0">
                <a:latin typeface="Overpass Mono" pitchFamily="49" charset="77"/>
              </a:rPr>
              <a:t> called the ICO. The ICO </a:t>
            </a:r>
            <a:br>
              <a:rPr lang="en-US" sz="2400" dirty="0">
                <a:latin typeface="Overpass Mono" pitchFamily="49" charset="77"/>
              </a:rPr>
            </a:br>
            <a:r>
              <a:rPr lang="en-US" sz="2400" dirty="0">
                <a:latin typeface="Overpass Mono" pitchFamily="49" charset="77"/>
              </a:rPr>
              <a:t>are responsible for keeping our personal data safe. </a:t>
            </a:r>
          </a:p>
        </p:txBody>
      </p:sp>
      <p:sp>
        <p:nvSpPr>
          <p:cNvPr id="12" name="Title 1">
            <a:extLst>
              <a:ext uri="{FF2B5EF4-FFF2-40B4-BE49-F238E27FC236}">
                <a16:creationId xmlns:a16="http://schemas.microsoft.com/office/drawing/2014/main" id="{915023E3-D852-4D42-924A-7FE63A1D4D3E}"/>
              </a:ext>
            </a:extLst>
          </p:cNvPr>
          <p:cNvSpPr txBox="1">
            <a:spLocks/>
          </p:cNvSpPr>
          <p:nvPr/>
        </p:nvSpPr>
        <p:spPr>
          <a:xfrm>
            <a:off x="692201" y="611125"/>
            <a:ext cx="14534547" cy="110990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Children’s code </a:t>
            </a:r>
          </a:p>
        </p:txBody>
      </p:sp>
      <p:pic>
        <p:nvPicPr>
          <p:cNvPr id="13" name="Picture 12">
            <a:extLst>
              <a:ext uri="{FF2B5EF4-FFF2-40B4-BE49-F238E27FC236}">
                <a16:creationId xmlns:a16="http://schemas.microsoft.com/office/drawing/2014/main" id="{E251A740-E402-E84C-BE02-513483547B6C}"/>
              </a:ext>
            </a:extLst>
          </p:cNvPr>
          <p:cNvPicPr>
            <a:picLocks noChangeAspect="1"/>
          </p:cNvPicPr>
          <p:nvPr/>
        </p:nvPicPr>
        <p:blipFill>
          <a:blip r:embed="rId3"/>
          <a:srcRect/>
          <a:stretch/>
        </p:blipFill>
        <p:spPr>
          <a:xfrm>
            <a:off x="11627958" y="2304994"/>
            <a:ext cx="3904075" cy="6137542"/>
          </a:xfrm>
          <a:prstGeom prst="rect">
            <a:avLst/>
          </a:prstGeom>
        </p:spPr>
      </p:pic>
    </p:spTree>
    <p:extLst>
      <p:ext uri="{BB962C8B-B14F-4D97-AF65-F5344CB8AC3E}">
        <p14:creationId xmlns:p14="http://schemas.microsoft.com/office/powerpoint/2010/main" val="1195155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750"/>
                                        <p:tgtEl>
                                          <p:spTgt spid="11">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750"/>
                                        <p:tgtEl>
                                          <p:spTgt spid="11">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750"/>
                                        <p:tgtEl>
                                          <p:spTgt spid="11">
                                            <p:txEl>
                                              <p:pRg st="2" end="2"/>
                                            </p:txEl>
                                          </p:spTgt>
                                        </p:tgtEl>
                                      </p:cBhvr>
                                    </p:animEffect>
                                  </p:childTnLst>
                                </p:cTn>
                              </p:par>
                            </p:childTnLst>
                          </p:cTn>
                        </p:par>
                        <p:par>
                          <p:cTn id="21" fill="hold">
                            <p:stCondLst>
                              <p:cond delay="2750"/>
                            </p:stCondLst>
                            <p:childTnLst>
                              <p:par>
                                <p:cTn id="22" presetID="10" presetClass="entr" presetSubtype="0"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75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096809C-1049-BF49-89DE-4729F40F4218}"/>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Children’s code</a:t>
            </a:r>
          </a:p>
          <a:p>
            <a:pPr>
              <a:lnSpc>
                <a:spcPct val="100000"/>
              </a:lnSpc>
            </a:pPr>
            <a:r>
              <a:rPr lang="en-GB" sz="3200" dirty="0">
                <a:solidFill>
                  <a:schemeClr val="dk1"/>
                </a:solidFill>
                <a:ea typeface="Calibri"/>
                <a:cs typeface="Calibri"/>
                <a:sym typeface="Calibri"/>
              </a:rPr>
              <a:t>Privacy</a:t>
            </a:r>
            <a:endParaRPr lang="en-GB" sz="3600" dirty="0">
              <a:solidFill>
                <a:schemeClr val="dk1"/>
              </a:solidFill>
              <a:ea typeface="Calibri"/>
              <a:cs typeface="Calibri"/>
              <a:sym typeface="Calibri"/>
            </a:endParaRPr>
          </a:p>
        </p:txBody>
      </p:sp>
      <p:grpSp>
        <p:nvGrpSpPr>
          <p:cNvPr id="18" name="Group 17">
            <a:extLst>
              <a:ext uri="{FF2B5EF4-FFF2-40B4-BE49-F238E27FC236}">
                <a16:creationId xmlns:a16="http://schemas.microsoft.com/office/drawing/2014/main" id="{E80A752B-AA7B-EB4A-A763-C41BD494B5BD}"/>
              </a:ext>
            </a:extLst>
          </p:cNvPr>
          <p:cNvGrpSpPr/>
          <p:nvPr/>
        </p:nvGrpSpPr>
        <p:grpSpPr>
          <a:xfrm>
            <a:off x="585389" y="2035172"/>
            <a:ext cx="6981994" cy="3385076"/>
            <a:chOff x="946692" y="1527309"/>
            <a:chExt cx="6981994" cy="3385076"/>
          </a:xfrm>
        </p:grpSpPr>
        <p:sp>
          <p:nvSpPr>
            <p:cNvPr id="19" name="Rectangle 18">
              <a:extLst>
                <a:ext uri="{FF2B5EF4-FFF2-40B4-BE49-F238E27FC236}">
                  <a16:creationId xmlns:a16="http://schemas.microsoft.com/office/drawing/2014/main" id="{CCB7CEBA-4A30-4B40-BBA6-28CF90ED6D0C}"/>
                </a:ext>
              </a:extLst>
            </p:cNvPr>
            <p:cNvSpPr/>
            <p:nvPr/>
          </p:nvSpPr>
          <p:spPr>
            <a:xfrm>
              <a:off x="1175658" y="1776154"/>
              <a:ext cx="6753028" cy="31362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540000" rtlCol="0" anchor="ctr"/>
            <a:lstStyle/>
            <a:p>
              <a:pPr lvl="0">
                <a:lnSpc>
                  <a:spcPct val="110000"/>
                </a:lnSpc>
                <a:spcBef>
                  <a:spcPts val="0"/>
                </a:spcBef>
              </a:pPr>
              <a:r>
                <a:rPr lang="en-GB" sz="2400" dirty="0">
                  <a:solidFill>
                    <a:schemeClr val="dk1"/>
                  </a:solidFill>
                  <a:latin typeface="Overpass Mono" pitchFamily="49" charset="77"/>
                  <a:ea typeface="Malgun Gothic" panose="020B0503020000020004" pitchFamily="34" charset="-127"/>
                  <a:cs typeface="Calibri"/>
                  <a:sym typeface="Calibri"/>
                </a:rPr>
                <a:t>Children’s privacy setting should automatically be set </a:t>
              </a:r>
              <a:br>
                <a:rPr lang="en-GB" sz="2400" dirty="0">
                  <a:solidFill>
                    <a:schemeClr val="dk1"/>
                  </a:solidFill>
                  <a:latin typeface="Overpass Mono" pitchFamily="49" charset="77"/>
                  <a:ea typeface="Malgun Gothic" panose="020B0503020000020004" pitchFamily="34" charset="-127"/>
                  <a:cs typeface="Calibri"/>
                  <a:sym typeface="Calibri"/>
                </a:rPr>
              </a:br>
              <a:r>
                <a:rPr lang="en-GB" sz="2400" dirty="0">
                  <a:solidFill>
                    <a:schemeClr val="dk1"/>
                  </a:solidFill>
                  <a:latin typeface="Overpass Mono" pitchFamily="49" charset="77"/>
                  <a:ea typeface="Malgun Gothic" panose="020B0503020000020004" pitchFamily="34" charset="-127"/>
                  <a:cs typeface="Calibri"/>
                  <a:sym typeface="Calibri"/>
                </a:rPr>
                <a:t>to high. </a:t>
              </a:r>
            </a:p>
          </p:txBody>
        </p:sp>
        <p:grpSp>
          <p:nvGrpSpPr>
            <p:cNvPr id="20" name="Group 19">
              <a:extLst>
                <a:ext uri="{FF2B5EF4-FFF2-40B4-BE49-F238E27FC236}">
                  <a16:creationId xmlns:a16="http://schemas.microsoft.com/office/drawing/2014/main" id="{6994A28C-2262-3E46-AFB1-D15CB988C38E}"/>
                </a:ext>
              </a:extLst>
            </p:cNvPr>
            <p:cNvGrpSpPr/>
            <p:nvPr/>
          </p:nvGrpSpPr>
          <p:grpSpPr>
            <a:xfrm>
              <a:off x="946692" y="1527309"/>
              <a:ext cx="497688" cy="497689"/>
              <a:chOff x="8292539" y="1401052"/>
              <a:chExt cx="497688" cy="497689"/>
            </a:xfrm>
          </p:grpSpPr>
          <p:sp>
            <p:nvSpPr>
              <p:cNvPr id="21" name="Oval 20">
                <a:extLst>
                  <a:ext uri="{FF2B5EF4-FFF2-40B4-BE49-F238E27FC236}">
                    <a16:creationId xmlns:a16="http://schemas.microsoft.com/office/drawing/2014/main" id="{6581D43F-9CE3-7949-96CA-F6A1B12BEE46}"/>
                  </a:ext>
                </a:extLst>
              </p:cNvPr>
              <p:cNvSpPr/>
              <p:nvPr/>
            </p:nvSpPr>
            <p:spPr>
              <a:xfrm>
                <a:off x="829253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3">
                <a:extLst>
                  <a:ext uri="{FF2B5EF4-FFF2-40B4-BE49-F238E27FC236}">
                    <a16:creationId xmlns:a16="http://schemas.microsoft.com/office/drawing/2014/main" id="{9C7BE670-AAC5-8F4C-86DA-1C4CEB177241}"/>
                  </a:ext>
                </a:extLst>
              </p:cNvPr>
              <p:cNvSpPr txBox="1">
                <a:spLocks/>
              </p:cNvSpPr>
              <p:nvPr/>
            </p:nvSpPr>
            <p:spPr>
              <a:xfrm>
                <a:off x="843462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1</a:t>
                </a:r>
              </a:p>
            </p:txBody>
          </p:sp>
        </p:grpSp>
      </p:grpSp>
      <p:pic>
        <p:nvPicPr>
          <p:cNvPr id="14" name="Picture 13">
            <a:extLst>
              <a:ext uri="{FF2B5EF4-FFF2-40B4-BE49-F238E27FC236}">
                <a16:creationId xmlns:a16="http://schemas.microsoft.com/office/drawing/2014/main" id="{7476F517-80BB-504B-92B1-1DB2D8E1BCCC}"/>
              </a:ext>
            </a:extLst>
          </p:cNvPr>
          <p:cNvPicPr>
            <a:picLocks noChangeAspect="1"/>
          </p:cNvPicPr>
          <p:nvPr/>
        </p:nvPicPr>
        <p:blipFill rotWithShape="1">
          <a:blip r:embed="rId3"/>
          <a:srcRect b="22599"/>
          <a:stretch/>
        </p:blipFill>
        <p:spPr>
          <a:xfrm>
            <a:off x="8690207" y="320224"/>
            <a:ext cx="6350195" cy="8823775"/>
          </a:xfrm>
          <a:prstGeom prst="rect">
            <a:avLst/>
          </a:prstGeom>
        </p:spPr>
      </p:pic>
    </p:spTree>
    <p:extLst>
      <p:ext uri="{BB962C8B-B14F-4D97-AF65-F5344CB8AC3E}">
        <p14:creationId xmlns:p14="http://schemas.microsoft.com/office/powerpoint/2010/main" val="2071644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096809C-1049-BF49-89DE-4729F40F4218}"/>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Children’s code </a:t>
            </a:r>
            <a:br>
              <a:rPr lang="en-GB" sz="3600" b="1" dirty="0">
                <a:solidFill>
                  <a:schemeClr val="dk1"/>
                </a:solidFill>
                <a:ea typeface="Calibri"/>
                <a:cs typeface="Calibri"/>
                <a:sym typeface="Calibri"/>
              </a:rPr>
            </a:br>
            <a:r>
              <a:rPr lang="en-GB" sz="3200" dirty="0">
                <a:solidFill>
                  <a:schemeClr val="dk1"/>
                </a:solidFill>
                <a:ea typeface="Calibri"/>
                <a:cs typeface="Calibri"/>
                <a:sym typeface="Calibri"/>
              </a:rPr>
              <a:t>Profiling</a:t>
            </a:r>
          </a:p>
        </p:txBody>
      </p:sp>
      <p:grpSp>
        <p:nvGrpSpPr>
          <p:cNvPr id="38" name="Group 37">
            <a:extLst>
              <a:ext uri="{FF2B5EF4-FFF2-40B4-BE49-F238E27FC236}">
                <a16:creationId xmlns:a16="http://schemas.microsoft.com/office/drawing/2014/main" id="{9CD12248-296C-3240-BF83-BB4D8E9B67FD}"/>
              </a:ext>
            </a:extLst>
          </p:cNvPr>
          <p:cNvGrpSpPr/>
          <p:nvPr/>
        </p:nvGrpSpPr>
        <p:grpSpPr>
          <a:xfrm>
            <a:off x="585389" y="2025124"/>
            <a:ext cx="6981994" cy="3385076"/>
            <a:chOff x="946692" y="1527309"/>
            <a:chExt cx="6981994" cy="3385076"/>
          </a:xfrm>
        </p:grpSpPr>
        <p:sp>
          <p:nvSpPr>
            <p:cNvPr id="39" name="Rectangle 38">
              <a:extLst>
                <a:ext uri="{FF2B5EF4-FFF2-40B4-BE49-F238E27FC236}">
                  <a16:creationId xmlns:a16="http://schemas.microsoft.com/office/drawing/2014/main" id="{1A2B3D64-6B74-404E-8693-D536DB8A9148}"/>
                </a:ext>
              </a:extLst>
            </p:cNvPr>
            <p:cNvSpPr/>
            <p:nvPr/>
          </p:nvSpPr>
          <p:spPr>
            <a:xfrm>
              <a:off x="1175658" y="1776154"/>
              <a:ext cx="6753028" cy="31362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540000" rtlCol="0" anchor="ctr"/>
            <a:lstStyle/>
            <a:p>
              <a:pPr lvl="0">
                <a:lnSpc>
                  <a:spcPct val="110000"/>
                </a:lnSpc>
                <a:spcBef>
                  <a:spcPts val="0"/>
                </a:spcBef>
              </a:pPr>
              <a:r>
                <a:rPr lang="en-GB" sz="2400" dirty="0">
                  <a:solidFill>
                    <a:schemeClr val="dk1"/>
                  </a:solidFill>
                  <a:latin typeface="Overpass Mono" pitchFamily="49" charset="77"/>
                  <a:ea typeface="Malgun Gothic" panose="020B0503020000020004" pitchFamily="34" charset="-127"/>
                  <a:cs typeface="Calibri"/>
                  <a:sym typeface="Calibri"/>
                </a:rPr>
                <a:t>Profiling should be </a:t>
              </a:r>
              <a:br>
                <a:rPr lang="en-GB" sz="2400" dirty="0">
                  <a:solidFill>
                    <a:schemeClr val="dk1"/>
                  </a:solidFill>
                  <a:latin typeface="Overpass Mono" pitchFamily="49" charset="77"/>
                  <a:ea typeface="Malgun Gothic" panose="020B0503020000020004" pitchFamily="34" charset="-127"/>
                  <a:cs typeface="Calibri"/>
                  <a:sym typeface="Calibri"/>
                </a:rPr>
              </a:br>
              <a:r>
                <a:rPr lang="en-GB" sz="2400" dirty="0">
                  <a:solidFill>
                    <a:schemeClr val="dk1"/>
                  </a:solidFill>
                  <a:latin typeface="Overpass Mono" pitchFamily="49" charset="77"/>
                  <a:ea typeface="Malgun Gothic" panose="020B0503020000020004" pitchFamily="34" charset="-127"/>
                  <a:cs typeface="Calibri"/>
                  <a:sym typeface="Calibri"/>
                </a:rPr>
                <a:t>turned off by default </a:t>
              </a:r>
              <a:br>
                <a:rPr lang="en-GB" sz="2400" dirty="0">
                  <a:solidFill>
                    <a:schemeClr val="dk1"/>
                  </a:solidFill>
                  <a:latin typeface="Overpass Mono" pitchFamily="49" charset="77"/>
                  <a:ea typeface="Malgun Gothic" panose="020B0503020000020004" pitchFamily="34" charset="-127"/>
                  <a:cs typeface="Calibri"/>
                  <a:sym typeface="Calibri"/>
                </a:rPr>
              </a:br>
              <a:r>
                <a:rPr lang="en-GB" sz="2400" dirty="0">
                  <a:solidFill>
                    <a:schemeClr val="dk1"/>
                  </a:solidFill>
                  <a:latin typeface="Overpass Mono" pitchFamily="49" charset="77"/>
                  <a:ea typeface="Malgun Gothic" panose="020B0503020000020004" pitchFamily="34" charset="-127"/>
                  <a:cs typeface="Calibri"/>
                  <a:sym typeface="Calibri"/>
                </a:rPr>
                <a:t>on children’s accounts.</a:t>
              </a:r>
            </a:p>
          </p:txBody>
        </p:sp>
        <p:grpSp>
          <p:nvGrpSpPr>
            <p:cNvPr id="40" name="Group 39">
              <a:extLst>
                <a:ext uri="{FF2B5EF4-FFF2-40B4-BE49-F238E27FC236}">
                  <a16:creationId xmlns:a16="http://schemas.microsoft.com/office/drawing/2014/main" id="{AE15B1D0-D095-AA4D-A190-E4CC10DEE549}"/>
                </a:ext>
              </a:extLst>
            </p:cNvPr>
            <p:cNvGrpSpPr/>
            <p:nvPr/>
          </p:nvGrpSpPr>
          <p:grpSpPr>
            <a:xfrm>
              <a:off x="946692" y="1527309"/>
              <a:ext cx="497688" cy="497689"/>
              <a:chOff x="8292539" y="1401052"/>
              <a:chExt cx="497688" cy="497689"/>
            </a:xfrm>
          </p:grpSpPr>
          <p:sp>
            <p:nvSpPr>
              <p:cNvPr id="41" name="Oval 40">
                <a:extLst>
                  <a:ext uri="{FF2B5EF4-FFF2-40B4-BE49-F238E27FC236}">
                    <a16:creationId xmlns:a16="http://schemas.microsoft.com/office/drawing/2014/main" id="{D7212732-74B4-6949-B765-441280327976}"/>
                  </a:ext>
                </a:extLst>
              </p:cNvPr>
              <p:cNvSpPr/>
              <p:nvPr/>
            </p:nvSpPr>
            <p:spPr>
              <a:xfrm>
                <a:off x="829253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3">
                <a:extLst>
                  <a:ext uri="{FF2B5EF4-FFF2-40B4-BE49-F238E27FC236}">
                    <a16:creationId xmlns:a16="http://schemas.microsoft.com/office/drawing/2014/main" id="{03998EDD-B364-054F-B344-666F31BFF2DC}"/>
                  </a:ext>
                </a:extLst>
              </p:cNvPr>
              <p:cNvSpPr txBox="1">
                <a:spLocks/>
              </p:cNvSpPr>
              <p:nvPr/>
            </p:nvSpPr>
            <p:spPr>
              <a:xfrm>
                <a:off x="843462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2</a:t>
                </a:r>
              </a:p>
            </p:txBody>
          </p:sp>
        </p:grpSp>
      </p:grpSp>
      <p:grpSp>
        <p:nvGrpSpPr>
          <p:cNvPr id="43" name="Group 42">
            <a:extLst>
              <a:ext uri="{FF2B5EF4-FFF2-40B4-BE49-F238E27FC236}">
                <a16:creationId xmlns:a16="http://schemas.microsoft.com/office/drawing/2014/main" id="{BA3A14C1-CBFA-6D41-9112-9746ED9EAF75}"/>
              </a:ext>
            </a:extLst>
          </p:cNvPr>
          <p:cNvGrpSpPr/>
          <p:nvPr/>
        </p:nvGrpSpPr>
        <p:grpSpPr>
          <a:xfrm>
            <a:off x="6156359" y="791757"/>
            <a:ext cx="9709955" cy="3462109"/>
            <a:chOff x="2562473" y="2593255"/>
            <a:chExt cx="9709955" cy="3462109"/>
          </a:xfrm>
        </p:grpSpPr>
        <p:sp>
          <p:nvSpPr>
            <p:cNvPr id="44" name="Rectangle 43">
              <a:extLst>
                <a:ext uri="{FF2B5EF4-FFF2-40B4-BE49-F238E27FC236}">
                  <a16:creationId xmlns:a16="http://schemas.microsoft.com/office/drawing/2014/main" id="{E947A7A9-1075-C84B-97F2-E156361D1E6D}"/>
                </a:ext>
              </a:extLst>
            </p:cNvPr>
            <p:cNvSpPr/>
            <p:nvPr/>
          </p:nvSpPr>
          <p:spPr>
            <a:xfrm>
              <a:off x="3180798" y="2593255"/>
              <a:ext cx="8865024" cy="346210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93A5F73-91F3-B743-8800-5C9DBFC376C7}"/>
                </a:ext>
              </a:extLst>
            </p:cNvPr>
            <p:cNvSpPr/>
            <p:nvPr/>
          </p:nvSpPr>
          <p:spPr>
            <a:xfrm>
              <a:off x="3160700" y="2593257"/>
              <a:ext cx="8905220"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9">
              <a:extLst>
                <a:ext uri="{FF2B5EF4-FFF2-40B4-BE49-F238E27FC236}">
                  <a16:creationId xmlns:a16="http://schemas.microsoft.com/office/drawing/2014/main" id="{C60E1CC2-CBFE-B142-96B1-1F5699E3EB69}"/>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Profiling</a:t>
              </a:r>
            </a:p>
          </p:txBody>
        </p:sp>
        <p:grpSp>
          <p:nvGrpSpPr>
            <p:cNvPr id="47" name="Group 46">
              <a:extLst>
                <a:ext uri="{FF2B5EF4-FFF2-40B4-BE49-F238E27FC236}">
                  <a16:creationId xmlns:a16="http://schemas.microsoft.com/office/drawing/2014/main" id="{017CD591-C70F-AF47-BB5C-9E0F9F8274B9}"/>
                </a:ext>
              </a:extLst>
            </p:cNvPr>
            <p:cNvGrpSpPr/>
            <p:nvPr/>
          </p:nvGrpSpPr>
          <p:grpSpPr>
            <a:xfrm>
              <a:off x="3283217" y="2680893"/>
              <a:ext cx="366748" cy="366748"/>
              <a:chOff x="3243703" y="2663960"/>
              <a:chExt cx="366748" cy="366748"/>
            </a:xfrm>
          </p:grpSpPr>
          <p:sp>
            <p:nvSpPr>
              <p:cNvPr id="54" name="Rectangle 53">
                <a:extLst>
                  <a:ext uri="{FF2B5EF4-FFF2-40B4-BE49-F238E27FC236}">
                    <a16:creationId xmlns:a16="http://schemas.microsoft.com/office/drawing/2014/main" id="{688460EF-C024-4348-AD12-1ED7E61B9EFE}"/>
                  </a:ext>
                </a:extLst>
              </p:cNvPr>
              <p:cNvSpPr/>
              <p:nvPr/>
            </p:nvSpPr>
            <p:spPr>
              <a:xfrm>
                <a:off x="3243703"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DA5FB3EE-D34A-9E48-BDB4-A84CFF4BFCEA}"/>
                  </a:ext>
                </a:extLst>
              </p:cNvPr>
              <p:cNvCxnSpPr>
                <a:cxnSpLocks/>
              </p:cNvCxnSpPr>
              <p:nvPr/>
            </p:nvCxnSpPr>
            <p:spPr>
              <a:xfrm>
                <a:off x="3335390"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0D6B8481-5E41-A445-889B-11A62219F6C0}"/>
                </a:ext>
              </a:extLst>
            </p:cNvPr>
            <p:cNvGrpSpPr/>
            <p:nvPr/>
          </p:nvGrpSpPr>
          <p:grpSpPr>
            <a:xfrm>
              <a:off x="11098160" y="2686867"/>
              <a:ext cx="776902" cy="366748"/>
              <a:chOff x="9388318" y="2669934"/>
              <a:chExt cx="776902" cy="366748"/>
            </a:xfrm>
          </p:grpSpPr>
          <p:sp>
            <p:nvSpPr>
              <p:cNvPr id="50" name="Rectangle 49">
                <a:extLst>
                  <a:ext uri="{FF2B5EF4-FFF2-40B4-BE49-F238E27FC236}">
                    <a16:creationId xmlns:a16="http://schemas.microsoft.com/office/drawing/2014/main" id="{5D698C97-98CD-174A-B011-232F277CEE07}"/>
                  </a:ext>
                </a:extLst>
              </p:cNvPr>
              <p:cNvSpPr/>
              <p:nvPr/>
            </p:nvSpPr>
            <p:spPr>
              <a:xfrm>
                <a:off x="938831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987D997-DFAB-1346-87D3-6B639BAE7236}"/>
                  </a:ext>
                </a:extLst>
              </p:cNvPr>
              <p:cNvSpPr/>
              <p:nvPr/>
            </p:nvSpPr>
            <p:spPr>
              <a:xfrm>
                <a:off x="979847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0B23B722-5780-194B-91F8-A064AF3CAFEA}"/>
                  </a:ext>
                </a:extLst>
              </p:cNvPr>
              <p:cNvSpPr/>
              <p:nvPr/>
            </p:nvSpPr>
            <p:spPr>
              <a:xfrm>
                <a:off x="990285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650CBEE7-34F3-AB42-89E7-37D07B611240}"/>
                  </a:ext>
                </a:extLst>
              </p:cNvPr>
              <p:cNvSpPr/>
              <p:nvPr/>
            </p:nvSpPr>
            <p:spPr>
              <a:xfrm rot="10800000">
                <a:off x="949270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Placeholder 12">
              <a:extLst>
                <a:ext uri="{FF2B5EF4-FFF2-40B4-BE49-F238E27FC236}">
                  <a16:creationId xmlns:a16="http://schemas.microsoft.com/office/drawing/2014/main" id="{7EB08808-D66A-4645-A0E6-3AB083899B81}"/>
                </a:ext>
              </a:extLst>
            </p:cNvPr>
            <p:cNvSpPr txBox="1">
              <a:spLocks/>
            </p:cNvSpPr>
            <p:nvPr/>
          </p:nvSpPr>
          <p:spPr>
            <a:xfrm>
              <a:off x="3964889" y="4069946"/>
              <a:ext cx="7445508" cy="1220047"/>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Profiling is when an app or website tracks a user’s </a:t>
              </a:r>
              <a:r>
                <a:rPr lang="en-GB" sz="2400" dirty="0">
                  <a:solidFill>
                    <a:srgbClr val="019967"/>
                  </a:solidFill>
                </a:rPr>
                <a:t>online activity</a:t>
              </a:r>
              <a:r>
                <a:rPr lang="en-GB" sz="2400" b="0" dirty="0">
                  <a:solidFill>
                    <a:srgbClr val="019967"/>
                  </a:solidFill>
                </a:rPr>
                <a:t>, </a:t>
              </a:r>
              <a:br>
                <a:rPr lang="en-GB" sz="2400" b="0" dirty="0">
                  <a:solidFill>
                    <a:srgbClr val="019967"/>
                  </a:solidFill>
                </a:rPr>
              </a:br>
              <a:r>
                <a:rPr lang="en-GB" sz="2400" b="0" dirty="0">
                  <a:solidFill>
                    <a:srgbClr val="019967"/>
                  </a:solidFill>
                </a:rPr>
                <a:t>for example, what you buy or the videos you like to watch.</a:t>
              </a:r>
            </a:p>
          </p:txBody>
        </p:sp>
      </p:grpSp>
    </p:spTree>
    <p:extLst>
      <p:ext uri="{BB962C8B-B14F-4D97-AF65-F5344CB8AC3E}">
        <p14:creationId xmlns:p14="http://schemas.microsoft.com/office/powerpoint/2010/main" val="2617229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096809C-1049-BF49-89DE-4729F40F4218}"/>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Children’s code </a:t>
            </a:r>
            <a:br>
              <a:rPr lang="en-GB" sz="3600" b="1" dirty="0">
                <a:solidFill>
                  <a:schemeClr val="dk1"/>
                </a:solidFill>
                <a:ea typeface="Calibri"/>
                <a:cs typeface="Calibri"/>
                <a:sym typeface="Calibri"/>
              </a:rPr>
            </a:br>
            <a:r>
              <a:rPr lang="en-GB" sz="3200" dirty="0">
                <a:solidFill>
                  <a:schemeClr val="dk1"/>
                </a:solidFill>
                <a:ea typeface="Calibri"/>
                <a:cs typeface="Calibri"/>
                <a:sym typeface="Calibri"/>
              </a:rPr>
              <a:t>Profiling</a:t>
            </a:r>
          </a:p>
        </p:txBody>
      </p:sp>
      <p:grpSp>
        <p:nvGrpSpPr>
          <p:cNvPr id="38" name="Group 37">
            <a:extLst>
              <a:ext uri="{FF2B5EF4-FFF2-40B4-BE49-F238E27FC236}">
                <a16:creationId xmlns:a16="http://schemas.microsoft.com/office/drawing/2014/main" id="{9CD12248-296C-3240-BF83-BB4D8E9B67FD}"/>
              </a:ext>
            </a:extLst>
          </p:cNvPr>
          <p:cNvGrpSpPr/>
          <p:nvPr/>
        </p:nvGrpSpPr>
        <p:grpSpPr>
          <a:xfrm>
            <a:off x="585389" y="2025124"/>
            <a:ext cx="6981994" cy="3385076"/>
            <a:chOff x="946692" y="1527309"/>
            <a:chExt cx="6981994" cy="3385076"/>
          </a:xfrm>
        </p:grpSpPr>
        <p:sp>
          <p:nvSpPr>
            <p:cNvPr id="39" name="Rectangle 38">
              <a:extLst>
                <a:ext uri="{FF2B5EF4-FFF2-40B4-BE49-F238E27FC236}">
                  <a16:creationId xmlns:a16="http://schemas.microsoft.com/office/drawing/2014/main" id="{1A2B3D64-6B74-404E-8693-D536DB8A9148}"/>
                </a:ext>
              </a:extLst>
            </p:cNvPr>
            <p:cNvSpPr/>
            <p:nvPr/>
          </p:nvSpPr>
          <p:spPr>
            <a:xfrm>
              <a:off x="1175658" y="1776154"/>
              <a:ext cx="6753028" cy="31362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540000" rtlCol="0" anchor="ctr"/>
            <a:lstStyle/>
            <a:p>
              <a:pPr lvl="0">
                <a:lnSpc>
                  <a:spcPct val="110000"/>
                </a:lnSpc>
                <a:spcBef>
                  <a:spcPts val="0"/>
                </a:spcBef>
              </a:pPr>
              <a:r>
                <a:rPr lang="en-GB" sz="2400" dirty="0">
                  <a:solidFill>
                    <a:schemeClr val="dk1"/>
                  </a:solidFill>
                  <a:latin typeface="Overpass Mono" pitchFamily="49" charset="77"/>
                  <a:ea typeface="Malgun Gothic" panose="020B0503020000020004" pitchFamily="34" charset="-127"/>
                  <a:cs typeface="Calibri"/>
                  <a:sym typeface="Calibri"/>
                </a:rPr>
                <a:t>Profiling should be </a:t>
              </a:r>
              <a:br>
                <a:rPr lang="en-GB" sz="2400" dirty="0">
                  <a:solidFill>
                    <a:schemeClr val="dk1"/>
                  </a:solidFill>
                  <a:latin typeface="Overpass Mono" pitchFamily="49" charset="77"/>
                  <a:ea typeface="Malgun Gothic" panose="020B0503020000020004" pitchFamily="34" charset="-127"/>
                  <a:cs typeface="Calibri"/>
                  <a:sym typeface="Calibri"/>
                </a:rPr>
              </a:br>
              <a:r>
                <a:rPr lang="en-GB" sz="2400" dirty="0">
                  <a:solidFill>
                    <a:schemeClr val="dk1"/>
                  </a:solidFill>
                  <a:latin typeface="Overpass Mono" pitchFamily="49" charset="77"/>
                  <a:ea typeface="Malgun Gothic" panose="020B0503020000020004" pitchFamily="34" charset="-127"/>
                  <a:cs typeface="Calibri"/>
                  <a:sym typeface="Calibri"/>
                </a:rPr>
                <a:t>turned off by default </a:t>
              </a:r>
              <a:br>
                <a:rPr lang="en-GB" sz="2400" dirty="0">
                  <a:solidFill>
                    <a:schemeClr val="dk1"/>
                  </a:solidFill>
                  <a:latin typeface="Overpass Mono" pitchFamily="49" charset="77"/>
                  <a:ea typeface="Malgun Gothic" panose="020B0503020000020004" pitchFamily="34" charset="-127"/>
                  <a:cs typeface="Calibri"/>
                  <a:sym typeface="Calibri"/>
                </a:rPr>
              </a:br>
              <a:r>
                <a:rPr lang="en-GB" sz="2400" dirty="0">
                  <a:solidFill>
                    <a:schemeClr val="dk1"/>
                  </a:solidFill>
                  <a:latin typeface="Overpass Mono" pitchFamily="49" charset="77"/>
                  <a:ea typeface="Malgun Gothic" panose="020B0503020000020004" pitchFamily="34" charset="-127"/>
                  <a:cs typeface="Calibri"/>
                  <a:sym typeface="Calibri"/>
                </a:rPr>
                <a:t>on children’s accounts.</a:t>
              </a:r>
            </a:p>
          </p:txBody>
        </p:sp>
        <p:grpSp>
          <p:nvGrpSpPr>
            <p:cNvPr id="40" name="Group 39">
              <a:extLst>
                <a:ext uri="{FF2B5EF4-FFF2-40B4-BE49-F238E27FC236}">
                  <a16:creationId xmlns:a16="http://schemas.microsoft.com/office/drawing/2014/main" id="{AE15B1D0-D095-AA4D-A190-E4CC10DEE549}"/>
                </a:ext>
              </a:extLst>
            </p:cNvPr>
            <p:cNvGrpSpPr/>
            <p:nvPr/>
          </p:nvGrpSpPr>
          <p:grpSpPr>
            <a:xfrm>
              <a:off x="946692" y="1527309"/>
              <a:ext cx="497688" cy="497689"/>
              <a:chOff x="8292539" y="1401052"/>
              <a:chExt cx="497688" cy="497689"/>
            </a:xfrm>
          </p:grpSpPr>
          <p:sp>
            <p:nvSpPr>
              <p:cNvPr id="41" name="Oval 40">
                <a:extLst>
                  <a:ext uri="{FF2B5EF4-FFF2-40B4-BE49-F238E27FC236}">
                    <a16:creationId xmlns:a16="http://schemas.microsoft.com/office/drawing/2014/main" id="{D7212732-74B4-6949-B765-441280327976}"/>
                  </a:ext>
                </a:extLst>
              </p:cNvPr>
              <p:cNvSpPr/>
              <p:nvPr/>
            </p:nvSpPr>
            <p:spPr>
              <a:xfrm>
                <a:off x="829253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3">
                <a:extLst>
                  <a:ext uri="{FF2B5EF4-FFF2-40B4-BE49-F238E27FC236}">
                    <a16:creationId xmlns:a16="http://schemas.microsoft.com/office/drawing/2014/main" id="{03998EDD-B364-054F-B344-666F31BFF2DC}"/>
                  </a:ext>
                </a:extLst>
              </p:cNvPr>
              <p:cNvSpPr txBox="1">
                <a:spLocks/>
              </p:cNvSpPr>
              <p:nvPr/>
            </p:nvSpPr>
            <p:spPr>
              <a:xfrm>
                <a:off x="843462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2</a:t>
                </a:r>
              </a:p>
            </p:txBody>
          </p:sp>
        </p:grpSp>
      </p:grpSp>
      <p:grpSp>
        <p:nvGrpSpPr>
          <p:cNvPr id="43" name="Group 42">
            <a:extLst>
              <a:ext uri="{FF2B5EF4-FFF2-40B4-BE49-F238E27FC236}">
                <a16:creationId xmlns:a16="http://schemas.microsoft.com/office/drawing/2014/main" id="{BA3A14C1-CBFA-6D41-9112-9746ED9EAF75}"/>
              </a:ext>
            </a:extLst>
          </p:cNvPr>
          <p:cNvGrpSpPr/>
          <p:nvPr/>
        </p:nvGrpSpPr>
        <p:grpSpPr>
          <a:xfrm>
            <a:off x="6156359" y="791757"/>
            <a:ext cx="9709955" cy="3462109"/>
            <a:chOff x="2562473" y="2593255"/>
            <a:chExt cx="9709955" cy="3462109"/>
          </a:xfrm>
        </p:grpSpPr>
        <p:sp>
          <p:nvSpPr>
            <p:cNvPr id="44" name="Rectangle 43">
              <a:extLst>
                <a:ext uri="{FF2B5EF4-FFF2-40B4-BE49-F238E27FC236}">
                  <a16:creationId xmlns:a16="http://schemas.microsoft.com/office/drawing/2014/main" id="{E947A7A9-1075-C84B-97F2-E156361D1E6D}"/>
                </a:ext>
              </a:extLst>
            </p:cNvPr>
            <p:cNvSpPr/>
            <p:nvPr/>
          </p:nvSpPr>
          <p:spPr>
            <a:xfrm>
              <a:off x="3180798" y="2593255"/>
              <a:ext cx="8865024" cy="346210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93A5F73-91F3-B743-8800-5C9DBFC376C7}"/>
                </a:ext>
              </a:extLst>
            </p:cNvPr>
            <p:cNvSpPr/>
            <p:nvPr/>
          </p:nvSpPr>
          <p:spPr>
            <a:xfrm>
              <a:off x="3160700" y="2593257"/>
              <a:ext cx="8905220"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9">
              <a:extLst>
                <a:ext uri="{FF2B5EF4-FFF2-40B4-BE49-F238E27FC236}">
                  <a16:creationId xmlns:a16="http://schemas.microsoft.com/office/drawing/2014/main" id="{C60E1CC2-CBFE-B142-96B1-1F5699E3EB69}"/>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Profiling</a:t>
              </a:r>
            </a:p>
          </p:txBody>
        </p:sp>
        <p:grpSp>
          <p:nvGrpSpPr>
            <p:cNvPr id="47" name="Group 46">
              <a:extLst>
                <a:ext uri="{FF2B5EF4-FFF2-40B4-BE49-F238E27FC236}">
                  <a16:creationId xmlns:a16="http://schemas.microsoft.com/office/drawing/2014/main" id="{017CD591-C70F-AF47-BB5C-9E0F9F8274B9}"/>
                </a:ext>
              </a:extLst>
            </p:cNvPr>
            <p:cNvGrpSpPr/>
            <p:nvPr/>
          </p:nvGrpSpPr>
          <p:grpSpPr>
            <a:xfrm>
              <a:off x="3283217" y="2680893"/>
              <a:ext cx="366748" cy="366748"/>
              <a:chOff x="3243703" y="2663960"/>
              <a:chExt cx="366748" cy="366748"/>
            </a:xfrm>
          </p:grpSpPr>
          <p:sp>
            <p:nvSpPr>
              <p:cNvPr id="54" name="Rectangle 53">
                <a:extLst>
                  <a:ext uri="{FF2B5EF4-FFF2-40B4-BE49-F238E27FC236}">
                    <a16:creationId xmlns:a16="http://schemas.microsoft.com/office/drawing/2014/main" id="{688460EF-C024-4348-AD12-1ED7E61B9EFE}"/>
                  </a:ext>
                </a:extLst>
              </p:cNvPr>
              <p:cNvSpPr/>
              <p:nvPr/>
            </p:nvSpPr>
            <p:spPr>
              <a:xfrm>
                <a:off x="3243703"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DA5FB3EE-D34A-9E48-BDB4-A84CFF4BFCEA}"/>
                  </a:ext>
                </a:extLst>
              </p:cNvPr>
              <p:cNvCxnSpPr>
                <a:cxnSpLocks/>
              </p:cNvCxnSpPr>
              <p:nvPr/>
            </p:nvCxnSpPr>
            <p:spPr>
              <a:xfrm>
                <a:off x="3335390"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0D6B8481-5E41-A445-889B-11A62219F6C0}"/>
                </a:ext>
              </a:extLst>
            </p:cNvPr>
            <p:cNvGrpSpPr/>
            <p:nvPr/>
          </p:nvGrpSpPr>
          <p:grpSpPr>
            <a:xfrm>
              <a:off x="11098160" y="2686867"/>
              <a:ext cx="776902" cy="366748"/>
              <a:chOff x="9388318" y="2669934"/>
              <a:chExt cx="776902" cy="366748"/>
            </a:xfrm>
          </p:grpSpPr>
          <p:sp>
            <p:nvSpPr>
              <p:cNvPr id="50" name="Rectangle 49">
                <a:extLst>
                  <a:ext uri="{FF2B5EF4-FFF2-40B4-BE49-F238E27FC236}">
                    <a16:creationId xmlns:a16="http://schemas.microsoft.com/office/drawing/2014/main" id="{5D698C97-98CD-174A-B011-232F277CEE07}"/>
                  </a:ext>
                </a:extLst>
              </p:cNvPr>
              <p:cNvSpPr/>
              <p:nvPr/>
            </p:nvSpPr>
            <p:spPr>
              <a:xfrm>
                <a:off x="938831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987D997-DFAB-1346-87D3-6B639BAE7236}"/>
                  </a:ext>
                </a:extLst>
              </p:cNvPr>
              <p:cNvSpPr/>
              <p:nvPr/>
            </p:nvSpPr>
            <p:spPr>
              <a:xfrm>
                <a:off x="979847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0B23B722-5780-194B-91F8-A064AF3CAFEA}"/>
                  </a:ext>
                </a:extLst>
              </p:cNvPr>
              <p:cNvSpPr/>
              <p:nvPr/>
            </p:nvSpPr>
            <p:spPr>
              <a:xfrm>
                <a:off x="990285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650CBEE7-34F3-AB42-89E7-37D07B611240}"/>
                  </a:ext>
                </a:extLst>
              </p:cNvPr>
              <p:cNvSpPr/>
              <p:nvPr/>
            </p:nvSpPr>
            <p:spPr>
              <a:xfrm rot="10800000">
                <a:off x="949270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Placeholder 12">
              <a:extLst>
                <a:ext uri="{FF2B5EF4-FFF2-40B4-BE49-F238E27FC236}">
                  <a16:creationId xmlns:a16="http://schemas.microsoft.com/office/drawing/2014/main" id="{7EB08808-D66A-4645-A0E6-3AB083899B81}"/>
                </a:ext>
              </a:extLst>
            </p:cNvPr>
            <p:cNvSpPr txBox="1">
              <a:spLocks/>
            </p:cNvSpPr>
            <p:nvPr/>
          </p:nvSpPr>
          <p:spPr>
            <a:xfrm>
              <a:off x="3964889" y="4069946"/>
              <a:ext cx="7445508" cy="1220047"/>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Profiling is when an app or website tracks a user’s </a:t>
              </a:r>
              <a:r>
                <a:rPr lang="en-GB" sz="2400" dirty="0">
                  <a:solidFill>
                    <a:srgbClr val="019967"/>
                  </a:solidFill>
                </a:rPr>
                <a:t>online activity</a:t>
              </a:r>
              <a:r>
                <a:rPr lang="en-GB" sz="2400" b="0" dirty="0">
                  <a:solidFill>
                    <a:srgbClr val="019967"/>
                  </a:solidFill>
                </a:rPr>
                <a:t>, </a:t>
              </a:r>
              <a:br>
                <a:rPr lang="en-GB" sz="2400" b="0" dirty="0">
                  <a:solidFill>
                    <a:srgbClr val="019967"/>
                  </a:solidFill>
                </a:rPr>
              </a:br>
              <a:r>
                <a:rPr lang="en-GB" sz="2400" b="0" dirty="0">
                  <a:solidFill>
                    <a:srgbClr val="019967"/>
                  </a:solidFill>
                </a:rPr>
                <a:t>for example, what you buy or the videos you like to watch.</a:t>
              </a:r>
            </a:p>
          </p:txBody>
        </p:sp>
      </p:grpSp>
      <p:sp>
        <p:nvSpPr>
          <p:cNvPr id="22" name="Rectangle 21">
            <a:extLst>
              <a:ext uri="{FF2B5EF4-FFF2-40B4-BE49-F238E27FC236}">
                <a16:creationId xmlns:a16="http://schemas.microsoft.com/office/drawing/2014/main" id="{DB018FDC-F542-8344-9FE4-B574941ACDB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E6D27B3-1CE5-1042-B5A2-B395EF23D9C4}"/>
              </a:ext>
            </a:extLst>
          </p:cNvPr>
          <p:cNvGrpSpPr/>
          <p:nvPr/>
        </p:nvGrpSpPr>
        <p:grpSpPr>
          <a:xfrm>
            <a:off x="1574407" y="1452410"/>
            <a:ext cx="11168909" cy="4281677"/>
            <a:chOff x="2022157" y="2571620"/>
            <a:chExt cx="11168909" cy="4281677"/>
          </a:xfrm>
        </p:grpSpPr>
        <p:sp>
          <p:nvSpPr>
            <p:cNvPr id="24" name="Rectangle 23">
              <a:extLst>
                <a:ext uri="{FF2B5EF4-FFF2-40B4-BE49-F238E27FC236}">
                  <a16:creationId xmlns:a16="http://schemas.microsoft.com/office/drawing/2014/main" id="{29343A4E-5CFC-4144-8170-2F8B5EB0D8BD}"/>
                </a:ext>
              </a:extLst>
            </p:cNvPr>
            <p:cNvSpPr/>
            <p:nvPr/>
          </p:nvSpPr>
          <p:spPr>
            <a:xfrm>
              <a:off x="2022157" y="2571620"/>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73D9CB7-EAE3-6548-ACAA-7B4D01881AAC}"/>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4206E90C-2868-C340-92EF-064F1A941569}"/>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Data usage</a:t>
              </a:r>
            </a:p>
          </p:txBody>
        </p:sp>
        <p:grpSp>
          <p:nvGrpSpPr>
            <p:cNvPr id="27" name="Group 26">
              <a:extLst>
                <a:ext uri="{FF2B5EF4-FFF2-40B4-BE49-F238E27FC236}">
                  <a16:creationId xmlns:a16="http://schemas.microsoft.com/office/drawing/2014/main" id="{F9D11587-80EF-5A4A-ACDA-18E2D370D3FC}"/>
                </a:ext>
              </a:extLst>
            </p:cNvPr>
            <p:cNvGrpSpPr/>
            <p:nvPr/>
          </p:nvGrpSpPr>
          <p:grpSpPr>
            <a:xfrm>
              <a:off x="2158072" y="2680893"/>
              <a:ext cx="366748" cy="366748"/>
              <a:chOff x="2118558" y="2663960"/>
              <a:chExt cx="366748" cy="366748"/>
            </a:xfrm>
          </p:grpSpPr>
          <p:sp>
            <p:nvSpPr>
              <p:cNvPr id="34" name="Rectangle 33">
                <a:extLst>
                  <a:ext uri="{FF2B5EF4-FFF2-40B4-BE49-F238E27FC236}">
                    <a16:creationId xmlns:a16="http://schemas.microsoft.com/office/drawing/2014/main" id="{C4B2F90F-19A2-B74B-8520-A9F9837E4318}"/>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97C0F6A7-C0C4-0249-9616-3B71D57F3915}"/>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B8B03E9-9541-7E4E-988B-2694F6AB2E5B}"/>
                </a:ext>
              </a:extLst>
            </p:cNvPr>
            <p:cNvGrpSpPr/>
            <p:nvPr/>
          </p:nvGrpSpPr>
          <p:grpSpPr>
            <a:xfrm>
              <a:off x="12290940" y="2686867"/>
              <a:ext cx="776902" cy="366748"/>
              <a:chOff x="10581098" y="2669934"/>
              <a:chExt cx="776902" cy="366748"/>
            </a:xfrm>
          </p:grpSpPr>
          <p:sp>
            <p:nvSpPr>
              <p:cNvPr id="30" name="Rectangle 29">
                <a:extLst>
                  <a:ext uri="{FF2B5EF4-FFF2-40B4-BE49-F238E27FC236}">
                    <a16:creationId xmlns:a16="http://schemas.microsoft.com/office/drawing/2014/main" id="{08D94B8D-F75F-054D-9023-08D50BCAD1B2}"/>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DEA2BE7-1B7B-D743-93D5-992D8E36960A}"/>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9F65F1F6-EA9F-E549-9A15-58EDFD13498E}"/>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597A945D-8F34-7140-969A-0B5809456C88}"/>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12">
              <a:extLst>
                <a:ext uri="{FF2B5EF4-FFF2-40B4-BE49-F238E27FC236}">
                  <a16:creationId xmlns:a16="http://schemas.microsoft.com/office/drawing/2014/main" id="{8466D16E-4A9D-FD4D-BC00-8C4F9DDC3AFE}"/>
                </a:ext>
              </a:extLst>
            </p:cNvPr>
            <p:cNvSpPr txBox="1">
              <a:spLocks/>
            </p:cNvSpPr>
            <p:nvPr/>
          </p:nvSpPr>
          <p:spPr>
            <a:xfrm>
              <a:off x="2380030" y="3375063"/>
              <a:ext cx="10466558" cy="2406619"/>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Online companies use this data in lots of ways, </a:t>
              </a:r>
              <a:br>
                <a:rPr lang="en-GB" sz="2400" b="0" dirty="0">
                  <a:solidFill>
                    <a:srgbClr val="019967"/>
                  </a:solidFill>
                </a:rPr>
              </a:br>
              <a:r>
                <a:rPr lang="en-GB" sz="2400" b="0" dirty="0">
                  <a:solidFill>
                    <a:srgbClr val="019967"/>
                  </a:solidFill>
                </a:rPr>
                <a:t>for example: </a:t>
              </a:r>
            </a:p>
            <a:p>
              <a:pPr>
                <a:lnSpc>
                  <a:spcPct val="110000"/>
                </a:lnSpc>
                <a:spcBef>
                  <a:spcPts val="0"/>
                </a:spcBef>
              </a:pPr>
              <a:endParaRPr lang="en-GB" sz="2400" b="0" dirty="0">
                <a:solidFill>
                  <a:srgbClr val="019967"/>
                </a:solidFill>
              </a:endParaRPr>
            </a:p>
            <a:p>
              <a:pPr marL="342900" indent="-342900">
                <a:lnSpc>
                  <a:spcPct val="110000"/>
                </a:lnSpc>
                <a:spcBef>
                  <a:spcPts val="0"/>
                </a:spcBef>
                <a:buFont typeface="Arial" panose="020B0604020202020204" pitchFamily="34" charset="0"/>
                <a:buChar char="•"/>
              </a:pPr>
              <a:r>
                <a:rPr lang="en-GB" sz="2400" b="0" dirty="0">
                  <a:solidFill>
                    <a:srgbClr val="019967"/>
                  </a:solidFill>
                </a:rPr>
                <a:t>recommending new things to watch;</a:t>
              </a:r>
            </a:p>
            <a:p>
              <a:pPr marL="342900" indent="-342900">
                <a:lnSpc>
                  <a:spcPct val="110000"/>
                </a:lnSpc>
                <a:spcBef>
                  <a:spcPts val="0"/>
                </a:spcBef>
                <a:buFont typeface="Arial" panose="020B0604020202020204" pitchFamily="34" charset="0"/>
                <a:buChar char="•"/>
              </a:pPr>
              <a:r>
                <a:rPr lang="en-GB" sz="2400" b="0" dirty="0">
                  <a:solidFill>
                    <a:srgbClr val="019967"/>
                  </a:solidFill>
                </a:rPr>
                <a:t>sending notifications encouraging users to buy things; and</a:t>
              </a:r>
            </a:p>
            <a:p>
              <a:pPr marL="342900" indent="-342900">
                <a:lnSpc>
                  <a:spcPct val="110000"/>
                </a:lnSpc>
                <a:spcBef>
                  <a:spcPts val="0"/>
                </a:spcBef>
                <a:buFont typeface="Arial" panose="020B0604020202020204" pitchFamily="34" charset="0"/>
                <a:buChar char="•"/>
              </a:pPr>
              <a:r>
                <a:rPr lang="en-GB" sz="2400" b="0" dirty="0">
                  <a:solidFill>
                    <a:srgbClr val="019967"/>
                  </a:solidFill>
                </a:rPr>
                <a:t>showing adverts based on online activity. </a:t>
              </a:r>
            </a:p>
            <a:p>
              <a:pPr>
                <a:lnSpc>
                  <a:spcPct val="110000"/>
                </a:lnSpc>
                <a:spcBef>
                  <a:spcPts val="0"/>
                </a:spcBef>
              </a:pPr>
              <a:endParaRPr lang="en-GB" sz="2400" b="0" dirty="0">
                <a:solidFill>
                  <a:srgbClr val="019967"/>
                </a:solidFill>
              </a:endParaRPr>
            </a:p>
          </p:txBody>
        </p:sp>
      </p:grpSp>
      <p:grpSp>
        <p:nvGrpSpPr>
          <p:cNvPr id="36" name="Group 35">
            <a:extLst>
              <a:ext uri="{FF2B5EF4-FFF2-40B4-BE49-F238E27FC236}">
                <a16:creationId xmlns:a16="http://schemas.microsoft.com/office/drawing/2014/main" id="{D1384E95-B188-7349-BAB6-2259D6C12007}"/>
              </a:ext>
            </a:extLst>
          </p:cNvPr>
          <p:cNvGrpSpPr/>
          <p:nvPr/>
        </p:nvGrpSpPr>
        <p:grpSpPr>
          <a:xfrm>
            <a:off x="2939047" y="5139842"/>
            <a:ext cx="4304804" cy="2897393"/>
            <a:chOff x="2717788" y="4990838"/>
            <a:chExt cx="4304804" cy="2897393"/>
          </a:xfrm>
        </p:grpSpPr>
        <p:sp>
          <p:nvSpPr>
            <p:cNvPr id="56" name="Rectangle 55">
              <a:extLst>
                <a:ext uri="{FF2B5EF4-FFF2-40B4-BE49-F238E27FC236}">
                  <a16:creationId xmlns:a16="http://schemas.microsoft.com/office/drawing/2014/main" id="{8C374D58-9842-9F46-845D-2980FAD52141}"/>
                </a:ext>
              </a:extLst>
            </p:cNvPr>
            <p:cNvSpPr/>
            <p:nvPr/>
          </p:nvSpPr>
          <p:spPr>
            <a:xfrm>
              <a:off x="2717788" y="5295572"/>
              <a:ext cx="4000072" cy="2592659"/>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lIns="360000" tIns="46800" rIns="360000" rtlCol="0" anchor="ctr"/>
            <a:lstStyle/>
            <a:p>
              <a:pPr algn="ctr"/>
              <a:r>
                <a:rPr lang="en-US" sz="2400" spc="-150" dirty="0">
                  <a:solidFill>
                    <a:srgbClr val="791D7E"/>
                  </a:solidFill>
                  <a:latin typeface="Overpass Mono" pitchFamily="49" charset="77"/>
                </a:rPr>
                <a:t>Companies should not be profiling children unless it’s really needed.</a:t>
              </a:r>
            </a:p>
          </p:txBody>
        </p:sp>
        <p:pic>
          <p:nvPicPr>
            <p:cNvPr id="57" name="Picture 56">
              <a:extLst>
                <a:ext uri="{FF2B5EF4-FFF2-40B4-BE49-F238E27FC236}">
                  <a16:creationId xmlns:a16="http://schemas.microsoft.com/office/drawing/2014/main" id="{5944F9AF-9C14-FC46-A78A-19998C1776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grpSp>
        <p:nvGrpSpPr>
          <p:cNvPr id="58" name="Group 57">
            <a:extLst>
              <a:ext uri="{FF2B5EF4-FFF2-40B4-BE49-F238E27FC236}">
                <a16:creationId xmlns:a16="http://schemas.microsoft.com/office/drawing/2014/main" id="{4C526101-B429-564B-B116-590AA49E8164}"/>
              </a:ext>
            </a:extLst>
          </p:cNvPr>
          <p:cNvGrpSpPr/>
          <p:nvPr/>
        </p:nvGrpSpPr>
        <p:grpSpPr>
          <a:xfrm>
            <a:off x="7807420" y="5134338"/>
            <a:ext cx="7036663" cy="2902897"/>
            <a:chOff x="-14071" y="4990838"/>
            <a:chExt cx="7036663" cy="2902897"/>
          </a:xfrm>
        </p:grpSpPr>
        <p:sp>
          <p:nvSpPr>
            <p:cNvPr id="59" name="Rectangle 58">
              <a:extLst>
                <a:ext uri="{FF2B5EF4-FFF2-40B4-BE49-F238E27FC236}">
                  <a16:creationId xmlns:a16="http://schemas.microsoft.com/office/drawing/2014/main" id="{E32F04F1-90DC-2349-BD6A-0FAFADF922E3}"/>
                </a:ext>
              </a:extLst>
            </p:cNvPr>
            <p:cNvSpPr/>
            <p:nvPr/>
          </p:nvSpPr>
          <p:spPr>
            <a:xfrm>
              <a:off x="-14071" y="5295572"/>
              <a:ext cx="6731930" cy="25981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791D7E"/>
                  </a:solidFill>
                  <a:latin typeface="Overpass Mono" pitchFamily="49" charset="77"/>
                </a:rPr>
                <a:t>Companies should give children </a:t>
              </a:r>
            </a:p>
            <a:p>
              <a:pPr algn="ctr"/>
              <a:r>
                <a:rPr lang="en-US" sz="2400" spc="-150" dirty="0">
                  <a:solidFill>
                    <a:srgbClr val="791D7E"/>
                  </a:solidFill>
                  <a:latin typeface="Overpass Mono" pitchFamily="49" charset="77"/>
                </a:rPr>
                <a:t>and young people choice about what data they share, and whether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they want to switch profiling back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on to receive notifications, advertisements or recommendations.</a:t>
              </a:r>
            </a:p>
          </p:txBody>
        </p:sp>
        <p:pic>
          <p:nvPicPr>
            <p:cNvPr id="60" name="Picture 59">
              <a:extLst>
                <a:ext uri="{FF2B5EF4-FFF2-40B4-BE49-F238E27FC236}">
                  <a16:creationId xmlns:a16="http://schemas.microsoft.com/office/drawing/2014/main" id="{EF2CE45C-502A-034F-8197-D72D7C77C9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spTree>
    <p:extLst>
      <p:ext uri="{BB962C8B-B14F-4D97-AF65-F5344CB8AC3E}">
        <p14:creationId xmlns:p14="http://schemas.microsoft.com/office/powerpoint/2010/main" val="801050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096809C-1049-BF49-89DE-4729F40F4218}"/>
              </a:ext>
            </a:extLst>
          </p:cNvPr>
          <p:cNvSpPr txBox="1">
            <a:spLocks/>
          </p:cNvSpPr>
          <p:nvPr/>
        </p:nvSpPr>
        <p:spPr>
          <a:xfrm>
            <a:off x="692201" y="611124"/>
            <a:ext cx="14534547" cy="2493817"/>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Children’s code</a:t>
            </a:r>
          </a:p>
          <a:p>
            <a:pPr>
              <a:lnSpc>
                <a:spcPct val="100000"/>
              </a:lnSpc>
            </a:pPr>
            <a:r>
              <a:rPr lang="en-GB" sz="3200" dirty="0">
                <a:solidFill>
                  <a:schemeClr val="dk1"/>
                </a:solidFill>
                <a:ea typeface="Calibri"/>
                <a:cs typeface="Calibri"/>
                <a:sym typeface="Calibri"/>
              </a:rPr>
              <a:t>Location tracker</a:t>
            </a:r>
          </a:p>
        </p:txBody>
      </p:sp>
      <p:grpSp>
        <p:nvGrpSpPr>
          <p:cNvPr id="28" name="Group 27">
            <a:extLst>
              <a:ext uri="{FF2B5EF4-FFF2-40B4-BE49-F238E27FC236}">
                <a16:creationId xmlns:a16="http://schemas.microsoft.com/office/drawing/2014/main" id="{3DC14A7B-F90C-2548-A5CB-F823380D0FB3}"/>
              </a:ext>
            </a:extLst>
          </p:cNvPr>
          <p:cNvGrpSpPr/>
          <p:nvPr/>
        </p:nvGrpSpPr>
        <p:grpSpPr>
          <a:xfrm>
            <a:off x="585389" y="2025124"/>
            <a:ext cx="6981994" cy="3385076"/>
            <a:chOff x="946692" y="1527309"/>
            <a:chExt cx="6981994" cy="3385076"/>
          </a:xfrm>
        </p:grpSpPr>
        <p:sp>
          <p:nvSpPr>
            <p:cNvPr id="29" name="Rectangle 28">
              <a:extLst>
                <a:ext uri="{FF2B5EF4-FFF2-40B4-BE49-F238E27FC236}">
                  <a16:creationId xmlns:a16="http://schemas.microsoft.com/office/drawing/2014/main" id="{6E9914E8-6CAF-D14D-BEB4-8425343A14FB}"/>
                </a:ext>
              </a:extLst>
            </p:cNvPr>
            <p:cNvSpPr/>
            <p:nvPr/>
          </p:nvSpPr>
          <p:spPr>
            <a:xfrm>
              <a:off x="1175658" y="1776154"/>
              <a:ext cx="6753028" cy="31362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540000" rtlCol="0" anchor="ctr"/>
            <a:lstStyle/>
            <a:p>
              <a:pPr lvl="0">
                <a:lnSpc>
                  <a:spcPct val="110000"/>
                </a:lnSpc>
                <a:spcBef>
                  <a:spcPts val="0"/>
                </a:spcBef>
              </a:pPr>
              <a:r>
                <a:rPr lang="en-GB" sz="2400" dirty="0">
                  <a:solidFill>
                    <a:schemeClr val="dk1"/>
                  </a:solidFill>
                  <a:latin typeface="Overpass Mono" pitchFamily="49" charset="77"/>
                  <a:ea typeface="Malgun Gothic" panose="020B0503020000020004" pitchFamily="34" charset="-127"/>
                  <a:cs typeface="Calibri"/>
                  <a:sym typeface="Calibri"/>
                </a:rPr>
                <a:t>Children’s </a:t>
              </a:r>
              <a:r>
                <a:rPr lang="en-GB" sz="2400" b="1" dirty="0">
                  <a:solidFill>
                    <a:schemeClr val="dk1"/>
                  </a:solidFill>
                  <a:latin typeface="Overpass Mono" pitchFamily="49" charset="77"/>
                  <a:ea typeface="Malgun Gothic" panose="020B0503020000020004" pitchFamily="34" charset="-127"/>
                  <a:cs typeface="Calibri"/>
                  <a:sym typeface="Calibri"/>
                </a:rPr>
                <a:t>location tracker </a:t>
              </a:r>
              <a:r>
                <a:rPr lang="en-GB" sz="2400" dirty="0">
                  <a:solidFill>
                    <a:schemeClr val="dk1"/>
                  </a:solidFill>
                  <a:latin typeface="Overpass Mono" pitchFamily="49" charset="77"/>
                  <a:ea typeface="Malgun Gothic" panose="020B0503020000020004" pitchFamily="34" charset="-127"/>
                  <a:cs typeface="Calibri"/>
                  <a:sym typeface="Calibri"/>
                </a:rPr>
                <a:t>should be automatically </a:t>
              </a:r>
              <a:br>
                <a:rPr lang="en-GB" sz="2400" dirty="0">
                  <a:solidFill>
                    <a:schemeClr val="dk1"/>
                  </a:solidFill>
                  <a:latin typeface="Overpass Mono" pitchFamily="49" charset="77"/>
                  <a:ea typeface="Malgun Gothic" panose="020B0503020000020004" pitchFamily="34" charset="-127"/>
                  <a:cs typeface="Calibri"/>
                  <a:sym typeface="Calibri"/>
                </a:rPr>
              </a:br>
              <a:r>
                <a:rPr lang="en-GB" sz="2400" dirty="0">
                  <a:solidFill>
                    <a:schemeClr val="dk1"/>
                  </a:solidFill>
                  <a:latin typeface="Overpass Mono" pitchFamily="49" charset="77"/>
                  <a:ea typeface="Malgun Gothic" panose="020B0503020000020004" pitchFamily="34" charset="-127"/>
                  <a:cs typeface="Calibri"/>
                  <a:sym typeface="Calibri"/>
                </a:rPr>
                <a:t>set to off, unless it’s </a:t>
              </a:r>
              <a:br>
                <a:rPr lang="en-GB" sz="2400" dirty="0">
                  <a:solidFill>
                    <a:schemeClr val="dk1"/>
                  </a:solidFill>
                  <a:latin typeface="Overpass Mono" pitchFamily="49" charset="77"/>
                  <a:ea typeface="Malgun Gothic" panose="020B0503020000020004" pitchFamily="34" charset="-127"/>
                  <a:cs typeface="Calibri"/>
                  <a:sym typeface="Calibri"/>
                </a:rPr>
              </a:br>
              <a:r>
                <a:rPr lang="en-GB" sz="2400" dirty="0">
                  <a:solidFill>
                    <a:schemeClr val="dk1"/>
                  </a:solidFill>
                  <a:latin typeface="Overpass Mono" pitchFamily="49" charset="77"/>
                  <a:ea typeface="Malgun Gothic" panose="020B0503020000020004" pitchFamily="34" charset="-127"/>
                  <a:cs typeface="Calibri"/>
                  <a:sym typeface="Calibri"/>
                </a:rPr>
                <a:t>really needed.  </a:t>
              </a:r>
            </a:p>
          </p:txBody>
        </p:sp>
        <p:grpSp>
          <p:nvGrpSpPr>
            <p:cNvPr id="30" name="Group 29">
              <a:extLst>
                <a:ext uri="{FF2B5EF4-FFF2-40B4-BE49-F238E27FC236}">
                  <a16:creationId xmlns:a16="http://schemas.microsoft.com/office/drawing/2014/main" id="{1D7D610A-ABD2-9941-9331-CF6CA703770B}"/>
                </a:ext>
              </a:extLst>
            </p:cNvPr>
            <p:cNvGrpSpPr/>
            <p:nvPr/>
          </p:nvGrpSpPr>
          <p:grpSpPr>
            <a:xfrm>
              <a:off x="946692" y="1527309"/>
              <a:ext cx="497688" cy="497689"/>
              <a:chOff x="8292539" y="1401052"/>
              <a:chExt cx="497688" cy="497689"/>
            </a:xfrm>
          </p:grpSpPr>
          <p:sp>
            <p:nvSpPr>
              <p:cNvPr id="31" name="Oval 30">
                <a:extLst>
                  <a:ext uri="{FF2B5EF4-FFF2-40B4-BE49-F238E27FC236}">
                    <a16:creationId xmlns:a16="http://schemas.microsoft.com/office/drawing/2014/main" id="{1D4F2DC6-2C65-C440-9015-F800689BF199}"/>
                  </a:ext>
                </a:extLst>
              </p:cNvPr>
              <p:cNvSpPr/>
              <p:nvPr/>
            </p:nvSpPr>
            <p:spPr>
              <a:xfrm>
                <a:off x="829253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id="{F691EA5B-B306-C649-BC6D-BB8E73731617}"/>
                  </a:ext>
                </a:extLst>
              </p:cNvPr>
              <p:cNvSpPr txBox="1">
                <a:spLocks/>
              </p:cNvSpPr>
              <p:nvPr/>
            </p:nvSpPr>
            <p:spPr>
              <a:xfrm>
                <a:off x="843462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3</a:t>
                </a:r>
              </a:p>
            </p:txBody>
          </p:sp>
        </p:grpSp>
      </p:grpSp>
      <p:pic>
        <p:nvPicPr>
          <p:cNvPr id="10" name="Picture 9">
            <a:extLst>
              <a:ext uri="{FF2B5EF4-FFF2-40B4-BE49-F238E27FC236}">
                <a16:creationId xmlns:a16="http://schemas.microsoft.com/office/drawing/2014/main" id="{56B96DBB-DF39-4444-BD87-FC38497BE800}"/>
              </a:ext>
            </a:extLst>
          </p:cNvPr>
          <p:cNvPicPr>
            <a:picLocks noChangeAspect="1"/>
          </p:cNvPicPr>
          <p:nvPr/>
        </p:nvPicPr>
        <p:blipFill rotWithShape="1">
          <a:blip r:embed="rId3"/>
          <a:srcRect t="1" b="30118"/>
          <a:stretch/>
        </p:blipFill>
        <p:spPr>
          <a:xfrm>
            <a:off x="8690206" y="1177474"/>
            <a:ext cx="6350195" cy="7966526"/>
          </a:xfrm>
          <a:prstGeom prst="rect">
            <a:avLst/>
          </a:prstGeom>
        </p:spPr>
      </p:pic>
    </p:spTree>
    <p:extLst>
      <p:ext uri="{BB962C8B-B14F-4D97-AF65-F5344CB8AC3E}">
        <p14:creationId xmlns:p14="http://schemas.microsoft.com/office/powerpoint/2010/main" val="4226529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11AC9D-CA56-264D-B753-C3F8FF4DBCF3}"/>
              </a:ext>
            </a:extLst>
          </p:cNvPr>
          <p:cNvGrpSpPr/>
          <p:nvPr/>
        </p:nvGrpSpPr>
        <p:grpSpPr>
          <a:xfrm>
            <a:off x="585389" y="2025124"/>
            <a:ext cx="6981994" cy="4276285"/>
            <a:chOff x="946692" y="1527309"/>
            <a:chExt cx="6981994" cy="4276285"/>
          </a:xfrm>
        </p:grpSpPr>
        <p:sp>
          <p:nvSpPr>
            <p:cNvPr id="10" name="Rectangle 9">
              <a:extLst>
                <a:ext uri="{FF2B5EF4-FFF2-40B4-BE49-F238E27FC236}">
                  <a16:creationId xmlns:a16="http://schemas.microsoft.com/office/drawing/2014/main" id="{021FC383-8EFC-004D-AF9C-C1E5E49C4989}"/>
                </a:ext>
              </a:extLst>
            </p:cNvPr>
            <p:cNvSpPr/>
            <p:nvPr/>
          </p:nvSpPr>
          <p:spPr>
            <a:xfrm>
              <a:off x="1175658" y="1776154"/>
              <a:ext cx="6753028" cy="402744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540000" rtlCol="0" anchor="ctr"/>
            <a:lstStyle/>
            <a:p>
              <a:pPr algn="ctr"/>
              <a:r>
                <a:rPr lang="en-GB" sz="2400" dirty="0">
                  <a:solidFill>
                    <a:schemeClr val="dk1"/>
                  </a:solidFill>
                  <a:latin typeface="Overpass Mono" pitchFamily="49" charset="77"/>
                  <a:ea typeface="Malgun Gothic" panose="020B0503020000020004" pitchFamily="34" charset="-127"/>
                  <a:cs typeface="Calibri"/>
                  <a:sym typeface="Calibri"/>
                </a:rPr>
                <a:t>Websites, apps and games should explain how children’s personal data will be used in language that is simple and easy to understand.</a:t>
              </a:r>
            </a:p>
          </p:txBody>
        </p:sp>
        <p:grpSp>
          <p:nvGrpSpPr>
            <p:cNvPr id="12" name="Group 11">
              <a:extLst>
                <a:ext uri="{FF2B5EF4-FFF2-40B4-BE49-F238E27FC236}">
                  <a16:creationId xmlns:a16="http://schemas.microsoft.com/office/drawing/2014/main" id="{63DA06FC-5016-2D4E-8063-7C43B218359C}"/>
                </a:ext>
              </a:extLst>
            </p:cNvPr>
            <p:cNvGrpSpPr/>
            <p:nvPr/>
          </p:nvGrpSpPr>
          <p:grpSpPr>
            <a:xfrm>
              <a:off x="946692" y="1527309"/>
              <a:ext cx="497688" cy="497689"/>
              <a:chOff x="8292539" y="1401052"/>
              <a:chExt cx="497688" cy="497689"/>
            </a:xfrm>
          </p:grpSpPr>
          <p:sp>
            <p:nvSpPr>
              <p:cNvPr id="13" name="Oval 12">
                <a:extLst>
                  <a:ext uri="{FF2B5EF4-FFF2-40B4-BE49-F238E27FC236}">
                    <a16:creationId xmlns:a16="http://schemas.microsoft.com/office/drawing/2014/main" id="{C3C3E3CF-FBC2-7149-843C-AD4DDE4D7420}"/>
                  </a:ext>
                </a:extLst>
              </p:cNvPr>
              <p:cNvSpPr/>
              <p:nvPr/>
            </p:nvSpPr>
            <p:spPr>
              <a:xfrm>
                <a:off x="829253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A1AD7793-9252-4846-BB3B-1B63CA62D411}"/>
                  </a:ext>
                </a:extLst>
              </p:cNvPr>
              <p:cNvSpPr txBox="1">
                <a:spLocks/>
              </p:cNvSpPr>
              <p:nvPr/>
            </p:nvSpPr>
            <p:spPr>
              <a:xfrm>
                <a:off x="843462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4</a:t>
                </a:r>
              </a:p>
            </p:txBody>
          </p:sp>
        </p:grpSp>
      </p:grpSp>
      <p:sp>
        <p:nvSpPr>
          <p:cNvPr id="17" name="Title 1">
            <a:extLst>
              <a:ext uri="{FF2B5EF4-FFF2-40B4-BE49-F238E27FC236}">
                <a16:creationId xmlns:a16="http://schemas.microsoft.com/office/drawing/2014/main" id="{6096809C-1049-BF49-89DE-4729F40F4218}"/>
              </a:ext>
            </a:extLst>
          </p:cNvPr>
          <p:cNvSpPr txBox="1">
            <a:spLocks/>
          </p:cNvSpPr>
          <p:nvPr/>
        </p:nvSpPr>
        <p:spPr>
          <a:xfrm>
            <a:off x="692201" y="611124"/>
            <a:ext cx="14534547" cy="2493817"/>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Children’s code</a:t>
            </a:r>
          </a:p>
          <a:p>
            <a:pPr>
              <a:lnSpc>
                <a:spcPct val="100000"/>
              </a:lnSpc>
            </a:pPr>
            <a:r>
              <a:rPr lang="en-GB" sz="3200" dirty="0">
                <a:solidFill>
                  <a:schemeClr val="dk1"/>
                </a:solidFill>
                <a:ea typeface="Calibri"/>
                <a:cs typeface="Calibri"/>
                <a:sym typeface="Calibri"/>
              </a:rPr>
              <a:t>Privacy policy</a:t>
            </a:r>
          </a:p>
        </p:txBody>
      </p:sp>
      <p:grpSp>
        <p:nvGrpSpPr>
          <p:cNvPr id="15" name="Group 14">
            <a:extLst>
              <a:ext uri="{FF2B5EF4-FFF2-40B4-BE49-F238E27FC236}">
                <a16:creationId xmlns:a16="http://schemas.microsoft.com/office/drawing/2014/main" id="{15FEE8A9-D4C5-904F-ACB1-B95B94DDF773}"/>
              </a:ext>
            </a:extLst>
          </p:cNvPr>
          <p:cNvGrpSpPr/>
          <p:nvPr/>
        </p:nvGrpSpPr>
        <p:grpSpPr>
          <a:xfrm>
            <a:off x="2824563" y="5370505"/>
            <a:ext cx="4212083" cy="2267011"/>
            <a:chOff x="2810509" y="4990838"/>
            <a:chExt cx="4212083" cy="2267011"/>
          </a:xfrm>
        </p:grpSpPr>
        <p:sp>
          <p:nvSpPr>
            <p:cNvPr id="16" name="Rectangle 15">
              <a:extLst>
                <a:ext uri="{FF2B5EF4-FFF2-40B4-BE49-F238E27FC236}">
                  <a16:creationId xmlns:a16="http://schemas.microsoft.com/office/drawing/2014/main" id="{6A9BBAC6-ABD1-3949-8217-AC38A68BF70F}"/>
                </a:ext>
              </a:extLst>
            </p:cNvPr>
            <p:cNvSpPr/>
            <p:nvPr/>
          </p:nvSpPr>
          <p:spPr>
            <a:xfrm>
              <a:off x="2810509" y="5295572"/>
              <a:ext cx="3907350" cy="1962277"/>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791D7E"/>
                  </a:solidFill>
                  <a:latin typeface="Overpass Mono" pitchFamily="49" charset="77"/>
                </a:rPr>
                <a:t>This is called a ‘</a:t>
              </a:r>
              <a:r>
                <a:rPr lang="en-US" sz="2400" b="1" spc="-150" dirty="0">
                  <a:solidFill>
                    <a:srgbClr val="791D7E"/>
                  </a:solidFill>
                  <a:latin typeface="Overpass Mono" pitchFamily="49" charset="77"/>
                </a:rPr>
                <a:t>privacy policy</a:t>
              </a:r>
              <a:r>
                <a:rPr lang="en-US" sz="2400" spc="-150" dirty="0">
                  <a:solidFill>
                    <a:srgbClr val="791D7E"/>
                  </a:solidFill>
                  <a:latin typeface="Overpass Mono" pitchFamily="49" charset="77"/>
                </a:rPr>
                <a:t>’.</a:t>
              </a:r>
            </a:p>
          </p:txBody>
        </p:sp>
        <p:pic>
          <p:nvPicPr>
            <p:cNvPr id="22" name="Picture 21">
              <a:extLst>
                <a:ext uri="{FF2B5EF4-FFF2-40B4-BE49-F238E27FC236}">
                  <a16:creationId xmlns:a16="http://schemas.microsoft.com/office/drawing/2014/main" id="{85E581D0-52D9-9B48-B1B6-CF78AF3D90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grpSp>
        <p:nvGrpSpPr>
          <p:cNvPr id="46" name="Group 45">
            <a:extLst>
              <a:ext uri="{FF2B5EF4-FFF2-40B4-BE49-F238E27FC236}">
                <a16:creationId xmlns:a16="http://schemas.microsoft.com/office/drawing/2014/main" id="{8968265A-FFB6-F849-ACD1-7EEB2720A00A}"/>
              </a:ext>
            </a:extLst>
          </p:cNvPr>
          <p:cNvGrpSpPr/>
          <p:nvPr/>
        </p:nvGrpSpPr>
        <p:grpSpPr>
          <a:xfrm>
            <a:off x="8293932" y="813359"/>
            <a:ext cx="9492049" cy="5488050"/>
            <a:chOff x="8293932" y="813359"/>
            <a:chExt cx="9492049" cy="5488050"/>
          </a:xfrm>
        </p:grpSpPr>
        <p:grpSp>
          <p:nvGrpSpPr>
            <p:cNvPr id="8" name="Group 7">
              <a:extLst>
                <a:ext uri="{FF2B5EF4-FFF2-40B4-BE49-F238E27FC236}">
                  <a16:creationId xmlns:a16="http://schemas.microsoft.com/office/drawing/2014/main" id="{CB206145-DDE0-964E-AF08-08E1EEF5F668}"/>
                </a:ext>
              </a:extLst>
            </p:cNvPr>
            <p:cNvGrpSpPr/>
            <p:nvPr/>
          </p:nvGrpSpPr>
          <p:grpSpPr>
            <a:xfrm>
              <a:off x="8293932" y="813359"/>
              <a:ext cx="9492049" cy="5488050"/>
              <a:chOff x="8293932" y="813359"/>
              <a:chExt cx="9492049" cy="5488050"/>
            </a:xfrm>
          </p:grpSpPr>
          <p:pic>
            <p:nvPicPr>
              <p:cNvPr id="5" name="Picture 4">
                <a:extLst>
                  <a:ext uri="{FF2B5EF4-FFF2-40B4-BE49-F238E27FC236}">
                    <a16:creationId xmlns:a16="http://schemas.microsoft.com/office/drawing/2014/main" id="{A5DFCC43-8176-664B-B022-4095FC7D3198}"/>
                  </a:ext>
                </a:extLst>
              </p:cNvPr>
              <p:cNvPicPr>
                <a:picLocks noChangeAspect="1"/>
              </p:cNvPicPr>
              <p:nvPr/>
            </p:nvPicPr>
            <p:blipFill>
              <a:blip r:embed="rId4"/>
              <a:stretch>
                <a:fillRect/>
              </a:stretch>
            </p:blipFill>
            <p:spPr>
              <a:xfrm>
                <a:off x="8293932" y="813359"/>
                <a:ext cx="9492049" cy="5488050"/>
              </a:xfrm>
              <a:prstGeom prst="rect">
                <a:avLst/>
              </a:prstGeom>
            </p:spPr>
          </p:pic>
          <p:pic>
            <p:nvPicPr>
              <p:cNvPr id="7" name="Picture 6">
                <a:extLst>
                  <a:ext uri="{FF2B5EF4-FFF2-40B4-BE49-F238E27FC236}">
                    <a16:creationId xmlns:a16="http://schemas.microsoft.com/office/drawing/2014/main" id="{749229F9-5B8B-294F-B96C-E4D421EB05F3}"/>
                  </a:ext>
                </a:extLst>
              </p:cNvPr>
              <p:cNvPicPr>
                <a:picLocks noChangeAspect="1"/>
              </p:cNvPicPr>
              <p:nvPr/>
            </p:nvPicPr>
            <p:blipFill rotWithShape="1">
              <a:blip r:embed="rId5"/>
              <a:srcRect l="12120" r="12120"/>
              <a:stretch/>
            </p:blipFill>
            <p:spPr>
              <a:xfrm>
                <a:off x="8333397" y="1309477"/>
                <a:ext cx="8105592" cy="4938688"/>
              </a:xfrm>
              <a:prstGeom prst="rect">
                <a:avLst/>
              </a:prstGeom>
            </p:spPr>
          </p:pic>
        </p:grpSp>
        <p:sp>
          <p:nvSpPr>
            <p:cNvPr id="44" name="TextBox 43">
              <a:extLst>
                <a:ext uri="{FF2B5EF4-FFF2-40B4-BE49-F238E27FC236}">
                  <a16:creationId xmlns:a16="http://schemas.microsoft.com/office/drawing/2014/main" id="{39949E06-49FB-5941-928E-674EFC635529}"/>
                </a:ext>
              </a:extLst>
            </p:cNvPr>
            <p:cNvSpPr txBox="1"/>
            <p:nvPr/>
          </p:nvSpPr>
          <p:spPr>
            <a:xfrm>
              <a:off x="11286047" y="937701"/>
              <a:ext cx="3395153" cy="276999"/>
            </a:xfrm>
            <a:prstGeom prst="rect">
              <a:avLst/>
            </a:prstGeom>
            <a:noFill/>
          </p:spPr>
          <p:txBody>
            <a:bodyPr wrap="square">
              <a:spAutoFit/>
            </a:bodyPr>
            <a:lstStyle/>
            <a:p>
              <a:pPr lvl="0">
                <a:lnSpc>
                  <a:spcPct val="100000"/>
                </a:lnSpc>
                <a:spcBef>
                  <a:spcPts val="0"/>
                </a:spcBef>
              </a:pPr>
              <a:r>
                <a:rPr lang="en-GB" sz="1200" dirty="0" err="1">
                  <a:solidFill>
                    <a:schemeClr val="dk1"/>
                  </a:solidFill>
                  <a:latin typeface="Overpass Mono" pitchFamily="49" charset="77"/>
                  <a:ea typeface="Calibri"/>
                  <a:cs typeface="Calibri"/>
                  <a:sym typeface="Calibri"/>
                </a:rPr>
                <a:t>www.lego.com</a:t>
              </a:r>
              <a:r>
                <a:rPr lang="en-GB" sz="1200" dirty="0">
                  <a:solidFill>
                    <a:schemeClr val="dk1"/>
                  </a:solidFill>
                  <a:latin typeface="Overpass Mono" pitchFamily="49" charset="77"/>
                  <a:ea typeface="Calibri"/>
                  <a:cs typeface="Calibri"/>
                  <a:sym typeface="Calibri"/>
                </a:rPr>
                <a:t>/kids</a:t>
              </a:r>
            </a:p>
          </p:txBody>
        </p:sp>
      </p:grpSp>
      <p:grpSp>
        <p:nvGrpSpPr>
          <p:cNvPr id="47" name="Group 46">
            <a:extLst>
              <a:ext uri="{FF2B5EF4-FFF2-40B4-BE49-F238E27FC236}">
                <a16:creationId xmlns:a16="http://schemas.microsoft.com/office/drawing/2014/main" id="{025FEAF4-B39A-0B4C-B22A-0EA53C636C27}"/>
              </a:ext>
            </a:extLst>
          </p:cNvPr>
          <p:cNvGrpSpPr/>
          <p:nvPr/>
        </p:nvGrpSpPr>
        <p:grpSpPr>
          <a:xfrm>
            <a:off x="9306339" y="5145967"/>
            <a:ext cx="6159707" cy="3386909"/>
            <a:chOff x="9381020" y="350988"/>
            <a:chExt cx="6159707" cy="3386909"/>
          </a:xfrm>
        </p:grpSpPr>
        <p:sp>
          <p:nvSpPr>
            <p:cNvPr id="48" name="Rectangle 47">
              <a:extLst>
                <a:ext uri="{FF2B5EF4-FFF2-40B4-BE49-F238E27FC236}">
                  <a16:creationId xmlns:a16="http://schemas.microsoft.com/office/drawing/2014/main" id="{368A4E07-DD36-684D-AD0C-B006ED71D845}"/>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9" name="Group 48">
              <a:extLst>
                <a:ext uri="{FF2B5EF4-FFF2-40B4-BE49-F238E27FC236}">
                  <a16:creationId xmlns:a16="http://schemas.microsoft.com/office/drawing/2014/main" id="{76D7459F-647C-2D48-84EE-8D7AEB94C77B}"/>
                </a:ext>
              </a:extLst>
            </p:cNvPr>
            <p:cNvGrpSpPr/>
            <p:nvPr/>
          </p:nvGrpSpPr>
          <p:grpSpPr>
            <a:xfrm>
              <a:off x="15043039" y="350988"/>
              <a:ext cx="497688" cy="497689"/>
              <a:chOff x="15025689" y="1401052"/>
              <a:chExt cx="497688" cy="497689"/>
            </a:xfrm>
          </p:grpSpPr>
          <p:sp>
            <p:nvSpPr>
              <p:cNvPr id="51" name="Oval 50">
                <a:extLst>
                  <a:ext uri="{FF2B5EF4-FFF2-40B4-BE49-F238E27FC236}">
                    <a16:creationId xmlns:a16="http://schemas.microsoft.com/office/drawing/2014/main" id="{A716A797-ED08-0B4D-8876-6BA6C22AAFC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3">
                <a:extLst>
                  <a:ext uri="{FF2B5EF4-FFF2-40B4-BE49-F238E27FC236}">
                    <a16:creationId xmlns:a16="http://schemas.microsoft.com/office/drawing/2014/main" id="{A229430D-9CC1-F64D-981F-E3DFA92F6097}"/>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50" name="Title 1">
              <a:extLst>
                <a:ext uri="{FF2B5EF4-FFF2-40B4-BE49-F238E27FC236}">
                  <a16:creationId xmlns:a16="http://schemas.microsoft.com/office/drawing/2014/main" id="{B535CF16-1455-E941-BB22-E86FD2C2F732}"/>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Lego website uses a fun video to explain what happens to children’s personal data when they use the website. </a:t>
              </a:r>
            </a:p>
          </p:txBody>
        </p:sp>
      </p:grpSp>
    </p:spTree>
    <p:extLst>
      <p:ext uri="{BB962C8B-B14F-4D97-AF65-F5344CB8AC3E}">
        <p14:creationId xmlns:p14="http://schemas.microsoft.com/office/powerpoint/2010/main" val="3165039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500"/>
                            </p:stCondLst>
                            <p:childTnLst>
                              <p:par>
                                <p:cTn id="18" presetID="53" presetClass="entr" presetSubtype="16" fill="hold" nodeType="afterEffect">
                                  <p:stCondLst>
                                    <p:cond delay="100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childTnLst>
                          </p:cTn>
                        </p:par>
                        <p:par>
                          <p:cTn id="23" fill="hold">
                            <p:stCondLst>
                              <p:cond delay="2000"/>
                            </p:stCondLst>
                            <p:childTnLst>
                              <p:par>
                                <p:cTn id="24" presetID="53" presetClass="entr" presetSubtype="16" fill="hold" nodeType="afterEffect">
                                  <p:stCondLst>
                                    <p:cond delay="50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6B94A6EB-51A6-BA45-9176-495C0E68DB6A}"/>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Title 1">
            <a:extLst>
              <a:ext uri="{FF2B5EF4-FFF2-40B4-BE49-F238E27FC236}">
                <a16:creationId xmlns:a16="http://schemas.microsoft.com/office/drawing/2014/main" id="{B8D345B6-A03C-9842-AD2F-D34B6D912BF5}"/>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Activity 1: </a:t>
            </a:r>
            <a:br>
              <a:rPr lang="en-GB" sz="3600" b="1" dirty="0">
                <a:solidFill>
                  <a:schemeClr val="dk1"/>
                </a:solidFill>
                <a:ea typeface="Calibri"/>
                <a:cs typeface="Calibri"/>
                <a:sym typeface="Calibri"/>
              </a:rPr>
            </a:br>
            <a:r>
              <a:rPr lang="en-GB" sz="3600" b="1" dirty="0">
                <a:solidFill>
                  <a:schemeClr val="dk1"/>
                </a:solidFill>
                <a:ea typeface="Calibri"/>
                <a:cs typeface="Calibri"/>
                <a:sym typeface="Calibri"/>
              </a:rPr>
              <a:t>Key words </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Can you match the key words to their definitions? </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Work in pairs to complete the worksheet. </a:t>
            </a: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7" name="Group 6">
            <a:extLst>
              <a:ext uri="{FF2B5EF4-FFF2-40B4-BE49-F238E27FC236}">
                <a16:creationId xmlns:a16="http://schemas.microsoft.com/office/drawing/2014/main" id="{73E45281-4DEB-5A44-99E2-B259FF6BD11B}"/>
              </a:ext>
            </a:extLst>
          </p:cNvPr>
          <p:cNvGrpSpPr/>
          <p:nvPr/>
        </p:nvGrpSpPr>
        <p:grpSpPr>
          <a:xfrm>
            <a:off x="9091595" y="420377"/>
            <a:ext cx="6262705" cy="11959489"/>
            <a:chOff x="9091595" y="420377"/>
            <a:chExt cx="6262705" cy="11959489"/>
          </a:xfrm>
        </p:grpSpPr>
        <p:grpSp>
          <p:nvGrpSpPr>
            <p:cNvPr id="29" name="Group 28">
              <a:extLst>
                <a:ext uri="{FF2B5EF4-FFF2-40B4-BE49-F238E27FC236}">
                  <a16:creationId xmlns:a16="http://schemas.microsoft.com/office/drawing/2014/main" id="{08CF2413-0E35-9346-BD53-767D8530556B}"/>
                </a:ext>
              </a:extLst>
            </p:cNvPr>
            <p:cNvGrpSpPr/>
            <p:nvPr/>
          </p:nvGrpSpPr>
          <p:grpSpPr>
            <a:xfrm>
              <a:off x="9091595" y="420377"/>
              <a:ext cx="6262705" cy="11959489"/>
              <a:chOff x="1263049" y="254123"/>
              <a:chExt cx="5553376" cy="10604928"/>
            </a:xfrm>
          </p:grpSpPr>
          <p:sp>
            <p:nvSpPr>
              <p:cNvPr id="30" name="Rounded Rectangle 29">
                <a:extLst>
                  <a:ext uri="{FF2B5EF4-FFF2-40B4-BE49-F238E27FC236}">
                    <a16:creationId xmlns:a16="http://schemas.microsoft.com/office/drawing/2014/main" id="{8B274459-24AB-6E4F-8263-9DBA363CF1AC}"/>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1" name="Rounded Rectangle 30">
                <a:extLst>
                  <a:ext uri="{FF2B5EF4-FFF2-40B4-BE49-F238E27FC236}">
                    <a16:creationId xmlns:a16="http://schemas.microsoft.com/office/drawing/2014/main" id="{0B01F867-2DF7-F846-B5D3-E0EE3B42C84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735C434C-9D8E-494F-8E5E-93372C8C67A4}"/>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3" name="Rounded Rectangle 32">
                <a:extLst>
                  <a:ext uri="{FF2B5EF4-FFF2-40B4-BE49-F238E27FC236}">
                    <a16:creationId xmlns:a16="http://schemas.microsoft.com/office/drawing/2014/main" id="{52694DD3-1446-D845-9C73-7660C5983081}"/>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7F6B867-3793-A54F-A7B1-97324BFC23E8}"/>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C352E77A-1E44-E84B-89DF-5A80C53B402E}"/>
                </a:ext>
              </a:extLst>
            </p:cNvPr>
            <p:cNvPicPr>
              <a:picLocks noChangeAspect="1"/>
            </p:cNvPicPr>
            <p:nvPr/>
          </p:nvPicPr>
          <p:blipFill>
            <a:blip r:embed="rId3"/>
            <a:stretch>
              <a:fillRect/>
            </a:stretch>
          </p:blipFill>
          <p:spPr>
            <a:xfrm>
              <a:off x="9513158" y="1387001"/>
              <a:ext cx="5413584" cy="7651807"/>
            </a:xfrm>
            <a:prstGeom prst="rect">
              <a:avLst/>
            </a:prstGeom>
          </p:spPr>
        </p:pic>
      </p:grpSp>
    </p:spTree>
    <p:extLst>
      <p:ext uri="{BB962C8B-B14F-4D97-AF65-F5344CB8AC3E}">
        <p14:creationId xmlns:p14="http://schemas.microsoft.com/office/powerpoint/2010/main" val="2493740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animEffect transition="in" filter="fade">
                                      <p:cBhvr>
                                        <p:cTn id="7" dur="500"/>
                                        <p:tgtEl>
                                          <p:spTgt spid="60">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xEl>
                                              <p:pRg st="4" end="4"/>
                                            </p:txEl>
                                          </p:spTgt>
                                        </p:tgtEl>
                                        <p:attrNameLst>
                                          <p:attrName>style.visibility</p:attrName>
                                        </p:attrNameLst>
                                      </p:cBhvr>
                                      <p:to>
                                        <p:strVal val="visible"/>
                                      </p:to>
                                    </p:set>
                                    <p:animEffect transition="in" filter="fade">
                                      <p:cBhvr>
                                        <p:cTn id="11" dur="500"/>
                                        <p:tgtEl>
                                          <p:spTgt spid="60">
                                            <p:txEl>
                                              <p:pRg st="4" end="4"/>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6B94A6EB-51A6-BA45-9176-495C0E68DB6A}"/>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Title 1">
            <a:extLst>
              <a:ext uri="{FF2B5EF4-FFF2-40B4-BE49-F238E27FC236}">
                <a16:creationId xmlns:a16="http://schemas.microsoft.com/office/drawing/2014/main" id="{B8D345B6-A03C-9842-AD2F-D34B6D912BF5}"/>
              </a:ext>
            </a:extLst>
          </p:cNvPr>
          <p:cNvSpPr txBox="1">
            <a:spLocks/>
          </p:cNvSpPr>
          <p:nvPr/>
        </p:nvSpPr>
        <p:spPr>
          <a:xfrm>
            <a:off x="692202" y="611124"/>
            <a:ext cx="7318190" cy="40624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Activity 2: </a:t>
            </a:r>
            <a:br>
              <a:rPr lang="en-GB" sz="3600" b="1" dirty="0">
                <a:solidFill>
                  <a:schemeClr val="dk1"/>
                </a:solidFill>
                <a:ea typeface="Calibri"/>
                <a:cs typeface="Calibri"/>
                <a:sym typeface="Calibri"/>
              </a:rPr>
            </a:br>
            <a:r>
              <a:rPr lang="en-GB" sz="3600" b="1" dirty="0">
                <a:solidFill>
                  <a:schemeClr val="dk1"/>
                </a:solidFill>
                <a:ea typeface="Calibri"/>
                <a:cs typeface="Calibri"/>
                <a:sym typeface="Calibri"/>
              </a:rPr>
              <a:t>Code kept or broken? </a:t>
            </a:r>
          </a:p>
          <a:p>
            <a:pPr>
              <a:lnSpc>
                <a:spcPct val="100000"/>
              </a:lnSpc>
            </a:pPr>
            <a:endParaRPr lang="en-GB" sz="2400" dirty="0">
              <a:solidFill>
                <a:schemeClr val="dk1"/>
              </a:solidFill>
              <a:ea typeface="Calibri"/>
              <a:cs typeface="Calibri"/>
              <a:sym typeface="Calibri"/>
            </a:endParaRPr>
          </a:p>
          <a:p>
            <a:pPr marL="342900" indent="-342900">
              <a:lnSpc>
                <a:spcPct val="100000"/>
              </a:lnSpc>
              <a:buFont typeface="Arial" panose="020B0604020202020204" pitchFamily="34" charset="0"/>
              <a:buChar char="•"/>
            </a:pPr>
            <a:r>
              <a:rPr lang="en-GB" sz="2400" dirty="0">
                <a:solidFill>
                  <a:schemeClr val="dk1"/>
                </a:solidFill>
                <a:ea typeface="Calibri"/>
                <a:cs typeface="Calibri"/>
                <a:sym typeface="Calibri"/>
              </a:rPr>
              <a:t>In small groups, read through the stories and decide whether the app or game in each story is </a:t>
            </a:r>
            <a:r>
              <a:rPr lang="en-GB" sz="2400" b="1" dirty="0">
                <a:solidFill>
                  <a:schemeClr val="dk1"/>
                </a:solidFill>
                <a:ea typeface="Calibri"/>
                <a:cs typeface="Calibri"/>
                <a:sym typeface="Calibri"/>
              </a:rPr>
              <a:t>keeping</a:t>
            </a:r>
            <a:r>
              <a:rPr lang="en-GB" sz="2400" dirty="0">
                <a:solidFill>
                  <a:schemeClr val="dk1"/>
                </a:solidFill>
                <a:ea typeface="Calibri"/>
                <a:cs typeface="Calibri"/>
                <a:sym typeface="Calibri"/>
              </a:rPr>
              <a:t> to the code or </a:t>
            </a:r>
            <a:r>
              <a:rPr lang="en-GB" sz="2400" b="1" dirty="0">
                <a:solidFill>
                  <a:schemeClr val="dk1"/>
                </a:solidFill>
                <a:ea typeface="Calibri"/>
                <a:cs typeface="Calibri"/>
                <a:sym typeface="Calibri"/>
              </a:rPr>
              <a:t>breaking</a:t>
            </a:r>
            <a:r>
              <a:rPr lang="en-GB" sz="2400" dirty="0">
                <a:solidFill>
                  <a:schemeClr val="dk1"/>
                </a:solidFill>
                <a:ea typeface="Calibri"/>
                <a:cs typeface="Calibri"/>
                <a:sym typeface="Calibri"/>
              </a:rPr>
              <a:t> it. </a:t>
            </a:r>
          </a:p>
          <a:p>
            <a:pPr marL="342900" indent="-342900">
              <a:lnSpc>
                <a:spcPct val="100000"/>
              </a:lnSpc>
              <a:buFont typeface="Arial" panose="020B0604020202020204" pitchFamily="34" charset="0"/>
              <a:buChar char="•"/>
            </a:pPr>
            <a:endParaRPr lang="en-GB" sz="2400" dirty="0">
              <a:solidFill>
                <a:schemeClr val="dk1"/>
              </a:solidFill>
              <a:ea typeface="Calibri"/>
              <a:cs typeface="Calibri"/>
              <a:sym typeface="Calibri"/>
            </a:endParaRPr>
          </a:p>
          <a:p>
            <a:pPr marL="342900" indent="-342900">
              <a:lnSpc>
                <a:spcPct val="100000"/>
              </a:lnSpc>
              <a:buFont typeface="Arial" panose="020B0604020202020204" pitchFamily="34" charset="0"/>
              <a:buChar char="•"/>
            </a:pPr>
            <a:r>
              <a:rPr lang="en-GB" sz="2400" dirty="0">
                <a:solidFill>
                  <a:schemeClr val="dk1"/>
                </a:solidFill>
                <a:ea typeface="Calibri"/>
                <a:cs typeface="Calibri"/>
                <a:sym typeface="Calibri"/>
              </a:rPr>
              <a:t>Use the tick and cross stickers to show your group’s decision.</a:t>
            </a: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20" name="Group 19">
            <a:extLst>
              <a:ext uri="{FF2B5EF4-FFF2-40B4-BE49-F238E27FC236}">
                <a16:creationId xmlns:a16="http://schemas.microsoft.com/office/drawing/2014/main" id="{007B10F4-31DE-B942-A643-09C822536EF9}"/>
              </a:ext>
            </a:extLst>
          </p:cNvPr>
          <p:cNvGrpSpPr/>
          <p:nvPr/>
        </p:nvGrpSpPr>
        <p:grpSpPr>
          <a:xfrm>
            <a:off x="9091595" y="420377"/>
            <a:ext cx="6262705" cy="11959489"/>
            <a:chOff x="9091595" y="420377"/>
            <a:chExt cx="6262705" cy="11959489"/>
          </a:xfrm>
        </p:grpSpPr>
        <p:grpSp>
          <p:nvGrpSpPr>
            <p:cNvPr id="21" name="Group 20">
              <a:extLst>
                <a:ext uri="{FF2B5EF4-FFF2-40B4-BE49-F238E27FC236}">
                  <a16:creationId xmlns:a16="http://schemas.microsoft.com/office/drawing/2014/main" id="{EB7580C7-3CDA-D941-B0BD-16AEC97E6980}"/>
                </a:ext>
              </a:extLst>
            </p:cNvPr>
            <p:cNvGrpSpPr/>
            <p:nvPr/>
          </p:nvGrpSpPr>
          <p:grpSpPr>
            <a:xfrm>
              <a:off x="9091595" y="420377"/>
              <a:ext cx="6262705" cy="11959489"/>
              <a:chOff x="1263049" y="254123"/>
              <a:chExt cx="5553376" cy="10604928"/>
            </a:xfrm>
          </p:grpSpPr>
          <p:sp>
            <p:nvSpPr>
              <p:cNvPr id="23" name="Rounded Rectangle 22">
                <a:extLst>
                  <a:ext uri="{FF2B5EF4-FFF2-40B4-BE49-F238E27FC236}">
                    <a16:creationId xmlns:a16="http://schemas.microsoft.com/office/drawing/2014/main" id="{1412C820-D6DE-C74D-A5FD-06BB8DD4CE47}"/>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4" name="Rounded Rectangle 23">
                <a:extLst>
                  <a:ext uri="{FF2B5EF4-FFF2-40B4-BE49-F238E27FC236}">
                    <a16:creationId xmlns:a16="http://schemas.microsoft.com/office/drawing/2014/main" id="{673D2BD4-4C5D-1649-9D40-B65D5381BC77}"/>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324D3D27-E229-BD4C-A76B-21F0A9B87F11}"/>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6" name="Rounded Rectangle 25">
                <a:extLst>
                  <a:ext uri="{FF2B5EF4-FFF2-40B4-BE49-F238E27FC236}">
                    <a16:creationId xmlns:a16="http://schemas.microsoft.com/office/drawing/2014/main" id="{13F0026D-7076-D840-A704-9C96DA143062}"/>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25A76A9-25A8-F64C-AC56-62D2E9B6D2E2}"/>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CEE08D6F-9E13-E149-B3F1-9E0B656AFAAC}"/>
                </a:ext>
              </a:extLst>
            </p:cNvPr>
            <p:cNvPicPr>
              <a:picLocks noChangeAspect="1"/>
            </p:cNvPicPr>
            <p:nvPr/>
          </p:nvPicPr>
          <p:blipFill>
            <a:blip r:embed="rId3"/>
            <a:srcRect/>
            <a:stretch/>
          </p:blipFill>
          <p:spPr>
            <a:xfrm>
              <a:off x="9516372" y="1387001"/>
              <a:ext cx="5407155" cy="7651807"/>
            </a:xfrm>
            <a:prstGeom prst="rect">
              <a:avLst/>
            </a:prstGeom>
          </p:spPr>
        </p:pic>
      </p:grpSp>
    </p:spTree>
    <p:extLst>
      <p:ext uri="{BB962C8B-B14F-4D97-AF65-F5344CB8AC3E}">
        <p14:creationId xmlns:p14="http://schemas.microsoft.com/office/powerpoint/2010/main" val="459473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animEffect transition="in" filter="fade">
                                      <p:cBhvr>
                                        <p:cTn id="7" dur="500"/>
                                        <p:tgtEl>
                                          <p:spTgt spid="60">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xEl>
                                              <p:pRg st="4" end="4"/>
                                            </p:txEl>
                                          </p:spTgt>
                                        </p:tgtEl>
                                        <p:attrNameLst>
                                          <p:attrName>style.visibility</p:attrName>
                                        </p:attrNameLst>
                                      </p:cBhvr>
                                      <p:to>
                                        <p:strVal val="visible"/>
                                      </p:to>
                                    </p:set>
                                    <p:animEffect transition="in" filter="fade">
                                      <p:cBhvr>
                                        <p:cTn id="11" dur="500"/>
                                        <p:tgtEl>
                                          <p:spTgt spid="60">
                                            <p:txEl>
                                              <p:pRg st="4" end="4"/>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6B94A6EB-51A6-BA45-9176-495C0E68DB6A}"/>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1" name="Group 40">
            <a:extLst>
              <a:ext uri="{FF2B5EF4-FFF2-40B4-BE49-F238E27FC236}">
                <a16:creationId xmlns:a16="http://schemas.microsoft.com/office/drawing/2014/main" id="{58024805-2F42-2143-8CFF-6A5D06F625B6}"/>
              </a:ext>
            </a:extLst>
          </p:cNvPr>
          <p:cNvGrpSpPr/>
          <p:nvPr/>
        </p:nvGrpSpPr>
        <p:grpSpPr>
          <a:xfrm>
            <a:off x="9091595" y="420377"/>
            <a:ext cx="6262705" cy="11959489"/>
            <a:chOff x="9091595" y="420377"/>
            <a:chExt cx="6262705" cy="11959489"/>
          </a:xfrm>
        </p:grpSpPr>
        <p:grpSp>
          <p:nvGrpSpPr>
            <p:cNvPr id="42" name="Group 41">
              <a:extLst>
                <a:ext uri="{FF2B5EF4-FFF2-40B4-BE49-F238E27FC236}">
                  <a16:creationId xmlns:a16="http://schemas.microsoft.com/office/drawing/2014/main" id="{5A2509FA-BD0E-6F43-8A69-39985AAD7409}"/>
                </a:ext>
              </a:extLst>
            </p:cNvPr>
            <p:cNvGrpSpPr/>
            <p:nvPr/>
          </p:nvGrpSpPr>
          <p:grpSpPr>
            <a:xfrm>
              <a:off x="9091595" y="420377"/>
              <a:ext cx="6262705" cy="11959489"/>
              <a:chOff x="1263049" y="254123"/>
              <a:chExt cx="5553376" cy="10604928"/>
            </a:xfrm>
          </p:grpSpPr>
          <p:sp>
            <p:nvSpPr>
              <p:cNvPr id="44" name="Rounded Rectangle 43">
                <a:extLst>
                  <a:ext uri="{FF2B5EF4-FFF2-40B4-BE49-F238E27FC236}">
                    <a16:creationId xmlns:a16="http://schemas.microsoft.com/office/drawing/2014/main" id="{AD6D24BA-DCCB-2E49-ACD8-1325B93B466A}"/>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5" name="Rounded Rectangle 44">
                <a:extLst>
                  <a:ext uri="{FF2B5EF4-FFF2-40B4-BE49-F238E27FC236}">
                    <a16:creationId xmlns:a16="http://schemas.microsoft.com/office/drawing/2014/main" id="{A375AB92-07E7-0342-B877-60E907D67349}"/>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a:extLst>
                  <a:ext uri="{FF2B5EF4-FFF2-40B4-BE49-F238E27FC236}">
                    <a16:creationId xmlns:a16="http://schemas.microsoft.com/office/drawing/2014/main" id="{22B0B621-313F-9041-9ACB-071E69DFC89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7" name="Rounded Rectangle 46">
                <a:extLst>
                  <a:ext uri="{FF2B5EF4-FFF2-40B4-BE49-F238E27FC236}">
                    <a16:creationId xmlns:a16="http://schemas.microsoft.com/office/drawing/2014/main" id="{A5E828BB-5D63-5A48-972F-B5767BA9B1E1}"/>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89C18A8-CA08-5C4E-897E-558B63D9BBE6}"/>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a:extLst>
                <a:ext uri="{FF2B5EF4-FFF2-40B4-BE49-F238E27FC236}">
                  <a16:creationId xmlns:a16="http://schemas.microsoft.com/office/drawing/2014/main" id="{A2BC324B-4ED9-F24E-B998-13D57F80AD42}"/>
                </a:ext>
              </a:extLst>
            </p:cNvPr>
            <p:cNvPicPr>
              <a:picLocks noChangeAspect="1"/>
            </p:cNvPicPr>
            <p:nvPr/>
          </p:nvPicPr>
          <p:blipFill>
            <a:blip r:embed="rId3"/>
            <a:srcRect/>
            <a:stretch/>
          </p:blipFill>
          <p:spPr>
            <a:xfrm>
              <a:off x="9516372" y="1387001"/>
              <a:ext cx="5407155" cy="7651807"/>
            </a:xfrm>
            <a:prstGeom prst="rect">
              <a:avLst/>
            </a:prstGeom>
          </p:spPr>
        </p:pic>
      </p:grpSp>
      <p:sp>
        <p:nvSpPr>
          <p:cNvPr id="60" name="Title 1">
            <a:extLst>
              <a:ext uri="{FF2B5EF4-FFF2-40B4-BE49-F238E27FC236}">
                <a16:creationId xmlns:a16="http://schemas.microsoft.com/office/drawing/2014/main" id="{B8D345B6-A03C-9842-AD2F-D34B6D912BF5}"/>
              </a:ext>
            </a:extLst>
          </p:cNvPr>
          <p:cNvSpPr txBox="1">
            <a:spLocks/>
          </p:cNvSpPr>
          <p:nvPr/>
        </p:nvSpPr>
        <p:spPr>
          <a:xfrm>
            <a:off x="692202" y="611124"/>
            <a:ext cx="7318190" cy="40624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Activity 2: </a:t>
            </a:r>
            <a:br>
              <a:rPr lang="en-GB" sz="3600" b="1" dirty="0">
                <a:solidFill>
                  <a:schemeClr val="dk1"/>
                </a:solidFill>
                <a:ea typeface="Calibri"/>
                <a:cs typeface="Calibri"/>
                <a:sym typeface="Calibri"/>
              </a:rPr>
            </a:br>
            <a:r>
              <a:rPr lang="en-GB" sz="3600" b="1" dirty="0">
                <a:solidFill>
                  <a:schemeClr val="dk1"/>
                </a:solidFill>
                <a:ea typeface="Calibri"/>
                <a:cs typeface="Calibri"/>
                <a:sym typeface="Calibri"/>
              </a:rPr>
              <a:t>Code kept or broken? </a:t>
            </a:r>
          </a:p>
          <a:p>
            <a:pPr>
              <a:lnSpc>
                <a:spcPct val="100000"/>
              </a:lnSpc>
            </a:pPr>
            <a:endParaRPr lang="en-GB" sz="2400" dirty="0">
              <a:solidFill>
                <a:schemeClr val="dk1"/>
              </a:solidFill>
              <a:ea typeface="Calibri"/>
              <a:cs typeface="Calibri"/>
              <a:sym typeface="Calibri"/>
            </a:endParaRPr>
          </a:p>
          <a:p>
            <a:pPr marL="342900" indent="-342900">
              <a:lnSpc>
                <a:spcPct val="100000"/>
              </a:lnSpc>
              <a:buFont typeface="Arial" panose="020B0604020202020204" pitchFamily="34" charset="0"/>
              <a:buChar char="•"/>
            </a:pPr>
            <a:r>
              <a:rPr lang="en-GB" sz="2400" dirty="0">
                <a:solidFill>
                  <a:schemeClr val="dk1"/>
                </a:solidFill>
                <a:ea typeface="Calibri"/>
                <a:cs typeface="Calibri"/>
                <a:sym typeface="Calibri"/>
              </a:rPr>
              <a:t>In small groups, read through the stories and decide whether the app or game in each story is </a:t>
            </a:r>
            <a:r>
              <a:rPr lang="en-GB" sz="2400" b="1" dirty="0">
                <a:solidFill>
                  <a:schemeClr val="dk1"/>
                </a:solidFill>
                <a:ea typeface="Calibri"/>
                <a:cs typeface="Calibri"/>
                <a:sym typeface="Calibri"/>
              </a:rPr>
              <a:t>keeping</a:t>
            </a:r>
            <a:r>
              <a:rPr lang="en-GB" sz="2400" dirty="0">
                <a:solidFill>
                  <a:schemeClr val="dk1"/>
                </a:solidFill>
                <a:ea typeface="Calibri"/>
                <a:cs typeface="Calibri"/>
                <a:sym typeface="Calibri"/>
              </a:rPr>
              <a:t> to the code or </a:t>
            </a:r>
            <a:r>
              <a:rPr lang="en-GB" sz="2400" b="1" dirty="0">
                <a:solidFill>
                  <a:schemeClr val="dk1"/>
                </a:solidFill>
                <a:ea typeface="Calibri"/>
                <a:cs typeface="Calibri"/>
                <a:sym typeface="Calibri"/>
              </a:rPr>
              <a:t>breaking</a:t>
            </a:r>
            <a:r>
              <a:rPr lang="en-GB" sz="2400" dirty="0">
                <a:solidFill>
                  <a:schemeClr val="dk1"/>
                </a:solidFill>
                <a:ea typeface="Calibri"/>
                <a:cs typeface="Calibri"/>
                <a:sym typeface="Calibri"/>
              </a:rPr>
              <a:t> it. </a:t>
            </a:r>
          </a:p>
          <a:p>
            <a:pPr marL="342900" indent="-342900">
              <a:lnSpc>
                <a:spcPct val="100000"/>
              </a:lnSpc>
              <a:buFont typeface="Arial" panose="020B0604020202020204" pitchFamily="34" charset="0"/>
              <a:buChar char="•"/>
            </a:pPr>
            <a:endParaRPr lang="en-GB" sz="2400" dirty="0">
              <a:solidFill>
                <a:schemeClr val="dk1"/>
              </a:solidFill>
              <a:ea typeface="Calibri"/>
              <a:cs typeface="Calibri"/>
              <a:sym typeface="Calibri"/>
            </a:endParaRPr>
          </a:p>
          <a:p>
            <a:pPr marL="342900" indent="-342900">
              <a:lnSpc>
                <a:spcPct val="100000"/>
              </a:lnSpc>
              <a:buFont typeface="Arial" panose="020B0604020202020204" pitchFamily="34" charset="0"/>
              <a:buChar char="•"/>
            </a:pPr>
            <a:r>
              <a:rPr lang="en-GB" sz="2400" dirty="0">
                <a:solidFill>
                  <a:schemeClr val="dk1"/>
                </a:solidFill>
                <a:ea typeface="Calibri"/>
                <a:cs typeface="Calibri"/>
                <a:sym typeface="Calibri"/>
              </a:rPr>
              <a:t>Use the tick and cross stickers to show your group’s decision.</a:t>
            </a: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sp>
        <p:nvSpPr>
          <p:cNvPr id="11" name="Rectangle 10">
            <a:extLst>
              <a:ext uri="{FF2B5EF4-FFF2-40B4-BE49-F238E27FC236}">
                <a16:creationId xmlns:a16="http://schemas.microsoft.com/office/drawing/2014/main" id="{F459D6CA-0532-2E4D-8E0A-619CBDE3B3D3}"/>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F1D7D22-19F0-824C-BA63-7AF7DE292666}"/>
              </a:ext>
            </a:extLst>
          </p:cNvPr>
          <p:cNvGrpSpPr/>
          <p:nvPr/>
        </p:nvGrpSpPr>
        <p:grpSpPr>
          <a:xfrm>
            <a:off x="1970468" y="2713394"/>
            <a:ext cx="11155513" cy="4281677"/>
            <a:chOff x="2035553" y="2593255"/>
            <a:chExt cx="11155513" cy="4281677"/>
          </a:xfrm>
        </p:grpSpPr>
        <p:sp>
          <p:nvSpPr>
            <p:cNvPr id="20" name="Rectangle 19">
              <a:extLst>
                <a:ext uri="{FF2B5EF4-FFF2-40B4-BE49-F238E27FC236}">
                  <a16:creationId xmlns:a16="http://schemas.microsoft.com/office/drawing/2014/main" id="{59D30ECD-F962-6846-9DBC-25F79C48927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6A5B4E5-F970-0A4F-A6B9-021CBB818AD6}"/>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9">
              <a:extLst>
                <a:ext uri="{FF2B5EF4-FFF2-40B4-BE49-F238E27FC236}">
                  <a16:creationId xmlns:a16="http://schemas.microsoft.com/office/drawing/2014/main" id="{D6E6D94B-CDDE-1943-8B97-10A66FC2AF84}"/>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Activity 2: Answers</a:t>
              </a:r>
            </a:p>
          </p:txBody>
        </p:sp>
        <p:grpSp>
          <p:nvGrpSpPr>
            <p:cNvPr id="23" name="Group 22">
              <a:extLst>
                <a:ext uri="{FF2B5EF4-FFF2-40B4-BE49-F238E27FC236}">
                  <a16:creationId xmlns:a16="http://schemas.microsoft.com/office/drawing/2014/main" id="{7840120A-7B3D-3645-882E-757E3BB47BC0}"/>
                </a:ext>
              </a:extLst>
            </p:cNvPr>
            <p:cNvGrpSpPr/>
            <p:nvPr/>
          </p:nvGrpSpPr>
          <p:grpSpPr>
            <a:xfrm>
              <a:off x="2158072" y="2680893"/>
              <a:ext cx="366748" cy="366748"/>
              <a:chOff x="2118558" y="2663960"/>
              <a:chExt cx="366748" cy="366748"/>
            </a:xfrm>
          </p:grpSpPr>
          <p:sp>
            <p:nvSpPr>
              <p:cNvPr id="30" name="Rectangle 29">
                <a:extLst>
                  <a:ext uri="{FF2B5EF4-FFF2-40B4-BE49-F238E27FC236}">
                    <a16:creationId xmlns:a16="http://schemas.microsoft.com/office/drawing/2014/main" id="{2FD07A0B-6739-4F44-934A-9D4340F2F9A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0D39DEE3-16B3-9046-8503-B2A1ABA38C4D}"/>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5D04DA8-7727-2149-88FA-666A1AB93AE5}"/>
                </a:ext>
              </a:extLst>
            </p:cNvPr>
            <p:cNvGrpSpPr/>
            <p:nvPr/>
          </p:nvGrpSpPr>
          <p:grpSpPr>
            <a:xfrm>
              <a:off x="12290940" y="2686867"/>
              <a:ext cx="776902" cy="366748"/>
              <a:chOff x="10581098" y="2669934"/>
              <a:chExt cx="776902" cy="366748"/>
            </a:xfrm>
          </p:grpSpPr>
          <p:sp>
            <p:nvSpPr>
              <p:cNvPr id="26" name="Rectangle 25">
                <a:extLst>
                  <a:ext uri="{FF2B5EF4-FFF2-40B4-BE49-F238E27FC236}">
                    <a16:creationId xmlns:a16="http://schemas.microsoft.com/office/drawing/2014/main" id="{0605BC2B-6485-234B-A367-9CCFA60719B0}"/>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ACF9D43-779A-6840-B7F8-09FB79F7103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8CF22573-D345-5043-ADBF-4772C3E8026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28">
                <a:extLst>
                  <a:ext uri="{FF2B5EF4-FFF2-40B4-BE49-F238E27FC236}">
                    <a16:creationId xmlns:a16="http://schemas.microsoft.com/office/drawing/2014/main" id="{13921F7A-1893-6245-AB33-EE942089DE79}"/>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12">
              <a:extLst>
                <a:ext uri="{FF2B5EF4-FFF2-40B4-BE49-F238E27FC236}">
                  <a16:creationId xmlns:a16="http://schemas.microsoft.com/office/drawing/2014/main" id="{CF48C6BC-DFA7-834F-A034-B92CC2701DCD}"/>
                </a:ext>
              </a:extLst>
            </p:cNvPr>
            <p:cNvSpPr txBox="1">
              <a:spLocks/>
            </p:cNvSpPr>
            <p:nvPr/>
          </p:nvSpPr>
          <p:spPr>
            <a:xfrm>
              <a:off x="2954791" y="3985640"/>
              <a:ext cx="9317035" cy="1744722"/>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dirty="0">
                  <a:solidFill>
                    <a:srgbClr val="019967"/>
                  </a:solidFill>
                </a:rPr>
                <a:t>Noah’s game </a:t>
              </a:r>
              <a:r>
                <a:rPr lang="en-GB" sz="2400" b="0" dirty="0">
                  <a:solidFill>
                    <a:srgbClr val="019967"/>
                  </a:solidFill>
                </a:rPr>
                <a:t>– Code kept</a:t>
              </a:r>
            </a:p>
            <a:p>
              <a:pPr>
                <a:lnSpc>
                  <a:spcPct val="110000"/>
                </a:lnSpc>
                <a:spcBef>
                  <a:spcPts val="0"/>
                </a:spcBef>
              </a:pPr>
              <a:r>
                <a:rPr lang="en-GB" sz="2400" dirty="0" err="1">
                  <a:solidFill>
                    <a:srgbClr val="019967"/>
                  </a:solidFill>
                </a:rPr>
                <a:t>Shareen’s</a:t>
              </a:r>
              <a:r>
                <a:rPr lang="en-GB" sz="2400" dirty="0">
                  <a:solidFill>
                    <a:srgbClr val="019967"/>
                  </a:solidFill>
                </a:rPr>
                <a:t> app </a:t>
              </a:r>
              <a:r>
                <a:rPr lang="en-GB" sz="2400" b="0" dirty="0">
                  <a:solidFill>
                    <a:srgbClr val="019967"/>
                  </a:solidFill>
                </a:rPr>
                <a:t>– Code broken</a:t>
              </a:r>
            </a:p>
            <a:p>
              <a:pPr>
                <a:lnSpc>
                  <a:spcPct val="110000"/>
                </a:lnSpc>
                <a:spcBef>
                  <a:spcPts val="0"/>
                </a:spcBef>
              </a:pPr>
              <a:r>
                <a:rPr lang="en-GB" sz="2400" dirty="0">
                  <a:solidFill>
                    <a:srgbClr val="019967"/>
                  </a:solidFill>
                </a:rPr>
                <a:t>Ella’s game </a:t>
              </a:r>
              <a:r>
                <a:rPr lang="en-GB" sz="2400" b="0" dirty="0">
                  <a:solidFill>
                    <a:srgbClr val="019967"/>
                  </a:solidFill>
                </a:rPr>
                <a:t>– Code broken</a:t>
              </a:r>
            </a:p>
            <a:p>
              <a:pPr>
                <a:lnSpc>
                  <a:spcPct val="110000"/>
                </a:lnSpc>
                <a:spcBef>
                  <a:spcPts val="0"/>
                </a:spcBef>
              </a:pPr>
              <a:r>
                <a:rPr lang="en-GB" sz="2400" dirty="0">
                  <a:solidFill>
                    <a:srgbClr val="019967"/>
                  </a:solidFill>
                </a:rPr>
                <a:t>Jaden’s app </a:t>
              </a:r>
              <a:r>
                <a:rPr lang="en-GB" sz="2400" b="0" dirty="0">
                  <a:solidFill>
                    <a:srgbClr val="019967"/>
                  </a:solidFill>
                </a:rPr>
                <a:t>– Code kept</a:t>
              </a:r>
            </a:p>
          </p:txBody>
        </p:sp>
      </p:grpSp>
      <p:grpSp>
        <p:nvGrpSpPr>
          <p:cNvPr id="2" name="Group 1">
            <a:extLst>
              <a:ext uri="{FF2B5EF4-FFF2-40B4-BE49-F238E27FC236}">
                <a16:creationId xmlns:a16="http://schemas.microsoft.com/office/drawing/2014/main" id="{3C045D79-EEB3-C549-89CE-57A1C292EDAC}"/>
              </a:ext>
            </a:extLst>
          </p:cNvPr>
          <p:cNvGrpSpPr/>
          <p:nvPr/>
        </p:nvGrpSpPr>
        <p:grpSpPr>
          <a:xfrm>
            <a:off x="9755621" y="3908413"/>
            <a:ext cx="4968581" cy="2231000"/>
            <a:chOff x="2356050" y="4296893"/>
            <a:chExt cx="4968581" cy="2231000"/>
          </a:xfrm>
        </p:grpSpPr>
        <p:sp>
          <p:nvSpPr>
            <p:cNvPr id="32" name="Rectangle 31">
              <a:extLst>
                <a:ext uri="{FF2B5EF4-FFF2-40B4-BE49-F238E27FC236}">
                  <a16:creationId xmlns:a16="http://schemas.microsoft.com/office/drawing/2014/main" id="{73BFE196-4ED5-084E-958C-B395B9133572}"/>
                </a:ext>
              </a:extLst>
            </p:cNvPr>
            <p:cNvSpPr/>
            <p:nvPr/>
          </p:nvSpPr>
          <p:spPr>
            <a:xfrm>
              <a:off x="2356050" y="4545737"/>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verpass Mono" pitchFamily="49" charset="77"/>
                </a:rPr>
                <a:t>What would you advise </a:t>
              </a:r>
              <a:r>
                <a:rPr lang="en-US" sz="2000" dirty="0" err="1">
                  <a:solidFill>
                    <a:schemeClr val="tx1"/>
                  </a:solidFill>
                  <a:latin typeface="Overpass Mono" pitchFamily="49" charset="77"/>
                </a:rPr>
                <a:t>Shareen</a:t>
              </a:r>
              <a:r>
                <a:rPr lang="en-US" sz="2000" dirty="0">
                  <a:solidFill>
                    <a:schemeClr val="tx1"/>
                  </a:solidFill>
                  <a:latin typeface="Overpass Mono" pitchFamily="49" charset="77"/>
                </a:rPr>
                <a:t> and Ella to do in their situations?</a:t>
              </a:r>
            </a:p>
          </p:txBody>
        </p:sp>
        <p:grpSp>
          <p:nvGrpSpPr>
            <p:cNvPr id="33" name="Group 32">
              <a:extLst>
                <a:ext uri="{FF2B5EF4-FFF2-40B4-BE49-F238E27FC236}">
                  <a16:creationId xmlns:a16="http://schemas.microsoft.com/office/drawing/2014/main" id="{02AB371B-E883-A846-8D0C-261EA04E1271}"/>
                </a:ext>
              </a:extLst>
            </p:cNvPr>
            <p:cNvGrpSpPr/>
            <p:nvPr/>
          </p:nvGrpSpPr>
          <p:grpSpPr>
            <a:xfrm>
              <a:off x="6826943" y="4296893"/>
              <a:ext cx="497688" cy="572154"/>
              <a:chOff x="5648881" y="1820770"/>
              <a:chExt cx="497688" cy="572154"/>
            </a:xfrm>
          </p:grpSpPr>
          <p:sp>
            <p:nvSpPr>
              <p:cNvPr id="34" name="Oval 33">
                <a:extLst>
                  <a:ext uri="{FF2B5EF4-FFF2-40B4-BE49-F238E27FC236}">
                    <a16:creationId xmlns:a16="http://schemas.microsoft.com/office/drawing/2014/main" id="{0AAB0D26-A2B9-4545-929D-09973B078425}"/>
                  </a:ext>
                </a:extLst>
              </p:cNvPr>
              <p:cNvSpPr/>
              <p:nvPr/>
            </p:nvSpPr>
            <p:spPr>
              <a:xfrm>
                <a:off x="5648881" y="1820770"/>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ntent Placeholder 3">
                <a:extLst>
                  <a:ext uri="{FF2B5EF4-FFF2-40B4-BE49-F238E27FC236}">
                    <a16:creationId xmlns:a16="http://schemas.microsoft.com/office/drawing/2014/main" id="{4FCFC359-D487-D44B-BC19-256408EB7C61}"/>
                  </a:ext>
                </a:extLst>
              </p:cNvPr>
              <p:cNvSpPr txBox="1">
                <a:spLocks/>
              </p:cNvSpPr>
              <p:nvPr/>
            </p:nvSpPr>
            <p:spPr>
              <a:xfrm>
                <a:off x="5773453" y="1868496"/>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36" name="Group 35">
            <a:extLst>
              <a:ext uri="{FF2B5EF4-FFF2-40B4-BE49-F238E27FC236}">
                <a16:creationId xmlns:a16="http://schemas.microsoft.com/office/drawing/2014/main" id="{0020BE2A-5883-F740-973A-3D4C7B03C45C}"/>
              </a:ext>
            </a:extLst>
          </p:cNvPr>
          <p:cNvGrpSpPr/>
          <p:nvPr/>
        </p:nvGrpSpPr>
        <p:grpSpPr>
          <a:xfrm>
            <a:off x="9755621" y="6343388"/>
            <a:ext cx="4968581" cy="2231000"/>
            <a:chOff x="2356050" y="4296893"/>
            <a:chExt cx="4968581" cy="2231000"/>
          </a:xfrm>
        </p:grpSpPr>
        <p:sp>
          <p:nvSpPr>
            <p:cNvPr id="37" name="Rectangle 36">
              <a:extLst>
                <a:ext uri="{FF2B5EF4-FFF2-40B4-BE49-F238E27FC236}">
                  <a16:creationId xmlns:a16="http://schemas.microsoft.com/office/drawing/2014/main" id="{C4BA7895-90BE-2745-8B1C-B678518AAEFC}"/>
                </a:ext>
              </a:extLst>
            </p:cNvPr>
            <p:cNvSpPr/>
            <p:nvPr/>
          </p:nvSpPr>
          <p:spPr>
            <a:xfrm>
              <a:off x="2356050" y="4545737"/>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verpass Mono" pitchFamily="49" charset="77"/>
                </a:rPr>
                <a:t>How could </a:t>
              </a:r>
              <a:r>
                <a:rPr lang="en-US" sz="2000" dirty="0" err="1">
                  <a:solidFill>
                    <a:schemeClr val="tx1"/>
                  </a:solidFill>
                  <a:latin typeface="Overpass Mono" pitchFamily="49" charset="77"/>
                </a:rPr>
                <a:t>Shareen’s</a:t>
              </a:r>
              <a:r>
                <a:rPr lang="en-US" sz="2000" dirty="0">
                  <a:solidFill>
                    <a:schemeClr val="tx1"/>
                  </a:solidFill>
                  <a:latin typeface="Overpass Mono" pitchFamily="49" charset="77"/>
                </a:rPr>
                <a:t> app and Ella’s game be changed so that they don’t break the Children’s code? </a:t>
              </a:r>
            </a:p>
          </p:txBody>
        </p:sp>
        <p:grpSp>
          <p:nvGrpSpPr>
            <p:cNvPr id="38" name="Group 37">
              <a:extLst>
                <a:ext uri="{FF2B5EF4-FFF2-40B4-BE49-F238E27FC236}">
                  <a16:creationId xmlns:a16="http://schemas.microsoft.com/office/drawing/2014/main" id="{C07F3388-373A-DC48-BB77-4292D78E86FE}"/>
                </a:ext>
              </a:extLst>
            </p:cNvPr>
            <p:cNvGrpSpPr/>
            <p:nvPr/>
          </p:nvGrpSpPr>
          <p:grpSpPr>
            <a:xfrm>
              <a:off x="6826943" y="4296893"/>
              <a:ext cx="497688" cy="572154"/>
              <a:chOff x="5648881" y="1820770"/>
              <a:chExt cx="497688" cy="572154"/>
            </a:xfrm>
          </p:grpSpPr>
          <p:sp>
            <p:nvSpPr>
              <p:cNvPr id="39" name="Oval 38">
                <a:extLst>
                  <a:ext uri="{FF2B5EF4-FFF2-40B4-BE49-F238E27FC236}">
                    <a16:creationId xmlns:a16="http://schemas.microsoft.com/office/drawing/2014/main" id="{769B3157-3AD6-5F44-B9C0-0D397801D720}"/>
                  </a:ext>
                </a:extLst>
              </p:cNvPr>
              <p:cNvSpPr/>
              <p:nvPr/>
            </p:nvSpPr>
            <p:spPr>
              <a:xfrm>
                <a:off x="5648881" y="1820770"/>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ntent Placeholder 3">
                <a:extLst>
                  <a:ext uri="{FF2B5EF4-FFF2-40B4-BE49-F238E27FC236}">
                    <a16:creationId xmlns:a16="http://schemas.microsoft.com/office/drawing/2014/main" id="{2FC6FFBF-59F7-F341-BED0-9FFEA9A19025}"/>
                  </a:ext>
                </a:extLst>
              </p:cNvPr>
              <p:cNvSpPr txBox="1">
                <a:spLocks/>
              </p:cNvSpPr>
              <p:nvPr/>
            </p:nvSpPr>
            <p:spPr>
              <a:xfrm>
                <a:off x="5773453" y="1868496"/>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349958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Introduction</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2600283"/>
            <a:ext cx="6087230" cy="5903114"/>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In September 2021, the ICO launched new rules governing how online services collect and use children and young people’s personal data. </a:t>
            </a:r>
          </a:p>
          <a:p>
            <a:pPr lvl="0">
              <a:lnSpc>
                <a:spcPct val="117999"/>
              </a:lnSpc>
            </a:pPr>
            <a:endParaRPr lang="en-GB" sz="2000"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These rules are known as the Children’s code, </a:t>
            </a:r>
            <a:br>
              <a:rPr lang="en-GB" sz="2000" dirty="0">
                <a:solidFill>
                  <a:schemeClr val="dk1"/>
                </a:solidFill>
                <a:latin typeface="Calibri" panose="020F0502020204030204" pitchFamily="34" charset="0"/>
                <a:ea typeface="Calibri"/>
                <a:cs typeface="Calibri" panose="020F0502020204030204" pitchFamily="34" charset="0"/>
                <a:sym typeface="Calibri"/>
              </a:rPr>
            </a:br>
            <a:r>
              <a:rPr lang="en-GB" sz="2000" dirty="0">
                <a:solidFill>
                  <a:schemeClr val="dk1"/>
                </a:solidFill>
                <a:latin typeface="Calibri" panose="020F0502020204030204" pitchFamily="34" charset="0"/>
                <a:ea typeface="Calibri"/>
                <a:cs typeface="Calibri" panose="020F0502020204030204" pitchFamily="34" charset="0"/>
                <a:sym typeface="Calibri"/>
              </a:rPr>
              <a:t>and are designed to protect children and young people’s personal data. </a:t>
            </a:r>
          </a:p>
          <a:p>
            <a:pPr lvl="0">
              <a:lnSpc>
                <a:spcPct val="117999"/>
              </a:lnSpc>
            </a:pPr>
            <a:endParaRPr lang="en-GB" sz="2000"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resource is designed to follow on from the </a:t>
            </a:r>
            <a:r>
              <a:rPr lang="en-GB" sz="2000" i="1" dirty="0">
                <a:solidFill>
                  <a:schemeClr val="dk1"/>
                </a:solidFill>
                <a:latin typeface="Calibri" panose="020F0502020204030204" pitchFamily="34" charset="0"/>
                <a:ea typeface="Calibri"/>
                <a:cs typeface="Calibri" panose="020F0502020204030204" pitchFamily="34" charset="0"/>
                <a:sym typeface="Calibri"/>
                <a:hlinkClick r:id="rId3"/>
              </a:rPr>
              <a:t>Your Data Matters </a:t>
            </a:r>
            <a:r>
              <a:rPr lang="en-GB" sz="2000" dirty="0">
                <a:solidFill>
                  <a:schemeClr val="dk1"/>
                </a:solidFill>
                <a:latin typeface="Calibri" panose="020F0502020204030204" pitchFamily="34" charset="0"/>
                <a:ea typeface="Calibri"/>
                <a:cs typeface="Calibri" panose="020F0502020204030204" pitchFamily="34" charset="0"/>
                <a:sym typeface="Calibri"/>
              </a:rPr>
              <a:t>school resources. The aim is to make your pupils aware of what the Children’s code is, and how it affects them. </a:t>
            </a:r>
          </a:p>
          <a:p>
            <a:pPr lvl="0">
              <a:lnSpc>
                <a:spcPct val="117999"/>
              </a:lnSpc>
            </a:pPr>
            <a:endParaRPr lang="en-GB" sz="2000"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There is an accompanying downloadable document, </a:t>
            </a:r>
            <a:br>
              <a:rPr lang="en-GB" sz="2000" dirty="0">
                <a:solidFill>
                  <a:schemeClr val="dk1"/>
                </a:solidFill>
                <a:latin typeface="Calibri" panose="020F0502020204030204" pitchFamily="34" charset="0"/>
                <a:ea typeface="Calibri"/>
                <a:cs typeface="Calibri" panose="020F0502020204030204" pitchFamily="34" charset="0"/>
                <a:sym typeface="Calibri"/>
              </a:rPr>
            </a:br>
            <a:r>
              <a:rPr lang="en-GB" sz="2000" b="1" dirty="0">
                <a:solidFill>
                  <a:schemeClr val="dk1"/>
                </a:solidFill>
                <a:latin typeface="Calibri" panose="020F0502020204030204" pitchFamily="34" charset="0"/>
                <a:ea typeface="Calibri"/>
                <a:cs typeface="Calibri" panose="020F0502020204030204" pitchFamily="34" charset="0"/>
                <a:sym typeface="Calibri"/>
              </a:rPr>
              <a:t>The Children’s code summary</a:t>
            </a:r>
            <a:r>
              <a:rPr lang="en-GB" sz="2000" dirty="0">
                <a:solidFill>
                  <a:schemeClr val="dk1"/>
                </a:solidFill>
                <a:latin typeface="Calibri" panose="020F0502020204030204" pitchFamily="34" charset="0"/>
                <a:ea typeface="Calibri"/>
                <a:cs typeface="Calibri" panose="020F0502020204030204" pitchFamily="34" charset="0"/>
                <a:sym typeface="Calibri"/>
              </a:rPr>
              <a:t>, which outlines some key information about the Children’s code. </a:t>
            </a:r>
            <a:endParaRPr lang="en-GB" sz="2000" dirty="0">
              <a:latin typeface="Calibri" panose="020F0502020204030204" pitchFamily="34" charset="0"/>
              <a:cs typeface="Calibri" panose="020F0502020204030204" pitchFamily="34" charset="0"/>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00283"/>
            <a:ext cx="6309025" cy="5475818"/>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Pupils aged 9 to 11</a:t>
            </a:r>
          </a:p>
          <a:p>
            <a:pPr>
              <a:lnSpc>
                <a:spcPts val="1500"/>
              </a:lnSpc>
              <a:spcAft>
                <a:spcPts val="1000"/>
              </a:spcAft>
              <a:buSzPct val="100000"/>
            </a:pPr>
            <a:r>
              <a:rPr lang="en-GB" sz="1400" dirty="0">
                <a:solidFill>
                  <a:schemeClr val="dk1"/>
                </a:solidFill>
                <a:ea typeface="Century Gothic"/>
                <a:cs typeface="Century Gothic"/>
                <a:sym typeface="Century Gothic"/>
              </a:rPr>
              <a:t>Timings: </a:t>
            </a:r>
            <a:r>
              <a:rPr lang="en-GB" sz="1400" dirty="0">
                <a:ea typeface="Century Gothic"/>
                <a:cs typeface="Century Gothic"/>
                <a:sym typeface="Century Gothic"/>
              </a:rPr>
              <a:t>40 – 55 minutes</a:t>
            </a:r>
            <a:endParaRPr lang="en-GB" sz="1400" dirty="0">
              <a:solidFill>
                <a:schemeClr val="dk1"/>
              </a:solidFill>
              <a:ea typeface="Century Gothic"/>
              <a:cs typeface="Century Gothic"/>
              <a:sym typeface="Century Gothic"/>
            </a:endParaRPr>
          </a:p>
          <a:p>
            <a:pPr lvl="0">
              <a:lnSpc>
                <a:spcPts val="1500"/>
              </a:lnSpc>
              <a:spcAft>
                <a:spcPts val="1000"/>
              </a:spcAft>
              <a:buSzPct val="100000"/>
            </a:pPr>
            <a:r>
              <a:rPr lang="en-GB" sz="1400" b="1" dirty="0">
                <a:solidFill>
                  <a:schemeClr val="dk1"/>
                </a:solidFill>
                <a:ea typeface="Century Gothic"/>
                <a:cs typeface="Century Gothic"/>
                <a:sym typeface="Century Gothic"/>
              </a:rPr>
              <a:t>Resources:</a:t>
            </a:r>
          </a:p>
          <a:p>
            <a:pPr marL="285750" indent="-285750">
              <a:buFont typeface="Arial" panose="020B0604020202020204" pitchFamily="34" charset="0"/>
              <a:buChar char="•"/>
            </a:pPr>
            <a:r>
              <a:rPr lang="en-GB" sz="1400" dirty="0"/>
              <a:t>Children’s code presentation</a:t>
            </a:r>
          </a:p>
          <a:p>
            <a:pPr marL="285750" indent="-285750">
              <a:buFont typeface="Arial" panose="020B0604020202020204" pitchFamily="34" charset="0"/>
              <a:buChar char="•"/>
            </a:pPr>
            <a:r>
              <a:rPr lang="en-GB" sz="1400" dirty="0"/>
              <a:t>Activity 1: Children’s code – Key words </a:t>
            </a:r>
          </a:p>
          <a:p>
            <a:pPr marL="285750" indent="-285750">
              <a:buFont typeface="Arial" panose="020B0604020202020204" pitchFamily="34" charset="0"/>
              <a:buChar char="•"/>
            </a:pPr>
            <a:r>
              <a:rPr lang="en-GB" sz="1400" dirty="0"/>
              <a:t>Activity 2: Children’s code - Kept or broken?</a:t>
            </a:r>
          </a:p>
          <a:p>
            <a:pPr marL="285750" indent="-285750">
              <a:buFont typeface="Arial" panose="020B0604020202020204" pitchFamily="34" charset="0"/>
              <a:buChar char="•"/>
            </a:pPr>
            <a:r>
              <a:rPr lang="en-GB" sz="1400" dirty="0"/>
              <a:t>Exit cards</a:t>
            </a:r>
          </a:p>
          <a:p>
            <a:pPr marL="285750" indent="-285750">
              <a:buFont typeface="Arial" panose="020B0604020202020204" pitchFamily="34" charset="0"/>
              <a:buChar char="•"/>
            </a:pPr>
            <a:r>
              <a:rPr lang="en-GB" sz="1400" dirty="0"/>
              <a:t>Background for teachers: Children’s </a:t>
            </a:r>
            <a:r>
              <a:rPr lang="en-GB" sz="1400"/>
              <a:t>code summary</a:t>
            </a:r>
            <a:endParaRPr lang="en-GB" sz="1400" dirty="0"/>
          </a:p>
          <a:p>
            <a:pPr marL="285750" indent="-285750">
              <a:buFont typeface="Arial" panose="020B0604020202020204" pitchFamily="34" charset="0"/>
              <a:buChar char="•"/>
            </a:pPr>
            <a:r>
              <a:rPr lang="en-GB" sz="1400" dirty="0"/>
              <a:t>Glue and scissors</a:t>
            </a:r>
          </a:p>
          <a:p>
            <a:pPr marL="285750" indent="-285750">
              <a:buFont typeface="Arial" panose="020B0604020202020204" pitchFamily="34" charset="0"/>
              <a:buChar char="•"/>
            </a:pPr>
            <a:r>
              <a:rPr lang="en-GB" sz="1400" dirty="0"/>
              <a:t>Teacher FAQs</a:t>
            </a:r>
          </a:p>
          <a:p>
            <a:pPr marL="285750" indent="-285750">
              <a:buFont typeface="Arial" panose="020B0604020202020204" pitchFamily="34" charset="0"/>
              <a:buChar char="•"/>
            </a:pPr>
            <a:r>
              <a:rPr lang="en-GB" sz="1400" dirty="0"/>
              <a:t>Children’s code infographic - for sending home to parents</a:t>
            </a:r>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that any other whole school policies are followed, such as e-safety.</a:t>
            </a:r>
          </a:p>
        </p:txBody>
      </p:sp>
      <p:sp>
        <p:nvSpPr>
          <p:cNvPr id="2" name="TextBox 1">
            <a:extLst>
              <a:ext uri="{FF2B5EF4-FFF2-40B4-BE49-F238E27FC236}">
                <a16:creationId xmlns:a16="http://schemas.microsoft.com/office/drawing/2014/main" id="{4B74EE80-DB89-624E-86B0-A9682AAAB03F}"/>
              </a:ext>
            </a:extLst>
          </p:cNvPr>
          <p:cNvSpPr txBox="1"/>
          <p:nvPr/>
        </p:nvSpPr>
        <p:spPr>
          <a:xfrm>
            <a:off x="4241800" y="-3479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0992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79200" y="-77001"/>
            <a:ext cx="11328464" cy="4649002"/>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 name="Group 1">
            <a:extLst>
              <a:ext uri="{FF2B5EF4-FFF2-40B4-BE49-F238E27FC236}">
                <a16:creationId xmlns:a16="http://schemas.microsoft.com/office/drawing/2014/main" id="{C54790B6-2546-AB45-B7DC-4C94D9DEC920}"/>
              </a:ext>
            </a:extLst>
          </p:cNvPr>
          <p:cNvGrpSpPr/>
          <p:nvPr/>
        </p:nvGrpSpPr>
        <p:grpSpPr>
          <a:xfrm>
            <a:off x="813803" y="6653739"/>
            <a:ext cx="11460771" cy="1879136"/>
            <a:chOff x="-3794595" y="5006258"/>
            <a:chExt cx="11460771" cy="1879136"/>
          </a:xfrm>
        </p:grpSpPr>
        <p:sp>
          <p:nvSpPr>
            <p:cNvPr id="26" name="Rectangle 25">
              <a:extLst>
                <a:ext uri="{FF2B5EF4-FFF2-40B4-BE49-F238E27FC236}">
                  <a16:creationId xmlns:a16="http://schemas.microsoft.com/office/drawing/2014/main" id="{7FE03137-C145-7E4C-B399-FE3B91D6129D}"/>
                </a:ext>
              </a:extLst>
            </p:cNvPr>
            <p:cNvSpPr/>
            <p:nvPr/>
          </p:nvSpPr>
          <p:spPr>
            <a:xfrm>
              <a:off x="-3794595" y="5255104"/>
              <a:ext cx="11211928" cy="1630290"/>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r>
                <a:rPr lang="en-GB" sz="2400" dirty="0">
                  <a:solidFill>
                    <a:schemeClr val="dk1"/>
                  </a:solidFill>
                  <a:latin typeface="Overpass Mono" pitchFamily="49" charset="77"/>
                  <a:ea typeface="Calibri"/>
                  <a:cs typeface="Calibri"/>
                  <a:sym typeface="Calibri"/>
                </a:rPr>
                <a:t>If your parent or carer is not happy with the response they get, they can contact the ICO for help: </a:t>
              </a:r>
              <a:r>
                <a:rPr lang="en-GB" sz="2400" b="1" dirty="0">
                  <a:solidFill>
                    <a:srgbClr val="019967"/>
                  </a:solidFill>
                  <a:latin typeface="Overpass Mono" pitchFamily="49" charset="77"/>
                  <a:ea typeface="Calibri"/>
                  <a:cs typeface="Calibri"/>
                  <a:sym typeface="Calibri"/>
                </a:rPr>
                <a:t>https://</a:t>
              </a:r>
              <a:r>
                <a:rPr lang="en-GB" sz="2400" b="1" dirty="0" err="1">
                  <a:solidFill>
                    <a:srgbClr val="019967"/>
                  </a:solidFill>
                  <a:latin typeface="Overpass Mono" pitchFamily="49" charset="77"/>
                  <a:ea typeface="Calibri"/>
                  <a:cs typeface="Calibri"/>
                  <a:sym typeface="Calibri"/>
                </a:rPr>
                <a:t>ico.org.uk</a:t>
              </a:r>
              <a:r>
                <a:rPr lang="en-GB" sz="2400" b="1" dirty="0">
                  <a:solidFill>
                    <a:srgbClr val="019967"/>
                  </a:solidFill>
                  <a:latin typeface="Overpass Mono" pitchFamily="49" charset="77"/>
                  <a:ea typeface="Calibri"/>
                  <a:cs typeface="Calibri"/>
                  <a:sym typeface="Calibri"/>
                </a:rPr>
                <a:t>/global/contact-us</a:t>
              </a:r>
              <a:endParaRPr lang="en-GB" sz="2400" dirty="0">
                <a:solidFill>
                  <a:schemeClr val="dk1"/>
                </a:solidFill>
                <a:latin typeface="Overpass Mono" pitchFamily="49" charset="77"/>
                <a:ea typeface="Calibri"/>
                <a:cs typeface="Calibri"/>
                <a:sym typeface="Calibri"/>
              </a:endParaRPr>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17" name="Group 16">
            <a:extLst>
              <a:ext uri="{FF2B5EF4-FFF2-40B4-BE49-F238E27FC236}">
                <a16:creationId xmlns:a16="http://schemas.microsoft.com/office/drawing/2014/main" id="{B3691A54-79D6-CA43-AD39-BA0545AD0E08}"/>
              </a:ext>
            </a:extLst>
          </p:cNvPr>
          <p:cNvGrpSpPr/>
          <p:nvPr/>
        </p:nvGrpSpPr>
        <p:grpSpPr>
          <a:xfrm>
            <a:off x="9070881" y="2755900"/>
            <a:ext cx="5828073" cy="3409554"/>
            <a:chOff x="1123025" y="5062332"/>
            <a:chExt cx="5828073" cy="3409554"/>
          </a:xfrm>
        </p:grpSpPr>
        <p:sp>
          <p:nvSpPr>
            <p:cNvPr id="19" name="Rectangle 18">
              <a:extLst>
                <a:ext uri="{FF2B5EF4-FFF2-40B4-BE49-F238E27FC236}">
                  <a16:creationId xmlns:a16="http://schemas.microsoft.com/office/drawing/2014/main" id="{AAE5283C-0C50-7A44-9342-1686BF9C3EC3}"/>
                </a:ext>
              </a:extLst>
            </p:cNvPr>
            <p:cNvSpPr/>
            <p:nvPr/>
          </p:nvSpPr>
          <p:spPr>
            <a:xfrm>
              <a:off x="1123025" y="5295572"/>
              <a:ext cx="5594834" cy="3176314"/>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rtlCol="0" anchor="ctr"/>
            <a:lstStyle/>
            <a:p>
              <a:pPr algn="ctr"/>
              <a:r>
                <a:rPr lang="en-US" sz="2400" spc="-150" dirty="0">
                  <a:solidFill>
                    <a:srgbClr val="791D7E"/>
                  </a:solidFill>
                  <a:latin typeface="Overpass Mono" pitchFamily="49" charset="77"/>
                </a:rPr>
                <a:t>Remember, if you have any concerns about how a website or app is using your data talk to a parent or </a:t>
              </a:r>
              <a:r>
                <a:rPr lang="en-US" sz="2400" spc="-150" dirty="0" err="1">
                  <a:solidFill>
                    <a:srgbClr val="791D7E"/>
                  </a:solidFill>
                  <a:latin typeface="Overpass Mono" pitchFamily="49" charset="77"/>
                </a:rPr>
                <a:t>carer</a:t>
              </a:r>
              <a:r>
                <a:rPr lang="en-US" sz="2400" spc="-150" dirty="0">
                  <a:solidFill>
                    <a:srgbClr val="791D7E"/>
                  </a:solidFill>
                  <a:latin typeface="Overpass Mono" pitchFamily="49" charset="77"/>
                </a:rPr>
                <a:t>. Your parent or </a:t>
              </a:r>
              <a:r>
                <a:rPr lang="en-US" sz="2400" spc="-150" dirty="0" err="1">
                  <a:solidFill>
                    <a:srgbClr val="791D7E"/>
                  </a:solidFill>
                  <a:latin typeface="Overpass Mono" pitchFamily="49" charset="77"/>
                </a:rPr>
                <a:t>carer</a:t>
              </a:r>
              <a:r>
                <a:rPr lang="en-US" sz="2400" spc="-150" dirty="0">
                  <a:solidFill>
                    <a:srgbClr val="791D7E"/>
                  </a:solidFill>
                  <a:latin typeface="Overpass Mono" pitchFamily="49" charset="77"/>
                </a:rPr>
                <a:t> can contact the website or app.</a:t>
              </a:r>
              <a:endParaRPr lang="en-US" sz="2400" b="1" spc="-150" dirty="0">
                <a:solidFill>
                  <a:srgbClr val="791D7E"/>
                </a:solidFill>
                <a:latin typeface="Overpass Mono" pitchFamily="49" charset="77"/>
              </a:endParaRPr>
            </a:p>
          </p:txBody>
        </p:sp>
        <p:pic>
          <p:nvPicPr>
            <p:cNvPr id="20" name="Picture 19">
              <a:extLst>
                <a:ext uri="{FF2B5EF4-FFF2-40B4-BE49-F238E27FC236}">
                  <a16:creationId xmlns:a16="http://schemas.microsoft.com/office/drawing/2014/main" id="{561EB18C-3389-6145-9AC6-2DDD199153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5062332"/>
              <a:ext cx="537974" cy="537974"/>
            </a:xfrm>
            <a:prstGeom prst="rect">
              <a:avLst/>
            </a:prstGeom>
          </p:spPr>
        </p:pic>
      </p:grpSp>
      <p:sp>
        <p:nvSpPr>
          <p:cNvPr id="28" name="Title 1">
            <a:extLst>
              <a:ext uri="{FF2B5EF4-FFF2-40B4-BE49-F238E27FC236}">
                <a16:creationId xmlns:a16="http://schemas.microsoft.com/office/drawing/2014/main" id="{66C81223-B5F3-D841-B5B6-84675E1E35D5}"/>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Exit tickets</a:t>
            </a:r>
          </a:p>
          <a:p>
            <a:pPr>
              <a:lnSpc>
                <a:spcPct val="100000"/>
              </a:lnSpc>
            </a:pPr>
            <a:r>
              <a:rPr lang="en-GB" sz="3600" b="1" dirty="0">
                <a:solidFill>
                  <a:schemeClr val="dk1"/>
                </a:solidFill>
                <a:ea typeface="Calibri"/>
                <a:cs typeface="Calibri"/>
                <a:sym typeface="Calibri"/>
              </a:rPr>
              <a:t> </a:t>
            </a:r>
          </a:p>
          <a:p>
            <a:pPr lvl="0">
              <a:lnSpc>
                <a:spcPct val="110000"/>
              </a:lnSpc>
              <a:spcBef>
                <a:spcPts val="0"/>
              </a:spcBef>
            </a:pPr>
            <a:r>
              <a:rPr lang="en-GB" sz="2400" dirty="0">
                <a:solidFill>
                  <a:schemeClr val="dk1"/>
                </a:solidFill>
                <a:ea typeface="Calibri"/>
                <a:cs typeface="Calibri"/>
                <a:sym typeface="Calibri"/>
              </a:rPr>
              <a:t>On your exit tickets write down:</a:t>
            </a:r>
          </a:p>
          <a:p>
            <a:pPr lvl="0">
              <a:lnSpc>
                <a:spcPct val="110000"/>
              </a:lnSpc>
              <a:spcBef>
                <a:spcPts val="0"/>
              </a:spcBef>
            </a:pPr>
            <a:endParaRPr lang="en-GB" sz="2400" dirty="0">
              <a:solidFill>
                <a:schemeClr val="dk1"/>
              </a:solidFill>
              <a:ea typeface="Calibri"/>
              <a:cs typeface="Calibri"/>
              <a:sym typeface="Calibri"/>
            </a:endParaRPr>
          </a:p>
          <a:p>
            <a:pPr marL="342900" lvl="0" indent="-342900">
              <a:lnSpc>
                <a:spcPct val="110000"/>
              </a:lnSpc>
              <a:spcBef>
                <a:spcPts val="0"/>
              </a:spcBef>
              <a:buFont typeface="Arial" panose="020B0604020202020204" pitchFamily="34" charset="0"/>
              <a:buChar char="•"/>
            </a:pPr>
            <a:r>
              <a:rPr lang="en-GB" sz="2400" dirty="0">
                <a:solidFill>
                  <a:schemeClr val="dk1"/>
                </a:solidFill>
                <a:ea typeface="Calibri"/>
                <a:cs typeface="Calibri"/>
                <a:sym typeface="Calibri"/>
              </a:rPr>
              <a:t>one thing you have learned today; and </a:t>
            </a:r>
          </a:p>
          <a:p>
            <a:pPr marL="342900" lvl="0" indent="-342900">
              <a:lnSpc>
                <a:spcPct val="110000"/>
              </a:lnSpc>
              <a:spcBef>
                <a:spcPts val="0"/>
              </a:spcBef>
              <a:buFont typeface="Arial" panose="020B0604020202020204" pitchFamily="34" charset="0"/>
              <a:buChar char="•"/>
            </a:pPr>
            <a:r>
              <a:rPr lang="en-GB" sz="2400" dirty="0">
                <a:solidFill>
                  <a:schemeClr val="dk1"/>
                </a:solidFill>
                <a:ea typeface="Calibri"/>
                <a:cs typeface="Calibri"/>
                <a:sym typeface="Calibri"/>
              </a:rPr>
              <a:t>any questions you still have.</a:t>
            </a:r>
          </a:p>
        </p:txBody>
      </p:sp>
    </p:spTree>
    <p:extLst>
      <p:ext uri="{BB962C8B-B14F-4D97-AF65-F5344CB8AC3E}">
        <p14:creationId xmlns:p14="http://schemas.microsoft.com/office/powerpoint/2010/main" val="1900808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Effect transition="in" filter="fade">
                                      <p:cBhvr>
                                        <p:cTn id="7" dur="500"/>
                                        <p:tgtEl>
                                          <p:spTgt spid="28">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animEffect transition="in" filter="fade">
                                      <p:cBhvr>
                                        <p:cTn id="11" dur="500"/>
                                        <p:tgtEl>
                                          <p:spTgt spid="28">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xEl>
                                              <p:pRg st="5" end="5"/>
                                            </p:txEl>
                                          </p:spTgt>
                                        </p:tgtEl>
                                        <p:attrNameLst>
                                          <p:attrName>style.visibility</p:attrName>
                                        </p:attrNameLst>
                                      </p:cBhvr>
                                      <p:to>
                                        <p:strVal val="visible"/>
                                      </p:to>
                                    </p:set>
                                    <p:animEffect transition="in" filter="fade">
                                      <p:cBhvr>
                                        <p:cTn id="15" dur="500"/>
                                        <p:tgtEl>
                                          <p:spTgt spid="2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9500B9E-9C59-DA40-A4A1-A9C50E5EF01F}"/>
              </a:ext>
            </a:extLst>
          </p:cNvPr>
          <p:cNvGrpSpPr/>
          <p:nvPr/>
        </p:nvGrpSpPr>
        <p:grpSpPr>
          <a:xfrm>
            <a:off x="815023" y="1721033"/>
            <a:ext cx="10015689" cy="10309011"/>
            <a:chOff x="2522805" y="2024604"/>
            <a:chExt cx="11228866" cy="11557717"/>
          </a:xfrm>
        </p:grpSpPr>
        <p:sp>
          <p:nvSpPr>
            <p:cNvPr id="14" name="Rounded Rectangle 13">
              <a:extLst>
                <a:ext uri="{FF2B5EF4-FFF2-40B4-BE49-F238E27FC236}">
                  <a16:creationId xmlns:a16="http://schemas.microsoft.com/office/drawing/2014/main" id="{DFD96FB9-B1E9-7F4E-980D-05FC8F35A9B6}"/>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5" name="Rounded Rectangle 14">
              <a:extLst>
                <a:ext uri="{FF2B5EF4-FFF2-40B4-BE49-F238E27FC236}">
                  <a16:creationId xmlns:a16="http://schemas.microsoft.com/office/drawing/2014/main" id="{EF620CC3-DAF2-B844-B4AD-8DFF4F4A4463}"/>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6" name="Rounded Rectangle 15">
              <a:extLst>
                <a:ext uri="{FF2B5EF4-FFF2-40B4-BE49-F238E27FC236}">
                  <a16:creationId xmlns:a16="http://schemas.microsoft.com/office/drawing/2014/main" id="{B83C9C2F-AE1C-014C-941E-C64B5719A1A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8" name="Rounded Rectangle 17">
              <a:extLst>
                <a:ext uri="{FF2B5EF4-FFF2-40B4-BE49-F238E27FC236}">
                  <a16:creationId xmlns:a16="http://schemas.microsoft.com/office/drawing/2014/main" id="{BCFBD729-6FB7-1E4E-A28B-A27902C4EFB2}"/>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E781EB8-87AD-4C4E-B174-60855FB7BAE1}"/>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C91F750-4B8E-5B46-8199-42E86F53E4DA}"/>
              </a:ext>
            </a:extLst>
          </p:cNvPr>
          <p:cNvSpPr/>
          <p:nvPr/>
        </p:nvSpPr>
        <p:spPr>
          <a:xfrm>
            <a:off x="1741627" y="2969739"/>
            <a:ext cx="8926374" cy="4862870"/>
          </a:xfrm>
          <a:prstGeom prst="rect">
            <a:avLst/>
          </a:prstGeom>
        </p:spPr>
        <p:txBody>
          <a:bodyPr wrap="square" lIns="0" tIns="0" rIns="0" bIns="0">
            <a:spAutoFit/>
          </a:bodyPr>
          <a:lstStyle/>
          <a:p>
            <a:pPr>
              <a:spcAft>
                <a:spcPts val="2000"/>
              </a:spcAft>
            </a:pPr>
            <a:r>
              <a:rPr lang="en-US" sz="2400" dirty="0">
                <a:latin typeface="Overpass Mono" pitchFamily="49" charset="77"/>
              </a:rPr>
              <a:t>If you have any questions or concerns about this topic: </a:t>
            </a:r>
          </a:p>
          <a:p>
            <a:pPr marL="342900" indent="-342900">
              <a:spcAft>
                <a:spcPts val="2000"/>
              </a:spcAft>
              <a:buFont typeface="Arial" panose="020B0604020202020204" pitchFamily="34" charset="0"/>
              <a:buChar char="•"/>
            </a:pPr>
            <a:r>
              <a:rPr lang="en-US" sz="2400" dirty="0">
                <a:latin typeface="Overpass Mono" pitchFamily="49" charset="77"/>
              </a:rPr>
              <a:t>talk to your parent or </a:t>
            </a:r>
            <a:r>
              <a:rPr lang="en-US" sz="2400" dirty="0" err="1">
                <a:latin typeface="Overpass Mono" pitchFamily="49" charset="77"/>
              </a:rPr>
              <a:t>carer</a:t>
            </a:r>
            <a:r>
              <a:rPr lang="en-US" sz="2400" dirty="0">
                <a:latin typeface="Overpass Mono" pitchFamily="49" charset="77"/>
              </a:rPr>
              <a:t> about it; </a:t>
            </a:r>
          </a:p>
          <a:p>
            <a:pPr marL="342900" indent="-342900">
              <a:spcAft>
                <a:spcPts val="2000"/>
              </a:spcAft>
              <a:buFont typeface="Arial" panose="020B0604020202020204" pitchFamily="34" charset="0"/>
              <a:buChar char="•"/>
            </a:pPr>
            <a:r>
              <a:rPr lang="en-US" sz="2400" dirty="0">
                <a:latin typeface="Overpass Mono" pitchFamily="49" charset="77"/>
              </a:rPr>
              <a:t>have a chat with a teacher or member of school staff; or </a:t>
            </a:r>
          </a:p>
          <a:p>
            <a:pPr marL="342900" indent="-342900">
              <a:spcAft>
                <a:spcPts val="2000"/>
              </a:spcAft>
              <a:buFont typeface="Arial" panose="020B0604020202020204" pitchFamily="34" charset="0"/>
              <a:buChar char="•"/>
            </a:pPr>
            <a:r>
              <a:rPr lang="en-US" sz="2400" dirty="0">
                <a:latin typeface="Overpass Mono" pitchFamily="49" charset="77"/>
              </a:rPr>
              <a:t>take a look at the following websites: </a:t>
            </a:r>
          </a:p>
          <a:p>
            <a:pPr marL="1257300" lvl="2" indent="-342900">
              <a:spcAft>
                <a:spcPts val="2000"/>
              </a:spcAft>
              <a:buFont typeface="Arial" panose="020B0604020202020204" pitchFamily="34" charset="0"/>
              <a:buChar char="•"/>
            </a:pPr>
            <a:r>
              <a:rPr lang="en-US" sz="2400" b="1" dirty="0">
                <a:solidFill>
                  <a:srgbClr val="019967"/>
                </a:solidFill>
                <a:latin typeface="Overpass Mono" pitchFamily="49" charset="77"/>
              </a:rPr>
              <a:t>ico.org.uk</a:t>
            </a:r>
          </a:p>
          <a:p>
            <a:pPr marL="1257300" lvl="2" indent="-342900">
              <a:spcAft>
                <a:spcPts val="2000"/>
              </a:spcAft>
              <a:buFont typeface="Arial" panose="020B0604020202020204" pitchFamily="34" charset="0"/>
              <a:buChar char="•"/>
            </a:pPr>
            <a:r>
              <a:rPr lang="en-US" sz="2400" b="1" dirty="0">
                <a:solidFill>
                  <a:srgbClr val="019967"/>
                </a:solidFill>
                <a:latin typeface="Overpass Mono" pitchFamily="49" charset="77"/>
              </a:rPr>
              <a:t>nspcc.org.uk</a:t>
            </a:r>
          </a:p>
          <a:p>
            <a:pPr marL="1257300" lvl="2" indent="-342900">
              <a:spcAft>
                <a:spcPts val="2000"/>
              </a:spcAft>
              <a:buFont typeface="Arial" panose="020B0604020202020204" pitchFamily="34" charset="0"/>
              <a:buChar char="•"/>
            </a:pPr>
            <a:r>
              <a:rPr lang="en-US" sz="2400" b="1" dirty="0">
                <a:solidFill>
                  <a:srgbClr val="019967"/>
                </a:solidFill>
                <a:latin typeface="Overpass Mono" pitchFamily="49" charset="77"/>
              </a:rPr>
              <a:t>thinkuknow.co.uk</a:t>
            </a:r>
          </a:p>
        </p:txBody>
      </p:sp>
      <p:sp>
        <p:nvSpPr>
          <p:cNvPr id="24" name="Title 1">
            <a:extLst>
              <a:ext uri="{FF2B5EF4-FFF2-40B4-BE49-F238E27FC236}">
                <a16:creationId xmlns:a16="http://schemas.microsoft.com/office/drawing/2014/main" id="{E34D60F9-FB4A-C745-9E4F-057C9FFA5931}"/>
              </a:ext>
            </a:extLst>
          </p:cNvPr>
          <p:cNvSpPr txBox="1">
            <a:spLocks/>
          </p:cNvSpPr>
          <p:nvPr/>
        </p:nvSpPr>
        <p:spPr>
          <a:xfrm>
            <a:off x="692201" y="611125"/>
            <a:ext cx="14534547" cy="110990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Help and support</a:t>
            </a:r>
          </a:p>
        </p:txBody>
      </p:sp>
      <p:pic>
        <p:nvPicPr>
          <p:cNvPr id="25" name="Graphic 24">
            <a:extLst>
              <a:ext uri="{FF2B5EF4-FFF2-40B4-BE49-F238E27FC236}">
                <a16:creationId xmlns:a16="http://schemas.microsoft.com/office/drawing/2014/main" id="{953AA217-CB5B-974B-BD42-9805A76382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79652" y="2304994"/>
            <a:ext cx="3262913" cy="6274833"/>
          </a:xfrm>
          <a:prstGeom prst="rect">
            <a:avLst/>
          </a:prstGeom>
        </p:spPr>
      </p:pic>
    </p:spTree>
    <p:extLst>
      <p:ext uri="{BB962C8B-B14F-4D97-AF65-F5344CB8AC3E}">
        <p14:creationId xmlns:p14="http://schemas.microsoft.com/office/powerpoint/2010/main" val="3740118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750"/>
                                        <p:tgtEl>
                                          <p:spTgt spid="22">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Effect transition="in" filter="fade">
                                      <p:cBhvr>
                                        <p:cTn id="16" dur="750"/>
                                        <p:tgtEl>
                                          <p:spTgt spid="22">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fade">
                                      <p:cBhvr>
                                        <p:cTn id="20" dur="750"/>
                                        <p:tgtEl>
                                          <p:spTgt spid="22">
                                            <p:txEl>
                                              <p:pRg st="2" end="2"/>
                                            </p:txEl>
                                          </p:spTgt>
                                        </p:tgtEl>
                                      </p:cBhvr>
                                    </p:animEffect>
                                  </p:childTnLst>
                                </p:cTn>
                              </p:par>
                            </p:childTnLst>
                          </p:cTn>
                        </p:par>
                        <p:par>
                          <p:cTn id="21" fill="hold">
                            <p:stCondLst>
                              <p:cond delay="2750"/>
                            </p:stCondLst>
                            <p:childTnLst>
                              <p:par>
                                <p:cTn id="22" presetID="10" presetClass="entr" presetSubtype="0" fill="hold" nodeType="after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Effect transition="in" filter="fade">
                                      <p:cBhvr>
                                        <p:cTn id="24" dur="750"/>
                                        <p:tgtEl>
                                          <p:spTgt spid="22">
                                            <p:txEl>
                                              <p:pRg st="3" end="3"/>
                                            </p:txEl>
                                          </p:spTgt>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2">
                                            <p:txEl>
                                              <p:pRg st="4" end="4"/>
                                            </p:txEl>
                                          </p:spTgt>
                                        </p:tgtEl>
                                        <p:attrNameLst>
                                          <p:attrName>style.visibility</p:attrName>
                                        </p:attrNameLst>
                                      </p:cBhvr>
                                      <p:to>
                                        <p:strVal val="visible"/>
                                      </p:to>
                                    </p:set>
                                    <p:animEffect transition="in" filter="fade">
                                      <p:cBhvr>
                                        <p:cTn id="28" dur="750"/>
                                        <p:tgtEl>
                                          <p:spTgt spid="22">
                                            <p:txEl>
                                              <p:pRg st="4" end="4"/>
                                            </p:txEl>
                                          </p:spTgt>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fade">
                                      <p:cBhvr>
                                        <p:cTn id="32" dur="750"/>
                                        <p:tgtEl>
                                          <p:spTgt spid="22">
                                            <p:txEl>
                                              <p:pRg st="5" end="5"/>
                                            </p:txEl>
                                          </p:spTgt>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22">
                                            <p:txEl>
                                              <p:pRg st="6" end="6"/>
                                            </p:txEl>
                                          </p:spTgt>
                                        </p:tgtEl>
                                        <p:attrNameLst>
                                          <p:attrName>style.visibility</p:attrName>
                                        </p:attrNameLst>
                                      </p:cBhvr>
                                      <p:to>
                                        <p:strVal val="visible"/>
                                      </p:to>
                                    </p:set>
                                    <p:animEffect transition="in" filter="fade">
                                      <p:cBhvr>
                                        <p:cTn id="36" dur="75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BE0D1B-2FD8-6C48-8F11-73B16A6A0216}"/>
              </a:ext>
            </a:extLst>
          </p:cNvPr>
          <p:cNvPicPr>
            <a:picLocks noChangeAspect="1"/>
          </p:cNvPicPr>
          <p:nvPr/>
        </p:nvPicPr>
        <p:blipFill rotWithShape="1">
          <a:blip r:embed="rId3"/>
          <a:srcRect l="3439" t="3027" r="3355" b="1336"/>
          <a:stretch/>
        </p:blipFill>
        <p:spPr>
          <a:xfrm>
            <a:off x="9948813" y="688489"/>
            <a:ext cx="5243769" cy="7906872"/>
          </a:xfrm>
          <a:prstGeom prst="rect">
            <a:avLst/>
          </a:prstGeom>
        </p:spPr>
      </p:pic>
      <p:sp>
        <p:nvSpPr>
          <p:cNvPr id="2" name="Rectangle 1">
            <a:extLst>
              <a:ext uri="{FF2B5EF4-FFF2-40B4-BE49-F238E27FC236}">
                <a16:creationId xmlns:a16="http://schemas.microsoft.com/office/drawing/2014/main" id="{74C8CD8F-F6DE-2349-A42A-43014C7983E5}"/>
              </a:ext>
            </a:extLst>
          </p:cNvPr>
          <p:cNvSpPr/>
          <p:nvPr/>
        </p:nvSpPr>
        <p:spPr>
          <a:xfrm>
            <a:off x="1065006" y="1258645"/>
            <a:ext cx="9978798" cy="5110202"/>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Text Placeholder 12">
            <a:extLst>
              <a:ext uri="{FF2B5EF4-FFF2-40B4-BE49-F238E27FC236}">
                <a16:creationId xmlns:a16="http://schemas.microsoft.com/office/drawing/2014/main" id="{F6E76B7B-BCA1-4B4C-81EC-6B8E6BF61EC5}"/>
              </a:ext>
            </a:extLst>
          </p:cNvPr>
          <p:cNvSpPr txBox="1">
            <a:spLocks/>
          </p:cNvSpPr>
          <p:nvPr/>
        </p:nvSpPr>
        <p:spPr>
          <a:xfrm>
            <a:off x="1742248" y="1948979"/>
            <a:ext cx="8540147" cy="3718100"/>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“This resource about the Children's code is excellent - the information is broken down well and is very child friendly.  </a:t>
            </a:r>
          </a:p>
          <a:p>
            <a:pPr>
              <a:lnSpc>
                <a:spcPct val="110000"/>
              </a:lnSpc>
              <a:spcBef>
                <a:spcPts val="0"/>
              </a:spcBef>
            </a:pPr>
            <a:endParaRPr lang="en-GB" sz="2400" b="0" dirty="0">
              <a:solidFill>
                <a:srgbClr val="019967"/>
              </a:solidFill>
            </a:endParaRPr>
          </a:p>
          <a:p>
            <a:pPr>
              <a:lnSpc>
                <a:spcPct val="110000"/>
              </a:lnSpc>
              <a:spcBef>
                <a:spcPts val="0"/>
              </a:spcBef>
            </a:pPr>
            <a:r>
              <a:rPr lang="en-GB" sz="2400" b="0" dirty="0">
                <a:solidFill>
                  <a:srgbClr val="019967"/>
                </a:solidFill>
              </a:rPr>
              <a:t>The resource will make pupils more aware about the personal data that they share, and highlights the important issues that we all need to be aware of in an ever-changing digital world."</a:t>
            </a:r>
          </a:p>
        </p:txBody>
      </p:sp>
      <p:sp>
        <p:nvSpPr>
          <p:cNvPr id="9" name="Rectangle 8">
            <a:extLst>
              <a:ext uri="{FF2B5EF4-FFF2-40B4-BE49-F238E27FC236}">
                <a16:creationId xmlns:a16="http://schemas.microsoft.com/office/drawing/2014/main" id="{8856D0F6-03B9-7344-9F86-B734D7B518F7}"/>
              </a:ext>
            </a:extLst>
          </p:cNvPr>
          <p:cNvSpPr/>
          <p:nvPr/>
        </p:nvSpPr>
        <p:spPr>
          <a:xfrm>
            <a:off x="4402070" y="5915567"/>
            <a:ext cx="5795587" cy="210214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540000" rtlCol="0" anchor="ctr"/>
          <a:lstStyle/>
          <a:p>
            <a:pPr lvl="0">
              <a:lnSpc>
                <a:spcPct val="110000"/>
              </a:lnSpc>
              <a:spcBef>
                <a:spcPts val="0"/>
              </a:spcBef>
            </a:pPr>
            <a:r>
              <a:rPr lang="en-GB" sz="2400" b="1" dirty="0">
                <a:solidFill>
                  <a:schemeClr val="dk1"/>
                </a:solidFill>
                <a:latin typeface="Overpass Mono" pitchFamily="49" charset="77"/>
                <a:ea typeface="Malgun Gothic" panose="020B0503020000020004" pitchFamily="34" charset="-127"/>
                <a:cs typeface="Calibri"/>
                <a:sym typeface="Calibri"/>
              </a:rPr>
              <a:t>Mrs Siobhan Gillen</a:t>
            </a:r>
            <a:r>
              <a:rPr lang="en-GB" sz="2400" dirty="0">
                <a:solidFill>
                  <a:schemeClr val="dk1"/>
                </a:solidFill>
                <a:latin typeface="Overpass Mono" pitchFamily="49" charset="77"/>
                <a:ea typeface="Malgun Gothic" panose="020B0503020000020004" pitchFamily="34" charset="-127"/>
                <a:cs typeface="Calibri"/>
                <a:sym typeface="Calibri"/>
              </a:rPr>
              <a:t>, School Principal</a:t>
            </a:r>
          </a:p>
          <a:p>
            <a:pPr lvl="0">
              <a:lnSpc>
                <a:spcPct val="110000"/>
              </a:lnSpc>
              <a:spcBef>
                <a:spcPts val="0"/>
              </a:spcBef>
            </a:pPr>
            <a:r>
              <a:rPr lang="en-GB" sz="2400" dirty="0">
                <a:solidFill>
                  <a:schemeClr val="dk1"/>
                </a:solidFill>
                <a:latin typeface="Overpass Mono" pitchFamily="49" charset="77"/>
                <a:ea typeface="Malgun Gothic" panose="020B0503020000020004" pitchFamily="34" charset="-127"/>
                <a:cs typeface="Calibri"/>
                <a:sym typeface="Calibri"/>
              </a:rPr>
              <a:t>Steelstown Primary School</a:t>
            </a:r>
          </a:p>
        </p:txBody>
      </p:sp>
      <p:grpSp>
        <p:nvGrpSpPr>
          <p:cNvPr id="4" name="Group 3">
            <a:extLst>
              <a:ext uri="{FF2B5EF4-FFF2-40B4-BE49-F238E27FC236}">
                <a16:creationId xmlns:a16="http://schemas.microsoft.com/office/drawing/2014/main" id="{B06E3918-902A-7F41-AD62-D4699DD2BF7F}"/>
              </a:ext>
            </a:extLst>
          </p:cNvPr>
          <p:cNvGrpSpPr/>
          <p:nvPr/>
        </p:nvGrpSpPr>
        <p:grpSpPr>
          <a:xfrm>
            <a:off x="9948813" y="5666723"/>
            <a:ext cx="497688" cy="497688"/>
            <a:chOff x="11448333" y="3259976"/>
            <a:chExt cx="497688" cy="497688"/>
          </a:xfrm>
        </p:grpSpPr>
        <p:sp>
          <p:nvSpPr>
            <p:cNvPr id="5" name="Oval 4">
              <a:extLst>
                <a:ext uri="{FF2B5EF4-FFF2-40B4-BE49-F238E27FC236}">
                  <a16:creationId xmlns:a16="http://schemas.microsoft.com/office/drawing/2014/main" id="{2A1382D6-55EE-E949-8455-FBB3A7842844}"/>
                </a:ext>
              </a:extLst>
            </p:cNvPr>
            <p:cNvSpPr/>
            <p:nvPr userDrawn="1"/>
          </p:nvSpPr>
          <p:spPr>
            <a:xfrm>
              <a:off x="11448333" y="3259976"/>
              <a:ext cx="497688" cy="497688"/>
            </a:xfrm>
            <a:prstGeom prst="ellipse">
              <a:avLst/>
            </a:prstGeom>
            <a:solidFill>
              <a:schemeClr val="bg1"/>
            </a:solidFill>
            <a:ln w="2857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FBAF17F-5658-584B-99F4-294CAC9AAF2C}"/>
                </a:ext>
              </a:extLst>
            </p:cNvPr>
            <p:cNvCxnSpPr>
              <a:cxnSpLocks/>
            </p:cNvCxnSpPr>
            <p:nvPr userDrawn="1"/>
          </p:nvCxnSpPr>
          <p:spPr>
            <a:xfrm rot="2700000">
              <a:off x="11697177" y="3364820"/>
              <a:ext cx="0" cy="28800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EE7646-9AE0-C14A-855C-B65B4CDFD3FB}"/>
                </a:ext>
              </a:extLst>
            </p:cNvPr>
            <p:cNvCxnSpPr>
              <a:cxnSpLocks/>
            </p:cNvCxnSpPr>
            <p:nvPr userDrawn="1"/>
          </p:nvCxnSpPr>
          <p:spPr>
            <a:xfrm rot="-2700000">
              <a:off x="11697177" y="3364820"/>
              <a:ext cx="0" cy="28800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CC2CAC25-6113-9C49-B0CC-56E17668C8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4345" y="5412042"/>
            <a:ext cx="932056" cy="932056"/>
          </a:xfrm>
          <a:prstGeom prst="rect">
            <a:avLst/>
          </a:prstGeom>
        </p:spPr>
      </p:pic>
    </p:spTree>
    <p:extLst>
      <p:ext uri="{BB962C8B-B14F-4D97-AF65-F5344CB8AC3E}">
        <p14:creationId xmlns:p14="http://schemas.microsoft.com/office/powerpoint/2010/main" val="1424584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5E-6 -0.00093 L 0.54402 -0.00093 " pathEditMode="relative" rAng="0" ptsTypes="AA">
                                      <p:cBhvr>
                                        <p:cTn id="9" dur="2000" fill="hold"/>
                                        <p:tgtEl>
                                          <p:spTgt spid="12"/>
                                        </p:tgtEl>
                                        <p:attrNameLst>
                                          <p:attrName>ppt_x</p:attrName>
                                          <p:attrName>ppt_y</p:attrName>
                                        </p:attrNameLst>
                                      </p:cBhvr>
                                      <p:rCtr x="2720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309025" cy="2887930"/>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u="sng" dirty="0">
                <a:solidFill>
                  <a:schemeClr val="dk1"/>
                </a:solidFill>
                <a:latin typeface="Calibri" panose="020F0502020204030204" pitchFamily="34" charset="0"/>
                <a:ea typeface="Century Gothic"/>
                <a:cs typeface="Calibri" panose="020F0502020204030204" pitchFamily="34" charset="0"/>
                <a:sym typeface="Century Gothic"/>
              </a:rPr>
              <a:t>Curriculum Links to PSHE programme of Study:</a:t>
            </a:r>
          </a:p>
          <a:p>
            <a:pPr lvl="0">
              <a:lnSpc>
                <a:spcPts val="1500"/>
              </a:lnSpc>
              <a:spcAft>
                <a:spcPts val="1000"/>
              </a:spcAft>
              <a:buSzPct val="100000"/>
            </a:pPr>
            <a:endParaRPr lang="en-GB" sz="1400" b="1" u="sng" dirty="0">
              <a:solidFill>
                <a:schemeClr val="dk1"/>
              </a:solidFill>
              <a:latin typeface="Calibri" panose="020F0502020204030204" pitchFamily="34" charset="0"/>
              <a:ea typeface="Century Gothic"/>
              <a:cs typeface="Calibri" panose="020F0502020204030204" pitchFamily="34" charset="0"/>
              <a:sym typeface="Century Gothic"/>
            </a:endParaRPr>
          </a:p>
          <a:p>
            <a:r>
              <a:rPr lang="en-GB" sz="1400" u="sng" dirty="0"/>
              <a:t>KS2</a:t>
            </a:r>
            <a:endParaRPr lang="en-GB" sz="1400" dirty="0"/>
          </a:p>
          <a:p>
            <a:r>
              <a:rPr lang="en-GB" sz="1400" b="1" dirty="0"/>
              <a:t>H37. </a:t>
            </a:r>
            <a:r>
              <a:rPr lang="en-GB" sz="1400" dirty="0"/>
              <a:t>reasons for following and complying with regulations and restrictions (including age restrictions); how they promote personal safety and wellbeing with reference to social media, television programmes, films, games and online gaming </a:t>
            </a:r>
          </a:p>
          <a:p>
            <a:br>
              <a:rPr lang="en-GB" sz="1400" dirty="0"/>
            </a:br>
            <a:r>
              <a:rPr lang="en-GB" sz="1400" b="1" dirty="0"/>
              <a:t>L11. </a:t>
            </a:r>
            <a:r>
              <a:rPr lang="en-GB" sz="1400" dirty="0"/>
              <a:t>recognise ways in which the internet and social media can be used both positively and negatively </a:t>
            </a:r>
          </a:p>
          <a:p>
            <a:br>
              <a:rPr lang="en-GB" sz="1400" dirty="0"/>
            </a:br>
            <a:r>
              <a:rPr lang="en-GB" sz="1400" b="1" dirty="0"/>
              <a:t>L13. </a:t>
            </a:r>
            <a:r>
              <a:rPr lang="en-GB" sz="1400" dirty="0"/>
              <a:t>about some of the different ways information and data is shared and used online, including for commercial purposes </a:t>
            </a:r>
            <a:endParaRPr lang="en-GB" sz="1400" dirty="0">
              <a:effectLst/>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3582992"/>
          </a:xfrm>
          <a:prstGeom prst="rect">
            <a:avLst/>
          </a:prstGeom>
          <a:noFill/>
          <a:ln>
            <a:noFill/>
          </a:ln>
        </p:spPr>
        <p:txBody>
          <a:bodyPr spcFirstLastPara="1" wrap="square" lIns="91425" tIns="45700" rIns="91425" bIns="45700" anchor="t" anchorCtr="0">
            <a:spAutoFit/>
          </a:bodyPr>
          <a:lstStyle/>
          <a:p>
            <a:pPr>
              <a:lnSpc>
                <a:spcPts val="1500"/>
              </a:lnSpc>
              <a:spcAft>
                <a:spcPts val="1000"/>
              </a:spcAft>
              <a:buSzPct val="100000"/>
            </a:pPr>
            <a:r>
              <a:rPr lang="en-GB" b="1" dirty="0">
                <a:solidFill>
                  <a:schemeClr val="dk1"/>
                </a:solidFill>
                <a:latin typeface="Overpass Mono" pitchFamily="49" charset="77"/>
                <a:sym typeface="Century Gothic"/>
              </a:rPr>
              <a:t>England</a:t>
            </a:r>
          </a:p>
          <a:p>
            <a:pPr lvl="0">
              <a:lnSpc>
                <a:spcPts val="1500"/>
              </a:lnSpc>
              <a:spcAft>
                <a:spcPts val="1000"/>
              </a:spcAft>
              <a:buSzPct val="100000"/>
            </a:pPr>
            <a:endParaRPr lang="en-GB" sz="1400" b="1" dirty="0">
              <a:solidFill>
                <a:schemeClr val="dk1"/>
              </a:solidFill>
              <a:ea typeface="Century Gothic"/>
              <a:cs typeface="Century Gothic"/>
              <a:sym typeface="Century Gothic"/>
            </a:endParaRPr>
          </a:p>
          <a:p>
            <a:pPr lvl="0">
              <a:lnSpc>
                <a:spcPts val="1500"/>
              </a:lnSpc>
              <a:spcAft>
                <a:spcPts val="1000"/>
              </a:spcAft>
              <a:buSzPct val="100000"/>
            </a:pPr>
            <a:r>
              <a:rPr lang="en-GB" sz="1400" b="1" dirty="0">
                <a:solidFill>
                  <a:schemeClr val="dk1"/>
                </a:solidFill>
                <a:ea typeface="Century Gothic"/>
                <a:cs typeface="Century Gothic"/>
                <a:sym typeface="Century Gothic"/>
              </a:rPr>
              <a:t>DFE RSE and Health Guidance:</a:t>
            </a:r>
          </a:p>
          <a:p>
            <a:pPr lvl="0">
              <a:lnSpc>
                <a:spcPts val="1500"/>
              </a:lnSpc>
              <a:spcAft>
                <a:spcPts val="1000"/>
              </a:spcAft>
              <a:buSzPct val="100000"/>
            </a:pPr>
            <a:r>
              <a:rPr lang="en-GB" sz="1400" dirty="0">
                <a:solidFill>
                  <a:schemeClr val="dk1"/>
                </a:solidFill>
                <a:sym typeface="Century Gothic"/>
              </a:rPr>
              <a:t>Pupils should know: </a:t>
            </a:r>
          </a:p>
          <a:p>
            <a:pPr marL="285750" indent="-285750">
              <a:buFont typeface="Arial" panose="020B0604020202020204" pitchFamily="34" charset="0"/>
              <a:buChar char="•"/>
            </a:pPr>
            <a:r>
              <a:rPr lang="en-GB" sz="1400" dirty="0"/>
              <a:t>how information and data is shared and used online.</a:t>
            </a:r>
          </a:p>
          <a:p>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Ofsted personal development judgement</a:t>
            </a:r>
            <a:br>
              <a:rPr lang="en-GB" sz="1400" b="1" dirty="0">
                <a:solidFill>
                  <a:schemeClr val="dk1"/>
                </a:solidFill>
                <a:ea typeface="Century Gothic"/>
                <a:cs typeface="Century Gothic"/>
                <a:sym typeface="Century Gothic"/>
              </a:rPr>
            </a:br>
            <a:endParaRPr lang="en-GB" sz="1400" dirty="0"/>
          </a:p>
          <a:p>
            <a:pPr marL="49111" lvl="0">
              <a:lnSpc>
                <a:spcPts val="1500"/>
              </a:lnSpc>
              <a:spcAft>
                <a:spcPts val="1000"/>
              </a:spcAft>
              <a:buClr>
                <a:schemeClr val="dk1"/>
              </a:buClr>
              <a:buSzPct val="100000"/>
            </a:pPr>
            <a:r>
              <a:rPr lang="en-GB" sz="1400" dirty="0">
                <a:solidFill>
                  <a:schemeClr val="dk1"/>
                </a:solidFill>
                <a:ea typeface="Century Gothic"/>
                <a:cs typeface="Century Gothic"/>
                <a:sym typeface="Century Gothic"/>
              </a:rPr>
              <a:t>Schools support pupils to develop in many diverse aspects of life including:</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enabling pupils to recognise online and offline risks to their well-being and making them aware of the support available to them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enabling pupils to recognise the dangers of inappropriate use of mobile technology and social media.</a:t>
            </a:r>
          </a:p>
        </p:txBody>
      </p:sp>
      <p:sp>
        <p:nvSpPr>
          <p:cNvPr id="9" name="Google Shape;93;p1">
            <a:extLst>
              <a:ext uri="{FF2B5EF4-FFF2-40B4-BE49-F238E27FC236}">
                <a16:creationId xmlns:a16="http://schemas.microsoft.com/office/drawing/2014/main" id="{A736D8CE-6AC3-9146-874E-133C981077D0}"/>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Curriculum links</a:t>
            </a:r>
          </a:p>
        </p:txBody>
      </p:sp>
    </p:spTree>
    <p:extLst>
      <p:ext uri="{BB962C8B-B14F-4D97-AF65-F5344CB8AC3E}">
        <p14:creationId xmlns:p14="http://schemas.microsoft.com/office/powerpoint/2010/main" val="2864891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Curriculum links</a:t>
            </a: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3" y="2679794"/>
            <a:ext cx="3957904" cy="5611752"/>
          </a:xfrm>
          <a:prstGeom prst="rect">
            <a:avLst/>
          </a:prstGeom>
          <a:noFill/>
          <a:ln>
            <a:noFill/>
          </a:ln>
        </p:spPr>
        <p:txBody>
          <a:bodyPr spcFirstLastPara="1" wrap="square" lIns="91425" tIns="45700" rIns="91425" bIns="45700" anchor="t" anchorCtr="0">
            <a:spAutoFit/>
          </a:bodyPr>
          <a:lstStyle/>
          <a:p>
            <a:pPr>
              <a:lnSpc>
                <a:spcPts val="1500"/>
              </a:lnSpc>
              <a:spcAft>
                <a:spcPts val="1000"/>
              </a:spcAft>
              <a:buSzPct val="100000"/>
            </a:pPr>
            <a:r>
              <a:rPr lang="en-GB" b="1" dirty="0">
                <a:solidFill>
                  <a:schemeClr val="dk1"/>
                </a:solidFill>
                <a:latin typeface="Overpass Mono" pitchFamily="49" charset="77"/>
                <a:sym typeface="Century Gothic"/>
              </a:rPr>
              <a:t>Wales</a:t>
            </a:r>
          </a:p>
          <a:p>
            <a:pPr lvl="0">
              <a:lnSpc>
                <a:spcPts val="1500"/>
              </a:lnSpc>
              <a:spcAft>
                <a:spcPts val="1000"/>
              </a:spcAft>
              <a:buSzPct val="100000"/>
            </a:pPr>
            <a:endParaRPr lang="en-GB" sz="1400" b="1" dirty="0">
              <a:solidFill>
                <a:schemeClr val="dk1"/>
              </a:solidFill>
              <a:latin typeface="Overpass Mono" pitchFamily="49" charset="77"/>
              <a:ea typeface="Century Gothic"/>
              <a:cs typeface="Century Gothic"/>
              <a:sym typeface="Century Gothic"/>
            </a:endParaRPr>
          </a:p>
          <a:p>
            <a:pPr lvl="0">
              <a:lnSpc>
                <a:spcPts val="1500"/>
              </a:lnSpc>
              <a:spcAft>
                <a:spcPts val="1000"/>
              </a:spcAft>
              <a:buSzPct val="100000"/>
            </a:pPr>
            <a:r>
              <a:rPr lang="en-GB" sz="1400" b="1" dirty="0">
                <a:solidFill>
                  <a:schemeClr val="dk1"/>
                </a:solidFill>
                <a:ea typeface="Century Gothic"/>
                <a:cs typeface="Century Gothic"/>
                <a:sym typeface="Century Gothic"/>
              </a:rPr>
              <a:t>Welsh Digital Competence Framework - Citizenship</a:t>
            </a:r>
          </a:p>
          <a:p>
            <a:pPr lvl="0">
              <a:lnSpc>
                <a:spcPts val="1500"/>
              </a:lnSpc>
              <a:spcAft>
                <a:spcPts val="1000"/>
              </a:spcAft>
              <a:buSzPct val="100000"/>
            </a:pPr>
            <a:r>
              <a:rPr lang="en-GB" sz="1400" dirty="0">
                <a:solidFill>
                  <a:schemeClr val="dk1"/>
                </a:solidFill>
                <a:sym typeface="Century Gothic"/>
              </a:rPr>
              <a:t>Citizenship: Identity, image, reputation</a:t>
            </a:r>
            <a:endParaRPr lang="en-GB" sz="1400" dirty="0"/>
          </a:p>
          <a:p>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Year 5</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Talk about the impact that the digital content created can have, e.g. </a:t>
            </a:r>
            <a:r>
              <a:rPr lang="en-GB" sz="1400" i="1" dirty="0">
                <a:solidFill>
                  <a:schemeClr val="dk1"/>
                </a:solidFill>
                <a:ea typeface="Century Gothic"/>
                <a:cs typeface="Century Gothic"/>
                <a:sym typeface="Century Gothic"/>
              </a:rPr>
              <a:t>think critically about the information shared online</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Explain why it is important to discuss their use of technology with an adult</a:t>
            </a:r>
          </a:p>
          <a:p>
            <a:pPr marL="49111" lvl="0">
              <a:lnSpc>
                <a:spcPts val="1500"/>
              </a:lnSpc>
              <a:spcAft>
                <a:spcPts val="1000"/>
              </a:spcAft>
              <a:buClr>
                <a:schemeClr val="dk1"/>
              </a:buClr>
              <a:buSzPct val="100000"/>
            </a:pPr>
            <a:endParaRPr lang="en-GB" sz="1400" b="1" dirty="0">
              <a:solidFill>
                <a:schemeClr val="dk1"/>
              </a:solidFill>
              <a:ea typeface="Century Gothic"/>
              <a:cs typeface="Century Gothic"/>
              <a:sym typeface="Century Gothic"/>
            </a:endParaRPr>
          </a:p>
          <a:p>
            <a:pPr marL="49111" lvl="0">
              <a:lnSpc>
                <a:spcPts val="1500"/>
              </a:lnSpc>
              <a:spcAft>
                <a:spcPts val="1000"/>
              </a:spcAft>
              <a:buClr>
                <a:schemeClr val="dk1"/>
              </a:buClr>
              <a:buSzPct val="100000"/>
            </a:pPr>
            <a:r>
              <a:rPr lang="en-GB" sz="1400" b="1" dirty="0">
                <a:solidFill>
                  <a:schemeClr val="dk1"/>
                </a:solidFill>
                <a:ea typeface="Century Gothic"/>
                <a:cs typeface="Century Gothic"/>
                <a:sym typeface="Century Gothic"/>
              </a:rPr>
              <a:t>Year 6</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Identify benefits and risks of mobile devices broadcasting the location of the user/device, e.g. </a:t>
            </a:r>
            <a:r>
              <a:rPr lang="en-GB" sz="1400" i="1" dirty="0">
                <a:solidFill>
                  <a:schemeClr val="dk1"/>
                </a:solidFill>
                <a:ea typeface="Century Gothic"/>
                <a:cs typeface="Century Gothic"/>
                <a:sym typeface="Century Gothic"/>
              </a:rPr>
              <a:t>apps accessing location</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Identify the benefits and risks of giving personal information and device access to different software</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
        <p:nvSpPr>
          <p:cNvPr id="5" name="Google Shape;96;p1">
            <a:extLst>
              <a:ext uri="{FF2B5EF4-FFF2-40B4-BE49-F238E27FC236}">
                <a16:creationId xmlns:a16="http://schemas.microsoft.com/office/drawing/2014/main" id="{243FEBAC-66CB-814B-9709-FD89BC2F8445}"/>
              </a:ext>
            </a:extLst>
          </p:cNvPr>
          <p:cNvSpPr txBox="1"/>
          <p:nvPr/>
        </p:nvSpPr>
        <p:spPr>
          <a:xfrm>
            <a:off x="6347826" y="2679794"/>
            <a:ext cx="3957904" cy="4457590"/>
          </a:xfrm>
          <a:prstGeom prst="rect">
            <a:avLst/>
          </a:prstGeom>
          <a:noFill/>
          <a:ln>
            <a:noFill/>
          </a:ln>
        </p:spPr>
        <p:txBody>
          <a:bodyPr spcFirstLastPara="1" wrap="square" lIns="91425" tIns="45700" rIns="91425" bIns="45700" anchor="t" anchorCtr="0">
            <a:spAutoFit/>
          </a:bodyPr>
          <a:lstStyle/>
          <a:p>
            <a:pPr>
              <a:lnSpc>
                <a:spcPts val="1500"/>
              </a:lnSpc>
              <a:spcAft>
                <a:spcPts val="1000"/>
              </a:spcAft>
              <a:buSzPct val="100000"/>
            </a:pPr>
            <a:r>
              <a:rPr lang="en-GB" b="1" dirty="0">
                <a:solidFill>
                  <a:schemeClr val="dk1"/>
                </a:solidFill>
                <a:latin typeface="Overpass Mono" pitchFamily="49" charset="77"/>
                <a:sym typeface="Century Gothic"/>
              </a:rPr>
              <a:t>Scotland</a:t>
            </a:r>
          </a:p>
          <a:p>
            <a:pPr lvl="0">
              <a:lnSpc>
                <a:spcPts val="1500"/>
              </a:lnSpc>
              <a:spcAft>
                <a:spcPts val="1000"/>
              </a:spcAft>
              <a:buSzPct val="100000"/>
            </a:pPr>
            <a:endParaRPr lang="en-GB" sz="1400" b="1" dirty="0">
              <a:solidFill>
                <a:schemeClr val="dk1"/>
              </a:solidFill>
              <a:ea typeface="Century Gothic"/>
              <a:cs typeface="Century Gothic"/>
              <a:sym typeface="Century Gothic"/>
            </a:endParaRPr>
          </a:p>
          <a:p>
            <a:pPr lvl="0">
              <a:lnSpc>
                <a:spcPts val="1500"/>
              </a:lnSpc>
              <a:spcAft>
                <a:spcPts val="1000"/>
              </a:spcAft>
              <a:buSzPct val="100000"/>
            </a:pPr>
            <a:r>
              <a:rPr lang="en-GB" sz="1400" b="1" dirty="0">
                <a:solidFill>
                  <a:schemeClr val="dk1"/>
                </a:solidFill>
                <a:ea typeface="Century Gothic"/>
                <a:cs typeface="Century Gothic"/>
                <a:sym typeface="Century Gothic"/>
              </a:rPr>
              <a:t>Digital Literacy</a:t>
            </a:r>
          </a:p>
          <a:p>
            <a:pPr lvl="0">
              <a:lnSpc>
                <a:spcPts val="1500"/>
              </a:lnSpc>
              <a:spcAft>
                <a:spcPts val="1000"/>
              </a:spcAft>
              <a:buSzPct val="100000"/>
            </a:pPr>
            <a:r>
              <a:rPr lang="en-GB" sz="1400" dirty="0">
                <a:solidFill>
                  <a:schemeClr val="dk1"/>
                </a:solidFill>
                <a:sym typeface="Century Gothic"/>
              </a:rPr>
              <a:t>Technologies – Cyber resilience</a:t>
            </a:r>
            <a:endParaRPr lang="en-GB" sz="1400" dirty="0"/>
          </a:p>
          <a:p>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First</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I can extend my knowledge of how to use digital technology to communicate with others and I am aware of ways to keep safe and secure.</a:t>
            </a:r>
          </a:p>
          <a:p>
            <a:pPr marL="334861" lvl="0" indent="-285750">
              <a:lnSpc>
                <a:spcPts val="1500"/>
              </a:lnSpc>
              <a:spcAft>
                <a:spcPts val="1000"/>
              </a:spcAft>
              <a:buClr>
                <a:schemeClr val="dk1"/>
              </a:buClr>
              <a:buSzPct val="100000"/>
              <a:buFont typeface="Arial" panose="020B0604020202020204" pitchFamily="34" charset="0"/>
              <a:buChar char="•"/>
            </a:pPr>
            <a:endParaRPr lang="en-GB" sz="1400" b="1" dirty="0">
              <a:solidFill>
                <a:schemeClr val="dk1"/>
              </a:solidFill>
              <a:ea typeface="Century Gothic"/>
              <a:cs typeface="Century Gothic"/>
              <a:sym typeface="Century Gothic"/>
            </a:endParaRPr>
          </a:p>
          <a:p>
            <a:pPr marL="49111" lvl="0">
              <a:lnSpc>
                <a:spcPts val="1500"/>
              </a:lnSpc>
              <a:spcAft>
                <a:spcPts val="1000"/>
              </a:spcAft>
              <a:buClr>
                <a:schemeClr val="dk1"/>
              </a:buClr>
              <a:buSzPct val="100000"/>
            </a:pPr>
            <a:r>
              <a:rPr lang="en-GB" sz="1400" b="1" dirty="0">
                <a:solidFill>
                  <a:schemeClr val="dk1"/>
                </a:solidFill>
                <a:ea typeface="Century Gothic"/>
                <a:cs typeface="Century Gothic"/>
                <a:sym typeface="Century Gothic"/>
              </a:rPr>
              <a:t>Second</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I can explore online communities demonstrating an understanding of responsible digital behaviour and I’m aware of how to keep myself safe and secure.</a:t>
            </a:r>
          </a:p>
        </p:txBody>
      </p:sp>
      <p:sp>
        <p:nvSpPr>
          <p:cNvPr id="6" name="Google Shape;96;p1">
            <a:extLst>
              <a:ext uri="{FF2B5EF4-FFF2-40B4-BE49-F238E27FC236}">
                <a16:creationId xmlns:a16="http://schemas.microsoft.com/office/drawing/2014/main" id="{136D6F35-73A8-4948-BCBB-F817D837E545}"/>
              </a:ext>
            </a:extLst>
          </p:cNvPr>
          <p:cNvSpPr txBox="1"/>
          <p:nvPr/>
        </p:nvSpPr>
        <p:spPr>
          <a:xfrm>
            <a:off x="11325639" y="2679794"/>
            <a:ext cx="3957904" cy="4644821"/>
          </a:xfrm>
          <a:prstGeom prst="rect">
            <a:avLst/>
          </a:prstGeom>
          <a:noFill/>
          <a:ln>
            <a:noFill/>
          </a:ln>
        </p:spPr>
        <p:txBody>
          <a:bodyPr spcFirstLastPara="1" wrap="square" lIns="91425" tIns="45700" rIns="91425" bIns="45700" anchor="t" anchorCtr="0">
            <a:spAutoFit/>
          </a:bodyPr>
          <a:lstStyle/>
          <a:p>
            <a:pPr>
              <a:lnSpc>
                <a:spcPts val="1500"/>
              </a:lnSpc>
              <a:spcAft>
                <a:spcPts val="1000"/>
              </a:spcAft>
              <a:buSzPct val="100000"/>
            </a:pPr>
            <a:r>
              <a:rPr lang="en-GB" b="1" dirty="0">
                <a:solidFill>
                  <a:schemeClr val="dk1"/>
                </a:solidFill>
                <a:latin typeface="Overpass Mono" pitchFamily="49" charset="77"/>
                <a:sym typeface="Century Gothic"/>
              </a:rPr>
              <a:t>Northern Ireland</a:t>
            </a:r>
          </a:p>
          <a:p>
            <a:pPr>
              <a:lnSpc>
                <a:spcPts val="1500"/>
              </a:lnSpc>
              <a:spcAft>
                <a:spcPts val="1000"/>
              </a:spcAft>
              <a:buSzPct val="100000"/>
            </a:pPr>
            <a:endParaRPr lang="en-GB" sz="1400" b="1" dirty="0">
              <a:solidFill>
                <a:schemeClr val="dk1"/>
              </a:solidFill>
              <a:sym typeface="Century Gothic"/>
            </a:endParaRPr>
          </a:p>
          <a:p>
            <a:pPr>
              <a:lnSpc>
                <a:spcPts val="1500"/>
              </a:lnSpc>
              <a:spcAft>
                <a:spcPts val="1000"/>
              </a:spcAft>
              <a:buSzPct val="100000"/>
            </a:pPr>
            <a:r>
              <a:rPr lang="en-GB" sz="1400" b="1" dirty="0">
                <a:solidFill>
                  <a:schemeClr val="dk1"/>
                </a:solidFill>
                <a:sym typeface="Century Gothic"/>
              </a:rPr>
              <a:t>Personal Understanding and Health – Key Stage 2</a:t>
            </a:r>
          </a:p>
          <a:p>
            <a:pPr>
              <a:lnSpc>
                <a:spcPts val="1500"/>
              </a:lnSpc>
              <a:spcAft>
                <a:spcPts val="1000"/>
              </a:spcAft>
              <a:buSzPct val="100000"/>
            </a:pPr>
            <a:r>
              <a:rPr lang="en-GB" sz="1400" dirty="0">
                <a:solidFill>
                  <a:schemeClr val="dk1"/>
                </a:solidFill>
                <a:sym typeface="Century Gothic"/>
              </a:rPr>
              <a:t>Strand 1: Personal Understanding and Health</a:t>
            </a:r>
          </a:p>
          <a:p>
            <a:pPr>
              <a:lnSpc>
                <a:spcPts val="1500"/>
              </a:lnSpc>
              <a:spcAft>
                <a:spcPts val="1000"/>
              </a:spcAft>
              <a:buSzPct val="100000"/>
            </a:pPr>
            <a:r>
              <a:rPr lang="en-GB" sz="1400" dirty="0">
                <a:solidFill>
                  <a:schemeClr val="dk1"/>
                </a:solidFill>
                <a:sym typeface="Century Gothic"/>
              </a:rPr>
              <a:t>Keeping Safe</a:t>
            </a:r>
          </a:p>
          <a:p>
            <a:pPr marL="285750" indent="-285750">
              <a:lnSpc>
                <a:spcPts val="1500"/>
              </a:lnSpc>
              <a:spcAft>
                <a:spcPts val="1000"/>
              </a:spcAft>
              <a:buSzPct val="100000"/>
              <a:buFont typeface="Arial" panose="020B0604020202020204" pitchFamily="34" charset="0"/>
              <a:buChar char="•"/>
            </a:pPr>
            <a:r>
              <a:rPr lang="en-GB" sz="1400" dirty="0">
                <a:solidFill>
                  <a:schemeClr val="dk1"/>
                </a:solidFill>
                <a:sym typeface="Century Gothic"/>
              </a:rPr>
              <a:t>developing a pro-active and responsible approach to safety, for example, </a:t>
            </a:r>
            <a:r>
              <a:rPr lang="en-GB" sz="1400" i="1" dirty="0">
                <a:solidFill>
                  <a:schemeClr val="dk1"/>
                </a:solidFill>
                <a:sym typeface="Century Gothic"/>
              </a:rPr>
              <a:t>on the internet</a:t>
            </a:r>
          </a:p>
          <a:p>
            <a:pPr marL="285750" indent="-285750">
              <a:lnSpc>
                <a:spcPts val="1500"/>
              </a:lnSpc>
              <a:spcAft>
                <a:spcPts val="1000"/>
              </a:spcAft>
              <a:buSzPct val="100000"/>
              <a:buFont typeface="Arial" panose="020B0604020202020204" pitchFamily="34" charset="0"/>
              <a:buChar char="•"/>
            </a:pPr>
            <a:r>
              <a:rPr lang="en-GB" sz="1400" dirty="0">
                <a:solidFill>
                  <a:schemeClr val="dk1"/>
                </a:solidFill>
                <a:sym typeface="Century Gothic"/>
              </a:rPr>
              <a:t>knowing where, when and how to seek help</a:t>
            </a:r>
          </a:p>
          <a:p>
            <a:pPr>
              <a:lnSpc>
                <a:spcPts val="1500"/>
              </a:lnSpc>
              <a:spcAft>
                <a:spcPts val="1000"/>
              </a:spcAft>
              <a:buSzPct val="100000"/>
            </a:pPr>
            <a:endParaRPr lang="en-GB" sz="1400" b="1" dirty="0">
              <a:solidFill>
                <a:schemeClr val="dk1"/>
              </a:solidFill>
              <a:sym typeface="Century Gothic"/>
            </a:endParaRPr>
          </a:p>
          <a:p>
            <a:pPr>
              <a:lnSpc>
                <a:spcPts val="1500"/>
              </a:lnSpc>
              <a:spcAft>
                <a:spcPts val="1000"/>
              </a:spcAft>
              <a:buSzPct val="100000"/>
            </a:pPr>
            <a:r>
              <a:rPr lang="en-GB" sz="1400" b="1" dirty="0">
                <a:solidFill>
                  <a:schemeClr val="dk1"/>
                </a:solidFill>
                <a:sym typeface="Century Gothic"/>
              </a:rPr>
              <a:t>Using ICT across the curriculum</a:t>
            </a:r>
          </a:p>
          <a:p>
            <a:pPr>
              <a:lnSpc>
                <a:spcPts val="1500"/>
              </a:lnSpc>
              <a:spcAft>
                <a:spcPts val="1000"/>
              </a:spcAft>
              <a:buSzPct val="100000"/>
            </a:pPr>
            <a:r>
              <a:rPr lang="en-GB" sz="1400" dirty="0">
                <a:solidFill>
                  <a:schemeClr val="dk1"/>
                </a:solidFill>
                <a:sym typeface="Century Gothic"/>
              </a:rPr>
              <a:t>Pupils should be enabled to:</a:t>
            </a:r>
          </a:p>
          <a:p>
            <a:pPr marL="285750" indent="-285750">
              <a:lnSpc>
                <a:spcPts val="1500"/>
              </a:lnSpc>
              <a:spcAft>
                <a:spcPts val="1000"/>
              </a:spcAft>
              <a:buSzPct val="100000"/>
              <a:buFont typeface="Arial" panose="020B0604020202020204" pitchFamily="34" charset="0"/>
              <a:buChar char="•"/>
            </a:pPr>
            <a:r>
              <a:rPr lang="en-GB" sz="1400" dirty="0">
                <a:solidFill>
                  <a:schemeClr val="dk1"/>
                </a:solidFill>
                <a:sym typeface="Century Gothic"/>
              </a:rPr>
              <a:t>understand how to keep safe and display acceptable online behaviour.</a:t>
            </a:r>
          </a:p>
          <a:p>
            <a:pPr>
              <a:lnSpc>
                <a:spcPts val="1500"/>
              </a:lnSpc>
              <a:spcAft>
                <a:spcPts val="1000"/>
              </a:spcAft>
              <a:buSzPct val="100000"/>
            </a:pPr>
            <a:endParaRPr lang="en-GB" sz="1400" dirty="0">
              <a:solidFill>
                <a:schemeClr val="dk1"/>
              </a:solidFill>
              <a:sym typeface="Century Gothic"/>
            </a:endParaRPr>
          </a:p>
          <a:p>
            <a:pPr>
              <a:lnSpc>
                <a:spcPts val="1500"/>
              </a:lnSpc>
              <a:spcAft>
                <a:spcPts val="1000"/>
              </a:spcAft>
              <a:buSzPct val="100000"/>
            </a:pPr>
            <a:endParaRPr lang="en-GB" sz="1400" dirty="0">
              <a:solidFill>
                <a:schemeClr val="dk1"/>
              </a:solidFill>
              <a:sym typeface="Century Gothic"/>
            </a:endParaRPr>
          </a:p>
        </p:txBody>
      </p:sp>
    </p:spTree>
    <p:extLst>
      <p:ext uri="{BB962C8B-B14F-4D97-AF65-F5344CB8AC3E}">
        <p14:creationId xmlns:p14="http://schemas.microsoft.com/office/powerpoint/2010/main" val="1156396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C687508-64D3-0142-9B5D-BFD021CAC4A0}"/>
              </a:ext>
            </a:extLst>
          </p:cNvPr>
          <p:cNvGrpSpPr/>
          <p:nvPr/>
        </p:nvGrpSpPr>
        <p:grpSpPr>
          <a:xfrm>
            <a:off x="343591" y="3399618"/>
            <a:ext cx="5855845" cy="2253964"/>
            <a:chOff x="692199" y="1719560"/>
            <a:chExt cx="5855845" cy="2253964"/>
          </a:xfrm>
        </p:grpSpPr>
        <p:sp>
          <p:nvSpPr>
            <p:cNvPr id="51" name="Rectangle 50">
              <a:extLst>
                <a:ext uri="{FF2B5EF4-FFF2-40B4-BE49-F238E27FC236}">
                  <a16:creationId xmlns:a16="http://schemas.microsoft.com/office/drawing/2014/main" id="{6AF81C1B-9F0E-2845-8333-3E7DB7222882}"/>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2" name="Content Placeholder 3">
              <a:extLst>
                <a:ext uri="{FF2B5EF4-FFF2-40B4-BE49-F238E27FC236}">
                  <a16:creationId xmlns:a16="http://schemas.microsoft.com/office/drawing/2014/main" id="{FEA1A8F2-A41F-2540-BA8B-CC0001888CCF}"/>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outcomes</a:t>
              </a:r>
            </a:p>
            <a:p>
              <a:pPr lvl="3" algn="l"/>
              <a:r>
                <a:rPr lang="en-GB" sz="2800" dirty="0">
                  <a:solidFill>
                    <a:schemeClr val="bg1"/>
                  </a:solidFill>
                </a:rPr>
                <a:t>Pupils will be able to:</a:t>
              </a:r>
            </a:p>
          </p:txBody>
        </p:sp>
        <p:grpSp>
          <p:nvGrpSpPr>
            <p:cNvPr id="53" name="Group 52">
              <a:extLst>
                <a:ext uri="{FF2B5EF4-FFF2-40B4-BE49-F238E27FC236}">
                  <a16:creationId xmlns:a16="http://schemas.microsoft.com/office/drawing/2014/main" id="{3DE47E74-9FA9-F649-89F1-C59DE95D163F}"/>
                </a:ext>
              </a:extLst>
            </p:cNvPr>
            <p:cNvGrpSpPr/>
            <p:nvPr/>
          </p:nvGrpSpPr>
          <p:grpSpPr>
            <a:xfrm>
              <a:off x="6050356" y="1719560"/>
              <a:ext cx="497688" cy="572154"/>
              <a:chOff x="11546445" y="2781334"/>
              <a:chExt cx="497688" cy="572154"/>
            </a:xfrm>
          </p:grpSpPr>
          <p:sp>
            <p:nvSpPr>
              <p:cNvPr id="54" name="Oval 53">
                <a:extLst>
                  <a:ext uri="{FF2B5EF4-FFF2-40B4-BE49-F238E27FC236}">
                    <a16:creationId xmlns:a16="http://schemas.microsoft.com/office/drawing/2014/main" id="{1F8E8519-DF0B-9C46-9725-353C11DA97CE}"/>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ontent Placeholder 3">
                <a:extLst>
                  <a:ext uri="{FF2B5EF4-FFF2-40B4-BE49-F238E27FC236}">
                    <a16:creationId xmlns:a16="http://schemas.microsoft.com/office/drawing/2014/main" id="{5316975E-0BF4-0943-B980-0303E6885BD1}"/>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0" name="Group 59">
            <a:extLst>
              <a:ext uri="{FF2B5EF4-FFF2-40B4-BE49-F238E27FC236}">
                <a16:creationId xmlns:a16="http://schemas.microsoft.com/office/drawing/2014/main" id="{53AF906B-EFD0-6C4D-86C8-48CB1CB3CA12}"/>
              </a:ext>
            </a:extLst>
          </p:cNvPr>
          <p:cNvGrpSpPr/>
          <p:nvPr/>
        </p:nvGrpSpPr>
        <p:grpSpPr>
          <a:xfrm>
            <a:off x="682801" y="5174852"/>
            <a:ext cx="3764766" cy="3500635"/>
            <a:chOff x="492024" y="5091652"/>
            <a:chExt cx="3764766" cy="3500635"/>
          </a:xfrm>
        </p:grpSpPr>
        <p:sp>
          <p:nvSpPr>
            <p:cNvPr id="61" name="Rectangle 60">
              <a:extLst>
                <a:ext uri="{FF2B5EF4-FFF2-40B4-BE49-F238E27FC236}">
                  <a16:creationId xmlns:a16="http://schemas.microsoft.com/office/drawing/2014/main" id="{FD0B8A4C-7128-8A47-98DB-CD4B0C18F8DA}"/>
                </a:ext>
              </a:extLst>
            </p:cNvPr>
            <p:cNvSpPr/>
            <p:nvPr/>
          </p:nvSpPr>
          <p:spPr>
            <a:xfrm>
              <a:off x="492024" y="5091652"/>
              <a:ext cx="3764766" cy="350063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2" name="Graphic 61">
              <a:extLst>
                <a:ext uri="{FF2B5EF4-FFF2-40B4-BE49-F238E27FC236}">
                  <a16:creationId xmlns:a16="http://schemas.microsoft.com/office/drawing/2014/main" id="{AB20DC72-59B2-4C49-9ADC-C29D55846F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5003" y="5521463"/>
              <a:ext cx="905956" cy="1130316"/>
            </a:xfrm>
            <a:prstGeom prst="rect">
              <a:avLst/>
            </a:prstGeom>
          </p:spPr>
        </p:pic>
        <p:sp>
          <p:nvSpPr>
            <p:cNvPr id="63" name="Oval 62">
              <a:extLst>
                <a:ext uri="{FF2B5EF4-FFF2-40B4-BE49-F238E27FC236}">
                  <a16:creationId xmlns:a16="http://schemas.microsoft.com/office/drawing/2014/main" id="{C348CC0B-D8F7-F745-809C-D115BBEB80C1}"/>
                </a:ext>
              </a:extLst>
            </p:cNvPr>
            <p:cNvSpPr/>
            <p:nvPr/>
          </p:nvSpPr>
          <p:spPr>
            <a:xfrm>
              <a:off x="2639801" y="6128487"/>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64" name="Title 1">
              <a:extLst>
                <a:ext uri="{FF2B5EF4-FFF2-40B4-BE49-F238E27FC236}">
                  <a16:creationId xmlns:a16="http://schemas.microsoft.com/office/drawing/2014/main" id="{62D4B839-8379-D846-9D96-A54F3DF740EE}"/>
                </a:ext>
              </a:extLst>
            </p:cNvPr>
            <p:cNvSpPr txBox="1">
              <a:spLocks/>
            </p:cNvSpPr>
            <p:nvPr/>
          </p:nvSpPr>
          <p:spPr>
            <a:xfrm>
              <a:off x="708964" y="7313704"/>
              <a:ext cx="3350080"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describe what personal data is. </a:t>
              </a:r>
            </a:p>
          </p:txBody>
        </p:sp>
      </p:grpSp>
      <p:grpSp>
        <p:nvGrpSpPr>
          <p:cNvPr id="65" name="Group 64">
            <a:extLst>
              <a:ext uri="{FF2B5EF4-FFF2-40B4-BE49-F238E27FC236}">
                <a16:creationId xmlns:a16="http://schemas.microsoft.com/office/drawing/2014/main" id="{8E63B459-6910-A74C-AEB7-818C74FC2D04}"/>
              </a:ext>
            </a:extLst>
          </p:cNvPr>
          <p:cNvGrpSpPr/>
          <p:nvPr/>
        </p:nvGrpSpPr>
        <p:grpSpPr>
          <a:xfrm>
            <a:off x="4936622" y="5174853"/>
            <a:ext cx="6136874" cy="3500636"/>
            <a:chOff x="5031660" y="5091653"/>
            <a:chExt cx="6136874" cy="3500636"/>
          </a:xfrm>
        </p:grpSpPr>
        <p:sp>
          <p:nvSpPr>
            <p:cNvPr id="66" name="Rectangle 65">
              <a:extLst>
                <a:ext uri="{FF2B5EF4-FFF2-40B4-BE49-F238E27FC236}">
                  <a16:creationId xmlns:a16="http://schemas.microsoft.com/office/drawing/2014/main" id="{A073BB8C-1416-2B45-AE20-0E8D07A89F8C}"/>
                </a:ext>
              </a:extLst>
            </p:cNvPr>
            <p:cNvSpPr/>
            <p:nvPr/>
          </p:nvSpPr>
          <p:spPr>
            <a:xfrm>
              <a:off x="5031660" y="5091653"/>
              <a:ext cx="6136874" cy="35006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7" name="Title 1">
              <a:extLst>
                <a:ext uri="{FF2B5EF4-FFF2-40B4-BE49-F238E27FC236}">
                  <a16:creationId xmlns:a16="http://schemas.microsoft.com/office/drawing/2014/main" id="{10FF2C7E-76E9-9F43-9802-108157F485B9}"/>
                </a:ext>
              </a:extLst>
            </p:cNvPr>
            <p:cNvSpPr txBox="1">
              <a:spLocks/>
            </p:cNvSpPr>
            <p:nvPr/>
          </p:nvSpPr>
          <p:spPr>
            <a:xfrm>
              <a:off x="5305140" y="7081589"/>
              <a:ext cx="5609108" cy="131954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explain how the Children’s code helps to protect children and young people’s personal data from being misused.</a:t>
              </a:r>
            </a:p>
          </p:txBody>
        </p:sp>
        <p:pic>
          <p:nvPicPr>
            <p:cNvPr id="68" name="Graphic 67">
              <a:extLst>
                <a:ext uri="{FF2B5EF4-FFF2-40B4-BE49-F238E27FC236}">
                  <a16:creationId xmlns:a16="http://schemas.microsoft.com/office/drawing/2014/main" id="{CE4225C8-1333-B24A-8143-72EBEDD172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8873" y="5521463"/>
              <a:ext cx="905956" cy="1130316"/>
            </a:xfrm>
            <a:prstGeom prst="rect">
              <a:avLst/>
            </a:prstGeom>
          </p:spPr>
        </p:pic>
        <p:sp>
          <p:nvSpPr>
            <p:cNvPr id="69" name="Oval 68">
              <a:extLst>
                <a:ext uri="{FF2B5EF4-FFF2-40B4-BE49-F238E27FC236}">
                  <a16:creationId xmlns:a16="http://schemas.microsoft.com/office/drawing/2014/main" id="{67C91799-C874-6E45-9ABC-42BE773BB9A9}"/>
                </a:ext>
              </a:extLst>
            </p:cNvPr>
            <p:cNvSpPr/>
            <p:nvPr/>
          </p:nvSpPr>
          <p:spPr>
            <a:xfrm>
              <a:off x="8293671" y="6128487"/>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70" name="Group 69">
            <a:extLst>
              <a:ext uri="{FF2B5EF4-FFF2-40B4-BE49-F238E27FC236}">
                <a16:creationId xmlns:a16="http://schemas.microsoft.com/office/drawing/2014/main" id="{6F6C6C23-DD2A-9043-B927-846E1620237A}"/>
              </a:ext>
            </a:extLst>
          </p:cNvPr>
          <p:cNvGrpSpPr/>
          <p:nvPr/>
        </p:nvGrpSpPr>
        <p:grpSpPr>
          <a:xfrm>
            <a:off x="11562551" y="5174852"/>
            <a:ext cx="3764766" cy="3500637"/>
            <a:chOff x="11958454" y="5091652"/>
            <a:chExt cx="3764766" cy="3500637"/>
          </a:xfrm>
        </p:grpSpPr>
        <p:sp>
          <p:nvSpPr>
            <p:cNvPr id="71" name="Rectangle 70">
              <a:extLst>
                <a:ext uri="{FF2B5EF4-FFF2-40B4-BE49-F238E27FC236}">
                  <a16:creationId xmlns:a16="http://schemas.microsoft.com/office/drawing/2014/main" id="{0E7D90E6-380D-B740-9902-91CB949D256F}"/>
                </a:ext>
              </a:extLst>
            </p:cNvPr>
            <p:cNvSpPr/>
            <p:nvPr/>
          </p:nvSpPr>
          <p:spPr>
            <a:xfrm>
              <a:off x="11958454" y="5091652"/>
              <a:ext cx="3764766" cy="350063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2" name="Title 1">
              <a:extLst>
                <a:ext uri="{FF2B5EF4-FFF2-40B4-BE49-F238E27FC236}">
                  <a16:creationId xmlns:a16="http://schemas.microsoft.com/office/drawing/2014/main" id="{50764D60-6F90-D04E-84BD-2ACC17242161}"/>
                </a:ext>
              </a:extLst>
            </p:cNvPr>
            <p:cNvSpPr txBox="1">
              <a:spLocks/>
            </p:cNvSpPr>
            <p:nvPr/>
          </p:nvSpPr>
          <p:spPr>
            <a:xfrm>
              <a:off x="12356790" y="7499450"/>
              <a:ext cx="2987288"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identify where to go for help and support.</a:t>
              </a:r>
            </a:p>
          </p:txBody>
        </p:sp>
        <p:pic>
          <p:nvPicPr>
            <p:cNvPr id="73" name="Graphic 72">
              <a:extLst>
                <a:ext uri="{FF2B5EF4-FFF2-40B4-BE49-F238E27FC236}">
                  <a16:creationId xmlns:a16="http://schemas.microsoft.com/office/drawing/2014/main" id="{7DE74D9A-E3D0-124D-9F68-4A6429613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73137" y="5521463"/>
              <a:ext cx="905956" cy="1130316"/>
            </a:xfrm>
            <a:prstGeom prst="rect">
              <a:avLst/>
            </a:prstGeom>
          </p:spPr>
        </p:pic>
        <p:sp>
          <p:nvSpPr>
            <p:cNvPr id="74" name="Oval 73">
              <a:extLst>
                <a:ext uri="{FF2B5EF4-FFF2-40B4-BE49-F238E27FC236}">
                  <a16:creationId xmlns:a16="http://schemas.microsoft.com/office/drawing/2014/main" id="{8A70D456-75EA-054F-8DD9-A2242F6B736B}"/>
                </a:ext>
              </a:extLst>
            </p:cNvPr>
            <p:cNvSpPr/>
            <p:nvPr/>
          </p:nvSpPr>
          <p:spPr>
            <a:xfrm>
              <a:off x="14047935" y="6128487"/>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grpSp>
        <p:nvGrpSpPr>
          <p:cNvPr id="2" name="Group 1">
            <a:extLst>
              <a:ext uri="{FF2B5EF4-FFF2-40B4-BE49-F238E27FC236}">
                <a16:creationId xmlns:a16="http://schemas.microsoft.com/office/drawing/2014/main" id="{1F38F923-5AE3-1E46-B91F-FCF713F2B3A1}"/>
              </a:ext>
            </a:extLst>
          </p:cNvPr>
          <p:cNvGrpSpPr/>
          <p:nvPr/>
        </p:nvGrpSpPr>
        <p:grpSpPr>
          <a:xfrm>
            <a:off x="343591" y="433311"/>
            <a:ext cx="11155513" cy="2813460"/>
            <a:chOff x="343591" y="433311"/>
            <a:chExt cx="11155513" cy="2813460"/>
          </a:xfrm>
        </p:grpSpPr>
        <p:grpSp>
          <p:nvGrpSpPr>
            <p:cNvPr id="31" name="Group 30">
              <a:extLst>
                <a:ext uri="{FF2B5EF4-FFF2-40B4-BE49-F238E27FC236}">
                  <a16:creationId xmlns:a16="http://schemas.microsoft.com/office/drawing/2014/main" id="{104E3940-24F5-E94D-886F-2670F7B6F58D}"/>
                </a:ext>
              </a:extLst>
            </p:cNvPr>
            <p:cNvGrpSpPr/>
            <p:nvPr/>
          </p:nvGrpSpPr>
          <p:grpSpPr>
            <a:xfrm>
              <a:off x="343591" y="433311"/>
              <a:ext cx="11155513" cy="2813460"/>
              <a:chOff x="2035553" y="2593256"/>
              <a:chExt cx="11155513" cy="2813460"/>
            </a:xfrm>
          </p:grpSpPr>
          <p:sp>
            <p:nvSpPr>
              <p:cNvPr id="32" name="Rectangle 31">
                <a:extLst>
                  <a:ext uri="{FF2B5EF4-FFF2-40B4-BE49-F238E27FC236}">
                    <a16:creationId xmlns:a16="http://schemas.microsoft.com/office/drawing/2014/main" id="{07DE4B97-2720-DE43-A0C5-7CB4F6B823A8}"/>
                  </a:ext>
                </a:extLst>
              </p:cNvPr>
              <p:cNvSpPr/>
              <p:nvPr/>
            </p:nvSpPr>
            <p:spPr>
              <a:xfrm>
                <a:off x="2035553" y="2593256"/>
                <a:ext cx="11155513" cy="281346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019967"/>
                  </a:solidFill>
                  <a:latin typeface="Overpass Mono" pitchFamily="49" charset="77"/>
                </a:endParaRPr>
              </a:p>
            </p:txBody>
          </p:sp>
          <p:sp>
            <p:nvSpPr>
              <p:cNvPr id="33" name="Rectangle 32">
                <a:extLst>
                  <a:ext uri="{FF2B5EF4-FFF2-40B4-BE49-F238E27FC236}">
                    <a16:creationId xmlns:a16="http://schemas.microsoft.com/office/drawing/2014/main" id="{9F4C6F41-72E7-C64C-88FA-78B0A9B3CCF3}"/>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9">
                <a:extLst>
                  <a:ext uri="{FF2B5EF4-FFF2-40B4-BE49-F238E27FC236}">
                    <a16:creationId xmlns:a16="http://schemas.microsoft.com/office/drawing/2014/main" id="{BEAAB21C-BD9B-3747-ABFA-B241AF379B56}"/>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Learning objective</a:t>
                </a:r>
              </a:p>
            </p:txBody>
          </p:sp>
          <p:grpSp>
            <p:nvGrpSpPr>
              <p:cNvPr id="35" name="Group 34">
                <a:extLst>
                  <a:ext uri="{FF2B5EF4-FFF2-40B4-BE49-F238E27FC236}">
                    <a16:creationId xmlns:a16="http://schemas.microsoft.com/office/drawing/2014/main" id="{BE066125-A889-8842-8E2C-639F2A186C67}"/>
                  </a:ext>
                </a:extLst>
              </p:cNvPr>
              <p:cNvGrpSpPr/>
              <p:nvPr/>
            </p:nvGrpSpPr>
            <p:grpSpPr>
              <a:xfrm>
                <a:off x="2158072" y="2680893"/>
                <a:ext cx="366748" cy="366748"/>
                <a:chOff x="2118558" y="2663960"/>
                <a:chExt cx="366748" cy="366748"/>
              </a:xfrm>
            </p:grpSpPr>
            <p:sp>
              <p:nvSpPr>
                <p:cNvPr id="42" name="Rectangle 41">
                  <a:extLst>
                    <a:ext uri="{FF2B5EF4-FFF2-40B4-BE49-F238E27FC236}">
                      <a16:creationId xmlns:a16="http://schemas.microsoft.com/office/drawing/2014/main" id="{2B840AFA-A6FC-C04F-A1DF-9B73C1E6E00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F59BB56-CEC0-B348-8685-4CF54350F30A}"/>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5774C6B-B7A1-294F-876D-11A079A3CCA9}"/>
                  </a:ext>
                </a:extLst>
              </p:cNvPr>
              <p:cNvGrpSpPr/>
              <p:nvPr/>
            </p:nvGrpSpPr>
            <p:grpSpPr>
              <a:xfrm>
                <a:off x="12290940" y="2686867"/>
                <a:ext cx="776902" cy="366748"/>
                <a:chOff x="10581098" y="2669934"/>
                <a:chExt cx="776902" cy="366748"/>
              </a:xfrm>
            </p:grpSpPr>
            <p:sp>
              <p:nvSpPr>
                <p:cNvPr id="38" name="Rectangle 37">
                  <a:extLst>
                    <a:ext uri="{FF2B5EF4-FFF2-40B4-BE49-F238E27FC236}">
                      <a16:creationId xmlns:a16="http://schemas.microsoft.com/office/drawing/2014/main" id="{706CCFA5-442A-924C-925E-B75E5DE3116E}"/>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EB862ED-5F9F-BD4D-BA34-E5CC2D1D204E}"/>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DDF3FE2D-4080-E444-ADD2-DA7991346E53}"/>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610F19A1-43C2-7346-9CD4-8CC93A0794E9}"/>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TextBox 75">
              <a:extLst>
                <a:ext uri="{FF2B5EF4-FFF2-40B4-BE49-F238E27FC236}">
                  <a16:creationId xmlns:a16="http://schemas.microsoft.com/office/drawing/2014/main" id="{AA9E7E89-79EB-CA46-A6BC-2F5453715976}"/>
                </a:ext>
              </a:extLst>
            </p:cNvPr>
            <p:cNvSpPr txBox="1"/>
            <p:nvPr/>
          </p:nvSpPr>
          <p:spPr>
            <a:xfrm>
              <a:off x="1070518" y="1005870"/>
              <a:ext cx="9701658" cy="1815882"/>
            </a:xfrm>
            <a:prstGeom prst="rect">
              <a:avLst/>
            </a:prstGeom>
            <a:noFill/>
          </p:spPr>
          <p:txBody>
            <a:bodyPr wrap="square">
              <a:spAutoFit/>
            </a:bodyPr>
            <a:lstStyle/>
            <a:p>
              <a:pPr algn="ctr"/>
              <a:br>
                <a:rPr lang="en-GB" sz="2800" b="1" dirty="0">
                  <a:solidFill>
                    <a:srgbClr val="019967"/>
                  </a:solidFill>
                  <a:latin typeface="Overpass Mono" pitchFamily="49" charset="77"/>
                </a:rPr>
              </a:br>
              <a:r>
                <a:rPr lang="en-GB" sz="2800" b="1" dirty="0">
                  <a:solidFill>
                    <a:srgbClr val="019967"/>
                  </a:solidFill>
                  <a:latin typeface="Overpass Mono" pitchFamily="49" charset="77"/>
                </a:rPr>
                <a:t>Pupils will learn what the Children’s code is and why it is important for protecting their digital rights.</a:t>
              </a:r>
            </a:p>
          </p:txBody>
        </p:sp>
      </p:grpSp>
    </p:spTree>
    <p:extLst>
      <p:ext uri="{BB962C8B-B14F-4D97-AF65-F5344CB8AC3E}">
        <p14:creationId xmlns:p14="http://schemas.microsoft.com/office/powerpoint/2010/main" val="4146078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childTnLst>
                          </p:cTn>
                        </p:par>
                        <p:par>
                          <p:cTn id="17" fill="hold">
                            <p:stCondLst>
                              <p:cond delay="500"/>
                            </p:stCondLst>
                            <p:childTnLst>
                              <p:par>
                                <p:cTn id="18" presetID="53" presetClass="entr" presetSubtype="16" fill="hold" nodeType="after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p:cTn id="20" dur="500" fill="hold"/>
                                        <p:tgtEl>
                                          <p:spTgt spid="60"/>
                                        </p:tgtEl>
                                        <p:attrNameLst>
                                          <p:attrName>ppt_w</p:attrName>
                                        </p:attrNameLst>
                                      </p:cBhvr>
                                      <p:tavLst>
                                        <p:tav tm="0">
                                          <p:val>
                                            <p:fltVal val="0"/>
                                          </p:val>
                                        </p:tav>
                                        <p:tav tm="100000">
                                          <p:val>
                                            <p:strVal val="#ppt_w"/>
                                          </p:val>
                                        </p:tav>
                                      </p:tavLst>
                                    </p:anim>
                                    <p:anim calcmode="lin" valueType="num">
                                      <p:cBhvr>
                                        <p:cTn id="21" dur="500" fill="hold"/>
                                        <p:tgtEl>
                                          <p:spTgt spid="60"/>
                                        </p:tgtEl>
                                        <p:attrNameLst>
                                          <p:attrName>ppt_h</p:attrName>
                                        </p:attrNameLst>
                                      </p:cBhvr>
                                      <p:tavLst>
                                        <p:tav tm="0">
                                          <p:val>
                                            <p:fltVal val="0"/>
                                          </p:val>
                                        </p:tav>
                                        <p:tav tm="100000">
                                          <p:val>
                                            <p:strVal val="#ppt_h"/>
                                          </p:val>
                                        </p:tav>
                                      </p:tavLst>
                                    </p:anim>
                                    <p:animEffect transition="in" filter="fade">
                                      <p:cBhvr>
                                        <p:cTn id="22" dur="500"/>
                                        <p:tgtEl>
                                          <p:spTgt spid="60"/>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500" fill="hold"/>
                                        <p:tgtEl>
                                          <p:spTgt spid="70"/>
                                        </p:tgtEl>
                                        <p:attrNameLst>
                                          <p:attrName>ppt_w</p:attrName>
                                        </p:attrNameLst>
                                      </p:cBhvr>
                                      <p:tavLst>
                                        <p:tav tm="0">
                                          <p:val>
                                            <p:fltVal val="0"/>
                                          </p:val>
                                        </p:tav>
                                        <p:tav tm="100000">
                                          <p:val>
                                            <p:strVal val="#ppt_w"/>
                                          </p:val>
                                        </p:tav>
                                      </p:tavLst>
                                    </p:anim>
                                    <p:anim calcmode="lin" valueType="num">
                                      <p:cBhvr>
                                        <p:cTn id="33" dur="500" fill="hold"/>
                                        <p:tgtEl>
                                          <p:spTgt spid="70"/>
                                        </p:tgtEl>
                                        <p:attrNameLst>
                                          <p:attrName>ppt_h</p:attrName>
                                        </p:attrNameLst>
                                      </p:cBhvr>
                                      <p:tavLst>
                                        <p:tav tm="0">
                                          <p:val>
                                            <p:fltVal val="0"/>
                                          </p:val>
                                        </p:tav>
                                        <p:tav tm="100000">
                                          <p:val>
                                            <p:strVal val="#ppt_h"/>
                                          </p:val>
                                        </p:tav>
                                      </p:tavLst>
                                    </p:anim>
                                    <p:animEffect transition="in" filter="fade">
                                      <p:cBhvr>
                                        <p:cTn id="3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8C7CC-21F2-1A41-B728-8D46F925FBA7}"/>
              </a:ext>
            </a:extLst>
          </p:cNvPr>
          <p:cNvSpPr/>
          <p:nvPr/>
        </p:nvSpPr>
        <p:spPr>
          <a:xfrm>
            <a:off x="-178077" y="-218550"/>
            <a:ext cx="12408110" cy="4870938"/>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 name="Title 1">
            <a:extLst>
              <a:ext uri="{FF2B5EF4-FFF2-40B4-BE49-F238E27FC236}">
                <a16:creationId xmlns:a16="http://schemas.microsoft.com/office/drawing/2014/main" id="{DE33F15B-6229-3646-A28B-44246D166BD2}"/>
              </a:ext>
            </a:extLst>
          </p:cNvPr>
          <p:cNvSpPr txBox="1">
            <a:spLocks/>
          </p:cNvSpPr>
          <p:nvPr/>
        </p:nvSpPr>
        <p:spPr>
          <a:xfrm>
            <a:off x="692201" y="611125"/>
            <a:ext cx="895421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Take a guess! </a:t>
            </a:r>
          </a:p>
          <a:p>
            <a:pPr>
              <a:lnSpc>
                <a:spcPct val="100000"/>
              </a:lnSpc>
            </a:pPr>
            <a:endParaRPr lang="en-GB" sz="2400" dirty="0">
              <a:solidFill>
                <a:schemeClr val="dk1"/>
              </a:solidFill>
              <a:ea typeface="Calibri"/>
              <a:cs typeface="Calibri"/>
              <a:sym typeface="Calibri"/>
            </a:endParaRPr>
          </a:p>
          <a:p>
            <a:pPr lvl="0">
              <a:lnSpc>
                <a:spcPct val="110000"/>
              </a:lnSpc>
              <a:spcBef>
                <a:spcPts val="0"/>
              </a:spcBef>
            </a:pPr>
            <a:r>
              <a:rPr lang="en-GB" sz="2400" dirty="0">
                <a:solidFill>
                  <a:schemeClr val="dk1"/>
                </a:solidFill>
                <a:ea typeface="Calibri"/>
                <a:cs typeface="Calibri"/>
                <a:sym typeface="Calibri"/>
              </a:rPr>
              <a:t>What percentage of children aged 8 to 11...</a:t>
            </a:r>
            <a:r>
              <a:rPr lang="en-GB" sz="3600" b="1" dirty="0">
                <a:solidFill>
                  <a:schemeClr val="dk1"/>
                </a:solidFill>
                <a:ea typeface="Calibri"/>
                <a:cs typeface="Calibri"/>
                <a:sym typeface="Calibri"/>
              </a:rPr>
              <a:t> </a:t>
            </a:r>
          </a:p>
        </p:txBody>
      </p:sp>
      <p:grpSp>
        <p:nvGrpSpPr>
          <p:cNvPr id="46" name="Group 45">
            <a:extLst>
              <a:ext uri="{FF2B5EF4-FFF2-40B4-BE49-F238E27FC236}">
                <a16:creationId xmlns:a16="http://schemas.microsoft.com/office/drawing/2014/main" id="{F8F76F6F-0359-0248-BA97-9A5A1043DB0F}"/>
              </a:ext>
            </a:extLst>
          </p:cNvPr>
          <p:cNvGrpSpPr/>
          <p:nvPr/>
        </p:nvGrpSpPr>
        <p:grpSpPr>
          <a:xfrm>
            <a:off x="817721" y="2609130"/>
            <a:ext cx="3257906" cy="3024371"/>
            <a:chOff x="817721" y="2766489"/>
            <a:chExt cx="3257906" cy="3024371"/>
          </a:xfrm>
        </p:grpSpPr>
        <p:sp>
          <p:nvSpPr>
            <p:cNvPr id="5" name="Rectangle 4">
              <a:extLst>
                <a:ext uri="{FF2B5EF4-FFF2-40B4-BE49-F238E27FC236}">
                  <a16:creationId xmlns:a16="http://schemas.microsoft.com/office/drawing/2014/main" id="{834954D8-5A1D-FF4D-91A0-1F315938166E}"/>
                </a:ext>
              </a:extLst>
            </p:cNvPr>
            <p:cNvSpPr/>
            <p:nvPr/>
          </p:nvSpPr>
          <p:spPr>
            <a:xfrm>
              <a:off x="817721" y="3061075"/>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019967"/>
                  </a:solidFill>
                  <a:latin typeface="Overpass Mono" pitchFamily="49" charset="77"/>
                </a:rPr>
                <a:t>play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games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online</a:t>
              </a:r>
            </a:p>
          </p:txBody>
        </p:sp>
        <p:grpSp>
          <p:nvGrpSpPr>
            <p:cNvPr id="33" name="Group 32">
              <a:extLst>
                <a:ext uri="{FF2B5EF4-FFF2-40B4-BE49-F238E27FC236}">
                  <a16:creationId xmlns:a16="http://schemas.microsoft.com/office/drawing/2014/main" id="{29E90AB6-9FCE-1843-935E-16D873F75560}"/>
                </a:ext>
              </a:extLst>
            </p:cNvPr>
            <p:cNvGrpSpPr/>
            <p:nvPr/>
          </p:nvGrpSpPr>
          <p:grpSpPr>
            <a:xfrm>
              <a:off x="3466159" y="2766489"/>
              <a:ext cx="609468" cy="609469"/>
              <a:chOff x="13421926" y="1527309"/>
              <a:chExt cx="497688" cy="497689"/>
            </a:xfrm>
          </p:grpSpPr>
          <p:sp>
            <p:nvSpPr>
              <p:cNvPr id="34" name="Oval 33">
                <a:extLst>
                  <a:ext uri="{FF2B5EF4-FFF2-40B4-BE49-F238E27FC236}">
                    <a16:creationId xmlns:a16="http://schemas.microsoft.com/office/drawing/2014/main" id="{DEDC2A8F-7565-B247-BAE4-84C4A1A77AAC}"/>
                  </a:ext>
                </a:extLst>
              </p:cNvPr>
              <p:cNvSpPr/>
              <p:nvPr/>
            </p:nvSpPr>
            <p:spPr>
              <a:xfrm>
                <a:off x="13421926" y="1527309"/>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3">
                <a:extLst>
                  <a:ext uri="{FF2B5EF4-FFF2-40B4-BE49-F238E27FC236}">
                    <a16:creationId xmlns:a16="http://schemas.microsoft.com/office/drawing/2014/main" id="{67BE5DA1-5623-CD46-A704-51595A2F99C7}"/>
                  </a:ext>
                </a:extLst>
              </p:cNvPr>
              <p:cNvSpPr txBox="1">
                <a:spLocks/>
              </p:cNvSpPr>
              <p:nvPr/>
            </p:nvSpPr>
            <p:spPr>
              <a:xfrm>
                <a:off x="13564007" y="1573552"/>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47" name="Group 46">
            <a:extLst>
              <a:ext uri="{FF2B5EF4-FFF2-40B4-BE49-F238E27FC236}">
                <a16:creationId xmlns:a16="http://schemas.microsoft.com/office/drawing/2014/main" id="{8DF328E0-5546-DE4D-B373-81CDBAEDBA7C}"/>
              </a:ext>
            </a:extLst>
          </p:cNvPr>
          <p:cNvGrpSpPr/>
          <p:nvPr/>
        </p:nvGrpSpPr>
        <p:grpSpPr>
          <a:xfrm>
            <a:off x="4594927" y="3894811"/>
            <a:ext cx="3268929" cy="3024371"/>
            <a:chOff x="4594927" y="2766489"/>
            <a:chExt cx="3268929" cy="3024371"/>
          </a:xfrm>
        </p:grpSpPr>
        <p:sp>
          <p:nvSpPr>
            <p:cNvPr id="9" name="Rectangle 8">
              <a:extLst>
                <a:ext uri="{FF2B5EF4-FFF2-40B4-BE49-F238E27FC236}">
                  <a16:creationId xmlns:a16="http://schemas.microsoft.com/office/drawing/2014/main" id="{CEC2BEC2-856B-1D46-B763-FD2E6DCE2F8F}"/>
                </a:ext>
              </a:extLst>
            </p:cNvPr>
            <p:cNvSpPr/>
            <p:nvPr/>
          </p:nvSpPr>
          <p:spPr>
            <a:xfrm>
              <a:off x="4594927" y="3061075"/>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019967"/>
                  </a:solidFill>
                  <a:latin typeface="Overpass Mono" pitchFamily="49" charset="77"/>
                </a:rPr>
                <a:t>use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social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media </a:t>
              </a:r>
            </a:p>
          </p:txBody>
        </p:sp>
        <p:grpSp>
          <p:nvGrpSpPr>
            <p:cNvPr id="36" name="Group 35">
              <a:extLst>
                <a:ext uri="{FF2B5EF4-FFF2-40B4-BE49-F238E27FC236}">
                  <a16:creationId xmlns:a16="http://schemas.microsoft.com/office/drawing/2014/main" id="{C1551AB0-502D-1240-B118-A066399C6A3C}"/>
                </a:ext>
              </a:extLst>
            </p:cNvPr>
            <p:cNvGrpSpPr/>
            <p:nvPr/>
          </p:nvGrpSpPr>
          <p:grpSpPr>
            <a:xfrm>
              <a:off x="7254388" y="2766489"/>
              <a:ext cx="609468" cy="609469"/>
              <a:chOff x="13421926" y="1527309"/>
              <a:chExt cx="497688" cy="497689"/>
            </a:xfrm>
          </p:grpSpPr>
          <p:sp>
            <p:nvSpPr>
              <p:cNvPr id="37" name="Oval 36">
                <a:extLst>
                  <a:ext uri="{FF2B5EF4-FFF2-40B4-BE49-F238E27FC236}">
                    <a16:creationId xmlns:a16="http://schemas.microsoft.com/office/drawing/2014/main" id="{876D5AAB-AFC6-D648-92FB-C54349977C26}"/>
                  </a:ext>
                </a:extLst>
              </p:cNvPr>
              <p:cNvSpPr/>
              <p:nvPr/>
            </p:nvSpPr>
            <p:spPr>
              <a:xfrm>
                <a:off x="13421926" y="1527309"/>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
                <a:extLst>
                  <a:ext uri="{FF2B5EF4-FFF2-40B4-BE49-F238E27FC236}">
                    <a16:creationId xmlns:a16="http://schemas.microsoft.com/office/drawing/2014/main" id="{4E765D6E-B481-AC40-9ABC-1205335C4F9A}"/>
                  </a:ext>
                </a:extLst>
              </p:cNvPr>
              <p:cNvSpPr txBox="1">
                <a:spLocks/>
              </p:cNvSpPr>
              <p:nvPr/>
            </p:nvSpPr>
            <p:spPr>
              <a:xfrm>
                <a:off x="13564007" y="1573552"/>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48" name="Group 47">
            <a:extLst>
              <a:ext uri="{FF2B5EF4-FFF2-40B4-BE49-F238E27FC236}">
                <a16:creationId xmlns:a16="http://schemas.microsoft.com/office/drawing/2014/main" id="{D8419341-EEA2-FE49-8BB5-EAA694B557C0}"/>
              </a:ext>
            </a:extLst>
          </p:cNvPr>
          <p:cNvGrpSpPr/>
          <p:nvPr/>
        </p:nvGrpSpPr>
        <p:grpSpPr>
          <a:xfrm>
            <a:off x="8372133" y="2609130"/>
            <a:ext cx="3269903" cy="3024371"/>
            <a:chOff x="8372133" y="2766489"/>
            <a:chExt cx="3269903" cy="3024371"/>
          </a:xfrm>
        </p:grpSpPr>
        <p:sp>
          <p:nvSpPr>
            <p:cNvPr id="13" name="Rectangle 12">
              <a:extLst>
                <a:ext uri="{FF2B5EF4-FFF2-40B4-BE49-F238E27FC236}">
                  <a16:creationId xmlns:a16="http://schemas.microsoft.com/office/drawing/2014/main" id="{EB1BD21E-CB1C-6E4D-932D-FD357A59E94E}"/>
                </a:ext>
              </a:extLst>
            </p:cNvPr>
            <p:cNvSpPr/>
            <p:nvPr/>
          </p:nvSpPr>
          <p:spPr>
            <a:xfrm>
              <a:off x="8372133" y="3061075"/>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019967"/>
                  </a:solidFill>
                  <a:latin typeface="Overpass Mono" pitchFamily="49" charset="77"/>
                </a:rPr>
                <a:t>use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messaging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apps</a:t>
              </a:r>
            </a:p>
          </p:txBody>
        </p:sp>
        <p:grpSp>
          <p:nvGrpSpPr>
            <p:cNvPr id="39" name="Group 38">
              <a:extLst>
                <a:ext uri="{FF2B5EF4-FFF2-40B4-BE49-F238E27FC236}">
                  <a16:creationId xmlns:a16="http://schemas.microsoft.com/office/drawing/2014/main" id="{F5D78C4C-7886-B942-A0C2-2CBBAEB57070}"/>
                </a:ext>
              </a:extLst>
            </p:cNvPr>
            <p:cNvGrpSpPr/>
            <p:nvPr/>
          </p:nvGrpSpPr>
          <p:grpSpPr>
            <a:xfrm>
              <a:off x="11032568" y="2766489"/>
              <a:ext cx="609468" cy="609469"/>
              <a:chOff x="13421926" y="1527309"/>
              <a:chExt cx="497688" cy="497689"/>
            </a:xfrm>
          </p:grpSpPr>
          <p:sp>
            <p:nvSpPr>
              <p:cNvPr id="40" name="Oval 39">
                <a:extLst>
                  <a:ext uri="{FF2B5EF4-FFF2-40B4-BE49-F238E27FC236}">
                    <a16:creationId xmlns:a16="http://schemas.microsoft.com/office/drawing/2014/main" id="{7A86FBA4-4FEF-1A4E-B7E2-3AD04BE7BC59}"/>
                  </a:ext>
                </a:extLst>
              </p:cNvPr>
              <p:cNvSpPr/>
              <p:nvPr/>
            </p:nvSpPr>
            <p:spPr>
              <a:xfrm>
                <a:off x="13421926" y="1527309"/>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
                <a:extLst>
                  <a:ext uri="{FF2B5EF4-FFF2-40B4-BE49-F238E27FC236}">
                    <a16:creationId xmlns:a16="http://schemas.microsoft.com/office/drawing/2014/main" id="{235D4D1A-DAD4-9145-82AF-7C373D9F7F4B}"/>
                  </a:ext>
                </a:extLst>
              </p:cNvPr>
              <p:cNvSpPr txBox="1">
                <a:spLocks/>
              </p:cNvSpPr>
              <p:nvPr/>
            </p:nvSpPr>
            <p:spPr>
              <a:xfrm>
                <a:off x="13564007" y="1573552"/>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49" name="Group 48">
            <a:extLst>
              <a:ext uri="{FF2B5EF4-FFF2-40B4-BE49-F238E27FC236}">
                <a16:creationId xmlns:a16="http://schemas.microsoft.com/office/drawing/2014/main" id="{15EF3E20-EB1D-8245-A5C3-414F3B1D09A0}"/>
              </a:ext>
            </a:extLst>
          </p:cNvPr>
          <p:cNvGrpSpPr/>
          <p:nvPr/>
        </p:nvGrpSpPr>
        <p:grpSpPr>
          <a:xfrm>
            <a:off x="12149338" y="3894811"/>
            <a:ext cx="3260830" cy="3024371"/>
            <a:chOff x="12149338" y="2766489"/>
            <a:chExt cx="3260830" cy="3024371"/>
          </a:xfrm>
        </p:grpSpPr>
        <p:sp>
          <p:nvSpPr>
            <p:cNvPr id="17" name="Rectangle 16">
              <a:extLst>
                <a:ext uri="{FF2B5EF4-FFF2-40B4-BE49-F238E27FC236}">
                  <a16:creationId xmlns:a16="http://schemas.microsoft.com/office/drawing/2014/main" id="{7BFEF296-4576-1C42-B65F-510816C1A847}"/>
                </a:ext>
              </a:extLst>
            </p:cNvPr>
            <p:cNvSpPr/>
            <p:nvPr/>
          </p:nvSpPr>
          <p:spPr>
            <a:xfrm>
              <a:off x="12149338" y="3061075"/>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019967"/>
                  </a:solidFill>
                  <a:latin typeface="Overpass Mono" pitchFamily="49" charset="77"/>
                </a:rPr>
                <a:t>use video streaming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e.g. Netflix</a:t>
              </a:r>
            </a:p>
          </p:txBody>
        </p:sp>
        <p:grpSp>
          <p:nvGrpSpPr>
            <p:cNvPr id="42" name="Group 41">
              <a:extLst>
                <a:ext uri="{FF2B5EF4-FFF2-40B4-BE49-F238E27FC236}">
                  <a16:creationId xmlns:a16="http://schemas.microsoft.com/office/drawing/2014/main" id="{BB08AA16-EBA0-AA44-B1F4-E52B707A56B6}"/>
                </a:ext>
              </a:extLst>
            </p:cNvPr>
            <p:cNvGrpSpPr/>
            <p:nvPr/>
          </p:nvGrpSpPr>
          <p:grpSpPr>
            <a:xfrm>
              <a:off x="14800700" y="2766489"/>
              <a:ext cx="609468" cy="609469"/>
              <a:chOff x="13421926" y="1527309"/>
              <a:chExt cx="497688" cy="497689"/>
            </a:xfrm>
          </p:grpSpPr>
          <p:sp>
            <p:nvSpPr>
              <p:cNvPr id="43" name="Oval 42">
                <a:extLst>
                  <a:ext uri="{FF2B5EF4-FFF2-40B4-BE49-F238E27FC236}">
                    <a16:creationId xmlns:a16="http://schemas.microsoft.com/office/drawing/2014/main" id="{DBFB5F71-62A1-D544-AD06-99B4FFB898C5}"/>
                  </a:ext>
                </a:extLst>
              </p:cNvPr>
              <p:cNvSpPr/>
              <p:nvPr/>
            </p:nvSpPr>
            <p:spPr>
              <a:xfrm>
                <a:off x="13421926" y="1527309"/>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B98EA241-F578-7B45-AF35-A582F5C92DDF}"/>
                  </a:ext>
                </a:extLst>
              </p:cNvPr>
              <p:cNvSpPr txBox="1">
                <a:spLocks/>
              </p:cNvSpPr>
              <p:nvPr/>
            </p:nvSpPr>
            <p:spPr>
              <a:xfrm>
                <a:off x="13564007" y="1573552"/>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2680395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8C7CC-21F2-1A41-B728-8D46F925FBA7}"/>
              </a:ext>
            </a:extLst>
          </p:cNvPr>
          <p:cNvSpPr/>
          <p:nvPr/>
        </p:nvSpPr>
        <p:spPr>
          <a:xfrm>
            <a:off x="-178077" y="-218550"/>
            <a:ext cx="12408110" cy="4870938"/>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 name="Title 1">
            <a:extLst>
              <a:ext uri="{FF2B5EF4-FFF2-40B4-BE49-F238E27FC236}">
                <a16:creationId xmlns:a16="http://schemas.microsoft.com/office/drawing/2014/main" id="{DE33F15B-6229-3646-A28B-44246D166BD2}"/>
              </a:ext>
            </a:extLst>
          </p:cNvPr>
          <p:cNvSpPr txBox="1">
            <a:spLocks/>
          </p:cNvSpPr>
          <p:nvPr/>
        </p:nvSpPr>
        <p:spPr>
          <a:xfrm>
            <a:off x="692201" y="611125"/>
            <a:ext cx="895421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Take a guess! </a:t>
            </a:r>
          </a:p>
          <a:p>
            <a:pPr>
              <a:lnSpc>
                <a:spcPct val="100000"/>
              </a:lnSpc>
            </a:pPr>
            <a:endParaRPr lang="en-GB" sz="2400" dirty="0">
              <a:solidFill>
                <a:schemeClr val="dk1"/>
              </a:solidFill>
              <a:ea typeface="Calibri"/>
              <a:cs typeface="Calibri"/>
              <a:sym typeface="Calibri"/>
            </a:endParaRPr>
          </a:p>
          <a:p>
            <a:pPr lvl="0">
              <a:lnSpc>
                <a:spcPct val="110000"/>
              </a:lnSpc>
              <a:spcBef>
                <a:spcPts val="0"/>
              </a:spcBef>
            </a:pPr>
            <a:r>
              <a:rPr lang="en-GB" sz="2400" dirty="0">
                <a:solidFill>
                  <a:schemeClr val="dk1"/>
                </a:solidFill>
                <a:ea typeface="Calibri"/>
                <a:cs typeface="Calibri"/>
                <a:sym typeface="Calibri"/>
              </a:rPr>
              <a:t>What percentage of children aged 8 to 11...</a:t>
            </a:r>
            <a:r>
              <a:rPr lang="en-GB" sz="3600" b="1" dirty="0">
                <a:solidFill>
                  <a:schemeClr val="dk1"/>
                </a:solidFill>
                <a:ea typeface="Calibri"/>
                <a:cs typeface="Calibri"/>
                <a:sym typeface="Calibri"/>
              </a:rPr>
              <a:t> </a:t>
            </a:r>
          </a:p>
        </p:txBody>
      </p:sp>
      <p:grpSp>
        <p:nvGrpSpPr>
          <p:cNvPr id="46" name="Group 45">
            <a:extLst>
              <a:ext uri="{FF2B5EF4-FFF2-40B4-BE49-F238E27FC236}">
                <a16:creationId xmlns:a16="http://schemas.microsoft.com/office/drawing/2014/main" id="{F8F76F6F-0359-0248-BA97-9A5A1043DB0F}"/>
              </a:ext>
            </a:extLst>
          </p:cNvPr>
          <p:cNvGrpSpPr/>
          <p:nvPr/>
        </p:nvGrpSpPr>
        <p:grpSpPr>
          <a:xfrm>
            <a:off x="817721" y="2609130"/>
            <a:ext cx="3257906" cy="3024371"/>
            <a:chOff x="817721" y="2766489"/>
            <a:chExt cx="3257906" cy="3024371"/>
          </a:xfrm>
        </p:grpSpPr>
        <p:sp>
          <p:nvSpPr>
            <p:cNvPr id="5" name="Rectangle 4">
              <a:extLst>
                <a:ext uri="{FF2B5EF4-FFF2-40B4-BE49-F238E27FC236}">
                  <a16:creationId xmlns:a16="http://schemas.microsoft.com/office/drawing/2014/main" id="{834954D8-5A1D-FF4D-91A0-1F315938166E}"/>
                </a:ext>
              </a:extLst>
            </p:cNvPr>
            <p:cNvSpPr/>
            <p:nvPr/>
          </p:nvSpPr>
          <p:spPr>
            <a:xfrm>
              <a:off x="817721" y="3061075"/>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019967"/>
                  </a:solidFill>
                  <a:latin typeface="Overpass Mono" pitchFamily="49" charset="77"/>
                </a:rPr>
                <a:t>play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games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online</a:t>
              </a:r>
            </a:p>
          </p:txBody>
        </p:sp>
        <p:grpSp>
          <p:nvGrpSpPr>
            <p:cNvPr id="33" name="Group 32">
              <a:extLst>
                <a:ext uri="{FF2B5EF4-FFF2-40B4-BE49-F238E27FC236}">
                  <a16:creationId xmlns:a16="http://schemas.microsoft.com/office/drawing/2014/main" id="{29E90AB6-9FCE-1843-935E-16D873F75560}"/>
                </a:ext>
              </a:extLst>
            </p:cNvPr>
            <p:cNvGrpSpPr/>
            <p:nvPr/>
          </p:nvGrpSpPr>
          <p:grpSpPr>
            <a:xfrm>
              <a:off x="3466159" y="2766489"/>
              <a:ext cx="609468" cy="609469"/>
              <a:chOff x="13421926" y="1527309"/>
              <a:chExt cx="497688" cy="497689"/>
            </a:xfrm>
          </p:grpSpPr>
          <p:sp>
            <p:nvSpPr>
              <p:cNvPr id="34" name="Oval 33">
                <a:extLst>
                  <a:ext uri="{FF2B5EF4-FFF2-40B4-BE49-F238E27FC236}">
                    <a16:creationId xmlns:a16="http://schemas.microsoft.com/office/drawing/2014/main" id="{DEDC2A8F-7565-B247-BAE4-84C4A1A77AAC}"/>
                  </a:ext>
                </a:extLst>
              </p:cNvPr>
              <p:cNvSpPr/>
              <p:nvPr/>
            </p:nvSpPr>
            <p:spPr>
              <a:xfrm>
                <a:off x="13421926" y="1527309"/>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3">
                <a:extLst>
                  <a:ext uri="{FF2B5EF4-FFF2-40B4-BE49-F238E27FC236}">
                    <a16:creationId xmlns:a16="http://schemas.microsoft.com/office/drawing/2014/main" id="{67BE5DA1-5623-CD46-A704-51595A2F99C7}"/>
                  </a:ext>
                </a:extLst>
              </p:cNvPr>
              <p:cNvSpPr txBox="1">
                <a:spLocks/>
              </p:cNvSpPr>
              <p:nvPr/>
            </p:nvSpPr>
            <p:spPr>
              <a:xfrm>
                <a:off x="13564007" y="1573552"/>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47" name="Group 46">
            <a:extLst>
              <a:ext uri="{FF2B5EF4-FFF2-40B4-BE49-F238E27FC236}">
                <a16:creationId xmlns:a16="http://schemas.microsoft.com/office/drawing/2014/main" id="{8DF328E0-5546-DE4D-B373-81CDBAEDBA7C}"/>
              </a:ext>
            </a:extLst>
          </p:cNvPr>
          <p:cNvGrpSpPr/>
          <p:nvPr/>
        </p:nvGrpSpPr>
        <p:grpSpPr>
          <a:xfrm>
            <a:off x="4594927" y="3894811"/>
            <a:ext cx="3268929" cy="3024371"/>
            <a:chOff x="4594927" y="2766489"/>
            <a:chExt cx="3268929" cy="3024371"/>
          </a:xfrm>
        </p:grpSpPr>
        <p:sp>
          <p:nvSpPr>
            <p:cNvPr id="9" name="Rectangle 8">
              <a:extLst>
                <a:ext uri="{FF2B5EF4-FFF2-40B4-BE49-F238E27FC236}">
                  <a16:creationId xmlns:a16="http://schemas.microsoft.com/office/drawing/2014/main" id="{CEC2BEC2-856B-1D46-B763-FD2E6DCE2F8F}"/>
                </a:ext>
              </a:extLst>
            </p:cNvPr>
            <p:cNvSpPr/>
            <p:nvPr/>
          </p:nvSpPr>
          <p:spPr>
            <a:xfrm>
              <a:off x="4594927" y="3061075"/>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019967"/>
                  </a:solidFill>
                  <a:latin typeface="Overpass Mono" pitchFamily="49" charset="77"/>
                </a:rPr>
                <a:t>use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social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media </a:t>
              </a:r>
            </a:p>
          </p:txBody>
        </p:sp>
        <p:grpSp>
          <p:nvGrpSpPr>
            <p:cNvPr id="36" name="Group 35">
              <a:extLst>
                <a:ext uri="{FF2B5EF4-FFF2-40B4-BE49-F238E27FC236}">
                  <a16:creationId xmlns:a16="http://schemas.microsoft.com/office/drawing/2014/main" id="{C1551AB0-502D-1240-B118-A066399C6A3C}"/>
                </a:ext>
              </a:extLst>
            </p:cNvPr>
            <p:cNvGrpSpPr/>
            <p:nvPr/>
          </p:nvGrpSpPr>
          <p:grpSpPr>
            <a:xfrm>
              <a:off x="7254388" y="2766489"/>
              <a:ext cx="609468" cy="609469"/>
              <a:chOff x="13421926" y="1527309"/>
              <a:chExt cx="497688" cy="497689"/>
            </a:xfrm>
          </p:grpSpPr>
          <p:sp>
            <p:nvSpPr>
              <p:cNvPr id="37" name="Oval 36">
                <a:extLst>
                  <a:ext uri="{FF2B5EF4-FFF2-40B4-BE49-F238E27FC236}">
                    <a16:creationId xmlns:a16="http://schemas.microsoft.com/office/drawing/2014/main" id="{876D5AAB-AFC6-D648-92FB-C54349977C26}"/>
                  </a:ext>
                </a:extLst>
              </p:cNvPr>
              <p:cNvSpPr/>
              <p:nvPr/>
            </p:nvSpPr>
            <p:spPr>
              <a:xfrm>
                <a:off x="13421926" y="1527309"/>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
                <a:extLst>
                  <a:ext uri="{FF2B5EF4-FFF2-40B4-BE49-F238E27FC236}">
                    <a16:creationId xmlns:a16="http://schemas.microsoft.com/office/drawing/2014/main" id="{4E765D6E-B481-AC40-9ABC-1205335C4F9A}"/>
                  </a:ext>
                </a:extLst>
              </p:cNvPr>
              <p:cNvSpPr txBox="1">
                <a:spLocks/>
              </p:cNvSpPr>
              <p:nvPr/>
            </p:nvSpPr>
            <p:spPr>
              <a:xfrm>
                <a:off x="13564007" y="1573552"/>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48" name="Group 47">
            <a:extLst>
              <a:ext uri="{FF2B5EF4-FFF2-40B4-BE49-F238E27FC236}">
                <a16:creationId xmlns:a16="http://schemas.microsoft.com/office/drawing/2014/main" id="{D8419341-EEA2-FE49-8BB5-EAA694B557C0}"/>
              </a:ext>
            </a:extLst>
          </p:cNvPr>
          <p:cNvGrpSpPr/>
          <p:nvPr/>
        </p:nvGrpSpPr>
        <p:grpSpPr>
          <a:xfrm>
            <a:off x="8372133" y="2609130"/>
            <a:ext cx="3269903" cy="3024371"/>
            <a:chOff x="8372133" y="2766489"/>
            <a:chExt cx="3269903" cy="3024371"/>
          </a:xfrm>
        </p:grpSpPr>
        <p:sp>
          <p:nvSpPr>
            <p:cNvPr id="13" name="Rectangle 12">
              <a:extLst>
                <a:ext uri="{FF2B5EF4-FFF2-40B4-BE49-F238E27FC236}">
                  <a16:creationId xmlns:a16="http://schemas.microsoft.com/office/drawing/2014/main" id="{EB1BD21E-CB1C-6E4D-932D-FD357A59E94E}"/>
                </a:ext>
              </a:extLst>
            </p:cNvPr>
            <p:cNvSpPr/>
            <p:nvPr/>
          </p:nvSpPr>
          <p:spPr>
            <a:xfrm>
              <a:off x="8372133" y="3061075"/>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019967"/>
                  </a:solidFill>
                  <a:latin typeface="Overpass Mono" pitchFamily="49" charset="77"/>
                </a:rPr>
                <a:t>use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messaging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apps</a:t>
              </a:r>
            </a:p>
          </p:txBody>
        </p:sp>
        <p:grpSp>
          <p:nvGrpSpPr>
            <p:cNvPr id="39" name="Group 38">
              <a:extLst>
                <a:ext uri="{FF2B5EF4-FFF2-40B4-BE49-F238E27FC236}">
                  <a16:creationId xmlns:a16="http://schemas.microsoft.com/office/drawing/2014/main" id="{F5D78C4C-7886-B942-A0C2-2CBBAEB57070}"/>
                </a:ext>
              </a:extLst>
            </p:cNvPr>
            <p:cNvGrpSpPr/>
            <p:nvPr/>
          </p:nvGrpSpPr>
          <p:grpSpPr>
            <a:xfrm>
              <a:off x="11032568" y="2766489"/>
              <a:ext cx="609468" cy="609469"/>
              <a:chOff x="13421926" y="1527309"/>
              <a:chExt cx="497688" cy="497689"/>
            </a:xfrm>
          </p:grpSpPr>
          <p:sp>
            <p:nvSpPr>
              <p:cNvPr id="40" name="Oval 39">
                <a:extLst>
                  <a:ext uri="{FF2B5EF4-FFF2-40B4-BE49-F238E27FC236}">
                    <a16:creationId xmlns:a16="http://schemas.microsoft.com/office/drawing/2014/main" id="{7A86FBA4-4FEF-1A4E-B7E2-3AD04BE7BC59}"/>
                  </a:ext>
                </a:extLst>
              </p:cNvPr>
              <p:cNvSpPr/>
              <p:nvPr/>
            </p:nvSpPr>
            <p:spPr>
              <a:xfrm>
                <a:off x="13421926" y="1527309"/>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
                <a:extLst>
                  <a:ext uri="{FF2B5EF4-FFF2-40B4-BE49-F238E27FC236}">
                    <a16:creationId xmlns:a16="http://schemas.microsoft.com/office/drawing/2014/main" id="{235D4D1A-DAD4-9145-82AF-7C373D9F7F4B}"/>
                  </a:ext>
                </a:extLst>
              </p:cNvPr>
              <p:cNvSpPr txBox="1">
                <a:spLocks/>
              </p:cNvSpPr>
              <p:nvPr/>
            </p:nvSpPr>
            <p:spPr>
              <a:xfrm>
                <a:off x="13564007" y="1573552"/>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49" name="Group 48">
            <a:extLst>
              <a:ext uri="{FF2B5EF4-FFF2-40B4-BE49-F238E27FC236}">
                <a16:creationId xmlns:a16="http://schemas.microsoft.com/office/drawing/2014/main" id="{15EF3E20-EB1D-8245-A5C3-414F3B1D09A0}"/>
              </a:ext>
            </a:extLst>
          </p:cNvPr>
          <p:cNvGrpSpPr/>
          <p:nvPr/>
        </p:nvGrpSpPr>
        <p:grpSpPr>
          <a:xfrm>
            <a:off x="12149338" y="3894811"/>
            <a:ext cx="3260830" cy="3024371"/>
            <a:chOff x="12149338" y="2766489"/>
            <a:chExt cx="3260830" cy="3024371"/>
          </a:xfrm>
        </p:grpSpPr>
        <p:sp>
          <p:nvSpPr>
            <p:cNvPr id="17" name="Rectangle 16">
              <a:extLst>
                <a:ext uri="{FF2B5EF4-FFF2-40B4-BE49-F238E27FC236}">
                  <a16:creationId xmlns:a16="http://schemas.microsoft.com/office/drawing/2014/main" id="{7BFEF296-4576-1C42-B65F-510816C1A847}"/>
                </a:ext>
              </a:extLst>
            </p:cNvPr>
            <p:cNvSpPr/>
            <p:nvPr/>
          </p:nvSpPr>
          <p:spPr>
            <a:xfrm>
              <a:off x="12149338" y="3061075"/>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rgbClr val="019967"/>
                  </a:solidFill>
                  <a:latin typeface="Overpass Mono" pitchFamily="49" charset="77"/>
                </a:rPr>
                <a:t>use video streaming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e.g. Netflix</a:t>
              </a:r>
            </a:p>
          </p:txBody>
        </p:sp>
        <p:grpSp>
          <p:nvGrpSpPr>
            <p:cNvPr id="42" name="Group 41">
              <a:extLst>
                <a:ext uri="{FF2B5EF4-FFF2-40B4-BE49-F238E27FC236}">
                  <a16:creationId xmlns:a16="http://schemas.microsoft.com/office/drawing/2014/main" id="{BB08AA16-EBA0-AA44-B1F4-E52B707A56B6}"/>
                </a:ext>
              </a:extLst>
            </p:cNvPr>
            <p:cNvGrpSpPr/>
            <p:nvPr/>
          </p:nvGrpSpPr>
          <p:grpSpPr>
            <a:xfrm>
              <a:off x="14800700" y="2766489"/>
              <a:ext cx="609468" cy="609469"/>
              <a:chOff x="13421926" y="1527309"/>
              <a:chExt cx="497688" cy="497689"/>
            </a:xfrm>
          </p:grpSpPr>
          <p:sp>
            <p:nvSpPr>
              <p:cNvPr id="43" name="Oval 42">
                <a:extLst>
                  <a:ext uri="{FF2B5EF4-FFF2-40B4-BE49-F238E27FC236}">
                    <a16:creationId xmlns:a16="http://schemas.microsoft.com/office/drawing/2014/main" id="{DBFB5F71-62A1-D544-AD06-99B4FFB898C5}"/>
                  </a:ext>
                </a:extLst>
              </p:cNvPr>
              <p:cNvSpPr/>
              <p:nvPr/>
            </p:nvSpPr>
            <p:spPr>
              <a:xfrm>
                <a:off x="13421926" y="1527309"/>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B98EA241-F578-7B45-AF35-A582F5C92DDF}"/>
                  </a:ext>
                </a:extLst>
              </p:cNvPr>
              <p:cNvSpPr txBox="1">
                <a:spLocks/>
              </p:cNvSpPr>
              <p:nvPr/>
            </p:nvSpPr>
            <p:spPr>
              <a:xfrm>
                <a:off x="13564007" y="1573552"/>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8" name="Group 27">
            <a:extLst>
              <a:ext uri="{FF2B5EF4-FFF2-40B4-BE49-F238E27FC236}">
                <a16:creationId xmlns:a16="http://schemas.microsoft.com/office/drawing/2014/main" id="{AFB67F55-6ECB-254C-B773-26027997C47B}"/>
              </a:ext>
            </a:extLst>
          </p:cNvPr>
          <p:cNvGrpSpPr/>
          <p:nvPr/>
        </p:nvGrpSpPr>
        <p:grpSpPr>
          <a:xfrm>
            <a:off x="1275941" y="4899882"/>
            <a:ext cx="2194750" cy="1599785"/>
            <a:chOff x="5758695" y="4990838"/>
            <a:chExt cx="2194750" cy="1599785"/>
          </a:xfrm>
        </p:grpSpPr>
        <p:sp>
          <p:nvSpPr>
            <p:cNvPr id="29" name="Rectangle 28">
              <a:extLst>
                <a:ext uri="{FF2B5EF4-FFF2-40B4-BE49-F238E27FC236}">
                  <a16:creationId xmlns:a16="http://schemas.microsoft.com/office/drawing/2014/main" id="{D1F698A9-58CA-4149-AE91-AB0CEC8BB4C5}"/>
                </a:ext>
              </a:extLst>
            </p:cNvPr>
            <p:cNvSpPr/>
            <p:nvPr/>
          </p:nvSpPr>
          <p:spPr>
            <a:xfrm>
              <a:off x="5758695" y="5295573"/>
              <a:ext cx="1844240" cy="12950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50" dirty="0">
                  <a:solidFill>
                    <a:srgbClr val="791D7E"/>
                  </a:solidFill>
                  <a:latin typeface="Overpass Mono" pitchFamily="49" charset="77"/>
                </a:rPr>
                <a:t>78%</a:t>
              </a:r>
              <a:endParaRPr lang="en-US" sz="2400" spc="-150" dirty="0">
                <a:solidFill>
                  <a:srgbClr val="791D7E"/>
                </a:solidFill>
                <a:latin typeface="Overpass Mono" pitchFamily="49" charset="77"/>
              </a:endParaRPr>
            </a:p>
          </p:txBody>
        </p:sp>
        <p:pic>
          <p:nvPicPr>
            <p:cNvPr id="30" name="Picture 29">
              <a:extLst>
                <a:ext uri="{FF2B5EF4-FFF2-40B4-BE49-F238E27FC236}">
                  <a16:creationId xmlns:a16="http://schemas.microsoft.com/office/drawing/2014/main" id="{BD694CF3-2CA2-8E49-B9D6-D56C4DB9AD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grpSp>
      <p:grpSp>
        <p:nvGrpSpPr>
          <p:cNvPr id="32" name="Group 31">
            <a:extLst>
              <a:ext uri="{FF2B5EF4-FFF2-40B4-BE49-F238E27FC236}">
                <a16:creationId xmlns:a16="http://schemas.microsoft.com/office/drawing/2014/main" id="{01F64CD4-4A9A-9E4A-82D5-54AB726AAFC5}"/>
              </a:ext>
            </a:extLst>
          </p:cNvPr>
          <p:cNvGrpSpPr/>
          <p:nvPr/>
        </p:nvGrpSpPr>
        <p:grpSpPr>
          <a:xfrm>
            <a:off x="5053147" y="6185563"/>
            <a:ext cx="2194750" cy="1599785"/>
            <a:chOff x="5758695" y="4990838"/>
            <a:chExt cx="2194750" cy="1599785"/>
          </a:xfrm>
        </p:grpSpPr>
        <p:sp>
          <p:nvSpPr>
            <p:cNvPr id="45" name="Rectangle 44">
              <a:extLst>
                <a:ext uri="{FF2B5EF4-FFF2-40B4-BE49-F238E27FC236}">
                  <a16:creationId xmlns:a16="http://schemas.microsoft.com/office/drawing/2014/main" id="{46F5459C-27B3-C441-AA22-0476790ED431}"/>
                </a:ext>
              </a:extLst>
            </p:cNvPr>
            <p:cNvSpPr/>
            <p:nvPr/>
          </p:nvSpPr>
          <p:spPr>
            <a:xfrm>
              <a:off x="5758695" y="5295573"/>
              <a:ext cx="1844240" cy="12950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50" dirty="0">
                  <a:solidFill>
                    <a:srgbClr val="791D7E"/>
                  </a:solidFill>
                  <a:latin typeface="Overpass Mono" pitchFamily="49" charset="77"/>
                </a:rPr>
                <a:t>44%</a:t>
              </a:r>
              <a:endParaRPr lang="en-US" sz="2400" spc="-150" dirty="0">
                <a:solidFill>
                  <a:srgbClr val="791D7E"/>
                </a:solidFill>
                <a:latin typeface="Overpass Mono" pitchFamily="49" charset="77"/>
              </a:endParaRPr>
            </a:p>
          </p:txBody>
        </p:sp>
        <p:pic>
          <p:nvPicPr>
            <p:cNvPr id="50" name="Picture 49">
              <a:extLst>
                <a:ext uri="{FF2B5EF4-FFF2-40B4-BE49-F238E27FC236}">
                  <a16:creationId xmlns:a16="http://schemas.microsoft.com/office/drawing/2014/main" id="{268805A7-8834-F542-9A12-FF6BB9E86E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grpSp>
      <p:grpSp>
        <p:nvGrpSpPr>
          <p:cNvPr id="51" name="Group 50">
            <a:extLst>
              <a:ext uri="{FF2B5EF4-FFF2-40B4-BE49-F238E27FC236}">
                <a16:creationId xmlns:a16="http://schemas.microsoft.com/office/drawing/2014/main" id="{4326F50B-095F-C044-9778-D0A35309BD9A}"/>
              </a:ext>
            </a:extLst>
          </p:cNvPr>
          <p:cNvGrpSpPr/>
          <p:nvPr/>
        </p:nvGrpSpPr>
        <p:grpSpPr>
          <a:xfrm>
            <a:off x="8831249" y="4899882"/>
            <a:ext cx="2194750" cy="1599785"/>
            <a:chOff x="5758695" y="4990838"/>
            <a:chExt cx="2194750" cy="1599785"/>
          </a:xfrm>
        </p:grpSpPr>
        <p:sp>
          <p:nvSpPr>
            <p:cNvPr id="52" name="Rectangle 51">
              <a:extLst>
                <a:ext uri="{FF2B5EF4-FFF2-40B4-BE49-F238E27FC236}">
                  <a16:creationId xmlns:a16="http://schemas.microsoft.com/office/drawing/2014/main" id="{A3EFC5A4-AF3F-AA47-86F7-8685692F75E6}"/>
                </a:ext>
              </a:extLst>
            </p:cNvPr>
            <p:cNvSpPr/>
            <p:nvPr/>
          </p:nvSpPr>
          <p:spPr>
            <a:xfrm>
              <a:off x="5758695" y="5295573"/>
              <a:ext cx="1844240" cy="12950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50" dirty="0">
                  <a:solidFill>
                    <a:srgbClr val="791D7E"/>
                  </a:solidFill>
                  <a:latin typeface="Overpass Mono" pitchFamily="49" charset="77"/>
                </a:rPr>
                <a:t>64%</a:t>
              </a:r>
              <a:endParaRPr lang="en-US" sz="2400" spc="-150" dirty="0">
                <a:solidFill>
                  <a:srgbClr val="791D7E"/>
                </a:solidFill>
                <a:latin typeface="Overpass Mono" pitchFamily="49" charset="77"/>
              </a:endParaRPr>
            </a:p>
          </p:txBody>
        </p:sp>
        <p:pic>
          <p:nvPicPr>
            <p:cNvPr id="53" name="Picture 52">
              <a:extLst>
                <a:ext uri="{FF2B5EF4-FFF2-40B4-BE49-F238E27FC236}">
                  <a16:creationId xmlns:a16="http://schemas.microsoft.com/office/drawing/2014/main" id="{64D7A11F-8284-A244-9ABA-F635AB11418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grpSp>
      <p:grpSp>
        <p:nvGrpSpPr>
          <p:cNvPr id="54" name="Group 53">
            <a:extLst>
              <a:ext uri="{FF2B5EF4-FFF2-40B4-BE49-F238E27FC236}">
                <a16:creationId xmlns:a16="http://schemas.microsoft.com/office/drawing/2014/main" id="{5A2D805F-120D-8F49-A207-F1899D4DEBDF}"/>
              </a:ext>
            </a:extLst>
          </p:cNvPr>
          <p:cNvGrpSpPr/>
          <p:nvPr/>
        </p:nvGrpSpPr>
        <p:grpSpPr>
          <a:xfrm>
            <a:off x="12605950" y="6185563"/>
            <a:ext cx="2194750" cy="1599785"/>
            <a:chOff x="5758695" y="4990838"/>
            <a:chExt cx="2194750" cy="1599785"/>
          </a:xfrm>
        </p:grpSpPr>
        <p:sp>
          <p:nvSpPr>
            <p:cNvPr id="55" name="Rectangle 54">
              <a:extLst>
                <a:ext uri="{FF2B5EF4-FFF2-40B4-BE49-F238E27FC236}">
                  <a16:creationId xmlns:a16="http://schemas.microsoft.com/office/drawing/2014/main" id="{3608A99B-FA8F-BE45-83E3-6106B9AC9626}"/>
                </a:ext>
              </a:extLst>
            </p:cNvPr>
            <p:cNvSpPr/>
            <p:nvPr/>
          </p:nvSpPr>
          <p:spPr>
            <a:xfrm>
              <a:off x="5758695" y="5295573"/>
              <a:ext cx="1844240" cy="12950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50" dirty="0">
                  <a:solidFill>
                    <a:srgbClr val="791D7E"/>
                  </a:solidFill>
                  <a:latin typeface="Overpass Mono" pitchFamily="49" charset="77"/>
                </a:rPr>
                <a:t>91%</a:t>
              </a:r>
              <a:endParaRPr lang="en-US" sz="2400" spc="-150" dirty="0">
                <a:solidFill>
                  <a:srgbClr val="791D7E"/>
                </a:solidFill>
                <a:latin typeface="Overpass Mono" pitchFamily="49" charset="77"/>
              </a:endParaRPr>
            </a:p>
          </p:txBody>
        </p:sp>
        <p:pic>
          <p:nvPicPr>
            <p:cNvPr id="56" name="Picture 55">
              <a:extLst>
                <a:ext uri="{FF2B5EF4-FFF2-40B4-BE49-F238E27FC236}">
                  <a16:creationId xmlns:a16="http://schemas.microsoft.com/office/drawing/2014/main" id="{AF77F9E4-05D7-2140-B3DE-3ADBC97E21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grpSp>
    </p:spTree>
    <p:extLst>
      <p:ext uri="{BB962C8B-B14F-4D97-AF65-F5344CB8AC3E}">
        <p14:creationId xmlns:p14="http://schemas.microsoft.com/office/powerpoint/2010/main" val="1026835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6B94A6EB-51A6-BA45-9176-495C0E68DB6A}"/>
              </a:ext>
            </a:extLst>
          </p:cNvPr>
          <p:cNvSpPr/>
          <p:nvPr/>
        </p:nvSpPr>
        <p:spPr>
          <a:xfrm>
            <a:off x="-192297" y="-228600"/>
            <a:ext cx="1080000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Title 1">
            <a:extLst>
              <a:ext uri="{FF2B5EF4-FFF2-40B4-BE49-F238E27FC236}">
                <a16:creationId xmlns:a16="http://schemas.microsoft.com/office/drawing/2014/main" id="{B8D345B6-A03C-9842-AD2F-D34B6D912BF5}"/>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 </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Personal data is any information about who you are or what you do.</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7D780BD2-E4C3-B543-9915-9A12F8033656}"/>
              </a:ext>
            </a:extLst>
          </p:cNvPr>
          <p:cNvGrpSpPr/>
          <p:nvPr/>
        </p:nvGrpSpPr>
        <p:grpSpPr>
          <a:xfrm>
            <a:off x="6712298" y="3734038"/>
            <a:ext cx="2942365" cy="3181134"/>
            <a:chOff x="6712298" y="3734038"/>
            <a:chExt cx="2942365" cy="3181134"/>
          </a:xfrm>
        </p:grpSpPr>
        <p:sp>
          <p:nvSpPr>
            <p:cNvPr id="142" name="Rectangle 141">
              <a:extLst>
                <a:ext uri="{FF2B5EF4-FFF2-40B4-BE49-F238E27FC236}">
                  <a16:creationId xmlns:a16="http://schemas.microsoft.com/office/drawing/2014/main" id="{3C423A44-1DD8-1244-8EFA-0DC312D4D9AD}"/>
                </a:ext>
              </a:extLst>
            </p:cNvPr>
            <p:cNvSpPr/>
            <p:nvPr/>
          </p:nvSpPr>
          <p:spPr>
            <a:xfrm>
              <a:off x="6712298"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43" name="Picture 142">
              <a:extLst>
                <a:ext uri="{FF2B5EF4-FFF2-40B4-BE49-F238E27FC236}">
                  <a16:creationId xmlns:a16="http://schemas.microsoft.com/office/drawing/2014/main" id="{387FA047-A110-8D48-BA68-F5A4C24953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45195" y="3734038"/>
              <a:ext cx="609468" cy="609468"/>
            </a:xfrm>
            <a:prstGeom prst="rect">
              <a:avLst/>
            </a:prstGeom>
          </p:spPr>
        </p:pic>
        <p:sp>
          <p:nvSpPr>
            <p:cNvPr id="144" name="Title 1">
              <a:extLst>
                <a:ext uri="{FF2B5EF4-FFF2-40B4-BE49-F238E27FC236}">
                  <a16:creationId xmlns:a16="http://schemas.microsoft.com/office/drawing/2014/main" id="{EF8DDBE2-1F18-5E4A-8C84-33372AEFDA86}"/>
                </a:ext>
              </a:extLst>
            </p:cNvPr>
            <p:cNvSpPr txBox="1">
              <a:spLocks/>
            </p:cNvSpPr>
            <p:nvPr/>
          </p:nvSpPr>
          <p:spPr>
            <a:xfrm>
              <a:off x="6712298" y="5973665"/>
              <a:ext cx="2637631"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a:t>
              </a:r>
              <a:br>
                <a:rPr lang="en-US" sz="2400" b="1" spc="-150" dirty="0">
                  <a:solidFill>
                    <a:srgbClr val="019967"/>
                  </a:solidFill>
                  <a:latin typeface="Overpass Mono" pitchFamily="49" charset="77"/>
                </a:rPr>
              </a:br>
              <a:r>
                <a:rPr lang="en-US" sz="2400" b="1" spc="-150" dirty="0">
                  <a:solidFill>
                    <a:srgbClr val="019967"/>
                  </a:solidFill>
                  <a:latin typeface="Overpass Mono" pitchFamily="49" charset="77"/>
                </a:rPr>
                <a:t>location</a:t>
              </a:r>
              <a:endParaRPr lang="en-US" sz="2400" spc="-150" dirty="0">
                <a:solidFill>
                  <a:srgbClr val="019967"/>
                </a:solidFill>
                <a:latin typeface="Overpass Mono" pitchFamily="49" charset="77"/>
              </a:endParaRPr>
            </a:p>
          </p:txBody>
        </p:sp>
        <p:pic>
          <p:nvPicPr>
            <p:cNvPr id="145" name="Graphic 144">
              <a:extLst>
                <a:ext uri="{FF2B5EF4-FFF2-40B4-BE49-F238E27FC236}">
                  <a16:creationId xmlns:a16="http://schemas.microsoft.com/office/drawing/2014/main" id="{1799336F-4FF5-6C4C-A4EC-7A0EF8F617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8613" y="4275236"/>
              <a:ext cx="1714500" cy="1828800"/>
            </a:xfrm>
            <a:prstGeom prst="rect">
              <a:avLst/>
            </a:prstGeom>
          </p:spPr>
        </p:pic>
      </p:grpSp>
      <p:grpSp>
        <p:nvGrpSpPr>
          <p:cNvPr id="8" name="Group 7">
            <a:extLst>
              <a:ext uri="{FF2B5EF4-FFF2-40B4-BE49-F238E27FC236}">
                <a16:creationId xmlns:a16="http://schemas.microsoft.com/office/drawing/2014/main" id="{DE71724D-AD96-1E46-B0CC-7BA45853408D}"/>
              </a:ext>
            </a:extLst>
          </p:cNvPr>
          <p:cNvGrpSpPr/>
          <p:nvPr/>
        </p:nvGrpSpPr>
        <p:grpSpPr>
          <a:xfrm>
            <a:off x="9837335" y="3734038"/>
            <a:ext cx="2942365" cy="3181134"/>
            <a:chOff x="9837335" y="3734038"/>
            <a:chExt cx="2942365" cy="3181134"/>
          </a:xfrm>
        </p:grpSpPr>
        <p:sp>
          <p:nvSpPr>
            <p:cNvPr id="147" name="Rectangle 146">
              <a:extLst>
                <a:ext uri="{FF2B5EF4-FFF2-40B4-BE49-F238E27FC236}">
                  <a16:creationId xmlns:a16="http://schemas.microsoft.com/office/drawing/2014/main" id="{8CF88B5B-7049-FC40-ADD0-7C43B9D77D7A}"/>
                </a:ext>
              </a:extLst>
            </p:cNvPr>
            <p:cNvSpPr/>
            <p:nvPr/>
          </p:nvSpPr>
          <p:spPr>
            <a:xfrm>
              <a:off x="9837335"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48" name="Picture 147">
              <a:extLst>
                <a:ext uri="{FF2B5EF4-FFF2-40B4-BE49-F238E27FC236}">
                  <a16:creationId xmlns:a16="http://schemas.microsoft.com/office/drawing/2014/main" id="{5CDCEFFA-6550-C94E-B9A5-EFEF6ECF1E7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170232" y="3734038"/>
              <a:ext cx="609468" cy="609468"/>
            </a:xfrm>
            <a:prstGeom prst="rect">
              <a:avLst/>
            </a:prstGeom>
          </p:spPr>
        </p:pic>
        <p:sp>
          <p:nvSpPr>
            <p:cNvPr id="149" name="Title 1">
              <a:extLst>
                <a:ext uri="{FF2B5EF4-FFF2-40B4-BE49-F238E27FC236}">
                  <a16:creationId xmlns:a16="http://schemas.microsoft.com/office/drawing/2014/main" id="{3C5943E0-FA92-F949-8667-AAEBD401A9B0}"/>
                </a:ext>
              </a:extLst>
            </p:cNvPr>
            <p:cNvSpPr txBox="1">
              <a:spLocks/>
            </p:cNvSpPr>
            <p:nvPr/>
          </p:nvSpPr>
          <p:spPr>
            <a:xfrm>
              <a:off x="9837336" y="5973665"/>
              <a:ext cx="2637630"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a:t>
              </a:r>
              <a:br>
                <a:rPr lang="en-US" sz="2400" b="1" spc="-150" dirty="0">
                  <a:solidFill>
                    <a:srgbClr val="019967"/>
                  </a:solidFill>
                  <a:latin typeface="Overpass Mono" pitchFamily="49" charset="77"/>
                </a:rPr>
              </a:br>
              <a:r>
                <a:rPr lang="en-US" sz="2400" b="1" spc="-150" dirty="0">
                  <a:solidFill>
                    <a:srgbClr val="019967"/>
                  </a:solidFill>
                  <a:latin typeface="Overpass Mono" pitchFamily="49" charset="77"/>
                </a:rPr>
                <a:t>passwords</a:t>
              </a:r>
              <a:endParaRPr lang="en-US" sz="2400" spc="-150" dirty="0">
                <a:solidFill>
                  <a:srgbClr val="019967"/>
                </a:solidFill>
                <a:latin typeface="Overpass Mono" pitchFamily="49" charset="77"/>
              </a:endParaRPr>
            </a:p>
          </p:txBody>
        </p:sp>
        <p:pic>
          <p:nvPicPr>
            <p:cNvPr id="156" name="Graphic 155">
              <a:extLst>
                <a:ext uri="{FF2B5EF4-FFF2-40B4-BE49-F238E27FC236}">
                  <a16:creationId xmlns:a16="http://schemas.microsoft.com/office/drawing/2014/main" id="{70154C34-8A69-E744-9652-C66337616C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75137" y="4622899"/>
              <a:ext cx="962025" cy="1133475"/>
            </a:xfrm>
            <a:prstGeom prst="rect">
              <a:avLst/>
            </a:prstGeom>
          </p:spPr>
        </p:pic>
      </p:grpSp>
      <p:grpSp>
        <p:nvGrpSpPr>
          <p:cNvPr id="11" name="Group 10">
            <a:extLst>
              <a:ext uri="{FF2B5EF4-FFF2-40B4-BE49-F238E27FC236}">
                <a16:creationId xmlns:a16="http://schemas.microsoft.com/office/drawing/2014/main" id="{A059D21A-7037-044A-A701-55EC62CD1AC2}"/>
              </a:ext>
            </a:extLst>
          </p:cNvPr>
          <p:cNvGrpSpPr/>
          <p:nvPr/>
        </p:nvGrpSpPr>
        <p:grpSpPr>
          <a:xfrm>
            <a:off x="3586270" y="3734038"/>
            <a:ext cx="2943356" cy="3181134"/>
            <a:chOff x="3586270" y="3734038"/>
            <a:chExt cx="2943356" cy="3181134"/>
          </a:xfrm>
        </p:grpSpPr>
        <p:sp>
          <p:nvSpPr>
            <p:cNvPr id="137" name="Rectangle 136">
              <a:extLst>
                <a:ext uri="{FF2B5EF4-FFF2-40B4-BE49-F238E27FC236}">
                  <a16:creationId xmlns:a16="http://schemas.microsoft.com/office/drawing/2014/main" id="{00E1A78D-9B73-C44F-9D46-979C89D7D680}"/>
                </a:ext>
              </a:extLst>
            </p:cNvPr>
            <p:cNvSpPr/>
            <p:nvPr/>
          </p:nvSpPr>
          <p:spPr>
            <a:xfrm>
              <a:off x="3587261"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38" name="Picture 137">
              <a:extLst>
                <a:ext uri="{FF2B5EF4-FFF2-40B4-BE49-F238E27FC236}">
                  <a16:creationId xmlns:a16="http://schemas.microsoft.com/office/drawing/2014/main" id="{9B7CEAD0-7E79-E949-921C-F9764C9BDE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0158" y="3734038"/>
              <a:ext cx="609468" cy="609468"/>
            </a:xfrm>
            <a:prstGeom prst="rect">
              <a:avLst/>
            </a:prstGeom>
          </p:spPr>
        </p:pic>
        <p:sp>
          <p:nvSpPr>
            <p:cNvPr id="139" name="Title 1">
              <a:extLst>
                <a:ext uri="{FF2B5EF4-FFF2-40B4-BE49-F238E27FC236}">
                  <a16:creationId xmlns:a16="http://schemas.microsoft.com/office/drawing/2014/main" id="{9E6E8180-C2FF-6246-8720-38F52B70FF28}"/>
                </a:ext>
              </a:extLst>
            </p:cNvPr>
            <p:cNvSpPr txBox="1">
              <a:spLocks/>
            </p:cNvSpPr>
            <p:nvPr/>
          </p:nvSpPr>
          <p:spPr>
            <a:xfrm>
              <a:off x="3586270" y="5973665"/>
              <a:ext cx="2637630"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a:t>
              </a:r>
              <a:r>
                <a:rPr lang="en-US" sz="2400" b="1" spc="-150" dirty="0" err="1">
                  <a:solidFill>
                    <a:srgbClr val="019967"/>
                  </a:solidFill>
                  <a:latin typeface="Overpass Mono" pitchFamily="49" charset="77"/>
                </a:rPr>
                <a:t>favourite</a:t>
              </a:r>
              <a:r>
                <a:rPr lang="en-US" sz="2400" b="1" spc="-150" dirty="0">
                  <a:solidFill>
                    <a:srgbClr val="019967"/>
                  </a:solidFill>
                  <a:latin typeface="Overpass Mono" pitchFamily="49" charset="77"/>
                </a:rPr>
                <a:t> TV show</a:t>
              </a:r>
              <a:endParaRPr lang="en-US" sz="2400" spc="-150" dirty="0">
                <a:solidFill>
                  <a:srgbClr val="019967"/>
                </a:solidFill>
                <a:latin typeface="Overpass Mono" pitchFamily="49" charset="77"/>
              </a:endParaRPr>
            </a:p>
          </p:txBody>
        </p:sp>
        <p:pic>
          <p:nvPicPr>
            <p:cNvPr id="158" name="Graphic 157">
              <a:extLst>
                <a:ext uri="{FF2B5EF4-FFF2-40B4-BE49-F238E27FC236}">
                  <a16:creationId xmlns:a16="http://schemas.microsoft.com/office/drawing/2014/main" id="{59D4891E-B3F8-6F43-A8E8-86A7988577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41775" y="4360961"/>
              <a:ext cx="1733550" cy="1657350"/>
            </a:xfrm>
            <a:prstGeom prst="rect">
              <a:avLst/>
            </a:prstGeom>
          </p:spPr>
        </p:pic>
      </p:grpSp>
      <p:grpSp>
        <p:nvGrpSpPr>
          <p:cNvPr id="7" name="Group 6">
            <a:extLst>
              <a:ext uri="{FF2B5EF4-FFF2-40B4-BE49-F238E27FC236}">
                <a16:creationId xmlns:a16="http://schemas.microsoft.com/office/drawing/2014/main" id="{77FC5FFA-E6BE-E04B-AF0A-8EECC21E06AF}"/>
              </a:ext>
            </a:extLst>
          </p:cNvPr>
          <p:cNvGrpSpPr/>
          <p:nvPr/>
        </p:nvGrpSpPr>
        <p:grpSpPr>
          <a:xfrm>
            <a:off x="12962372" y="3734038"/>
            <a:ext cx="2942366" cy="3181134"/>
            <a:chOff x="12962372" y="3734038"/>
            <a:chExt cx="2942366" cy="3181134"/>
          </a:xfrm>
        </p:grpSpPr>
        <p:sp>
          <p:nvSpPr>
            <p:cNvPr id="152" name="Rectangle 151">
              <a:extLst>
                <a:ext uri="{FF2B5EF4-FFF2-40B4-BE49-F238E27FC236}">
                  <a16:creationId xmlns:a16="http://schemas.microsoft.com/office/drawing/2014/main" id="{8B0FD742-3A73-5D41-AA5D-3B1AB760F512}"/>
                </a:ext>
              </a:extLst>
            </p:cNvPr>
            <p:cNvSpPr/>
            <p:nvPr/>
          </p:nvSpPr>
          <p:spPr>
            <a:xfrm>
              <a:off x="12962373"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53" name="Picture 152">
              <a:extLst>
                <a:ext uri="{FF2B5EF4-FFF2-40B4-BE49-F238E27FC236}">
                  <a16:creationId xmlns:a16="http://schemas.microsoft.com/office/drawing/2014/main" id="{9E1E8C4F-9CAE-704B-B968-6EBAF42D24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95270" y="3734038"/>
              <a:ext cx="609468" cy="609468"/>
            </a:xfrm>
            <a:prstGeom prst="rect">
              <a:avLst/>
            </a:prstGeom>
          </p:spPr>
        </p:pic>
        <p:sp>
          <p:nvSpPr>
            <p:cNvPr id="154" name="Title 1">
              <a:extLst>
                <a:ext uri="{FF2B5EF4-FFF2-40B4-BE49-F238E27FC236}">
                  <a16:creationId xmlns:a16="http://schemas.microsoft.com/office/drawing/2014/main" id="{765E925B-4DB8-8A45-B9BA-80E41CB4D36E}"/>
                </a:ext>
              </a:extLst>
            </p:cNvPr>
            <p:cNvSpPr txBox="1">
              <a:spLocks/>
            </p:cNvSpPr>
            <p:nvPr/>
          </p:nvSpPr>
          <p:spPr>
            <a:xfrm>
              <a:off x="12962372" y="5973665"/>
              <a:ext cx="2637632"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medical records</a:t>
              </a:r>
              <a:endParaRPr lang="en-US" sz="2400" spc="-150" dirty="0">
                <a:solidFill>
                  <a:srgbClr val="019967"/>
                </a:solidFill>
                <a:latin typeface="Overpass Mono" pitchFamily="49" charset="77"/>
              </a:endParaRPr>
            </a:p>
          </p:txBody>
        </p:sp>
        <p:pic>
          <p:nvPicPr>
            <p:cNvPr id="159" name="Picture 158">
              <a:extLst>
                <a:ext uri="{FF2B5EF4-FFF2-40B4-BE49-F238E27FC236}">
                  <a16:creationId xmlns:a16="http://schemas.microsoft.com/office/drawing/2014/main" id="{5AD8F971-D314-4447-A4D3-F07D9F7101BA}"/>
                </a:ext>
              </a:extLst>
            </p:cNvPr>
            <p:cNvPicPr>
              <a:picLocks noChangeAspect="1"/>
            </p:cNvPicPr>
            <p:nvPr/>
          </p:nvPicPr>
          <p:blipFill>
            <a:blip r:embed="rId10"/>
            <a:stretch>
              <a:fillRect/>
            </a:stretch>
          </p:blipFill>
          <p:spPr>
            <a:xfrm>
              <a:off x="13523883" y="4279448"/>
              <a:ext cx="1514609" cy="1820376"/>
            </a:xfrm>
            <a:prstGeom prst="rect">
              <a:avLst/>
            </a:prstGeom>
          </p:spPr>
        </p:pic>
      </p:grpSp>
      <p:grpSp>
        <p:nvGrpSpPr>
          <p:cNvPr id="12" name="Group 11">
            <a:extLst>
              <a:ext uri="{FF2B5EF4-FFF2-40B4-BE49-F238E27FC236}">
                <a16:creationId xmlns:a16="http://schemas.microsoft.com/office/drawing/2014/main" id="{24DB3365-06CB-1545-974D-D7AC7AB2ACEA}"/>
              </a:ext>
            </a:extLst>
          </p:cNvPr>
          <p:cNvGrpSpPr/>
          <p:nvPr/>
        </p:nvGrpSpPr>
        <p:grpSpPr>
          <a:xfrm>
            <a:off x="462224" y="3734038"/>
            <a:ext cx="2942365" cy="3181134"/>
            <a:chOff x="462224" y="3734038"/>
            <a:chExt cx="2942365" cy="3181134"/>
          </a:xfrm>
        </p:grpSpPr>
        <p:sp>
          <p:nvSpPr>
            <p:cNvPr id="62" name="Rectangle 61">
              <a:extLst>
                <a:ext uri="{FF2B5EF4-FFF2-40B4-BE49-F238E27FC236}">
                  <a16:creationId xmlns:a16="http://schemas.microsoft.com/office/drawing/2014/main" id="{A4AB0173-E07C-774D-93E3-ABF57EAA221A}"/>
                </a:ext>
              </a:extLst>
            </p:cNvPr>
            <p:cNvSpPr/>
            <p:nvPr/>
          </p:nvSpPr>
          <p:spPr>
            <a:xfrm>
              <a:off x="462224" y="4038774"/>
              <a:ext cx="2637631" cy="287639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3" name="Picture 62">
              <a:extLst>
                <a:ext uri="{FF2B5EF4-FFF2-40B4-BE49-F238E27FC236}">
                  <a16:creationId xmlns:a16="http://schemas.microsoft.com/office/drawing/2014/main" id="{BB2252F6-108A-9945-ACB4-2595C4D9A13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95121" y="3734038"/>
              <a:ext cx="609468" cy="609468"/>
            </a:xfrm>
            <a:prstGeom prst="rect">
              <a:avLst/>
            </a:prstGeom>
          </p:spPr>
        </p:pic>
        <p:sp>
          <p:nvSpPr>
            <p:cNvPr id="64" name="Title 1">
              <a:extLst>
                <a:ext uri="{FF2B5EF4-FFF2-40B4-BE49-F238E27FC236}">
                  <a16:creationId xmlns:a16="http://schemas.microsoft.com/office/drawing/2014/main" id="{3308A2C3-A9E2-134D-8BDE-D52DF901C18D}"/>
                </a:ext>
              </a:extLst>
            </p:cNvPr>
            <p:cNvSpPr txBox="1">
              <a:spLocks/>
            </p:cNvSpPr>
            <p:nvPr/>
          </p:nvSpPr>
          <p:spPr>
            <a:xfrm>
              <a:off x="462225" y="5973665"/>
              <a:ext cx="2637630" cy="9415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019967"/>
                  </a:solidFill>
                  <a:latin typeface="Overpass Mono" pitchFamily="49" charset="77"/>
                </a:rPr>
                <a:t>Your name</a:t>
              </a:r>
              <a:endParaRPr lang="en-US" sz="2400" spc="-150" dirty="0">
                <a:solidFill>
                  <a:srgbClr val="019967"/>
                </a:solidFill>
                <a:latin typeface="Overpass Mono" pitchFamily="49" charset="77"/>
              </a:endParaRPr>
            </a:p>
          </p:txBody>
        </p:sp>
        <p:pic>
          <p:nvPicPr>
            <p:cNvPr id="160" name="Picture 159">
              <a:extLst>
                <a:ext uri="{FF2B5EF4-FFF2-40B4-BE49-F238E27FC236}">
                  <a16:creationId xmlns:a16="http://schemas.microsoft.com/office/drawing/2014/main" id="{73273506-61AE-6144-899B-B94141B7AB96}"/>
                </a:ext>
              </a:extLst>
            </p:cNvPr>
            <p:cNvPicPr>
              <a:picLocks noChangeAspect="1"/>
            </p:cNvPicPr>
            <p:nvPr/>
          </p:nvPicPr>
          <p:blipFill>
            <a:blip r:embed="rId11"/>
            <a:stretch>
              <a:fillRect/>
            </a:stretch>
          </p:blipFill>
          <p:spPr>
            <a:xfrm>
              <a:off x="888628" y="4293670"/>
              <a:ext cx="1784821" cy="1791932"/>
            </a:xfrm>
            <a:prstGeom prst="rect">
              <a:avLst/>
            </a:prstGeom>
          </p:spPr>
        </p:pic>
      </p:grpSp>
    </p:spTree>
    <p:extLst>
      <p:ext uri="{BB962C8B-B14F-4D97-AF65-F5344CB8AC3E}">
        <p14:creationId xmlns:p14="http://schemas.microsoft.com/office/powerpoint/2010/main" val="1017044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xEl>
                                              <p:pRg st="4" end="4"/>
                                            </p:txEl>
                                          </p:spTgt>
                                        </p:tgtEl>
                                        <p:attrNameLst>
                                          <p:attrName>style.visibility</p:attrName>
                                        </p:attrNameLst>
                                      </p:cBhvr>
                                      <p:to>
                                        <p:strVal val="visible"/>
                                      </p:to>
                                    </p:set>
                                    <p:animEffect transition="in" filter="fade">
                                      <p:cBhvr>
                                        <p:cTn id="7" dur="500"/>
                                        <p:tgtEl>
                                          <p:spTgt spid="60">
                                            <p:txEl>
                                              <p:pRg st="4" end="4"/>
                                            </p:txEl>
                                          </p:spTgt>
                                        </p:tgtEl>
                                      </p:cBhvr>
                                    </p:animEffect>
                                  </p:childTnLst>
                                </p:cTn>
                              </p:par>
                            </p:childTnLst>
                          </p:cTn>
                        </p:par>
                        <p:par>
                          <p:cTn id="8" fill="hold">
                            <p:stCondLst>
                              <p:cond delay="500"/>
                            </p:stCondLst>
                            <p:childTnLst>
                              <p:par>
                                <p:cTn id="9" presetID="23" presetClass="entr" presetSubtype="16"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mms General Doc" ma:contentTypeID="0x01010020270C6529EA0544B2EFE190A98965FDE600A74ABB9D6EF1BF4C95906C32D549C6A9" ma:contentTypeVersion="364" ma:contentTypeDescription="A Word Content Type for use across the Communications Sites" ma:contentTypeScope="" ma:versionID="0f7b751f4396becaf4fbda45f21f7911">
  <xsd:schema xmlns:xsd="http://www.w3.org/2001/XMLSchema" xmlns:xs="http://www.w3.org/2001/XMLSchema" xmlns:p="http://schemas.microsoft.com/office/2006/metadata/properties" xmlns:ns2="6495cd43-30b7-45da-972d-05dc6321e6bd" targetNamespace="http://schemas.microsoft.com/office/2006/metadata/properties" ma:root="true" ma:fieldsID="fef519420b9404d86fdffb141cfea7c6" ns2:_="">
    <xsd:import namespace="6495cd43-30b7-45da-972d-05dc6321e6bd"/>
    <xsd:element name="properties">
      <xsd:complexType>
        <xsd:sequence>
          <xsd:element name="documentManagement">
            <xsd:complexType>
              <xsd:all>
                <xsd:element ref="ns2:Email_x0020_Date" minOccurs="0"/>
                <xsd:element ref="ns2:Security_x0020_classification"/>
                <xsd:element ref="ns2:_dlc_DocId" minOccurs="0"/>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Email_x0020_Date" ma:index="2" nillable="true" ma:displayName="Email Date" ma:format="DateOnly" ma:internalName="Email_x0020_Date">
      <xsd:simpleType>
        <xsd:restriction base="dms:DateTime"/>
      </xsd:simpleType>
    </xsd:element>
    <xsd:element name="Security_x0020_classification" ma:index="3"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Year" ma:index="18" nillable="true" ma:displayName="Year" ma:default="2021"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fc18c49-0394-481a-ba4a-a4ceacd0e392" ContentTypeId="0x01010020270C6529EA0544B2EFE190A98965FDE6"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Email_x0020_Date xmlns="6495cd43-30b7-45da-972d-05dc6321e6bd" xsi:nil="true"/>
    <Year xmlns="6495cd43-30b7-45da-972d-05dc6321e6bd">2021</Year>
    <DLCPolicyLabelLock xmlns="6495cd43-30b7-45da-972d-05dc6321e6bd" xsi:nil="true"/>
    <TaxCatchAll xmlns="6495cd43-30b7-45da-972d-05dc6321e6bd"/>
    <_dlc_DocId xmlns="6495cd43-30b7-45da-972d-05dc6321e6bd">CORP-2056147817-1183</_dlc_DocId>
    <_dlc_DocIdUrl xmlns="6495cd43-30b7-45da-972d-05dc6321e6bd">
      <Url>https://edrm/sites/corp/Comms/_layouts/15/DocIdRedir.aspx?ID=CORP-2056147817-1183</Url>
      <Description>CORP-2056147817-1183</Description>
    </_dlc_DocIdUrl>
  </documentManagement>
</p:properties>
</file>

<file path=customXml/itemProps1.xml><?xml version="1.0" encoding="utf-8"?>
<ds:datastoreItem xmlns:ds="http://schemas.openxmlformats.org/officeDocument/2006/customXml" ds:itemID="{EE4F8517-EF0E-4C15-AB1F-2A95C6851258}"/>
</file>

<file path=customXml/itemProps2.xml><?xml version="1.0" encoding="utf-8"?>
<ds:datastoreItem xmlns:ds="http://schemas.openxmlformats.org/officeDocument/2006/customXml" ds:itemID="{5D38F558-BA55-4845-A7FF-562CDFE517F2}"/>
</file>

<file path=customXml/itemProps3.xml><?xml version="1.0" encoding="utf-8"?>
<ds:datastoreItem xmlns:ds="http://schemas.openxmlformats.org/officeDocument/2006/customXml" ds:itemID="{62E13B89-F972-4223-BCB0-0F800867FCEF}"/>
</file>

<file path=customXml/itemProps4.xml><?xml version="1.0" encoding="utf-8"?>
<ds:datastoreItem xmlns:ds="http://schemas.openxmlformats.org/officeDocument/2006/customXml" ds:itemID="{142F5564-3825-4E7F-8889-1BA273B6BD2E}"/>
</file>

<file path=customXml/itemProps5.xml><?xml version="1.0" encoding="utf-8"?>
<ds:datastoreItem xmlns:ds="http://schemas.openxmlformats.org/officeDocument/2006/customXml" ds:itemID="{E3BAEE25-1A1C-411F-AD24-F65893F37CB3}"/>
</file>

<file path=docProps/app.xml><?xml version="1.0" encoding="utf-8"?>
<Properties xmlns="http://schemas.openxmlformats.org/officeDocument/2006/extended-properties" xmlns:vt="http://schemas.openxmlformats.org/officeDocument/2006/docPropsVTypes">
  <Template>Office Theme</Template>
  <TotalTime>0</TotalTime>
  <Words>4005</Words>
  <Application>Microsoft Office PowerPoint</Application>
  <PresentationFormat>Custom</PresentationFormat>
  <Paragraphs>384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Overpass Mono</vt:lpstr>
      <vt:lpstr>Arial</vt:lpstr>
      <vt:lpstr>Calibri</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Children_s Code_Primary_ Teacher Presentation</dc:title>
  <dc:creator/>
  <cp:lastModifiedBy/>
  <cp:revision>1</cp:revision>
  <dcterms:created xsi:type="dcterms:W3CDTF">2022-03-24T10:59:09Z</dcterms:created>
  <dcterms:modified xsi:type="dcterms:W3CDTF">2022-03-24T10:59:27Z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0x01010020270C6529EA0544B2EFE190A98965FDE600A74ABB9D6EF1BF4C95906C32D549C6A9</vt:lpwstr>
  </property>
  <property fmtid="{D5CDD505-2E9C-101B-9397-08002B2CF9AE}" pid="3" name="_dlc_DocIdItemGuid">
    <vt:lpwstr>b11174b0-2e32-4c7d-b9ea-2d5ba71bea1e</vt:lpwstr>
  </property>
  <property fmtid="{D5CDD505-2E9C-101B-9397-08002B2CF9AE}" pid="4" name="TaxKeyword">
    <vt:lpwstr/>
  </property>
  <property fmtid="{D5CDD505-2E9C-101B-9397-08002B2CF9AE}" pid="5" name="TaxKeywordTaxHTField">
    <vt:lpwstr/>
  </property>
</Properties>
</file>