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8.xml" ContentType="application/vnd.openxmlformats-officedocument.drawingml.chart+xml"/>
  <Override PartName="/ppt/notesSlides/notesSlide13.xml" ContentType="application/vnd.openxmlformats-officedocument.presentationml.notesSlide+xml"/>
  <Override PartName="/ppt/charts/chart9.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16.xml" ContentType="application/vnd.openxmlformats-officedocument.presentationml.notesSlide+xml"/>
  <Override PartName="/ppt/charts/chart11.xml" ContentType="application/vnd.openxmlformats-officedocument.drawingml.chart+xml"/>
  <Override PartName="/ppt/notesSlides/notesSlide17.xml" ContentType="application/vnd.openxmlformats-officedocument.presentationml.notesSlide+xml"/>
  <Override PartName="/ppt/charts/chart12.xml" ContentType="application/vnd.openxmlformats-officedocument.drawingml.chart+xml"/>
  <Override PartName="/ppt/notesSlides/notesSlide18.xml" ContentType="application/vnd.openxmlformats-officedocument.presentationml.notesSlide+xml"/>
  <Override PartName="/ppt/charts/chart13.xml" ContentType="application/vnd.openxmlformats-officedocument.drawingml.chart+xml"/>
  <Override PartName="/ppt/notesSlides/notesSlide19.xml" ContentType="application/vnd.openxmlformats-officedocument.presentationml.notesSlide+xml"/>
  <Override PartName="/ppt/charts/chart14.xml" ContentType="application/vnd.openxmlformats-officedocument.drawingml.chart+xml"/>
  <Override PartName="/ppt/notesSlides/notesSlide20.xml" ContentType="application/vnd.openxmlformats-officedocument.presentationml.notesSlide+xml"/>
  <Override PartName="/ppt/charts/chart15.xml" ContentType="application/vnd.openxmlformats-officedocument.drawingml.chart+xml"/>
  <Override PartName="/ppt/notesSlides/notesSlide21.xml" ContentType="application/vnd.openxmlformats-officedocument.presentationml.notesSlide+xml"/>
  <Override PartName="/ppt/charts/chart16.xml" ContentType="application/vnd.openxmlformats-officedocument.drawingml.chart+xml"/>
  <Override PartName="/ppt/notesSlides/notesSlide22.xml" ContentType="application/vnd.openxmlformats-officedocument.presentationml.notesSlide+xml"/>
  <Override PartName="/ppt/charts/chart17.xml" ContentType="application/vnd.openxmlformats-officedocument.drawingml.chart+xml"/>
  <Override PartName="/ppt/charts/style3.xml" ContentType="application/vnd.ms-office.chartstyle+xml"/>
  <Override PartName="/ppt/charts/colors3.xml" ContentType="application/vnd.ms-office.chartcolorstyle+xml"/>
  <Override PartName="/ppt/charts/chart18.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3.xml" ContentType="application/vnd.openxmlformats-officedocument.presentationml.notesSlide+xml"/>
  <Override PartName="/ppt/charts/chart19.xml" ContentType="application/vnd.openxmlformats-officedocument.drawingml.chart+xml"/>
  <Override PartName="/ppt/charts/style5.xml" ContentType="application/vnd.ms-office.chartstyle+xml"/>
  <Override PartName="/ppt/charts/colors5.xml" ContentType="application/vnd.ms-office.chartcolorstyle+xml"/>
  <Override PartName="/ppt/charts/chart20.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4.xml" ContentType="application/vnd.openxmlformats-officedocument.presentationml.notesSlide+xml"/>
  <Override PartName="/ppt/charts/chart21.xml" ContentType="application/vnd.openxmlformats-officedocument.drawingml.chart+xml"/>
  <Override PartName="/ppt/charts/style7.xml" ContentType="application/vnd.ms-office.chartstyle+xml"/>
  <Override PartName="/ppt/charts/colors7.xml" ContentType="application/vnd.ms-office.chartcolorstyle+xml"/>
  <Override PartName="/ppt/charts/chart22.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5.xml" ContentType="application/vnd.openxmlformats-officedocument.presentationml.notesSlide+xml"/>
  <Override PartName="/ppt/charts/chart23.xml" ContentType="application/vnd.openxmlformats-officedocument.drawingml.chart+xml"/>
  <Override PartName="/ppt/charts/style9.xml" ContentType="application/vnd.ms-office.chartstyle+xml"/>
  <Override PartName="/ppt/charts/colors9.xml" ContentType="application/vnd.ms-office.chartcolorstyle+xml"/>
  <Override PartName="/ppt/charts/chart24.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30.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31.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33.xml" ContentType="application/vnd.openxmlformats-officedocument.presentationml.notesSlide+xml"/>
  <Override PartName="/ppt/charts/chart32.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3.xml" ContentType="application/vnd.openxmlformats-officedocument.drawingml.chart+xml"/>
  <Override PartName="/ppt/notesSlides/notesSlide36.xml" ContentType="application/vnd.openxmlformats-officedocument.presentationml.notesSlide+xml"/>
  <Override PartName="/ppt/charts/chart34.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5.xml" ContentType="application/vnd.openxmlformats-officedocument.drawingml.chart+xml"/>
  <Override PartName="/ppt/notesSlides/notesSlide39.xml" ContentType="application/vnd.openxmlformats-officedocument.presentationml.notesSlide+xml"/>
  <Override PartName="/ppt/charts/chart36.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40.xml" ContentType="application/vnd.openxmlformats-officedocument.presentationml.notesSlide+xml"/>
  <Override PartName="/ppt/charts/chart37.xml" ContentType="application/vnd.openxmlformats-officedocument.drawingml.chart+xml"/>
  <Override PartName="/ppt/notesSlides/notesSlide41.xml" ContentType="application/vnd.openxmlformats-officedocument.presentationml.notesSlide+xml"/>
  <Override PartName="/ppt/charts/chart38.xml" ContentType="application/vnd.openxmlformats-officedocument.drawingml.chart+xml"/>
  <Override PartName="/ppt/notesSlides/notesSlide42.xml" ContentType="application/vnd.openxmlformats-officedocument.presentationml.notesSlide+xml"/>
  <Override PartName="/ppt/charts/chart39.xml" ContentType="application/vnd.openxmlformats-officedocument.drawingml.chart+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40.xml" ContentType="application/vnd.openxmlformats-officedocument.drawingml.chart+xml"/>
  <Override PartName="/ppt/notesSlides/notesSlide45.xml" ContentType="application/vnd.openxmlformats-officedocument.presentationml.notesSlide+xml"/>
  <Override PartName="/ppt/charts/chart41.xml" ContentType="application/vnd.openxmlformats-officedocument.drawingml.chart+xml"/>
  <Override PartName="/ppt/notesSlides/notesSlide46.xml" ContentType="application/vnd.openxmlformats-officedocument.presentationml.notesSlide+xml"/>
  <Override PartName="/ppt/charts/chart42.xml" ContentType="application/vnd.openxmlformats-officedocument.drawingml.chart+xml"/>
  <Override PartName="/ppt/notesSlides/notesSlide47.xml" ContentType="application/vnd.openxmlformats-officedocument.presentationml.notesSlide+xml"/>
  <Override PartName="/ppt/charts/chart43.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4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704" r:id="rId5"/>
    <p:sldMasterId id="2147483696" r:id="rId6"/>
  </p:sldMasterIdLst>
  <p:notesMasterIdLst>
    <p:notesMasterId r:id="rId56"/>
  </p:notesMasterIdLst>
  <p:handoutMasterIdLst>
    <p:handoutMasterId r:id="rId57"/>
  </p:handoutMasterIdLst>
  <p:sldIdLst>
    <p:sldId id="286" r:id="rId7"/>
    <p:sldId id="258" r:id="rId8"/>
    <p:sldId id="259" r:id="rId9"/>
    <p:sldId id="348" r:id="rId10"/>
    <p:sldId id="298" r:id="rId11"/>
    <p:sldId id="292" r:id="rId12"/>
    <p:sldId id="375" r:id="rId13"/>
    <p:sldId id="347" r:id="rId14"/>
    <p:sldId id="378" r:id="rId15"/>
    <p:sldId id="343" r:id="rId16"/>
    <p:sldId id="358" r:id="rId17"/>
    <p:sldId id="359" r:id="rId18"/>
    <p:sldId id="360" r:id="rId19"/>
    <p:sldId id="299" r:id="rId20"/>
    <p:sldId id="297" r:id="rId21"/>
    <p:sldId id="355" r:id="rId22"/>
    <p:sldId id="365" r:id="rId23"/>
    <p:sldId id="366" r:id="rId24"/>
    <p:sldId id="356" r:id="rId25"/>
    <p:sldId id="364" r:id="rId26"/>
    <p:sldId id="300" r:id="rId27"/>
    <p:sldId id="373" r:id="rId28"/>
    <p:sldId id="374" r:id="rId29"/>
    <p:sldId id="371" r:id="rId30"/>
    <p:sldId id="372" r:id="rId31"/>
    <p:sldId id="301" r:id="rId32"/>
    <p:sldId id="353" r:id="rId33"/>
    <p:sldId id="354" r:id="rId34"/>
    <p:sldId id="351" r:id="rId35"/>
    <p:sldId id="352" r:id="rId36"/>
    <p:sldId id="302" r:id="rId37"/>
    <p:sldId id="342" r:id="rId38"/>
    <p:sldId id="304" r:id="rId39"/>
    <p:sldId id="361" r:id="rId40"/>
    <p:sldId id="330" r:id="rId41"/>
    <p:sldId id="329" r:id="rId42"/>
    <p:sldId id="309" r:id="rId43"/>
    <p:sldId id="310" r:id="rId44"/>
    <p:sldId id="338" r:id="rId45"/>
    <p:sldId id="344" r:id="rId46"/>
    <p:sldId id="362" r:id="rId47"/>
    <p:sldId id="363" r:id="rId48"/>
    <p:sldId id="316" r:id="rId49"/>
    <p:sldId id="333" r:id="rId50"/>
    <p:sldId id="334" r:id="rId51"/>
    <p:sldId id="320" r:id="rId52"/>
    <p:sldId id="321" r:id="rId53"/>
    <p:sldId id="357" r:id="rId54"/>
    <p:sldId id="350" r:id="rId5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ny Kay" initials="D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53B"/>
    <a:srgbClr val="074F58"/>
    <a:srgbClr val="E27B29"/>
    <a:srgbClr val="C51360"/>
    <a:srgbClr val="E8B738"/>
    <a:srgbClr val="0F9EB1"/>
    <a:srgbClr val="B6CA4F"/>
    <a:srgbClr val="532A59"/>
    <a:srgbClr val="A6A6A6"/>
    <a:srgbClr val="F8C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78136" autoAdjust="0"/>
  </p:normalViewPr>
  <p:slideViewPr>
    <p:cSldViewPr>
      <p:cViewPr varScale="1">
        <p:scale>
          <a:sx n="123" d="100"/>
          <a:sy n="123" d="100"/>
        </p:scale>
        <p:origin x="2920"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6" d="100"/>
          <a:sy n="86" d="100"/>
        </p:scale>
        <p:origin x="-3810" y="-96"/>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3.xml"/><Relationship Id="rId1" Type="http://schemas.microsoft.com/office/2011/relationships/chartStyle" Target="style3.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4.xml"/><Relationship Id="rId1" Type="http://schemas.microsoft.com/office/2011/relationships/chartStyle" Target="style4.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5.xml"/><Relationship Id="rId1" Type="http://schemas.microsoft.com/office/2011/relationships/chartStyle" Target="style5.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6.xml"/><Relationship Id="rId1" Type="http://schemas.microsoft.com/office/2011/relationships/chartStyle" Target="style6.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7.xml"/><Relationship Id="rId1" Type="http://schemas.microsoft.com/office/2011/relationships/chartStyle" Target="style7.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8.xml"/><Relationship Id="rId1" Type="http://schemas.microsoft.com/office/2011/relationships/chartStyle" Target="style8.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9.xml"/><Relationship Id="rId1" Type="http://schemas.microsoft.com/office/2011/relationships/chartStyle" Target="style9.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10.xml"/><Relationship Id="rId1" Type="http://schemas.microsoft.com/office/2011/relationships/chartStyle" Target="style10.xml"/></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11.xml"/><Relationship Id="rId1" Type="http://schemas.microsoft.com/office/2011/relationships/chartStyle" Target="style11.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12.xml"/><Relationship Id="rId1" Type="http://schemas.microsoft.com/office/2011/relationships/chartStyle" Target="style12.xml"/></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13.xml"/><Relationship Id="rId1" Type="http://schemas.microsoft.com/office/2011/relationships/chartStyle" Target="style13.xml"/></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482054890921885E-2"/>
          <c:y val="2.97126318458159E-2"/>
          <c:w val="0.81890555642301099"/>
          <c:h val="0.759910674723142"/>
        </c:manualLayout>
      </c:layout>
      <c:barChart>
        <c:barDir val="col"/>
        <c:grouping val="stacked"/>
        <c:varyColors val="0"/>
        <c:ser>
          <c:idx val="0"/>
          <c:order val="0"/>
          <c:tx>
            <c:strRef>
              <c:f>Sheet1!$B$1</c:f>
              <c:strCache>
                <c:ptCount val="1"/>
                <c:pt idx="0">
                  <c:v>Unprompted</c:v>
                </c:pt>
              </c:strCache>
            </c:strRef>
          </c:tx>
          <c:spPr>
            <a:solidFill>
              <a:srgbClr val="532A59"/>
            </a:solidFill>
            <a:ln>
              <a:solidFill>
                <a:schemeClr val="bg1"/>
              </a:solidFill>
            </a:ln>
          </c:spPr>
          <c:invertIfNegative val="0"/>
          <c:dPt>
            <c:idx val="0"/>
            <c:invertIfNegative val="0"/>
            <c:bubble3D val="0"/>
            <c:spPr>
              <a:solidFill>
                <a:schemeClr val="bg2"/>
              </a:solidFill>
              <a:ln>
                <a:solidFill>
                  <a:schemeClr val="bg1"/>
                </a:solidFill>
              </a:ln>
            </c:spPr>
            <c:extLst>
              <c:ext xmlns:c16="http://schemas.microsoft.com/office/drawing/2014/chart" uri="{C3380CC4-5D6E-409C-BE32-E72D297353CC}">
                <c16:uniqueId val="{00000000-E8BB-4315-A34B-5D8E43EDFA93}"/>
              </c:ext>
            </c:extLst>
          </c:dPt>
          <c:dLbls>
            <c:numFmt formatCode="0%" sourceLinked="0"/>
            <c:spPr>
              <a:noFill/>
              <a:ln>
                <a:noFill/>
              </a:ln>
              <a:effectLst/>
            </c:spPr>
            <c:txPr>
              <a:bodyPr wrap="square" lIns="38100" tIns="19050" rIns="38100" bIns="19050" anchor="ctr">
                <a:spAutoFit/>
              </a:bodyPr>
              <a:lstStyle/>
              <a:p>
                <a:pPr>
                  <a:defRPr>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Any concern</c:v>
                </c:pt>
                <c:pt idx="1">
                  <c:v>Concerned about 
Content (NET)</c:v>
                </c:pt>
                <c:pt idx="2">
                  <c:v>Concerned about 
Data/Privacy (NET)</c:v>
                </c:pt>
                <c:pt idx="3">
                  <c:v>Concerned about
Interactions (NET)</c:v>
                </c:pt>
                <c:pt idx="4">
                  <c:v>Concerned about
Hacking/Security (NET)</c:v>
                </c:pt>
                <c:pt idx="5">
                  <c:v>Concerned about Content OR Interactions (NET)</c:v>
                </c:pt>
              </c:strCache>
            </c:strRef>
          </c:cat>
          <c:val>
            <c:numRef>
              <c:f>Sheet1!$B$2:$B$7</c:f>
              <c:numCache>
                <c:formatCode>0%</c:formatCode>
                <c:ptCount val="6"/>
                <c:pt idx="0">
                  <c:v>0.79</c:v>
                </c:pt>
                <c:pt idx="1">
                  <c:v>0.33</c:v>
                </c:pt>
                <c:pt idx="2">
                  <c:v>0.32</c:v>
                </c:pt>
                <c:pt idx="3">
                  <c:v>0.22</c:v>
                </c:pt>
                <c:pt idx="4">
                  <c:v>0.28999999999999998</c:v>
                </c:pt>
                <c:pt idx="5">
                  <c:v>0.34</c:v>
                </c:pt>
              </c:numCache>
            </c:numRef>
          </c:val>
          <c:extLst>
            <c:ext xmlns:c16="http://schemas.microsoft.com/office/drawing/2014/chart" uri="{C3380CC4-5D6E-409C-BE32-E72D297353CC}">
              <c16:uniqueId val="{00000000-802C-4958-9284-2C51BDCAAB2A}"/>
            </c:ext>
          </c:extLst>
        </c:ser>
        <c:ser>
          <c:idx val="1"/>
          <c:order val="1"/>
          <c:tx>
            <c:strRef>
              <c:f>Sheet1!$C$1</c:f>
              <c:strCache>
                <c:ptCount val="1"/>
                <c:pt idx="0">
                  <c:v>Prompted</c:v>
                </c:pt>
              </c:strCache>
            </c:strRef>
          </c:tx>
          <c:spPr>
            <a:solidFill>
              <a:schemeClr val="accent1"/>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Any concern</c:v>
                </c:pt>
                <c:pt idx="1">
                  <c:v>Concerned about 
Content (NET)</c:v>
                </c:pt>
                <c:pt idx="2">
                  <c:v>Concerned about 
Data/Privacy (NET)</c:v>
                </c:pt>
                <c:pt idx="3">
                  <c:v>Concerned about
Interactions (NET)</c:v>
                </c:pt>
                <c:pt idx="4">
                  <c:v>Concerned about
Hacking/Security (NET)</c:v>
                </c:pt>
                <c:pt idx="5">
                  <c:v>Concerned about Content OR Interactions (NET)</c:v>
                </c:pt>
              </c:strCache>
            </c:strRef>
          </c:cat>
          <c:val>
            <c:numRef>
              <c:f>Sheet1!$C$2:$C$7</c:f>
              <c:numCache>
                <c:formatCode>0%</c:formatCode>
                <c:ptCount val="6"/>
                <c:pt idx="1">
                  <c:v>0.33</c:v>
                </c:pt>
                <c:pt idx="2">
                  <c:v>0.26</c:v>
                </c:pt>
                <c:pt idx="3">
                  <c:v>0.33</c:v>
                </c:pt>
                <c:pt idx="4">
                  <c:v>0.25</c:v>
                </c:pt>
                <c:pt idx="5">
                  <c:v>0.35</c:v>
                </c:pt>
              </c:numCache>
            </c:numRef>
          </c:val>
          <c:extLst>
            <c:ext xmlns:c16="http://schemas.microsoft.com/office/drawing/2014/chart" uri="{C3380CC4-5D6E-409C-BE32-E72D297353CC}">
              <c16:uniqueId val="{00000001-802C-4958-9284-2C51BDCAAB2A}"/>
            </c:ext>
          </c:extLst>
        </c:ser>
        <c:dLbls>
          <c:showLegendKey val="0"/>
          <c:showVal val="0"/>
          <c:showCatName val="0"/>
          <c:showSerName val="0"/>
          <c:showPercent val="0"/>
          <c:showBubbleSize val="0"/>
        </c:dLbls>
        <c:gapWidth val="50"/>
        <c:overlap val="100"/>
        <c:axId val="357046944"/>
        <c:axId val="357039888"/>
      </c:barChart>
      <c:catAx>
        <c:axId val="357046944"/>
        <c:scaling>
          <c:orientation val="minMax"/>
        </c:scaling>
        <c:delete val="0"/>
        <c:axPos val="b"/>
        <c:numFmt formatCode="General" sourceLinked="0"/>
        <c:majorTickMark val="out"/>
        <c:minorTickMark val="none"/>
        <c:tickLblPos val="nextTo"/>
        <c:spPr>
          <a:ln>
            <a:noFill/>
          </a:ln>
        </c:spPr>
        <c:txPr>
          <a:bodyPr/>
          <a:lstStyle/>
          <a:p>
            <a:pPr>
              <a:defRPr sz="1200"/>
            </a:pPr>
            <a:endParaRPr lang="en-US"/>
          </a:p>
        </c:txPr>
        <c:crossAx val="357039888"/>
        <c:crosses val="autoZero"/>
        <c:auto val="1"/>
        <c:lblAlgn val="ctr"/>
        <c:lblOffset val="100"/>
        <c:noMultiLvlLbl val="0"/>
      </c:catAx>
      <c:valAx>
        <c:axId val="357039888"/>
        <c:scaling>
          <c:orientation val="minMax"/>
        </c:scaling>
        <c:delete val="1"/>
        <c:axPos val="l"/>
        <c:numFmt formatCode="0%" sourceLinked="1"/>
        <c:majorTickMark val="out"/>
        <c:minorTickMark val="none"/>
        <c:tickLblPos val="nextTo"/>
        <c:crossAx val="357046944"/>
        <c:crosses val="autoZero"/>
        <c:crossBetween val="between"/>
        <c:majorUnit val="0.2"/>
      </c:valAx>
    </c:plotArea>
    <c:legend>
      <c:legendPos val="r"/>
      <c:layout>
        <c:manualLayout>
          <c:xMode val="edge"/>
          <c:yMode val="edge"/>
          <c:x val="0.84158979250784371"/>
          <c:y val="0.23051631794179006"/>
          <c:w val="0.12747602055714341"/>
          <c:h val="0.6519059878437069"/>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81275E"/>
              </a:solidFill>
            </c:spPr>
            <c:extLst>
              <c:ext xmlns:c16="http://schemas.microsoft.com/office/drawing/2014/chart" uri="{C3380CC4-5D6E-409C-BE32-E72D297353CC}">
                <c16:uniqueId val="{00000000-FF74-405D-9758-6589BF11B1A3}"/>
              </c:ext>
            </c:extLst>
          </c:dPt>
          <c:dPt>
            <c:idx val="2"/>
            <c:invertIfNegative val="0"/>
            <c:bubble3D val="0"/>
            <c:spPr>
              <a:solidFill>
                <a:srgbClr val="E3CCE7"/>
              </a:solidFill>
            </c:spPr>
            <c:extLst>
              <c:ext xmlns:c16="http://schemas.microsoft.com/office/drawing/2014/chart" uri="{C3380CC4-5D6E-409C-BE32-E72D297353CC}">
                <c16:uniqueId val="{00000001-FF74-405D-9758-6589BF11B1A3}"/>
              </c:ext>
            </c:extLst>
          </c:dPt>
          <c:dPt>
            <c:idx val="3"/>
            <c:invertIfNegative val="0"/>
            <c:bubble3D val="0"/>
            <c:spPr>
              <a:solidFill>
                <a:srgbClr val="E3CCE7"/>
              </a:solidFill>
            </c:spPr>
            <c:extLst>
              <c:ext xmlns:c16="http://schemas.microsoft.com/office/drawing/2014/chart" uri="{C3380CC4-5D6E-409C-BE32-E72D297353CC}">
                <c16:uniqueId val="{00000002-FF74-405D-9758-6589BF11B1A3}"/>
              </c:ext>
            </c:extLst>
          </c:dPt>
          <c:dPt>
            <c:idx val="4"/>
            <c:invertIfNegative val="0"/>
            <c:bubble3D val="0"/>
            <c:spPr>
              <a:solidFill>
                <a:srgbClr val="E3CCE7"/>
              </a:solidFill>
            </c:spPr>
            <c:extLst>
              <c:ext xmlns:c16="http://schemas.microsoft.com/office/drawing/2014/chart" uri="{C3380CC4-5D6E-409C-BE32-E72D297353CC}">
                <c16:uniqueId val="{00000003-FF74-405D-9758-6589BF11B1A3}"/>
              </c:ext>
            </c:extLst>
          </c:dPt>
          <c:dPt>
            <c:idx val="5"/>
            <c:invertIfNegative val="0"/>
            <c:bubble3D val="0"/>
            <c:spPr>
              <a:solidFill>
                <a:srgbClr val="E27B29"/>
              </a:solidFill>
            </c:spPr>
            <c:extLst>
              <c:ext xmlns:c16="http://schemas.microsoft.com/office/drawing/2014/chart" uri="{C3380CC4-5D6E-409C-BE32-E72D297353CC}">
                <c16:uniqueId val="{00000004-FF74-405D-9758-6589BF11B1A3}"/>
              </c:ext>
            </c:extLst>
          </c:dPt>
          <c:dPt>
            <c:idx val="6"/>
            <c:invertIfNegative val="0"/>
            <c:bubble3D val="0"/>
            <c:spPr>
              <a:solidFill>
                <a:srgbClr val="F9E5D4"/>
              </a:solidFill>
            </c:spPr>
            <c:extLst>
              <c:ext xmlns:c16="http://schemas.microsoft.com/office/drawing/2014/chart" uri="{C3380CC4-5D6E-409C-BE32-E72D297353CC}">
                <c16:uniqueId val="{00000005-FF74-405D-9758-6589BF11B1A3}"/>
              </c:ext>
            </c:extLst>
          </c:dPt>
          <c:dPt>
            <c:idx val="7"/>
            <c:invertIfNegative val="0"/>
            <c:bubble3D val="0"/>
            <c:spPr>
              <a:solidFill>
                <a:srgbClr val="F9E5D4"/>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Pt>
            <c:idx val="22"/>
            <c:invertIfNegative val="0"/>
            <c:bubble3D val="0"/>
            <c:spPr>
              <a:solidFill>
                <a:schemeClr val="accent1"/>
              </a:solidFill>
            </c:spPr>
            <c:extLst>
              <c:ext xmlns:c16="http://schemas.microsoft.com/office/drawing/2014/chart" uri="{C3380CC4-5D6E-409C-BE32-E72D297353CC}">
                <c16:uniqueId val="{0000002C-902E-4BB1-A537-0EE0BFCFF32C}"/>
              </c:ext>
            </c:extLst>
          </c:dPt>
          <c:dLbls>
            <c:dLbl>
              <c:idx val="0"/>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28-BE15-4067-AEAC-17B4908FF166}"/>
                </c:ext>
              </c:extLst>
            </c:dLbl>
            <c:dLbl>
              <c:idx val="1"/>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FF74-405D-9758-6589BF11B1A3}"/>
                </c:ext>
              </c:extLst>
            </c:dLbl>
            <c:dLbl>
              <c:idx val="5"/>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4-FF74-405D-9758-6589BF11B1A3}"/>
                </c:ext>
              </c:extLst>
            </c:dLbl>
            <c:dLbl>
              <c:idx val="9"/>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FF74-405D-9758-6589BF11B1A3}"/>
                </c:ext>
              </c:extLst>
            </c:dLbl>
            <c:dLbl>
              <c:idx val="15"/>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E-FF74-405D-9758-6589BF11B1A3}"/>
                </c:ext>
              </c:extLst>
            </c:dLbl>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NET: Any</c:v>
                </c:pt>
                <c:pt idx="1">
                  <c:v>NET: Data/Privacy</c:v>
                </c:pt>
                <c:pt idx="2">
                  <c:v>SPAM emails / communications</c:v>
                </c:pt>
                <c:pt idx="3">
                  <c:v>Targeted advertising </c:v>
                </c:pt>
                <c:pt idx="4">
                  <c:v>My personal data being processed without my knowledge or consent</c:v>
                </c:pt>
                <c:pt idx="5">
                  <c:v>NET: Hacking/Security</c:v>
                </c:pt>
                <c:pt idx="6">
                  <c:v>Viruses / trojans / worms / spyware / malicious software</c:v>
                </c:pt>
                <c:pt idx="7">
                  <c:v>Scams / fraud / identity theft</c:v>
                </c:pt>
                <c:pt idx="8">
                  <c:v>Loss or hacking of personal data / passwords</c:v>
                </c:pt>
                <c:pt idx="9">
                  <c:v>NET: Content</c:v>
                </c:pt>
                <c:pt idx="10">
                  <c:v>Fake news / disinformation</c:v>
                </c:pt>
                <c:pt idx="11">
                  <c:v>Bad language</c:v>
                </c:pt>
                <c:pt idx="12">
                  <c:v>Unsuitable content for children</c:v>
                </c:pt>
                <c:pt idx="13">
                  <c:v>Sex / pornography</c:v>
                </c:pt>
                <c:pt idx="14">
                  <c:v>Hateful speech</c:v>
                </c:pt>
                <c:pt idx="15">
                  <c:v>NET: Interactions</c:v>
                </c:pt>
                <c:pt idx="16">
                  <c:v>Unsolicited / unwelcome friend/follow/connect requests</c:v>
                </c:pt>
                <c:pt idx="17">
                  <c:v>Offensive language from other users</c:v>
                </c:pt>
                <c:pt idx="18">
                  <c:v>Bullying / harassment / trolling</c:v>
                </c:pt>
                <c:pt idx="19">
                  <c:v>Offensive videos / pictures</c:v>
                </c:pt>
                <c:pt idx="20">
                  <c:v>[Other] Spending too much time online</c:v>
                </c:pt>
                <c:pt idx="21">
                  <c:v>None </c:v>
                </c:pt>
                <c:pt idx="22">
                  <c:v>NET: Content OR Interactions</c:v>
                </c:pt>
              </c:strCache>
            </c:strRef>
          </c:cat>
          <c:val>
            <c:numRef>
              <c:f>Sheet1!$B$2:$B$24</c:f>
              <c:numCache>
                <c:formatCode>0%</c:formatCode>
                <c:ptCount val="23"/>
                <c:pt idx="0">
                  <c:v>0.45</c:v>
                </c:pt>
                <c:pt idx="1">
                  <c:v>0.28000000000000003</c:v>
                </c:pt>
                <c:pt idx="2">
                  <c:v>0.2</c:v>
                </c:pt>
                <c:pt idx="3">
                  <c:v>0.14000000000000001</c:v>
                </c:pt>
                <c:pt idx="4">
                  <c:v>0.06</c:v>
                </c:pt>
                <c:pt idx="5">
                  <c:v>0.25</c:v>
                </c:pt>
                <c:pt idx="6">
                  <c:v>0.14000000000000001</c:v>
                </c:pt>
                <c:pt idx="7">
                  <c:v>0.13</c:v>
                </c:pt>
                <c:pt idx="8">
                  <c:v>0.09</c:v>
                </c:pt>
                <c:pt idx="9">
                  <c:v>0.2</c:v>
                </c:pt>
                <c:pt idx="10">
                  <c:v>0.1</c:v>
                </c:pt>
                <c:pt idx="11">
                  <c:v>7.0000000000000007E-2</c:v>
                </c:pt>
                <c:pt idx="12">
                  <c:v>7.0000000000000007E-2</c:v>
                </c:pt>
                <c:pt idx="13">
                  <c:v>0.06</c:v>
                </c:pt>
                <c:pt idx="14">
                  <c:v>0.06</c:v>
                </c:pt>
                <c:pt idx="15">
                  <c:v>0.17</c:v>
                </c:pt>
                <c:pt idx="16">
                  <c:v>0.08</c:v>
                </c:pt>
                <c:pt idx="17">
                  <c:v>7.0000000000000007E-2</c:v>
                </c:pt>
                <c:pt idx="18">
                  <c:v>0.06</c:v>
                </c:pt>
                <c:pt idx="19">
                  <c:v>0.06</c:v>
                </c:pt>
                <c:pt idx="20">
                  <c:v>0.06</c:v>
                </c:pt>
                <c:pt idx="21">
                  <c:v>0.51</c:v>
                </c:pt>
                <c:pt idx="22">
                  <c:v>0.26</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532A59"/>
              </a:solidFill>
            </c:spPr>
            <c:extLst>
              <c:ext xmlns:c16="http://schemas.microsoft.com/office/drawing/2014/chart" uri="{C3380CC4-5D6E-409C-BE32-E72D297353CC}">
                <c16:uniqueId val="{00000000-FF74-405D-9758-6589BF11B1A3}"/>
              </c:ext>
            </c:extLst>
          </c:dPt>
          <c:dPt>
            <c:idx val="2"/>
            <c:invertIfNegative val="0"/>
            <c:bubble3D val="0"/>
            <c:spPr>
              <a:solidFill>
                <a:srgbClr val="B6CA4F"/>
              </a:solidFill>
            </c:spPr>
            <c:extLst>
              <c:ext xmlns:c16="http://schemas.microsoft.com/office/drawing/2014/chart" uri="{C3380CC4-5D6E-409C-BE32-E72D297353CC}">
                <c16:uniqueId val="{00000001-FF74-405D-9758-6589BF11B1A3}"/>
              </c:ext>
            </c:extLst>
          </c:dPt>
          <c:dPt>
            <c:idx val="3"/>
            <c:invertIfNegative val="0"/>
            <c:bubble3D val="0"/>
            <c:spPr>
              <a:solidFill>
                <a:srgbClr val="AE153B"/>
              </a:solidFill>
            </c:spPr>
            <c:extLst>
              <c:ext xmlns:c16="http://schemas.microsoft.com/office/drawing/2014/chart" uri="{C3380CC4-5D6E-409C-BE32-E72D297353CC}">
                <c16:uniqueId val="{00000002-FF74-405D-9758-6589BF11B1A3}"/>
              </c:ext>
            </c:extLst>
          </c:dPt>
          <c:dPt>
            <c:idx val="4"/>
            <c:invertIfNegative val="0"/>
            <c:bubble3D val="0"/>
            <c:spPr>
              <a:solidFill>
                <a:srgbClr val="0F9EB1"/>
              </a:solidFill>
            </c:spPr>
            <c:extLst>
              <c:ext xmlns:c16="http://schemas.microsoft.com/office/drawing/2014/chart" uri="{C3380CC4-5D6E-409C-BE32-E72D297353CC}">
                <c16:uniqueId val="{00000003-FF74-405D-9758-6589BF11B1A3}"/>
              </c:ext>
            </c:extLst>
          </c:dPt>
          <c:dPt>
            <c:idx val="5"/>
            <c:invertIfNegative val="0"/>
            <c:bubble3D val="0"/>
            <c:spPr>
              <a:solidFill>
                <a:srgbClr val="E8B738"/>
              </a:solidFill>
            </c:spPr>
            <c:extLst>
              <c:ext xmlns:c16="http://schemas.microsoft.com/office/drawing/2014/chart" uri="{C3380CC4-5D6E-409C-BE32-E72D297353CC}">
                <c16:uniqueId val="{00000004-FF74-405D-9758-6589BF11B1A3}"/>
              </c:ext>
            </c:extLst>
          </c:dPt>
          <c:dPt>
            <c:idx val="6"/>
            <c:invertIfNegative val="0"/>
            <c:bubble3D val="0"/>
            <c:spPr>
              <a:solidFill>
                <a:srgbClr val="C51360"/>
              </a:solidFill>
            </c:spPr>
            <c:extLst>
              <c:ext xmlns:c16="http://schemas.microsoft.com/office/drawing/2014/chart" uri="{C3380CC4-5D6E-409C-BE32-E72D297353CC}">
                <c16:uniqueId val="{00000005-FF74-405D-9758-6589BF11B1A3}"/>
              </c:ext>
            </c:extLst>
          </c:dPt>
          <c:dPt>
            <c:idx val="7"/>
            <c:invertIfNegative val="0"/>
            <c:bubble3D val="0"/>
            <c:spPr>
              <a:solidFill>
                <a:srgbClr val="E27B29"/>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Lbls>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All adults</c:v>
                </c:pt>
                <c:pt idx="1">
                  <c:v>16-24 year olds</c:v>
                </c:pt>
                <c:pt idx="2">
                  <c:v>25-34 year olds</c:v>
                </c:pt>
                <c:pt idx="3">
                  <c:v>35-44 year olds</c:v>
                </c:pt>
                <c:pt idx="4">
                  <c:v>45-54 year olds</c:v>
                </c:pt>
                <c:pt idx="5">
                  <c:v>55-64 year olds</c:v>
                </c:pt>
                <c:pt idx="6">
                  <c:v>65-74 year olds</c:v>
                </c:pt>
                <c:pt idx="7">
                  <c:v>75+ year olds</c:v>
                </c:pt>
              </c:strCache>
            </c:strRef>
          </c:cat>
          <c:val>
            <c:numRef>
              <c:f>Sheet1!$B$2:$B$9</c:f>
              <c:numCache>
                <c:formatCode>0%</c:formatCode>
                <c:ptCount val="8"/>
                <c:pt idx="0">
                  <c:v>0.45</c:v>
                </c:pt>
                <c:pt idx="1">
                  <c:v>0.56000000000000005</c:v>
                </c:pt>
                <c:pt idx="2">
                  <c:v>0.52</c:v>
                </c:pt>
                <c:pt idx="3">
                  <c:v>0.44</c:v>
                </c:pt>
                <c:pt idx="4">
                  <c:v>0.49</c:v>
                </c:pt>
                <c:pt idx="5">
                  <c:v>0.4</c:v>
                </c:pt>
                <c:pt idx="6">
                  <c:v>0.34</c:v>
                </c:pt>
                <c:pt idx="7">
                  <c:v>0.28000000000000003</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532A59"/>
              </a:solidFill>
            </c:spPr>
            <c:extLst>
              <c:ext xmlns:c16="http://schemas.microsoft.com/office/drawing/2014/chart" uri="{C3380CC4-5D6E-409C-BE32-E72D297353CC}">
                <c16:uniqueId val="{00000000-FF74-405D-9758-6589BF11B1A3}"/>
              </c:ext>
            </c:extLst>
          </c:dPt>
          <c:dPt>
            <c:idx val="2"/>
            <c:invertIfNegative val="0"/>
            <c:bubble3D val="0"/>
            <c:spPr>
              <a:solidFill>
                <a:srgbClr val="B6CA4F"/>
              </a:solidFill>
            </c:spPr>
            <c:extLst>
              <c:ext xmlns:c16="http://schemas.microsoft.com/office/drawing/2014/chart" uri="{C3380CC4-5D6E-409C-BE32-E72D297353CC}">
                <c16:uniqueId val="{00000001-FF74-405D-9758-6589BF11B1A3}"/>
              </c:ext>
            </c:extLst>
          </c:dPt>
          <c:dPt>
            <c:idx val="3"/>
            <c:invertIfNegative val="0"/>
            <c:bubble3D val="0"/>
            <c:spPr>
              <a:solidFill>
                <a:srgbClr val="AE153B"/>
              </a:solidFill>
            </c:spPr>
            <c:extLst>
              <c:ext xmlns:c16="http://schemas.microsoft.com/office/drawing/2014/chart" uri="{C3380CC4-5D6E-409C-BE32-E72D297353CC}">
                <c16:uniqueId val="{00000002-FF74-405D-9758-6589BF11B1A3}"/>
              </c:ext>
            </c:extLst>
          </c:dPt>
          <c:dPt>
            <c:idx val="4"/>
            <c:invertIfNegative val="0"/>
            <c:bubble3D val="0"/>
            <c:spPr>
              <a:solidFill>
                <a:srgbClr val="0F9EB1"/>
              </a:solidFill>
            </c:spPr>
            <c:extLst>
              <c:ext xmlns:c16="http://schemas.microsoft.com/office/drawing/2014/chart" uri="{C3380CC4-5D6E-409C-BE32-E72D297353CC}">
                <c16:uniqueId val="{00000003-FF74-405D-9758-6589BF11B1A3}"/>
              </c:ext>
            </c:extLst>
          </c:dPt>
          <c:dPt>
            <c:idx val="5"/>
            <c:invertIfNegative val="0"/>
            <c:bubble3D val="0"/>
            <c:spPr>
              <a:solidFill>
                <a:srgbClr val="E8B738"/>
              </a:solidFill>
            </c:spPr>
            <c:extLst>
              <c:ext xmlns:c16="http://schemas.microsoft.com/office/drawing/2014/chart" uri="{C3380CC4-5D6E-409C-BE32-E72D297353CC}">
                <c16:uniqueId val="{00000004-FF74-405D-9758-6589BF11B1A3}"/>
              </c:ext>
            </c:extLst>
          </c:dPt>
          <c:dPt>
            <c:idx val="6"/>
            <c:invertIfNegative val="0"/>
            <c:bubble3D val="0"/>
            <c:spPr>
              <a:solidFill>
                <a:srgbClr val="C51360"/>
              </a:solidFill>
            </c:spPr>
            <c:extLst>
              <c:ext xmlns:c16="http://schemas.microsoft.com/office/drawing/2014/chart" uri="{C3380CC4-5D6E-409C-BE32-E72D297353CC}">
                <c16:uniqueId val="{00000005-FF74-405D-9758-6589BF11B1A3}"/>
              </c:ext>
            </c:extLst>
          </c:dPt>
          <c:dPt>
            <c:idx val="7"/>
            <c:invertIfNegative val="0"/>
            <c:bubble3D val="0"/>
            <c:spPr>
              <a:solidFill>
                <a:srgbClr val="E27B29"/>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Lbls>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All adults</c:v>
                </c:pt>
                <c:pt idx="1">
                  <c:v>16-24 year olds</c:v>
                </c:pt>
                <c:pt idx="2">
                  <c:v>25-34 year olds</c:v>
                </c:pt>
                <c:pt idx="3">
                  <c:v>35-44 year olds</c:v>
                </c:pt>
                <c:pt idx="4">
                  <c:v>45-54 year olds</c:v>
                </c:pt>
                <c:pt idx="5">
                  <c:v>55-64 year olds</c:v>
                </c:pt>
                <c:pt idx="6">
                  <c:v>65-74 year olds</c:v>
                </c:pt>
                <c:pt idx="7">
                  <c:v>75+ year olds</c:v>
                </c:pt>
              </c:strCache>
            </c:strRef>
          </c:cat>
          <c:val>
            <c:numRef>
              <c:f>Sheet1!$B$2:$B$9</c:f>
              <c:numCache>
                <c:formatCode>0%</c:formatCode>
                <c:ptCount val="8"/>
                <c:pt idx="0">
                  <c:v>0.28000000000000003</c:v>
                </c:pt>
                <c:pt idx="1">
                  <c:v>0.35</c:v>
                </c:pt>
                <c:pt idx="2">
                  <c:v>0.32</c:v>
                </c:pt>
                <c:pt idx="3">
                  <c:v>0.25</c:v>
                </c:pt>
                <c:pt idx="4">
                  <c:v>0.3</c:v>
                </c:pt>
                <c:pt idx="5">
                  <c:v>0.25</c:v>
                </c:pt>
                <c:pt idx="6">
                  <c:v>0.24</c:v>
                </c:pt>
                <c:pt idx="7">
                  <c:v>0.21</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532A59"/>
              </a:solidFill>
            </c:spPr>
            <c:extLst>
              <c:ext xmlns:c16="http://schemas.microsoft.com/office/drawing/2014/chart" uri="{C3380CC4-5D6E-409C-BE32-E72D297353CC}">
                <c16:uniqueId val="{00000000-FF74-405D-9758-6589BF11B1A3}"/>
              </c:ext>
            </c:extLst>
          </c:dPt>
          <c:dPt>
            <c:idx val="2"/>
            <c:invertIfNegative val="0"/>
            <c:bubble3D val="0"/>
            <c:spPr>
              <a:solidFill>
                <a:srgbClr val="B6CA4F"/>
              </a:solidFill>
            </c:spPr>
            <c:extLst>
              <c:ext xmlns:c16="http://schemas.microsoft.com/office/drawing/2014/chart" uri="{C3380CC4-5D6E-409C-BE32-E72D297353CC}">
                <c16:uniqueId val="{00000001-FF74-405D-9758-6589BF11B1A3}"/>
              </c:ext>
            </c:extLst>
          </c:dPt>
          <c:dPt>
            <c:idx val="3"/>
            <c:invertIfNegative val="0"/>
            <c:bubble3D val="0"/>
            <c:spPr>
              <a:solidFill>
                <a:srgbClr val="AE153B"/>
              </a:solidFill>
            </c:spPr>
            <c:extLst>
              <c:ext xmlns:c16="http://schemas.microsoft.com/office/drawing/2014/chart" uri="{C3380CC4-5D6E-409C-BE32-E72D297353CC}">
                <c16:uniqueId val="{00000002-FF74-405D-9758-6589BF11B1A3}"/>
              </c:ext>
            </c:extLst>
          </c:dPt>
          <c:dPt>
            <c:idx val="4"/>
            <c:invertIfNegative val="0"/>
            <c:bubble3D val="0"/>
            <c:spPr>
              <a:solidFill>
                <a:srgbClr val="0F9EB1"/>
              </a:solidFill>
            </c:spPr>
            <c:extLst>
              <c:ext xmlns:c16="http://schemas.microsoft.com/office/drawing/2014/chart" uri="{C3380CC4-5D6E-409C-BE32-E72D297353CC}">
                <c16:uniqueId val="{00000003-FF74-405D-9758-6589BF11B1A3}"/>
              </c:ext>
            </c:extLst>
          </c:dPt>
          <c:dPt>
            <c:idx val="5"/>
            <c:invertIfNegative val="0"/>
            <c:bubble3D val="0"/>
            <c:spPr>
              <a:solidFill>
                <a:srgbClr val="E8B738"/>
              </a:solidFill>
            </c:spPr>
            <c:extLst>
              <c:ext xmlns:c16="http://schemas.microsoft.com/office/drawing/2014/chart" uri="{C3380CC4-5D6E-409C-BE32-E72D297353CC}">
                <c16:uniqueId val="{00000004-FF74-405D-9758-6589BF11B1A3}"/>
              </c:ext>
            </c:extLst>
          </c:dPt>
          <c:dPt>
            <c:idx val="6"/>
            <c:invertIfNegative val="0"/>
            <c:bubble3D val="0"/>
            <c:spPr>
              <a:solidFill>
                <a:srgbClr val="C51360"/>
              </a:solidFill>
            </c:spPr>
            <c:extLst>
              <c:ext xmlns:c16="http://schemas.microsoft.com/office/drawing/2014/chart" uri="{C3380CC4-5D6E-409C-BE32-E72D297353CC}">
                <c16:uniqueId val="{00000005-FF74-405D-9758-6589BF11B1A3}"/>
              </c:ext>
            </c:extLst>
          </c:dPt>
          <c:dPt>
            <c:idx val="7"/>
            <c:invertIfNegative val="0"/>
            <c:bubble3D val="0"/>
            <c:spPr>
              <a:solidFill>
                <a:srgbClr val="E27B29"/>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Lbls>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All adults</c:v>
                </c:pt>
                <c:pt idx="1">
                  <c:v>16-24 year olds</c:v>
                </c:pt>
                <c:pt idx="2">
                  <c:v>25-34 year olds</c:v>
                </c:pt>
                <c:pt idx="3">
                  <c:v>35-44 year olds</c:v>
                </c:pt>
                <c:pt idx="4">
                  <c:v>45-54 year olds</c:v>
                </c:pt>
                <c:pt idx="5">
                  <c:v>55-64 year olds</c:v>
                </c:pt>
                <c:pt idx="6">
                  <c:v>65-74 year olds</c:v>
                </c:pt>
                <c:pt idx="7">
                  <c:v>75+ year olds</c:v>
                </c:pt>
              </c:strCache>
            </c:strRef>
          </c:cat>
          <c:val>
            <c:numRef>
              <c:f>Sheet1!$B$2:$B$9</c:f>
              <c:numCache>
                <c:formatCode>0%</c:formatCode>
                <c:ptCount val="8"/>
                <c:pt idx="0">
                  <c:v>0.25</c:v>
                </c:pt>
                <c:pt idx="1">
                  <c:v>0.28000000000000003</c:v>
                </c:pt>
                <c:pt idx="2">
                  <c:v>0.26</c:v>
                </c:pt>
                <c:pt idx="3">
                  <c:v>0.25</c:v>
                </c:pt>
                <c:pt idx="4">
                  <c:v>0.27</c:v>
                </c:pt>
                <c:pt idx="5">
                  <c:v>0.25</c:v>
                </c:pt>
                <c:pt idx="6">
                  <c:v>0.19</c:v>
                </c:pt>
                <c:pt idx="7">
                  <c:v>0.14000000000000001</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532A59"/>
              </a:solidFill>
            </c:spPr>
            <c:extLst>
              <c:ext xmlns:c16="http://schemas.microsoft.com/office/drawing/2014/chart" uri="{C3380CC4-5D6E-409C-BE32-E72D297353CC}">
                <c16:uniqueId val="{00000000-FF74-405D-9758-6589BF11B1A3}"/>
              </c:ext>
            </c:extLst>
          </c:dPt>
          <c:dPt>
            <c:idx val="2"/>
            <c:invertIfNegative val="0"/>
            <c:bubble3D val="0"/>
            <c:spPr>
              <a:solidFill>
                <a:srgbClr val="B6CA4F"/>
              </a:solidFill>
            </c:spPr>
            <c:extLst>
              <c:ext xmlns:c16="http://schemas.microsoft.com/office/drawing/2014/chart" uri="{C3380CC4-5D6E-409C-BE32-E72D297353CC}">
                <c16:uniqueId val="{00000001-FF74-405D-9758-6589BF11B1A3}"/>
              </c:ext>
            </c:extLst>
          </c:dPt>
          <c:dPt>
            <c:idx val="3"/>
            <c:invertIfNegative val="0"/>
            <c:bubble3D val="0"/>
            <c:spPr>
              <a:solidFill>
                <a:srgbClr val="AE153B"/>
              </a:solidFill>
            </c:spPr>
            <c:extLst>
              <c:ext xmlns:c16="http://schemas.microsoft.com/office/drawing/2014/chart" uri="{C3380CC4-5D6E-409C-BE32-E72D297353CC}">
                <c16:uniqueId val="{00000002-FF74-405D-9758-6589BF11B1A3}"/>
              </c:ext>
            </c:extLst>
          </c:dPt>
          <c:dPt>
            <c:idx val="4"/>
            <c:invertIfNegative val="0"/>
            <c:bubble3D val="0"/>
            <c:spPr>
              <a:solidFill>
                <a:srgbClr val="0F9EB1"/>
              </a:solidFill>
            </c:spPr>
            <c:extLst>
              <c:ext xmlns:c16="http://schemas.microsoft.com/office/drawing/2014/chart" uri="{C3380CC4-5D6E-409C-BE32-E72D297353CC}">
                <c16:uniqueId val="{00000003-FF74-405D-9758-6589BF11B1A3}"/>
              </c:ext>
            </c:extLst>
          </c:dPt>
          <c:dPt>
            <c:idx val="5"/>
            <c:invertIfNegative val="0"/>
            <c:bubble3D val="0"/>
            <c:spPr>
              <a:solidFill>
                <a:srgbClr val="E8B738"/>
              </a:solidFill>
            </c:spPr>
            <c:extLst>
              <c:ext xmlns:c16="http://schemas.microsoft.com/office/drawing/2014/chart" uri="{C3380CC4-5D6E-409C-BE32-E72D297353CC}">
                <c16:uniqueId val="{00000004-FF74-405D-9758-6589BF11B1A3}"/>
              </c:ext>
            </c:extLst>
          </c:dPt>
          <c:dPt>
            <c:idx val="6"/>
            <c:invertIfNegative val="0"/>
            <c:bubble3D val="0"/>
            <c:spPr>
              <a:solidFill>
                <a:srgbClr val="C51360"/>
              </a:solidFill>
            </c:spPr>
            <c:extLst>
              <c:ext xmlns:c16="http://schemas.microsoft.com/office/drawing/2014/chart" uri="{C3380CC4-5D6E-409C-BE32-E72D297353CC}">
                <c16:uniqueId val="{00000005-FF74-405D-9758-6589BF11B1A3}"/>
              </c:ext>
            </c:extLst>
          </c:dPt>
          <c:dPt>
            <c:idx val="7"/>
            <c:invertIfNegative val="0"/>
            <c:bubble3D val="0"/>
            <c:spPr>
              <a:solidFill>
                <a:srgbClr val="E27B29"/>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Lbls>
            <c:dLbl>
              <c:idx val="0"/>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28-BE15-4067-AEAC-17B4908FF166}"/>
                </c:ext>
              </c:extLst>
            </c:dLbl>
            <c:dLbl>
              <c:idx val="9"/>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FF74-405D-9758-6589BF11B1A3}"/>
                </c:ext>
              </c:extLst>
            </c:dLbl>
            <c:dLbl>
              <c:idx val="15"/>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E-FF74-405D-9758-6589BF11B1A3}"/>
                </c:ext>
              </c:extLst>
            </c:dLbl>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All adults</c:v>
                </c:pt>
                <c:pt idx="1">
                  <c:v>16-24 year olds</c:v>
                </c:pt>
                <c:pt idx="2">
                  <c:v>25-34 year olds</c:v>
                </c:pt>
                <c:pt idx="3">
                  <c:v>35-44 year olds</c:v>
                </c:pt>
                <c:pt idx="4">
                  <c:v>45-54 year olds</c:v>
                </c:pt>
                <c:pt idx="5">
                  <c:v>55-64 year olds</c:v>
                </c:pt>
                <c:pt idx="6">
                  <c:v>65-74 year olds</c:v>
                </c:pt>
                <c:pt idx="7">
                  <c:v>75+ year olds</c:v>
                </c:pt>
              </c:strCache>
            </c:strRef>
          </c:cat>
          <c:val>
            <c:numRef>
              <c:f>Sheet1!$B$2:$B$9</c:f>
              <c:numCache>
                <c:formatCode>0%</c:formatCode>
                <c:ptCount val="8"/>
                <c:pt idx="0">
                  <c:v>0.2</c:v>
                </c:pt>
                <c:pt idx="1">
                  <c:v>0.31</c:v>
                </c:pt>
                <c:pt idx="2">
                  <c:v>0.27</c:v>
                </c:pt>
                <c:pt idx="3">
                  <c:v>0.22</c:v>
                </c:pt>
                <c:pt idx="4">
                  <c:v>0.18</c:v>
                </c:pt>
                <c:pt idx="5">
                  <c:v>0.16</c:v>
                </c:pt>
                <c:pt idx="6">
                  <c:v>0.09</c:v>
                </c:pt>
                <c:pt idx="7">
                  <c:v>0.08</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0"/>
            <c:invertIfNegative val="0"/>
            <c:bubble3D val="0"/>
            <c:spPr>
              <a:solidFill>
                <a:schemeClr val="tx1">
                  <a:lumMod val="50000"/>
                </a:schemeClr>
              </a:solidFill>
            </c:spPr>
            <c:extLst>
              <c:ext xmlns:c16="http://schemas.microsoft.com/office/drawing/2014/chart" uri="{C3380CC4-5D6E-409C-BE32-E72D297353CC}">
                <c16:uniqueId val="{00000028-BE15-4067-AEAC-17B4908FF166}"/>
              </c:ext>
            </c:extLst>
          </c:dPt>
          <c:dPt>
            <c:idx val="1"/>
            <c:invertIfNegative val="0"/>
            <c:bubble3D val="0"/>
            <c:spPr>
              <a:solidFill>
                <a:srgbClr val="532A59"/>
              </a:solidFill>
            </c:spPr>
            <c:extLst>
              <c:ext xmlns:c16="http://schemas.microsoft.com/office/drawing/2014/chart" uri="{C3380CC4-5D6E-409C-BE32-E72D297353CC}">
                <c16:uniqueId val="{00000000-FF74-405D-9758-6589BF11B1A3}"/>
              </c:ext>
            </c:extLst>
          </c:dPt>
          <c:dPt>
            <c:idx val="2"/>
            <c:invertIfNegative val="0"/>
            <c:bubble3D val="0"/>
            <c:spPr>
              <a:solidFill>
                <a:srgbClr val="B6CA4F"/>
              </a:solidFill>
            </c:spPr>
            <c:extLst>
              <c:ext xmlns:c16="http://schemas.microsoft.com/office/drawing/2014/chart" uri="{C3380CC4-5D6E-409C-BE32-E72D297353CC}">
                <c16:uniqueId val="{00000001-FF74-405D-9758-6589BF11B1A3}"/>
              </c:ext>
            </c:extLst>
          </c:dPt>
          <c:dPt>
            <c:idx val="3"/>
            <c:invertIfNegative val="0"/>
            <c:bubble3D val="0"/>
            <c:spPr>
              <a:solidFill>
                <a:srgbClr val="AE153B"/>
              </a:solidFill>
            </c:spPr>
            <c:extLst>
              <c:ext xmlns:c16="http://schemas.microsoft.com/office/drawing/2014/chart" uri="{C3380CC4-5D6E-409C-BE32-E72D297353CC}">
                <c16:uniqueId val="{00000002-FF74-405D-9758-6589BF11B1A3}"/>
              </c:ext>
            </c:extLst>
          </c:dPt>
          <c:dPt>
            <c:idx val="4"/>
            <c:invertIfNegative val="0"/>
            <c:bubble3D val="0"/>
            <c:spPr>
              <a:solidFill>
                <a:srgbClr val="0F9EB1"/>
              </a:solidFill>
            </c:spPr>
            <c:extLst>
              <c:ext xmlns:c16="http://schemas.microsoft.com/office/drawing/2014/chart" uri="{C3380CC4-5D6E-409C-BE32-E72D297353CC}">
                <c16:uniqueId val="{00000003-FF74-405D-9758-6589BF11B1A3}"/>
              </c:ext>
            </c:extLst>
          </c:dPt>
          <c:dPt>
            <c:idx val="5"/>
            <c:invertIfNegative val="0"/>
            <c:bubble3D val="0"/>
            <c:spPr>
              <a:solidFill>
                <a:srgbClr val="E8B738"/>
              </a:solidFill>
            </c:spPr>
            <c:extLst>
              <c:ext xmlns:c16="http://schemas.microsoft.com/office/drawing/2014/chart" uri="{C3380CC4-5D6E-409C-BE32-E72D297353CC}">
                <c16:uniqueId val="{00000004-FF74-405D-9758-6589BF11B1A3}"/>
              </c:ext>
            </c:extLst>
          </c:dPt>
          <c:dPt>
            <c:idx val="6"/>
            <c:invertIfNegative val="0"/>
            <c:bubble3D val="0"/>
            <c:spPr>
              <a:solidFill>
                <a:srgbClr val="C51360"/>
              </a:solidFill>
            </c:spPr>
            <c:extLst>
              <c:ext xmlns:c16="http://schemas.microsoft.com/office/drawing/2014/chart" uri="{C3380CC4-5D6E-409C-BE32-E72D297353CC}">
                <c16:uniqueId val="{00000005-FF74-405D-9758-6589BF11B1A3}"/>
              </c:ext>
            </c:extLst>
          </c:dPt>
          <c:dPt>
            <c:idx val="7"/>
            <c:invertIfNegative val="0"/>
            <c:bubble3D val="0"/>
            <c:spPr>
              <a:solidFill>
                <a:srgbClr val="E27B29"/>
              </a:solidFill>
            </c:spPr>
            <c:extLst>
              <c:ext xmlns:c16="http://schemas.microsoft.com/office/drawing/2014/chart" uri="{C3380CC4-5D6E-409C-BE32-E72D297353CC}">
                <c16:uniqueId val="{00000006-FF74-405D-9758-6589BF11B1A3}"/>
              </c:ext>
            </c:extLst>
          </c:dPt>
          <c:dPt>
            <c:idx val="8"/>
            <c:invertIfNegative val="0"/>
            <c:bubble3D val="0"/>
            <c:spPr>
              <a:solidFill>
                <a:srgbClr val="F9E5D4"/>
              </a:solidFill>
            </c:spPr>
            <c:extLst>
              <c:ext xmlns:c16="http://schemas.microsoft.com/office/drawing/2014/chart" uri="{C3380CC4-5D6E-409C-BE32-E72D297353CC}">
                <c16:uniqueId val="{00000007-FF74-405D-9758-6589BF11B1A3}"/>
              </c:ext>
            </c:extLst>
          </c:dPt>
          <c:dPt>
            <c:idx val="9"/>
            <c:invertIfNegative val="0"/>
            <c:bubble3D val="0"/>
            <c:spPr>
              <a:solidFill>
                <a:srgbClr val="AE153B"/>
              </a:solidFill>
            </c:spPr>
            <c:extLst>
              <c:ext xmlns:c16="http://schemas.microsoft.com/office/drawing/2014/chart" uri="{C3380CC4-5D6E-409C-BE32-E72D297353CC}">
                <c16:uniqueId val="{00000008-FF74-405D-9758-6589BF11B1A3}"/>
              </c:ext>
            </c:extLst>
          </c:dPt>
          <c:dPt>
            <c:idx val="10"/>
            <c:invertIfNegative val="0"/>
            <c:bubble3D val="0"/>
            <c:spPr>
              <a:solidFill>
                <a:srgbClr val="F8C7D3"/>
              </a:solidFill>
            </c:spPr>
            <c:extLst>
              <c:ext xmlns:c16="http://schemas.microsoft.com/office/drawing/2014/chart" uri="{C3380CC4-5D6E-409C-BE32-E72D297353CC}">
                <c16:uniqueId val="{00000009-FF74-405D-9758-6589BF11B1A3}"/>
              </c:ext>
            </c:extLst>
          </c:dPt>
          <c:dPt>
            <c:idx val="11"/>
            <c:invertIfNegative val="0"/>
            <c:bubble3D val="0"/>
            <c:spPr>
              <a:solidFill>
                <a:srgbClr val="F8C7D3"/>
              </a:solidFill>
            </c:spPr>
            <c:extLst>
              <c:ext xmlns:c16="http://schemas.microsoft.com/office/drawing/2014/chart" uri="{C3380CC4-5D6E-409C-BE32-E72D297353CC}">
                <c16:uniqueId val="{0000000A-FF74-405D-9758-6589BF11B1A3}"/>
              </c:ext>
            </c:extLst>
          </c:dPt>
          <c:dPt>
            <c:idx val="12"/>
            <c:invertIfNegative val="0"/>
            <c:bubble3D val="0"/>
            <c:spPr>
              <a:solidFill>
                <a:srgbClr val="F8C7D3"/>
              </a:solidFill>
            </c:spPr>
            <c:extLst>
              <c:ext xmlns:c16="http://schemas.microsoft.com/office/drawing/2014/chart" uri="{C3380CC4-5D6E-409C-BE32-E72D297353CC}">
                <c16:uniqueId val="{0000000B-FF74-405D-9758-6589BF11B1A3}"/>
              </c:ext>
            </c:extLst>
          </c:dPt>
          <c:dPt>
            <c:idx val="13"/>
            <c:invertIfNegative val="0"/>
            <c:bubble3D val="0"/>
            <c:spPr>
              <a:solidFill>
                <a:srgbClr val="F8C7D3"/>
              </a:solidFill>
            </c:spPr>
            <c:extLst>
              <c:ext xmlns:c16="http://schemas.microsoft.com/office/drawing/2014/chart" uri="{C3380CC4-5D6E-409C-BE32-E72D297353CC}">
                <c16:uniqueId val="{0000000C-FF74-405D-9758-6589BF11B1A3}"/>
              </c:ext>
            </c:extLst>
          </c:dPt>
          <c:dPt>
            <c:idx val="14"/>
            <c:invertIfNegative val="0"/>
            <c:bubble3D val="0"/>
            <c:spPr>
              <a:solidFill>
                <a:srgbClr val="F8C7D3"/>
              </a:solidFill>
            </c:spPr>
            <c:extLst>
              <c:ext xmlns:c16="http://schemas.microsoft.com/office/drawing/2014/chart" uri="{C3380CC4-5D6E-409C-BE32-E72D297353CC}">
                <c16:uniqueId val="{0000000D-FF74-405D-9758-6589BF11B1A3}"/>
              </c:ext>
            </c:extLst>
          </c:dPt>
          <c:dPt>
            <c:idx val="15"/>
            <c:invertIfNegative val="0"/>
            <c:bubble3D val="0"/>
            <c:spPr>
              <a:solidFill>
                <a:srgbClr val="0F9EB1"/>
              </a:solidFill>
            </c:spPr>
            <c:extLst>
              <c:ext xmlns:c16="http://schemas.microsoft.com/office/drawing/2014/chart" uri="{C3380CC4-5D6E-409C-BE32-E72D297353CC}">
                <c16:uniqueId val="{0000000E-FF74-405D-9758-6589BF11B1A3}"/>
              </c:ext>
            </c:extLst>
          </c:dPt>
          <c:dPt>
            <c:idx val="16"/>
            <c:invertIfNegative val="0"/>
            <c:bubble3D val="0"/>
            <c:spPr>
              <a:solidFill>
                <a:srgbClr val="C4F4FA"/>
              </a:solidFill>
            </c:spPr>
            <c:extLst>
              <c:ext xmlns:c16="http://schemas.microsoft.com/office/drawing/2014/chart" uri="{C3380CC4-5D6E-409C-BE32-E72D297353CC}">
                <c16:uniqueId val="{0000000F-FF74-405D-9758-6589BF11B1A3}"/>
              </c:ext>
            </c:extLst>
          </c:dPt>
          <c:dPt>
            <c:idx val="17"/>
            <c:invertIfNegative val="0"/>
            <c:bubble3D val="0"/>
            <c:spPr>
              <a:solidFill>
                <a:srgbClr val="C4F4FA"/>
              </a:solidFill>
            </c:spPr>
            <c:extLst>
              <c:ext xmlns:c16="http://schemas.microsoft.com/office/drawing/2014/chart" uri="{C3380CC4-5D6E-409C-BE32-E72D297353CC}">
                <c16:uniqueId val="{00000010-FF74-405D-9758-6589BF11B1A3}"/>
              </c:ext>
            </c:extLst>
          </c:dPt>
          <c:dPt>
            <c:idx val="18"/>
            <c:invertIfNegative val="0"/>
            <c:bubble3D val="0"/>
            <c:spPr>
              <a:solidFill>
                <a:srgbClr val="C4F4FA"/>
              </a:solidFill>
            </c:spPr>
            <c:extLst>
              <c:ext xmlns:c16="http://schemas.microsoft.com/office/drawing/2014/chart" uri="{C3380CC4-5D6E-409C-BE32-E72D297353CC}">
                <c16:uniqueId val="{00000011-FF74-405D-9758-6589BF11B1A3}"/>
              </c:ext>
            </c:extLst>
          </c:dPt>
          <c:dPt>
            <c:idx val="19"/>
            <c:invertIfNegative val="0"/>
            <c:bubble3D val="0"/>
            <c:spPr>
              <a:solidFill>
                <a:srgbClr val="C4F4FA"/>
              </a:solidFill>
            </c:spPr>
            <c:extLst>
              <c:ext xmlns:c16="http://schemas.microsoft.com/office/drawing/2014/chart" uri="{C3380CC4-5D6E-409C-BE32-E72D297353CC}">
                <c16:uniqueId val="{00000013-FF74-405D-9758-6589BF11B1A3}"/>
              </c:ext>
            </c:extLst>
          </c:dPt>
          <c:dPt>
            <c:idx val="20"/>
            <c:invertIfNegative val="0"/>
            <c:bubble3D val="0"/>
            <c:spPr>
              <a:solidFill>
                <a:schemeClr val="bg1">
                  <a:lumMod val="65000"/>
                </a:schemeClr>
              </a:solidFill>
            </c:spPr>
            <c:extLst>
              <c:ext xmlns:c16="http://schemas.microsoft.com/office/drawing/2014/chart" uri="{C3380CC4-5D6E-409C-BE32-E72D297353CC}">
                <c16:uniqueId val="{00000012-FF74-405D-9758-6589BF11B1A3}"/>
              </c:ext>
            </c:extLst>
          </c:dPt>
          <c:dPt>
            <c:idx val="21"/>
            <c:invertIfNegative val="0"/>
            <c:bubble3D val="0"/>
            <c:spPr>
              <a:solidFill>
                <a:srgbClr val="A6A6A6"/>
              </a:solidFill>
            </c:spPr>
            <c:extLst>
              <c:ext xmlns:c16="http://schemas.microsoft.com/office/drawing/2014/chart" uri="{C3380CC4-5D6E-409C-BE32-E72D297353CC}">
                <c16:uniqueId val="{0000002A-1C8D-4AFE-9166-2AA457B8AC69}"/>
              </c:ext>
            </c:extLst>
          </c:dPt>
          <c:dLbls>
            <c:numFmt formatCode="0%" sourceLinked="0"/>
            <c:spPr>
              <a:noFill/>
              <a:ln>
                <a:noFill/>
              </a:ln>
              <a:effectLst/>
            </c:spPr>
            <c:txPr>
              <a:bodyPr wrap="square" lIns="38100" tIns="19050" rIns="38100" bIns="19050" anchor="ctr">
                <a:spAutoFit/>
              </a:bodyPr>
              <a:lstStyle/>
              <a:p>
                <a:pPr>
                  <a:defRPr b="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All adults</c:v>
                </c:pt>
                <c:pt idx="1">
                  <c:v>16-24 year olds</c:v>
                </c:pt>
                <c:pt idx="2">
                  <c:v>25-34 year olds</c:v>
                </c:pt>
                <c:pt idx="3">
                  <c:v>35-44 year olds</c:v>
                </c:pt>
                <c:pt idx="4">
                  <c:v>45-54 year olds</c:v>
                </c:pt>
                <c:pt idx="5">
                  <c:v>55-64 year olds</c:v>
                </c:pt>
                <c:pt idx="6">
                  <c:v>65-74 year olds</c:v>
                </c:pt>
                <c:pt idx="7">
                  <c:v>75+ year olds</c:v>
                </c:pt>
              </c:strCache>
            </c:strRef>
          </c:cat>
          <c:val>
            <c:numRef>
              <c:f>Sheet1!$B$2:$B$9</c:f>
              <c:numCache>
                <c:formatCode>0%</c:formatCode>
                <c:ptCount val="8"/>
                <c:pt idx="0">
                  <c:v>0.17</c:v>
                </c:pt>
                <c:pt idx="1">
                  <c:v>0.35</c:v>
                </c:pt>
                <c:pt idx="2">
                  <c:v>0.19</c:v>
                </c:pt>
                <c:pt idx="3">
                  <c:v>0.18</c:v>
                </c:pt>
                <c:pt idx="4">
                  <c:v>0.18</c:v>
                </c:pt>
                <c:pt idx="5">
                  <c:v>0.12</c:v>
                </c:pt>
                <c:pt idx="6">
                  <c:v>7.0000000000000007E-2</c:v>
                </c:pt>
                <c:pt idx="7">
                  <c:v>0.06</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70000000000000007"/>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23594154091383"/>
          <c:y val="6.3793082547676641E-2"/>
          <c:w val="0.69301909337584588"/>
          <c:h val="0.93506190662486288"/>
        </c:manualLayout>
      </c:layout>
      <c:barChart>
        <c:barDir val="bar"/>
        <c:grouping val="stacked"/>
        <c:varyColors val="0"/>
        <c:ser>
          <c:idx val="0"/>
          <c:order val="0"/>
          <c:tx>
            <c:strRef>
              <c:f>Sheet1!$B$1</c:f>
              <c:strCache>
                <c:ptCount val="1"/>
                <c:pt idx="0">
                  <c:v>1 - Moderately annoying impact</c:v>
                </c:pt>
              </c:strCache>
            </c:strRef>
          </c:tx>
          <c:spPr>
            <a:solidFill>
              <a:schemeClr val="bg1">
                <a:lumMod val="95000"/>
              </a:schemeClr>
            </a:solidFill>
          </c:spPr>
          <c:invertIfNegative val="0"/>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Hacking / Security</c:v>
                </c:pt>
                <c:pt idx="1">
                  <c:v>Data/ Privacy</c:v>
                </c:pt>
                <c:pt idx="2">
                  <c:v>Interactions</c:v>
                </c:pt>
                <c:pt idx="3">
                  <c:v>Content</c:v>
                </c:pt>
              </c:strCache>
            </c:strRef>
          </c:cat>
          <c:val>
            <c:numRef>
              <c:f>Sheet1!$B$2:$B$5</c:f>
              <c:numCache>
                <c:formatCode>0%</c:formatCode>
                <c:ptCount val="4"/>
                <c:pt idx="0">
                  <c:v>0.14000000000000001</c:v>
                </c:pt>
                <c:pt idx="1">
                  <c:v>0.19</c:v>
                </c:pt>
                <c:pt idx="2">
                  <c:v>0.18</c:v>
                </c:pt>
                <c:pt idx="3">
                  <c:v>0.2</c:v>
                </c:pt>
              </c:numCache>
            </c:numRef>
          </c:val>
          <c:extLst>
            <c:ext xmlns:c16="http://schemas.microsoft.com/office/drawing/2014/chart" uri="{C3380CC4-5D6E-409C-BE32-E72D297353CC}">
              <c16:uniqueId val="{00000000-8E28-4938-B050-0714BFD74550}"/>
            </c:ext>
          </c:extLst>
        </c:ser>
        <c:ser>
          <c:idx val="1"/>
          <c:order val="1"/>
          <c:tx>
            <c:strRef>
              <c:f>Sheet1!$C$1</c:f>
              <c:strCache>
                <c:ptCount val="1"/>
                <c:pt idx="0">
                  <c:v>2</c:v>
                </c:pt>
              </c:strCache>
            </c:strRef>
          </c:tx>
          <c:spPr>
            <a:solidFill>
              <a:srgbClr val="F9E5D4"/>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Hacking / Security</c:v>
                </c:pt>
                <c:pt idx="1">
                  <c:v>Data/ Privacy</c:v>
                </c:pt>
                <c:pt idx="2">
                  <c:v>Interactions</c:v>
                </c:pt>
                <c:pt idx="3">
                  <c:v>Content</c:v>
                </c:pt>
              </c:strCache>
            </c:strRef>
          </c:cat>
          <c:val>
            <c:numRef>
              <c:f>Sheet1!$C$2:$C$5</c:f>
              <c:numCache>
                <c:formatCode>0%</c:formatCode>
                <c:ptCount val="4"/>
                <c:pt idx="0">
                  <c:v>0.11</c:v>
                </c:pt>
                <c:pt idx="1">
                  <c:v>0.13</c:v>
                </c:pt>
                <c:pt idx="2">
                  <c:v>0.14000000000000001</c:v>
                </c:pt>
                <c:pt idx="3">
                  <c:v>0.13</c:v>
                </c:pt>
              </c:numCache>
            </c:numRef>
          </c:val>
          <c:extLst>
            <c:ext xmlns:c16="http://schemas.microsoft.com/office/drawing/2014/chart" uri="{C3380CC4-5D6E-409C-BE32-E72D297353CC}">
              <c16:uniqueId val="{00000004-8B0B-457E-B934-3A10022FFA16}"/>
            </c:ext>
          </c:extLst>
        </c:ser>
        <c:ser>
          <c:idx val="2"/>
          <c:order val="2"/>
          <c:tx>
            <c:strRef>
              <c:f>Sheet1!$D$1</c:f>
              <c:strCache>
                <c:ptCount val="1"/>
                <c:pt idx="0">
                  <c:v>3</c:v>
                </c:pt>
              </c:strCache>
            </c:strRef>
          </c:tx>
          <c:spPr>
            <a:solidFill>
              <a:schemeClr val="accent2">
                <a:lumMod val="20000"/>
                <a:lumOff val="8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Hacking / Security</c:v>
                </c:pt>
                <c:pt idx="1">
                  <c:v>Data/ Privacy</c:v>
                </c:pt>
                <c:pt idx="2">
                  <c:v>Interactions</c:v>
                </c:pt>
                <c:pt idx="3">
                  <c:v>Content</c:v>
                </c:pt>
              </c:strCache>
            </c:strRef>
          </c:cat>
          <c:val>
            <c:numRef>
              <c:f>Sheet1!$D$2:$D$5</c:f>
              <c:numCache>
                <c:formatCode>0%</c:formatCode>
                <c:ptCount val="4"/>
                <c:pt idx="0">
                  <c:v>0.2</c:v>
                </c:pt>
                <c:pt idx="1">
                  <c:v>0.23</c:v>
                </c:pt>
                <c:pt idx="2">
                  <c:v>0.25</c:v>
                </c:pt>
                <c:pt idx="3">
                  <c:v>0.3</c:v>
                </c:pt>
              </c:numCache>
            </c:numRef>
          </c:val>
          <c:extLst>
            <c:ext xmlns:c16="http://schemas.microsoft.com/office/drawing/2014/chart" uri="{C3380CC4-5D6E-409C-BE32-E72D297353CC}">
              <c16:uniqueId val="{00000005-8B0B-457E-B934-3A10022FFA16}"/>
            </c:ext>
          </c:extLst>
        </c:ser>
        <c:ser>
          <c:idx val="3"/>
          <c:order val="3"/>
          <c:tx>
            <c:strRef>
              <c:f>Sheet1!$E$1</c:f>
              <c:strCache>
                <c:ptCount val="1"/>
                <c:pt idx="0">
                  <c:v>4</c:v>
                </c:pt>
              </c:strCache>
            </c:strRef>
          </c:tx>
          <c:spPr>
            <a:solidFill>
              <a:schemeClr val="accent2">
                <a:lumMod val="60000"/>
                <a:lumOff val="4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Hacking / Security</c:v>
                </c:pt>
                <c:pt idx="1">
                  <c:v>Data/ Privacy</c:v>
                </c:pt>
                <c:pt idx="2">
                  <c:v>Interactions</c:v>
                </c:pt>
                <c:pt idx="3">
                  <c:v>Content</c:v>
                </c:pt>
              </c:strCache>
            </c:strRef>
          </c:cat>
          <c:val>
            <c:numRef>
              <c:f>Sheet1!$E$2:$E$5</c:f>
              <c:numCache>
                <c:formatCode>0%</c:formatCode>
                <c:ptCount val="4"/>
                <c:pt idx="0">
                  <c:v>0.21</c:v>
                </c:pt>
                <c:pt idx="1">
                  <c:v>0.2</c:v>
                </c:pt>
                <c:pt idx="2">
                  <c:v>0.17</c:v>
                </c:pt>
                <c:pt idx="3">
                  <c:v>0.17</c:v>
                </c:pt>
              </c:numCache>
            </c:numRef>
          </c:val>
          <c:extLst>
            <c:ext xmlns:c16="http://schemas.microsoft.com/office/drawing/2014/chart" uri="{C3380CC4-5D6E-409C-BE32-E72D297353CC}">
              <c16:uniqueId val="{00000006-8B0B-457E-B934-3A10022FFA16}"/>
            </c:ext>
          </c:extLst>
        </c:ser>
        <c:ser>
          <c:idx val="4"/>
          <c:order val="4"/>
          <c:tx>
            <c:strRef>
              <c:f>Sheet1!$F$1</c:f>
              <c:strCache>
                <c:ptCount val="1"/>
                <c:pt idx="0">
                  <c:v>5 - Very harmful impact</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Hacking / Security</c:v>
                </c:pt>
                <c:pt idx="1">
                  <c:v>Data/ Privacy</c:v>
                </c:pt>
                <c:pt idx="2">
                  <c:v>Interactions</c:v>
                </c:pt>
                <c:pt idx="3">
                  <c:v>Content</c:v>
                </c:pt>
              </c:strCache>
            </c:strRef>
          </c:cat>
          <c:val>
            <c:numRef>
              <c:f>Sheet1!$F$2:$F$5</c:f>
              <c:numCache>
                <c:formatCode>0%</c:formatCode>
                <c:ptCount val="4"/>
                <c:pt idx="0">
                  <c:v>0.28999999999999998</c:v>
                </c:pt>
                <c:pt idx="1">
                  <c:v>0.21</c:v>
                </c:pt>
                <c:pt idx="2">
                  <c:v>0.24</c:v>
                </c:pt>
                <c:pt idx="3">
                  <c:v>0.18</c:v>
                </c:pt>
              </c:numCache>
            </c:numRef>
          </c:val>
          <c:extLst>
            <c:ext xmlns:c16="http://schemas.microsoft.com/office/drawing/2014/chart" uri="{C3380CC4-5D6E-409C-BE32-E72D297353CC}">
              <c16:uniqueId val="{00000007-8B0B-457E-B934-3A10022FFA16}"/>
            </c:ext>
          </c:extLst>
        </c:ser>
        <c:dLbls>
          <c:dLblPos val="ctr"/>
          <c:showLegendKey val="0"/>
          <c:showVal val="1"/>
          <c:showCatName val="0"/>
          <c:showSerName val="0"/>
          <c:showPercent val="0"/>
          <c:showBubbleSize val="0"/>
        </c:dLbls>
        <c:gapWidth val="50"/>
        <c:overlap val="100"/>
        <c:axId val="359103760"/>
        <c:axId val="359090040"/>
        <c:extLst>
          <c:ext xmlns:c15="http://schemas.microsoft.com/office/drawing/2012/chart" uri="{02D57815-91ED-43cb-92C2-25804820EDAC}">
            <c15:filteredBarSeries>
              <c15:ser>
                <c:idx val="5"/>
                <c:order val="5"/>
                <c:tx>
                  <c:strRef>
                    <c:extLst>
                      <c:ext uri="{02D57815-91ED-43cb-92C2-25804820EDAC}">
                        <c15:formulaRef>
                          <c15:sqref>Sheet1!$G$1</c15:sqref>
                        </c15:formulaRef>
                      </c:ext>
                    </c:extLst>
                    <c:strCache>
                      <c:ptCount val="1"/>
                      <c:pt idx="0">
                        <c:v>Don't know</c:v>
                      </c:pt>
                    </c:strCache>
                  </c:strRef>
                </c:tx>
                <c:spPr>
                  <a:solidFill>
                    <a:schemeClr val="bg2"/>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Sheet1!$A$2:$A$5</c15:sqref>
                        </c15:formulaRef>
                      </c:ext>
                    </c:extLst>
                    <c:strCache>
                      <c:ptCount val="4"/>
                      <c:pt idx="0">
                        <c:v>Hacking / Security</c:v>
                      </c:pt>
                      <c:pt idx="1">
                        <c:v>Data/ Privacy</c:v>
                      </c:pt>
                      <c:pt idx="2">
                        <c:v>Interactions</c:v>
                      </c:pt>
                      <c:pt idx="3">
                        <c:v>Content</c:v>
                      </c:pt>
                    </c:strCache>
                  </c:strRef>
                </c:cat>
                <c:val>
                  <c:numRef>
                    <c:extLst>
                      <c:ext uri="{02D57815-91ED-43cb-92C2-25804820EDAC}">
                        <c15:formulaRef>
                          <c15:sqref>Sheet1!$G$2:$G$5</c15:sqref>
                        </c15:formulaRef>
                      </c:ext>
                    </c:extLst>
                    <c:numCache>
                      <c:formatCode>0%</c:formatCode>
                      <c:ptCount val="4"/>
                      <c:pt idx="0">
                        <c:v>0.03</c:v>
                      </c:pt>
                      <c:pt idx="1">
                        <c:v>0.03</c:v>
                      </c:pt>
                      <c:pt idx="2">
                        <c:v>0.02</c:v>
                      </c:pt>
                      <c:pt idx="3">
                        <c:v>0.02</c:v>
                      </c:pt>
                    </c:numCache>
                  </c:numRef>
                </c:val>
                <c:extLst>
                  <c:ext xmlns:c16="http://schemas.microsoft.com/office/drawing/2014/chart" uri="{C3380CC4-5D6E-409C-BE32-E72D297353CC}">
                    <c16:uniqueId val="{00000008-8B0B-457E-B934-3A10022FFA16}"/>
                  </c:ext>
                </c:extLst>
              </c15:ser>
            </c15:filteredBarSeries>
          </c:ext>
        </c:extLst>
      </c:barChart>
      <c:catAx>
        <c:axId val="359103760"/>
        <c:scaling>
          <c:orientation val="maxMin"/>
        </c:scaling>
        <c:delete val="0"/>
        <c:axPos val="l"/>
        <c:numFmt formatCode="General" sourceLinked="0"/>
        <c:majorTickMark val="out"/>
        <c:minorTickMark val="none"/>
        <c:tickLblPos val="nextTo"/>
        <c:spPr>
          <a:ln>
            <a:noFill/>
          </a:ln>
        </c:spPr>
        <c:crossAx val="359090040"/>
        <c:crosses val="autoZero"/>
        <c:auto val="1"/>
        <c:lblAlgn val="ctr"/>
        <c:lblOffset val="100"/>
        <c:noMultiLvlLbl val="0"/>
      </c:catAx>
      <c:valAx>
        <c:axId val="359090040"/>
        <c:scaling>
          <c:orientation val="minMax"/>
          <c:max val="1"/>
        </c:scaling>
        <c:delete val="1"/>
        <c:axPos val="t"/>
        <c:numFmt formatCode="0%" sourceLinked="1"/>
        <c:majorTickMark val="out"/>
        <c:minorTickMark val="none"/>
        <c:tickLblPos val="nextTo"/>
        <c:crossAx val="359103760"/>
        <c:crosses val="autoZero"/>
        <c:crossBetween val="between"/>
      </c:valAx>
      <c:spPr>
        <a:noFill/>
        <a:ln w="25400">
          <a:noFill/>
        </a:ln>
      </c:spPr>
    </c:plotArea>
    <c:legend>
      <c:legendPos val="t"/>
      <c:layout>
        <c:manualLayout>
          <c:xMode val="edge"/>
          <c:yMode val="edge"/>
          <c:x val="0.13313137051200441"/>
          <c:y val="1.764057536056109E-2"/>
          <c:w val="0.71687433341259443"/>
          <c:h val="6.0282383477864895E-2"/>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8624899146868E-2"/>
          <c:y val="9.4841011420767771E-2"/>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89D5-47D6-8729-BA84207C7FDA}"/>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0-FF2E-45E6-ACCD-60F0635F8C95}"/>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1-FF2E-45E6-ACCD-60F0635F8C95}"/>
              </c:ext>
            </c:extLst>
          </c:dPt>
          <c:dPt>
            <c:idx val="3"/>
            <c:bubble3D val="0"/>
            <c:spPr>
              <a:solidFill>
                <a:srgbClr val="0F9EB1"/>
              </a:solidFill>
              <a:ln>
                <a:solidFill>
                  <a:schemeClr val="bg1"/>
                </a:solidFill>
              </a:ln>
              <a:effectLst/>
            </c:spPr>
            <c:extLst>
              <c:ext xmlns:c16="http://schemas.microsoft.com/office/drawing/2014/chart" uri="{C3380CC4-5D6E-409C-BE32-E72D297353CC}">
                <c16:uniqueId val="{00000000-936F-437F-B7F5-12F4431BDCC0}"/>
              </c:ext>
            </c:extLst>
          </c:dPt>
          <c:dLbls>
            <c:dLbl>
              <c:idx val="0"/>
              <c:layout>
                <c:manualLayout>
                  <c:x val="0.18518781381340305"/>
                  <c:y val="-0.15493664166078944"/>
                </c:manualLayout>
              </c:layout>
              <c:tx>
                <c:rich>
                  <a:bodyPr/>
                  <a:lstStyle/>
                  <a:p>
                    <a:fld id="{92004361-20EE-4B17-94AB-04B6E24EBFCF}" type="CATEGORYNAME">
                      <a:rPr lang="en-GB">
                        <a:solidFill>
                          <a:schemeClr val="tx1"/>
                        </a:solidFill>
                      </a:rPr>
                      <a:pPr/>
                      <a:t>[CATEGORY NAME]</a:t>
                    </a:fld>
                    <a:r>
                      <a:rPr lang="en-GB" baseline="0" dirty="0">
                        <a:solidFill>
                          <a:schemeClr val="tx1"/>
                        </a:solidFill>
                      </a:rPr>
                      <a:t>, </a:t>
                    </a:r>
                    <a:fld id="{A7C56828-EAEE-4923-983D-2733254100D8}" type="VALUE">
                      <a:rPr lang="en-GB" baseline="0">
                        <a:solidFill>
                          <a:schemeClr val="tx1"/>
                        </a:solidFill>
                      </a:rPr>
                      <a:pPr/>
                      <a:t>[VALUE]</a:t>
                    </a:fld>
                    <a:endParaRPr lang="en-GB" baseline="0" dirty="0">
                      <a:solidFill>
                        <a:schemeClr val="tx1"/>
                      </a:solidFill>
                    </a:endParaRPr>
                  </a:p>
                </c:rich>
              </c:tx>
              <c:showLegendKey val="0"/>
              <c:showVal val="1"/>
              <c:showCatName val="1"/>
              <c:showSerName val="0"/>
              <c:showPercent val="0"/>
              <c:showBubbleSize val="0"/>
              <c:extLst>
                <c:ext xmlns:c15="http://schemas.microsoft.com/office/drawing/2012/chart" uri="{CE6537A1-D6FC-4f65-9D91-7224C49458BB}">
                  <c15:layout>
                    <c:manualLayout>
                      <c:w val="0.31286920457375572"/>
                      <c:h val="0.15297284951256288"/>
                    </c:manualLayout>
                  </c15:layout>
                  <c15:dlblFieldTable/>
                  <c15:showDataLabelsRange val="0"/>
                </c:ext>
                <c:ext xmlns:c16="http://schemas.microsoft.com/office/drawing/2014/chart" uri="{C3380CC4-5D6E-409C-BE32-E72D297353CC}">
                  <c16:uniqueId val="{00000001-89D5-47D6-8729-BA84207C7FDA}"/>
                </c:ext>
              </c:extLst>
            </c:dLbl>
            <c:dLbl>
              <c:idx val="1"/>
              <c:layout>
                <c:manualLayout>
                  <c:x val="0.17371600233823636"/>
                  <c:y val="0.11759604062464794"/>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F2E-45E6-ACCD-60F0635F8C95}"/>
                </c:ext>
              </c:extLst>
            </c:dLbl>
            <c:dLbl>
              <c:idx val="2"/>
              <c:layout>
                <c:manualLayout>
                  <c:x val="-7.1992391698486216E-2"/>
                  <c:y val="3.625080570778040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2E-45E6-ACCD-60F0635F8C95}"/>
                </c:ext>
              </c:extLst>
            </c:dLbl>
            <c:dLbl>
              <c:idx val="3"/>
              <c:layout>
                <c:manualLayout>
                  <c:x val="1.9665962528856978E-2"/>
                  <c:y val="-1.306622673607196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6F-437F-B7F5-12F4431BDCC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Experienced harm and concerned about data/privacy</c:v>
                </c:pt>
                <c:pt idx="1">
                  <c:v>Experienced harm but not concerned about data/privacy</c:v>
                </c:pt>
                <c:pt idx="2">
                  <c:v>Concerned but not experienced harm</c:v>
                </c:pt>
                <c:pt idx="3">
                  <c:v>No harm experienced, not concerned</c:v>
                </c:pt>
              </c:strCache>
            </c:strRef>
          </c:cat>
          <c:val>
            <c:numRef>
              <c:f>Sheet1!$B$2:$E$2</c:f>
              <c:numCache>
                <c:formatCode>0%</c:formatCode>
                <c:ptCount val="4"/>
                <c:pt idx="0">
                  <c:v>0.23</c:v>
                </c:pt>
                <c:pt idx="1">
                  <c:v>0.05</c:v>
                </c:pt>
                <c:pt idx="2">
                  <c:v>0.34</c:v>
                </c:pt>
                <c:pt idx="3">
                  <c:v>0.38</c:v>
                </c:pt>
              </c:numCache>
            </c:numRef>
          </c:val>
          <c:extLst>
            <c:ext xmlns:c16="http://schemas.microsoft.com/office/drawing/2014/chart" uri="{C3380CC4-5D6E-409C-BE32-E72D297353CC}">
              <c16:uniqueId val="{00000000-141E-4193-AA9B-67B82F19FDD2}"/>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322821056412294E-2"/>
          <c:y val="0.15873501608407434"/>
          <c:w val="0.85777284259131026"/>
          <c:h val="0.56456318858758225"/>
        </c:manualLayout>
      </c:layout>
      <c:barChart>
        <c:barDir val="bar"/>
        <c:grouping val="percentStacked"/>
        <c:varyColors val="0"/>
        <c:ser>
          <c:idx val="0"/>
          <c:order val="0"/>
          <c:tx>
            <c:strRef>
              <c:f>Sheet1!$A$2</c:f>
              <c:strCache>
                <c:ptCount val="1"/>
                <c:pt idx="0">
                  <c:v>1 - Moderately annoying impact</c:v>
                </c:pt>
              </c:strCache>
            </c:strRef>
          </c:tx>
          <c:spPr>
            <a:solidFill>
              <a:schemeClr val="accent1">
                <a:lumMod val="50000"/>
              </a:schemeClr>
            </a:solidFill>
            <a:ln>
              <a:solidFill>
                <a:schemeClr val="bg1"/>
              </a:solidFill>
            </a:ln>
            <a:effectLst/>
          </c:spPr>
          <c:invertIfNegative val="0"/>
          <c:dPt>
            <c:idx val="0"/>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1-5667-4BD0-9F20-966CE015878C}"/>
              </c:ext>
            </c:extLst>
          </c:dPt>
          <c:dPt>
            <c:idx val="1"/>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3-5667-4BD0-9F20-966CE015878C}"/>
              </c:ext>
            </c:extLst>
          </c:dPt>
          <c:dPt>
            <c:idx val="2"/>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5-5667-4BD0-9F20-966CE015878C}"/>
              </c:ext>
            </c:extLst>
          </c:dPt>
          <c:dPt>
            <c:idx val="3"/>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7-5667-4BD0-9F20-966CE015878C}"/>
              </c:ext>
            </c:extLst>
          </c:dPt>
          <c:dPt>
            <c:idx val="4"/>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9-5667-4BD0-9F20-966CE015878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Sheet1!$B$2</c:f>
              <c:numCache>
                <c:formatCode>0%</c:formatCode>
                <c:ptCount val="1"/>
                <c:pt idx="0">
                  <c:v>0.19</c:v>
                </c:pt>
              </c:numCache>
            </c:numRef>
          </c:val>
          <c:extLst>
            <c:ext xmlns:c16="http://schemas.microsoft.com/office/drawing/2014/chart" uri="{C3380CC4-5D6E-409C-BE32-E72D297353CC}">
              <c16:uniqueId val="{0000000A-5667-4BD0-9F20-966CE015878C}"/>
            </c:ext>
          </c:extLst>
        </c:ser>
        <c:ser>
          <c:idx val="1"/>
          <c:order val="1"/>
          <c:tx>
            <c:strRef>
              <c:f>Sheet1!$A$3</c:f>
              <c:strCache>
                <c:ptCount val="1"/>
                <c:pt idx="0">
                  <c:v>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Sheet1!$B$3</c:f>
              <c:numCache>
                <c:formatCode>0%</c:formatCode>
                <c:ptCount val="1"/>
                <c:pt idx="0">
                  <c:v>0.13</c:v>
                </c:pt>
              </c:numCache>
            </c:numRef>
          </c:val>
          <c:extLst>
            <c:ext xmlns:c16="http://schemas.microsoft.com/office/drawing/2014/chart" uri="{C3380CC4-5D6E-409C-BE32-E72D297353CC}">
              <c16:uniqueId val="{00000000-E388-4609-83EC-51897BEA6FFB}"/>
            </c:ext>
          </c:extLst>
        </c:ser>
        <c:ser>
          <c:idx val="2"/>
          <c:order val="2"/>
          <c:tx>
            <c:strRef>
              <c:f>Sheet1!$A$4</c:f>
              <c:strCache>
                <c:ptCount val="1"/>
                <c:pt idx="0">
                  <c:v>3 (including DK)</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Sheet1!$B$4</c:f>
              <c:numCache>
                <c:formatCode>0%</c:formatCode>
                <c:ptCount val="1"/>
                <c:pt idx="0">
                  <c:v>0.27</c:v>
                </c:pt>
              </c:numCache>
            </c:numRef>
          </c:val>
          <c:extLst>
            <c:ext xmlns:c16="http://schemas.microsoft.com/office/drawing/2014/chart" uri="{C3380CC4-5D6E-409C-BE32-E72D297353CC}">
              <c16:uniqueId val="{00000001-E388-4609-83EC-51897BEA6FFB}"/>
            </c:ext>
          </c:extLst>
        </c:ser>
        <c:ser>
          <c:idx val="3"/>
          <c:order val="3"/>
          <c:tx>
            <c:strRef>
              <c:f>Sheet1!$A$5</c:f>
              <c:strCache>
                <c:ptCount val="1"/>
                <c:pt idx="0">
                  <c:v>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Sheet1!$B$5</c:f>
              <c:numCache>
                <c:formatCode>0%</c:formatCode>
                <c:ptCount val="1"/>
                <c:pt idx="0">
                  <c:v>0.2</c:v>
                </c:pt>
              </c:numCache>
            </c:numRef>
          </c:val>
          <c:extLst>
            <c:ext xmlns:c16="http://schemas.microsoft.com/office/drawing/2014/chart" uri="{C3380CC4-5D6E-409C-BE32-E72D297353CC}">
              <c16:uniqueId val="{00000002-E388-4609-83EC-51897BEA6FFB}"/>
            </c:ext>
          </c:extLst>
        </c:ser>
        <c:ser>
          <c:idx val="4"/>
          <c:order val="4"/>
          <c:tx>
            <c:strRef>
              <c:f>Sheet1!$A$6</c:f>
              <c:strCache>
                <c:ptCount val="1"/>
                <c:pt idx="0">
                  <c:v>5 - Very harmful impact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Sheet1!$B$6</c:f>
              <c:numCache>
                <c:formatCode>0%</c:formatCode>
                <c:ptCount val="1"/>
                <c:pt idx="0">
                  <c:v>0.21</c:v>
                </c:pt>
              </c:numCache>
            </c:numRef>
          </c:val>
          <c:extLst>
            <c:ext xmlns:c16="http://schemas.microsoft.com/office/drawing/2014/chart" uri="{C3380CC4-5D6E-409C-BE32-E72D297353CC}">
              <c16:uniqueId val="{00000003-E388-4609-83EC-51897BEA6FFB}"/>
            </c:ext>
          </c:extLst>
        </c:ser>
        <c:dLbls>
          <c:showLegendKey val="0"/>
          <c:showVal val="1"/>
          <c:showCatName val="0"/>
          <c:showSerName val="0"/>
          <c:showPercent val="0"/>
          <c:showBubbleSize val="0"/>
        </c:dLbls>
        <c:gapWidth val="182"/>
        <c:overlap val="100"/>
        <c:axId val="866973144"/>
        <c:axId val="866976752"/>
      </c:barChart>
      <c:catAx>
        <c:axId val="866973144"/>
        <c:scaling>
          <c:orientation val="minMax"/>
        </c:scaling>
        <c:delete val="1"/>
        <c:axPos val="l"/>
        <c:numFmt formatCode="General" sourceLinked="1"/>
        <c:majorTickMark val="out"/>
        <c:minorTickMark val="none"/>
        <c:tickLblPos val="nextTo"/>
        <c:crossAx val="866976752"/>
        <c:crosses val="autoZero"/>
        <c:auto val="1"/>
        <c:lblAlgn val="ctr"/>
        <c:lblOffset val="100"/>
        <c:noMultiLvlLbl val="0"/>
      </c:catAx>
      <c:valAx>
        <c:axId val="866976752"/>
        <c:scaling>
          <c:orientation val="minMax"/>
        </c:scaling>
        <c:delete val="1"/>
        <c:axPos val="b"/>
        <c:numFmt formatCode="0%" sourceLinked="1"/>
        <c:majorTickMark val="out"/>
        <c:minorTickMark val="none"/>
        <c:tickLblPos val="nextTo"/>
        <c:crossAx val="866973144"/>
        <c:crosses val="autoZero"/>
        <c:crossBetween val="between"/>
      </c:valAx>
      <c:spPr>
        <a:noFill/>
        <a:ln>
          <a:noFill/>
        </a:ln>
        <a:effectLst/>
      </c:spPr>
    </c:plotArea>
    <c:legend>
      <c:legendPos val="b"/>
      <c:layout>
        <c:manualLayout>
          <c:xMode val="edge"/>
          <c:yMode val="edge"/>
          <c:x val="0.10226070771436353"/>
          <c:y val="0.57699561484106454"/>
          <c:w val="0.84138273068593594"/>
          <c:h val="0.3935249752887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8624899146868E-2"/>
          <c:y val="9.4841011420767771E-2"/>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89D5-47D6-8729-BA84207C7FDA}"/>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0-FF2E-45E6-ACCD-60F0635F8C95}"/>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1-FF2E-45E6-ACCD-60F0635F8C95}"/>
              </c:ext>
            </c:extLst>
          </c:dPt>
          <c:dPt>
            <c:idx val="3"/>
            <c:bubble3D val="0"/>
            <c:spPr>
              <a:solidFill>
                <a:srgbClr val="0F9EB1"/>
              </a:solidFill>
              <a:ln>
                <a:solidFill>
                  <a:schemeClr val="bg1"/>
                </a:solidFill>
              </a:ln>
              <a:effectLst/>
            </c:spPr>
            <c:extLst>
              <c:ext xmlns:c16="http://schemas.microsoft.com/office/drawing/2014/chart" uri="{C3380CC4-5D6E-409C-BE32-E72D297353CC}">
                <c16:uniqueId val="{00000000-936F-437F-B7F5-12F4431BDCC0}"/>
              </c:ext>
            </c:extLst>
          </c:dPt>
          <c:dLbls>
            <c:dLbl>
              <c:idx val="0"/>
              <c:layout>
                <c:manualLayout>
                  <c:x val="0.18518781381340305"/>
                  <c:y val="-0.13370402321467245"/>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fld id="{92004361-20EE-4B17-94AB-04B6E24EBFCF}" type="CATEGORYNAME">
                      <a:rPr lang="en-GB">
                        <a:solidFill>
                          <a:schemeClr val="tx1"/>
                        </a:solidFill>
                      </a:rPr>
                      <a:pPr>
                        <a:defRPr sz="1000">
                          <a:solidFill>
                            <a:schemeClr val="bg1"/>
                          </a:solidFill>
                        </a:defRPr>
                      </a:pPr>
                      <a:t>[CATEGORY NAME]</a:t>
                    </a:fld>
                    <a:r>
                      <a:rPr lang="en-GB" baseline="0" dirty="0">
                        <a:solidFill>
                          <a:schemeClr val="tx1"/>
                        </a:solidFill>
                      </a:rPr>
                      <a:t>, </a:t>
                    </a:r>
                    <a:fld id="{A7C56828-EAEE-4923-983D-2733254100D8}" type="VALUE">
                      <a:rPr lang="en-GB" baseline="0">
                        <a:solidFill>
                          <a:schemeClr val="tx1"/>
                        </a:solidFill>
                      </a:rPr>
                      <a:pPr>
                        <a:defRPr sz="1000">
                          <a:solidFill>
                            <a:schemeClr val="bg1"/>
                          </a:solidFill>
                        </a:defRPr>
                      </a:pPr>
                      <a:t>[VALUE]</a:t>
                    </a:fld>
                    <a:endParaRPr lang="en-GB"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31286920457375572"/>
                      <c:h val="0.19543808640479685"/>
                    </c:manualLayout>
                  </c15:layout>
                  <c15:dlblFieldTable/>
                  <c15:showDataLabelsRange val="0"/>
                </c:ext>
                <c:ext xmlns:c16="http://schemas.microsoft.com/office/drawing/2014/chart" uri="{C3380CC4-5D6E-409C-BE32-E72D297353CC}">
                  <c16:uniqueId val="{00000001-89D5-47D6-8729-BA84207C7FDA}"/>
                </c:ext>
              </c:extLst>
            </c:dLbl>
            <c:dLbl>
              <c:idx val="1"/>
              <c:layout>
                <c:manualLayout>
                  <c:x val="0.17371600233823636"/>
                  <c:y val="0.11759604062464794"/>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F2E-45E6-ACCD-60F0635F8C95}"/>
                </c:ext>
              </c:extLst>
            </c:dLbl>
            <c:dLbl>
              <c:idx val="2"/>
              <c:layout>
                <c:manualLayout>
                  <c:x val="-7.1992391698486216E-2"/>
                  <c:y val="3.625080570778040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2E-45E6-ACCD-60F0635F8C95}"/>
                </c:ext>
              </c:extLst>
            </c:dLbl>
            <c:dLbl>
              <c:idx val="3"/>
              <c:layout>
                <c:manualLayout>
                  <c:x val="1.9665962528856978E-2"/>
                  <c:y val="-1.306622673607196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6F-437F-B7F5-12F4431BDCC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Experienced harm and concerned about hacking/ security</c:v>
                </c:pt>
                <c:pt idx="1">
                  <c:v>Experienced harm but not concerned about hacking/ security</c:v>
                </c:pt>
                <c:pt idx="2">
                  <c:v>Concerned but not experienced harm</c:v>
                </c:pt>
                <c:pt idx="3">
                  <c:v>No harm experienced, not concerned</c:v>
                </c:pt>
              </c:strCache>
            </c:strRef>
          </c:cat>
          <c:val>
            <c:numRef>
              <c:f>Sheet1!$B$2:$E$2</c:f>
              <c:numCache>
                <c:formatCode>0%</c:formatCode>
                <c:ptCount val="4"/>
                <c:pt idx="0">
                  <c:v>0.19</c:v>
                </c:pt>
                <c:pt idx="1">
                  <c:v>0.05</c:v>
                </c:pt>
                <c:pt idx="2">
                  <c:v>0.34</c:v>
                </c:pt>
                <c:pt idx="3">
                  <c:v>0.41</c:v>
                </c:pt>
              </c:numCache>
            </c:numRef>
          </c:val>
          <c:extLst>
            <c:ext xmlns:c16="http://schemas.microsoft.com/office/drawing/2014/chart" uri="{C3380CC4-5D6E-409C-BE32-E72D297353CC}">
              <c16:uniqueId val="{00000000-141E-4193-AA9B-67B82F19FDD2}"/>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890915798817214E-2"/>
          <c:y val="0.11009289498080288"/>
          <c:w val="0.78643289186005416"/>
          <c:h val="0.81031797715846443"/>
        </c:manualLayout>
      </c:layout>
      <c:doughnutChart>
        <c:varyColors val="1"/>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322821056412294E-2"/>
          <c:y val="0.15873501608407434"/>
          <c:w val="0.85777284259131026"/>
          <c:h val="0.56456318858758225"/>
        </c:manualLayout>
      </c:layout>
      <c:barChart>
        <c:barDir val="bar"/>
        <c:grouping val="percentStacked"/>
        <c:varyColors val="0"/>
        <c:ser>
          <c:idx val="0"/>
          <c:order val="0"/>
          <c:tx>
            <c:strRef>
              <c:f>Sheet1!$A$2</c:f>
              <c:strCache>
                <c:ptCount val="1"/>
                <c:pt idx="0">
                  <c:v>1 - Moderately annoying impact</c:v>
                </c:pt>
              </c:strCache>
            </c:strRef>
          </c:tx>
          <c:spPr>
            <a:solidFill>
              <a:schemeClr val="accent1">
                <a:lumMod val="50000"/>
              </a:schemeClr>
            </a:solidFill>
            <a:ln>
              <a:solidFill>
                <a:schemeClr val="bg1"/>
              </a:solidFill>
            </a:ln>
            <a:effectLst/>
          </c:spPr>
          <c:invertIfNegative val="0"/>
          <c:dPt>
            <c:idx val="0"/>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1-5667-4BD0-9F20-966CE015878C}"/>
              </c:ext>
            </c:extLst>
          </c:dPt>
          <c:dPt>
            <c:idx val="1"/>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3-5667-4BD0-9F20-966CE015878C}"/>
              </c:ext>
            </c:extLst>
          </c:dPt>
          <c:dPt>
            <c:idx val="2"/>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5-5667-4BD0-9F20-966CE015878C}"/>
              </c:ext>
            </c:extLst>
          </c:dPt>
          <c:dPt>
            <c:idx val="3"/>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7-5667-4BD0-9F20-966CE015878C}"/>
              </c:ext>
            </c:extLst>
          </c:dPt>
          <c:dPt>
            <c:idx val="4"/>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9-5667-4BD0-9F20-966CE015878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Sheet1!$B$2</c:f>
              <c:numCache>
                <c:formatCode>0%</c:formatCode>
                <c:ptCount val="1"/>
                <c:pt idx="0">
                  <c:v>0.14000000000000001</c:v>
                </c:pt>
              </c:numCache>
            </c:numRef>
          </c:val>
          <c:extLst>
            <c:ext xmlns:c16="http://schemas.microsoft.com/office/drawing/2014/chart" uri="{C3380CC4-5D6E-409C-BE32-E72D297353CC}">
              <c16:uniqueId val="{0000000A-5667-4BD0-9F20-966CE015878C}"/>
            </c:ext>
          </c:extLst>
        </c:ser>
        <c:ser>
          <c:idx val="1"/>
          <c:order val="1"/>
          <c:tx>
            <c:strRef>
              <c:f>Sheet1!$A$3</c:f>
              <c:strCache>
                <c:ptCount val="1"/>
                <c:pt idx="0">
                  <c:v>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Sheet1!$B$3</c:f>
              <c:numCache>
                <c:formatCode>0%</c:formatCode>
                <c:ptCount val="1"/>
                <c:pt idx="0">
                  <c:v>0.11</c:v>
                </c:pt>
              </c:numCache>
            </c:numRef>
          </c:val>
          <c:extLst>
            <c:ext xmlns:c16="http://schemas.microsoft.com/office/drawing/2014/chart" uri="{C3380CC4-5D6E-409C-BE32-E72D297353CC}">
              <c16:uniqueId val="{00000000-E388-4609-83EC-51897BEA6FFB}"/>
            </c:ext>
          </c:extLst>
        </c:ser>
        <c:ser>
          <c:idx val="2"/>
          <c:order val="2"/>
          <c:tx>
            <c:strRef>
              <c:f>Sheet1!$A$4</c:f>
              <c:strCache>
                <c:ptCount val="1"/>
                <c:pt idx="0">
                  <c:v>3 (including DK)</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Sheet1!$B$4</c:f>
              <c:numCache>
                <c:formatCode>0%</c:formatCode>
                <c:ptCount val="1"/>
                <c:pt idx="0">
                  <c:v>0.24</c:v>
                </c:pt>
              </c:numCache>
            </c:numRef>
          </c:val>
          <c:extLst>
            <c:ext xmlns:c16="http://schemas.microsoft.com/office/drawing/2014/chart" uri="{C3380CC4-5D6E-409C-BE32-E72D297353CC}">
              <c16:uniqueId val="{00000001-E388-4609-83EC-51897BEA6FFB}"/>
            </c:ext>
          </c:extLst>
        </c:ser>
        <c:ser>
          <c:idx val="3"/>
          <c:order val="3"/>
          <c:tx>
            <c:strRef>
              <c:f>Sheet1!$A$5</c:f>
              <c:strCache>
                <c:ptCount val="1"/>
                <c:pt idx="0">
                  <c:v>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Sheet1!$B$5</c:f>
              <c:numCache>
                <c:formatCode>0%</c:formatCode>
                <c:ptCount val="1"/>
                <c:pt idx="0">
                  <c:v>0.21</c:v>
                </c:pt>
              </c:numCache>
            </c:numRef>
          </c:val>
          <c:extLst>
            <c:ext xmlns:c16="http://schemas.microsoft.com/office/drawing/2014/chart" uri="{C3380CC4-5D6E-409C-BE32-E72D297353CC}">
              <c16:uniqueId val="{00000002-E388-4609-83EC-51897BEA6FFB}"/>
            </c:ext>
          </c:extLst>
        </c:ser>
        <c:ser>
          <c:idx val="4"/>
          <c:order val="4"/>
          <c:tx>
            <c:strRef>
              <c:f>Sheet1!$A$6</c:f>
              <c:strCache>
                <c:ptCount val="1"/>
                <c:pt idx="0">
                  <c:v>5 - Very harmful impact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Sheet1!$B$6</c:f>
              <c:numCache>
                <c:formatCode>0%</c:formatCode>
                <c:ptCount val="1"/>
                <c:pt idx="0">
                  <c:v>0.28999999999999998</c:v>
                </c:pt>
              </c:numCache>
            </c:numRef>
          </c:val>
          <c:extLst>
            <c:ext xmlns:c16="http://schemas.microsoft.com/office/drawing/2014/chart" uri="{C3380CC4-5D6E-409C-BE32-E72D297353CC}">
              <c16:uniqueId val="{00000003-E388-4609-83EC-51897BEA6FFB}"/>
            </c:ext>
          </c:extLst>
        </c:ser>
        <c:dLbls>
          <c:showLegendKey val="0"/>
          <c:showVal val="1"/>
          <c:showCatName val="0"/>
          <c:showSerName val="0"/>
          <c:showPercent val="0"/>
          <c:showBubbleSize val="0"/>
        </c:dLbls>
        <c:gapWidth val="182"/>
        <c:overlap val="100"/>
        <c:axId val="866973144"/>
        <c:axId val="866976752"/>
      </c:barChart>
      <c:catAx>
        <c:axId val="866973144"/>
        <c:scaling>
          <c:orientation val="minMax"/>
        </c:scaling>
        <c:delete val="1"/>
        <c:axPos val="l"/>
        <c:numFmt formatCode="General" sourceLinked="1"/>
        <c:majorTickMark val="out"/>
        <c:minorTickMark val="none"/>
        <c:tickLblPos val="nextTo"/>
        <c:crossAx val="866976752"/>
        <c:crosses val="autoZero"/>
        <c:auto val="1"/>
        <c:lblAlgn val="ctr"/>
        <c:lblOffset val="100"/>
        <c:noMultiLvlLbl val="0"/>
      </c:catAx>
      <c:valAx>
        <c:axId val="866976752"/>
        <c:scaling>
          <c:orientation val="minMax"/>
        </c:scaling>
        <c:delete val="1"/>
        <c:axPos val="b"/>
        <c:numFmt formatCode="0%" sourceLinked="1"/>
        <c:majorTickMark val="out"/>
        <c:minorTickMark val="none"/>
        <c:tickLblPos val="nextTo"/>
        <c:crossAx val="866973144"/>
        <c:crosses val="autoZero"/>
        <c:crossBetween val="between"/>
      </c:valAx>
      <c:spPr>
        <a:noFill/>
        <a:ln>
          <a:noFill/>
        </a:ln>
        <a:effectLst/>
      </c:spPr>
    </c:plotArea>
    <c:legend>
      <c:legendPos val="b"/>
      <c:layout>
        <c:manualLayout>
          <c:xMode val="edge"/>
          <c:yMode val="edge"/>
          <c:x val="0.10226070771436353"/>
          <c:y val="0.57699561484106454"/>
          <c:w val="0.84138273068593594"/>
          <c:h val="0.3935249752887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8624899146868E-2"/>
          <c:y val="9.4841011420767771E-2"/>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89D5-47D6-8729-BA84207C7FDA}"/>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0-FF2E-45E6-ACCD-60F0635F8C95}"/>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1-FF2E-45E6-ACCD-60F0635F8C95}"/>
              </c:ext>
            </c:extLst>
          </c:dPt>
          <c:dPt>
            <c:idx val="3"/>
            <c:bubble3D val="0"/>
            <c:spPr>
              <a:solidFill>
                <a:srgbClr val="0F9EB1"/>
              </a:solidFill>
              <a:ln>
                <a:solidFill>
                  <a:schemeClr val="bg1"/>
                </a:solidFill>
              </a:ln>
              <a:effectLst/>
            </c:spPr>
            <c:extLst>
              <c:ext xmlns:c16="http://schemas.microsoft.com/office/drawing/2014/chart" uri="{C3380CC4-5D6E-409C-BE32-E72D297353CC}">
                <c16:uniqueId val="{00000000-936F-437F-B7F5-12F4431BDCC0}"/>
              </c:ext>
            </c:extLst>
          </c:dPt>
          <c:dLbls>
            <c:dLbl>
              <c:idx val="0"/>
              <c:layout>
                <c:manualLayout>
                  <c:x val="0.18518781381340305"/>
                  <c:y val="-0.15493664166078944"/>
                </c:manualLayout>
              </c:layout>
              <c:tx>
                <c:rich>
                  <a:bodyPr/>
                  <a:lstStyle/>
                  <a:p>
                    <a:fld id="{92004361-20EE-4B17-94AB-04B6E24EBFCF}" type="CATEGORYNAME">
                      <a:rPr lang="en-GB">
                        <a:solidFill>
                          <a:schemeClr val="tx1"/>
                        </a:solidFill>
                      </a:rPr>
                      <a:pPr/>
                      <a:t>[CATEGORY NAME]</a:t>
                    </a:fld>
                    <a:r>
                      <a:rPr lang="en-GB" baseline="0" dirty="0">
                        <a:solidFill>
                          <a:schemeClr val="tx1"/>
                        </a:solidFill>
                      </a:rPr>
                      <a:t>, </a:t>
                    </a:r>
                    <a:fld id="{A7C56828-EAEE-4923-983D-2733254100D8}" type="VALUE">
                      <a:rPr lang="en-GB" baseline="0">
                        <a:solidFill>
                          <a:schemeClr val="tx1"/>
                        </a:solidFill>
                      </a:rPr>
                      <a:pPr/>
                      <a:t>[VALUE]</a:t>
                    </a:fld>
                    <a:endParaRPr lang="en-GB" baseline="0" dirty="0">
                      <a:solidFill>
                        <a:schemeClr val="tx1"/>
                      </a:solidFill>
                    </a:endParaRPr>
                  </a:p>
                </c:rich>
              </c:tx>
              <c:showLegendKey val="0"/>
              <c:showVal val="1"/>
              <c:showCatName val="1"/>
              <c:showSerName val="0"/>
              <c:showPercent val="0"/>
              <c:showBubbleSize val="0"/>
              <c:extLst>
                <c:ext xmlns:c15="http://schemas.microsoft.com/office/drawing/2012/chart" uri="{CE6537A1-D6FC-4f65-9D91-7224C49458BB}">
                  <c15:layout>
                    <c:manualLayout>
                      <c:w val="0.31286920457375572"/>
                      <c:h val="0.15297284951256288"/>
                    </c:manualLayout>
                  </c15:layout>
                  <c15:dlblFieldTable/>
                  <c15:showDataLabelsRange val="0"/>
                </c:ext>
                <c:ext xmlns:c16="http://schemas.microsoft.com/office/drawing/2014/chart" uri="{C3380CC4-5D6E-409C-BE32-E72D297353CC}">
                  <c16:uniqueId val="{00000001-89D5-47D6-8729-BA84207C7FDA}"/>
                </c:ext>
              </c:extLst>
            </c:dLbl>
            <c:dLbl>
              <c:idx val="1"/>
              <c:layout>
                <c:manualLayout>
                  <c:x val="0.17371600233823636"/>
                  <c:y val="0.11759604062464794"/>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F2E-45E6-ACCD-60F0635F8C95}"/>
                </c:ext>
              </c:extLst>
            </c:dLbl>
            <c:dLbl>
              <c:idx val="2"/>
              <c:layout>
                <c:manualLayout>
                  <c:x val="-7.1992391698486216E-2"/>
                  <c:y val="3.625080570778040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2E-45E6-ACCD-60F0635F8C95}"/>
                </c:ext>
              </c:extLst>
            </c:dLbl>
            <c:dLbl>
              <c:idx val="3"/>
              <c:layout>
                <c:manualLayout>
                  <c:x val="1.9665962528856978E-2"/>
                  <c:y val="-1.306622673607196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6F-437F-B7F5-12F4431BDCC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Experienced harm and concerned about content</c:v>
                </c:pt>
                <c:pt idx="1">
                  <c:v>Experienced harm but not concerned about content</c:v>
                </c:pt>
                <c:pt idx="2">
                  <c:v>Concerned but not experienced harm</c:v>
                </c:pt>
                <c:pt idx="3">
                  <c:v>No harm experienced, not concerned</c:v>
                </c:pt>
              </c:strCache>
            </c:strRef>
          </c:cat>
          <c:val>
            <c:numRef>
              <c:f>Sheet1!$B$2:$E$2</c:f>
              <c:numCache>
                <c:formatCode>0%</c:formatCode>
                <c:ptCount val="4"/>
                <c:pt idx="0">
                  <c:v>0.18</c:v>
                </c:pt>
                <c:pt idx="1">
                  <c:v>0.02</c:v>
                </c:pt>
                <c:pt idx="2">
                  <c:v>0.47</c:v>
                </c:pt>
                <c:pt idx="3">
                  <c:v>0.33</c:v>
                </c:pt>
              </c:numCache>
            </c:numRef>
          </c:val>
          <c:extLst>
            <c:ext xmlns:c16="http://schemas.microsoft.com/office/drawing/2014/chart" uri="{C3380CC4-5D6E-409C-BE32-E72D297353CC}">
              <c16:uniqueId val="{00000000-141E-4193-AA9B-67B82F19FDD2}"/>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322821056412294E-2"/>
          <c:y val="0.15873501608407434"/>
          <c:w val="0.85777284259131026"/>
          <c:h val="0.56456318858758225"/>
        </c:manualLayout>
      </c:layout>
      <c:barChart>
        <c:barDir val="bar"/>
        <c:grouping val="percentStacked"/>
        <c:varyColors val="0"/>
        <c:ser>
          <c:idx val="0"/>
          <c:order val="0"/>
          <c:tx>
            <c:strRef>
              <c:f>Sheet1!$A$2</c:f>
              <c:strCache>
                <c:ptCount val="1"/>
                <c:pt idx="0">
                  <c:v>1 - Moderately annoying impact</c:v>
                </c:pt>
              </c:strCache>
            </c:strRef>
          </c:tx>
          <c:spPr>
            <a:solidFill>
              <a:schemeClr val="accent1">
                <a:lumMod val="50000"/>
              </a:schemeClr>
            </a:solidFill>
            <a:ln>
              <a:solidFill>
                <a:schemeClr val="bg1"/>
              </a:solidFill>
            </a:ln>
            <a:effectLst/>
          </c:spPr>
          <c:invertIfNegative val="0"/>
          <c:dPt>
            <c:idx val="0"/>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1-5667-4BD0-9F20-966CE015878C}"/>
              </c:ext>
            </c:extLst>
          </c:dPt>
          <c:dPt>
            <c:idx val="1"/>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3-5667-4BD0-9F20-966CE015878C}"/>
              </c:ext>
            </c:extLst>
          </c:dPt>
          <c:dPt>
            <c:idx val="2"/>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5-5667-4BD0-9F20-966CE015878C}"/>
              </c:ext>
            </c:extLst>
          </c:dPt>
          <c:dPt>
            <c:idx val="3"/>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7-5667-4BD0-9F20-966CE015878C}"/>
              </c:ext>
            </c:extLst>
          </c:dPt>
          <c:dPt>
            <c:idx val="4"/>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9-5667-4BD0-9F20-966CE015878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Sheet1!$B$2</c:f>
              <c:numCache>
                <c:formatCode>0%</c:formatCode>
                <c:ptCount val="1"/>
                <c:pt idx="0">
                  <c:v>0.2</c:v>
                </c:pt>
              </c:numCache>
            </c:numRef>
          </c:val>
          <c:extLst>
            <c:ext xmlns:c16="http://schemas.microsoft.com/office/drawing/2014/chart" uri="{C3380CC4-5D6E-409C-BE32-E72D297353CC}">
              <c16:uniqueId val="{0000000A-5667-4BD0-9F20-966CE015878C}"/>
            </c:ext>
          </c:extLst>
        </c:ser>
        <c:ser>
          <c:idx val="1"/>
          <c:order val="1"/>
          <c:tx>
            <c:strRef>
              <c:f>Sheet1!$A$3</c:f>
              <c:strCache>
                <c:ptCount val="1"/>
                <c:pt idx="0">
                  <c:v>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Sheet1!$B$3</c:f>
              <c:numCache>
                <c:formatCode>0%</c:formatCode>
                <c:ptCount val="1"/>
                <c:pt idx="0">
                  <c:v>0.13</c:v>
                </c:pt>
              </c:numCache>
            </c:numRef>
          </c:val>
          <c:extLst>
            <c:ext xmlns:c16="http://schemas.microsoft.com/office/drawing/2014/chart" uri="{C3380CC4-5D6E-409C-BE32-E72D297353CC}">
              <c16:uniqueId val="{00000000-E388-4609-83EC-51897BEA6FFB}"/>
            </c:ext>
          </c:extLst>
        </c:ser>
        <c:ser>
          <c:idx val="2"/>
          <c:order val="2"/>
          <c:tx>
            <c:strRef>
              <c:f>Sheet1!$A$4</c:f>
              <c:strCache>
                <c:ptCount val="1"/>
                <c:pt idx="0">
                  <c:v>3 (including DK)</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Sheet1!$B$4</c:f>
              <c:numCache>
                <c:formatCode>0%</c:formatCode>
                <c:ptCount val="1"/>
                <c:pt idx="0">
                  <c:v>0.32</c:v>
                </c:pt>
              </c:numCache>
            </c:numRef>
          </c:val>
          <c:extLst>
            <c:ext xmlns:c16="http://schemas.microsoft.com/office/drawing/2014/chart" uri="{C3380CC4-5D6E-409C-BE32-E72D297353CC}">
              <c16:uniqueId val="{00000001-E388-4609-83EC-51897BEA6FFB}"/>
            </c:ext>
          </c:extLst>
        </c:ser>
        <c:ser>
          <c:idx val="3"/>
          <c:order val="3"/>
          <c:tx>
            <c:strRef>
              <c:f>Sheet1!$A$5</c:f>
              <c:strCache>
                <c:ptCount val="1"/>
                <c:pt idx="0">
                  <c:v>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Sheet1!$B$5</c:f>
              <c:numCache>
                <c:formatCode>0%</c:formatCode>
                <c:ptCount val="1"/>
                <c:pt idx="0">
                  <c:v>0.17</c:v>
                </c:pt>
              </c:numCache>
            </c:numRef>
          </c:val>
          <c:extLst>
            <c:ext xmlns:c16="http://schemas.microsoft.com/office/drawing/2014/chart" uri="{C3380CC4-5D6E-409C-BE32-E72D297353CC}">
              <c16:uniqueId val="{00000002-E388-4609-83EC-51897BEA6FFB}"/>
            </c:ext>
          </c:extLst>
        </c:ser>
        <c:ser>
          <c:idx val="4"/>
          <c:order val="4"/>
          <c:tx>
            <c:strRef>
              <c:f>Sheet1!$A$6</c:f>
              <c:strCache>
                <c:ptCount val="1"/>
                <c:pt idx="0">
                  <c:v>5 - Very harmful impact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Sheet1!$B$6</c:f>
              <c:numCache>
                <c:formatCode>0%</c:formatCode>
                <c:ptCount val="1"/>
                <c:pt idx="0">
                  <c:v>0.18</c:v>
                </c:pt>
              </c:numCache>
            </c:numRef>
          </c:val>
          <c:extLst>
            <c:ext xmlns:c16="http://schemas.microsoft.com/office/drawing/2014/chart" uri="{C3380CC4-5D6E-409C-BE32-E72D297353CC}">
              <c16:uniqueId val="{00000003-E388-4609-83EC-51897BEA6FFB}"/>
            </c:ext>
          </c:extLst>
        </c:ser>
        <c:dLbls>
          <c:showLegendKey val="0"/>
          <c:showVal val="1"/>
          <c:showCatName val="0"/>
          <c:showSerName val="0"/>
          <c:showPercent val="0"/>
          <c:showBubbleSize val="0"/>
        </c:dLbls>
        <c:gapWidth val="182"/>
        <c:overlap val="100"/>
        <c:axId val="866973144"/>
        <c:axId val="866976752"/>
      </c:barChart>
      <c:catAx>
        <c:axId val="866973144"/>
        <c:scaling>
          <c:orientation val="minMax"/>
        </c:scaling>
        <c:delete val="1"/>
        <c:axPos val="l"/>
        <c:numFmt formatCode="General" sourceLinked="1"/>
        <c:majorTickMark val="out"/>
        <c:minorTickMark val="none"/>
        <c:tickLblPos val="nextTo"/>
        <c:crossAx val="866976752"/>
        <c:crosses val="autoZero"/>
        <c:auto val="1"/>
        <c:lblAlgn val="ctr"/>
        <c:lblOffset val="100"/>
        <c:noMultiLvlLbl val="0"/>
      </c:catAx>
      <c:valAx>
        <c:axId val="866976752"/>
        <c:scaling>
          <c:orientation val="minMax"/>
        </c:scaling>
        <c:delete val="1"/>
        <c:axPos val="b"/>
        <c:numFmt formatCode="0%" sourceLinked="1"/>
        <c:majorTickMark val="out"/>
        <c:minorTickMark val="none"/>
        <c:tickLblPos val="nextTo"/>
        <c:crossAx val="866973144"/>
        <c:crosses val="autoZero"/>
        <c:crossBetween val="between"/>
      </c:valAx>
      <c:spPr>
        <a:noFill/>
        <a:ln>
          <a:noFill/>
        </a:ln>
        <a:effectLst/>
      </c:spPr>
    </c:plotArea>
    <c:legend>
      <c:legendPos val="b"/>
      <c:layout>
        <c:manualLayout>
          <c:xMode val="edge"/>
          <c:yMode val="edge"/>
          <c:x val="0.10226070771436353"/>
          <c:y val="0.57699561484106454"/>
          <c:w val="0.84138273068593594"/>
          <c:h val="0.3935249752887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8624899146868E-2"/>
          <c:y val="9.4841011420767771E-2"/>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89D5-47D6-8729-BA84207C7FDA}"/>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0-FF2E-45E6-ACCD-60F0635F8C95}"/>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1-FF2E-45E6-ACCD-60F0635F8C95}"/>
              </c:ext>
            </c:extLst>
          </c:dPt>
          <c:dPt>
            <c:idx val="3"/>
            <c:bubble3D val="0"/>
            <c:spPr>
              <a:solidFill>
                <a:srgbClr val="0F9EB1"/>
              </a:solidFill>
              <a:ln>
                <a:solidFill>
                  <a:schemeClr val="bg1"/>
                </a:solidFill>
              </a:ln>
              <a:effectLst/>
            </c:spPr>
            <c:extLst>
              <c:ext xmlns:c16="http://schemas.microsoft.com/office/drawing/2014/chart" uri="{C3380CC4-5D6E-409C-BE32-E72D297353CC}">
                <c16:uniqueId val="{00000000-936F-437F-B7F5-12F4431BDCC0}"/>
              </c:ext>
            </c:extLst>
          </c:dPt>
          <c:dLbls>
            <c:dLbl>
              <c:idx val="0"/>
              <c:layout>
                <c:manualLayout>
                  <c:x val="0.18518781381340305"/>
                  <c:y val="-0.15493664166078944"/>
                </c:manualLayout>
              </c:layout>
              <c:tx>
                <c:rich>
                  <a:bodyPr/>
                  <a:lstStyle/>
                  <a:p>
                    <a:fld id="{92004361-20EE-4B17-94AB-04B6E24EBFCF}" type="CATEGORYNAME">
                      <a:rPr lang="en-GB">
                        <a:solidFill>
                          <a:schemeClr val="tx1"/>
                        </a:solidFill>
                      </a:rPr>
                      <a:pPr/>
                      <a:t>[CATEGORY NAME]</a:t>
                    </a:fld>
                    <a:r>
                      <a:rPr lang="en-GB" baseline="0" dirty="0">
                        <a:solidFill>
                          <a:schemeClr val="tx1"/>
                        </a:solidFill>
                      </a:rPr>
                      <a:t>, </a:t>
                    </a:r>
                    <a:fld id="{A7C56828-EAEE-4923-983D-2733254100D8}" type="VALUE">
                      <a:rPr lang="en-GB" baseline="0">
                        <a:solidFill>
                          <a:schemeClr val="tx1"/>
                        </a:solidFill>
                      </a:rPr>
                      <a:pPr/>
                      <a:t>[VALUE]</a:t>
                    </a:fld>
                    <a:endParaRPr lang="en-GB" baseline="0" dirty="0">
                      <a:solidFill>
                        <a:schemeClr val="tx1"/>
                      </a:solidFill>
                    </a:endParaRPr>
                  </a:p>
                </c:rich>
              </c:tx>
              <c:showLegendKey val="0"/>
              <c:showVal val="1"/>
              <c:showCatName val="1"/>
              <c:showSerName val="0"/>
              <c:showPercent val="0"/>
              <c:showBubbleSize val="0"/>
              <c:extLst>
                <c:ext xmlns:c15="http://schemas.microsoft.com/office/drawing/2012/chart" uri="{CE6537A1-D6FC-4f65-9D91-7224C49458BB}">
                  <c15:layout>
                    <c:manualLayout>
                      <c:w val="0.31286920457375572"/>
                      <c:h val="0.15297284951256288"/>
                    </c:manualLayout>
                  </c15:layout>
                  <c15:dlblFieldTable/>
                  <c15:showDataLabelsRange val="0"/>
                </c:ext>
                <c:ext xmlns:c16="http://schemas.microsoft.com/office/drawing/2014/chart" uri="{C3380CC4-5D6E-409C-BE32-E72D297353CC}">
                  <c16:uniqueId val="{00000001-89D5-47D6-8729-BA84207C7FDA}"/>
                </c:ext>
              </c:extLst>
            </c:dLbl>
            <c:dLbl>
              <c:idx val="1"/>
              <c:layout>
                <c:manualLayout>
                  <c:x val="0.17371600233823636"/>
                  <c:y val="0.11759604062464794"/>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F2E-45E6-ACCD-60F0635F8C95}"/>
                </c:ext>
              </c:extLst>
            </c:dLbl>
            <c:dLbl>
              <c:idx val="2"/>
              <c:layout>
                <c:manualLayout>
                  <c:x val="-7.1992391698486216E-2"/>
                  <c:y val="3.625080570778040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2E-45E6-ACCD-60F0635F8C95}"/>
                </c:ext>
              </c:extLst>
            </c:dLbl>
            <c:dLbl>
              <c:idx val="3"/>
              <c:layout>
                <c:manualLayout>
                  <c:x val="1.9665962528856978E-2"/>
                  <c:y val="-1.306622673607196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6F-437F-B7F5-12F4431BDCC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Experienced harm and concerned about interactions</c:v>
                </c:pt>
                <c:pt idx="1">
                  <c:v>Experienced harm but not concerned about interactions</c:v>
                </c:pt>
                <c:pt idx="2">
                  <c:v>Concerned but not experienced harm</c:v>
                </c:pt>
                <c:pt idx="3">
                  <c:v>No harm experienced, not concerned</c:v>
                </c:pt>
              </c:strCache>
            </c:strRef>
          </c:cat>
          <c:val>
            <c:numRef>
              <c:f>Sheet1!$B$2:$E$2</c:f>
              <c:numCache>
                <c:formatCode>0%</c:formatCode>
                <c:ptCount val="4"/>
                <c:pt idx="0">
                  <c:v>0.14000000000000001</c:v>
                </c:pt>
                <c:pt idx="1">
                  <c:v>0.03</c:v>
                </c:pt>
                <c:pt idx="2">
                  <c:v>0.4</c:v>
                </c:pt>
                <c:pt idx="3">
                  <c:v>0.42</c:v>
                </c:pt>
              </c:numCache>
            </c:numRef>
          </c:val>
          <c:extLst>
            <c:ext xmlns:c16="http://schemas.microsoft.com/office/drawing/2014/chart" uri="{C3380CC4-5D6E-409C-BE32-E72D297353CC}">
              <c16:uniqueId val="{00000000-141E-4193-AA9B-67B82F19FDD2}"/>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322821056412294E-2"/>
          <c:y val="0.15873501608407434"/>
          <c:w val="0.85777284259131026"/>
          <c:h val="0.56456318858758225"/>
        </c:manualLayout>
      </c:layout>
      <c:barChart>
        <c:barDir val="bar"/>
        <c:grouping val="percentStacked"/>
        <c:varyColors val="0"/>
        <c:ser>
          <c:idx val="0"/>
          <c:order val="0"/>
          <c:tx>
            <c:strRef>
              <c:f>Sheet1!$A$2</c:f>
              <c:strCache>
                <c:ptCount val="1"/>
                <c:pt idx="0">
                  <c:v>1 - Moderately annoying impact</c:v>
                </c:pt>
              </c:strCache>
            </c:strRef>
          </c:tx>
          <c:spPr>
            <a:solidFill>
              <a:schemeClr val="accent1">
                <a:lumMod val="50000"/>
              </a:schemeClr>
            </a:solidFill>
            <a:ln>
              <a:solidFill>
                <a:schemeClr val="bg1"/>
              </a:solidFill>
            </a:ln>
            <a:effectLst/>
          </c:spPr>
          <c:invertIfNegative val="0"/>
          <c:dPt>
            <c:idx val="0"/>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1-5667-4BD0-9F20-966CE015878C}"/>
              </c:ext>
            </c:extLst>
          </c:dPt>
          <c:dPt>
            <c:idx val="1"/>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3-5667-4BD0-9F20-966CE015878C}"/>
              </c:ext>
            </c:extLst>
          </c:dPt>
          <c:dPt>
            <c:idx val="2"/>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5-5667-4BD0-9F20-966CE015878C}"/>
              </c:ext>
            </c:extLst>
          </c:dPt>
          <c:dPt>
            <c:idx val="3"/>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7-5667-4BD0-9F20-966CE015878C}"/>
              </c:ext>
            </c:extLst>
          </c:dPt>
          <c:dPt>
            <c:idx val="4"/>
            <c:invertIfNegative val="0"/>
            <c:bubble3D val="0"/>
            <c:spPr>
              <a:solidFill>
                <a:schemeClr val="accent1">
                  <a:lumMod val="50000"/>
                </a:schemeClr>
              </a:solidFill>
              <a:ln>
                <a:solidFill>
                  <a:schemeClr val="bg1"/>
                </a:solidFill>
              </a:ln>
              <a:effectLst/>
            </c:spPr>
            <c:extLst>
              <c:ext xmlns:c16="http://schemas.microsoft.com/office/drawing/2014/chart" uri="{C3380CC4-5D6E-409C-BE32-E72D297353CC}">
                <c16:uniqueId val="{00000009-5667-4BD0-9F20-966CE015878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Sheet1!$B$2</c:f>
              <c:numCache>
                <c:formatCode>0%</c:formatCode>
                <c:ptCount val="1"/>
                <c:pt idx="0">
                  <c:v>0.18</c:v>
                </c:pt>
              </c:numCache>
            </c:numRef>
          </c:val>
          <c:extLst>
            <c:ext xmlns:c16="http://schemas.microsoft.com/office/drawing/2014/chart" uri="{C3380CC4-5D6E-409C-BE32-E72D297353CC}">
              <c16:uniqueId val="{0000000A-5667-4BD0-9F20-966CE015878C}"/>
            </c:ext>
          </c:extLst>
        </c:ser>
        <c:ser>
          <c:idx val="1"/>
          <c:order val="1"/>
          <c:tx>
            <c:strRef>
              <c:f>Sheet1!$A$3</c:f>
              <c:strCache>
                <c:ptCount val="1"/>
                <c:pt idx="0">
                  <c:v>2</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Sheet1!$B$3</c:f>
              <c:numCache>
                <c:formatCode>0%</c:formatCode>
                <c:ptCount val="1"/>
                <c:pt idx="0">
                  <c:v>0.14000000000000001</c:v>
                </c:pt>
              </c:numCache>
            </c:numRef>
          </c:val>
          <c:extLst>
            <c:ext xmlns:c16="http://schemas.microsoft.com/office/drawing/2014/chart" uri="{C3380CC4-5D6E-409C-BE32-E72D297353CC}">
              <c16:uniqueId val="{00000000-E388-4609-83EC-51897BEA6FFB}"/>
            </c:ext>
          </c:extLst>
        </c:ser>
        <c:ser>
          <c:idx val="2"/>
          <c:order val="2"/>
          <c:tx>
            <c:strRef>
              <c:f>Sheet1!$A$4</c:f>
              <c:strCache>
                <c:ptCount val="1"/>
                <c:pt idx="0">
                  <c:v>3 (including DK)</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Sheet1!$B$4</c:f>
              <c:numCache>
                <c:formatCode>0%</c:formatCode>
                <c:ptCount val="1"/>
                <c:pt idx="0">
                  <c:v>0.27</c:v>
                </c:pt>
              </c:numCache>
            </c:numRef>
          </c:val>
          <c:extLst>
            <c:ext xmlns:c16="http://schemas.microsoft.com/office/drawing/2014/chart" uri="{C3380CC4-5D6E-409C-BE32-E72D297353CC}">
              <c16:uniqueId val="{00000001-E388-4609-83EC-51897BEA6FFB}"/>
            </c:ext>
          </c:extLst>
        </c:ser>
        <c:ser>
          <c:idx val="3"/>
          <c:order val="3"/>
          <c:tx>
            <c:strRef>
              <c:f>Sheet1!$A$5</c:f>
              <c:strCache>
                <c:ptCount val="1"/>
                <c:pt idx="0">
                  <c:v>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Sheet1!$B$5</c:f>
              <c:numCache>
                <c:formatCode>0%</c:formatCode>
                <c:ptCount val="1"/>
                <c:pt idx="0">
                  <c:v>0.17</c:v>
                </c:pt>
              </c:numCache>
            </c:numRef>
          </c:val>
          <c:extLst>
            <c:ext xmlns:c16="http://schemas.microsoft.com/office/drawing/2014/chart" uri="{C3380CC4-5D6E-409C-BE32-E72D297353CC}">
              <c16:uniqueId val="{00000002-E388-4609-83EC-51897BEA6FFB}"/>
            </c:ext>
          </c:extLst>
        </c:ser>
        <c:ser>
          <c:idx val="4"/>
          <c:order val="4"/>
          <c:tx>
            <c:strRef>
              <c:f>Sheet1!$A$6</c:f>
              <c:strCache>
                <c:ptCount val="1"/>
                <c:pt idx="0">
                  <c:v>5 - Very harmful impact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Impact of harm experienced</c:v>
                </c:pt>
              </c:strCache>
            </c:strRef>
          </c:cat>
          <c:val>
            <c:numRef>
              <c:f>Sheet1!$B$6</c:f>
              <c:numCache>
                <c:formatCode>0%</c:formatCode>
                <c:ptCount val="1"/>
                <c:pt idx="0">
                  <c:v>0.24</c:v>
                </c:pt>
              </c:numCache>
            </c:numRef>
          </c:val>
          <c:extLst>
            <c:ext xmlns:c16="http://schemas.microsoft.com/office/drawing/2014/chart" uri="{C3380CC4-5D6E-409C-BE32-E72D297353CC}">
              <c16:uniqueId val="{00000003-E388-4609-83EC-51897BEA6FFB}"/>
            </c:ext>
          </c:extLst>
        </c:ser>
        <c:dLbls>
          <c:showLegendKey val="0"/>
          <c:showVal val="1"/>
          <c:showCatName val="0"/>
          <c:showSerName val="0"/>
          <c:showPercent val="0"/>
          <c:showBubbleSize val="0"/>
        </c:dLbls>
        <c:gapWidth val="182"/>
        <c:overlap val="100"/>
        <c:axId val="866973144"/>
        <c:axId val="866976752"/>
      </c:barChart>
      <c:catAx>
        <c:axId val="866973144"/>
        <c:scaling>
          <c:orientation val="minMax"/>
        </c:scaling>
        <c:delete val="1"/>
        <c:axPos val="l"/>
        <c:numFmt formatCode="General" sourceLinked="1"/>
        <c:majorTickMark val="out"/>
        <c:minorTickMark val="none"/>
        <c:tickLblPos val="nextTo"/>
        <c:crossAx val="866976752"/>
        <c:crosses val="autoZero"/>
        <c:auto val="1"/>
        <c:lblAlgn val="ctr"/>
        <c:lblOffset val="100"/>
        <c:noMultiLvlLbl val="0"/>
      </c:catAx>
      <c:valAx>
        <c:axId val="866976752"/>
        <c:scaling>
          <c:orientation val="minMax"/>
        </c:scaling>
        <c:delete val="1"/>
        <c:axPos val="b"/>
        <c:numFmt formatCode="0%" sourceLinked="1"/>
        <c:majorTickMark val="out"/>
        <c:minorTickMark val="none"/>
        <c:tickLblPos val="nextTo"/>
        <c:crossAx val="866973144"/>
        <c:crosses val="autoZero"/>
        <c:crossBetween val="between"/>
      </c:valAx>
      <c:spPr>
        <a:noFill/>
        <a:ln>
          <a:noFill/>
        </a:ln>
        <a:effectLst/>
      </c:spPr>
    </c:plotArea>
    <c:legend>
      <c:legendPos val="b"/>
      <c:layout>
        <c:manualLayout>
          <c:xMode val="edge"/>
          <c:yMode val="edge"/>
          <c:x val="0.10226070771436353"/>
          <c:y val="0.57699561484106454"/>
          <c:w val="0.84138273068593594"/>
          <c:h val="0.3935249752887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392428131379915E-2"/>
          <c:y val="1.1164724775771387E-2"/>
          <c:w val="0.95600066698850572"/>
          <c:h val="0.72904233627152226"/>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Pt>
            <c:idx val="10"/>
            <c:invertIfNegative val="0"/>
            <c:bubble3D val="0"/>
            <c:spPr>
              <a:solidFill>
                <a:schemeClr val="bg1">
                  <a:lumMod val="50000"/>
                </a:schemeClr>
              </a:solidFill>
            </c:spPr>
            <c:extLst>
              <c:ext xmlns:c16="http://schemas.microsoft.com/office/drawing/2014/chart" uri="{C3380CC4-5D6E-409C-BE32-E72D297353CC}">
                <c16:uniqueId val="{00000001-B9D1-4824-95EA-EF0D5705A577}"/>
              </c:ext>
            </c:extLst>
          </c:dPt>
          <c:dPt>
            <c:idx val="11"/>
            <c:invertIfNegative val="0"/>
            <c:bubble3D val="0"/>
            <c:spPr>
              <a:solidFill>
                <a:schemeClr val="bg1">
                  <a:lumMod val="50000"/>
                </a:schemeClr>
              </a:solidFill>
            </c:spPr>
            <c:extLst>
              <c:ext xmlns:c16="http://schemas.microsoft.com/office/drawing/2014/chart" uri="{C3380CC4-5D6E-409C-BE32-E72D297353CC}">
                <c16:uniqueId val="{00000000-B9D1-4824-95EA-EF0D5705A57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Social media site</c:v>
                </c:pt>
                <c:pt idx="1">
                  <c:v>Email</c:v>
                </c:pt>
                <c:pt idx="2">
                  <c:v>When browsing the internet
or using a search engine</c:v>
                </c:pt>
                <c:pt idx="3">
                  <c:v>Video sharing site </c:v>
                </c:pt>
                <c:pt idx="4">
                  <c:v>Online shopping site or app</c:v>
                </c:pt>
                <c:pt idx="5">
                  <c:v>News site or app</c:v>
                </c:pt>
                <c:pt idx="6">
                  <c:v>By instant messenger</c:v>
                </c:pt>
                <c:pt idx="7">
                  <c:v>When playing a video game</c:v>
                </c:pt>
                <c:pt idx="8">
                  <c:v>When using a smartphone app</c:v>
                </c:pt>
                <c:pt idx="9">
                  <c:v>On a blog</c:v>
                </c:pt>
                <c:pt idx="10">
                  <c:v>Other</c:v>
                </c:pt>
                <c:pt idx="11">
                  <c:v>Don't know</c:v>
                </c:pt>
              </c:strCache>
            </c:strRef>
          </c:cat>
          <c:val>
            <c:numRef>
              <c:f>Sheet1!$B$2:$B$13</c:f>
              <c:numCache>
                <c:formatCode>0%</c:formatCode>
                <c:ptCount val="12"/>
                <c:pt idx="0">
                  <c:v>0.44</c:v>
                </c:pt>
                <c:pt idx="1">
                  <c:v>0.39</c:v>
                </c:pt>
                <c:pt idx="2">
                  <c:v>0.28000000000000003</c:v>
                </c:pt>
                <c:pt idx="3">
                  <c:v>0.13</c:v>
                </c:pt>
                <c:pt idx="4">
                  <c:v>0.09</c:v>
                </c:pt>
                <c:pt idx="5">
                  <c:v>7.0000000000000007E-2</c:v>
                </c:pt>
                <c:pt idx="6">
                  <c:v>7.0000000000000007E-2</c:v>
                </c:pt>
                <c:pt idx="7">
                  <c:v>0.06</c:v>
                </c:pt>
                <c:pt idx="8">
                  <c:v>0.06</c:v>
                </c:pt>
                <c:pt idx="9">
                  <c:v>0.04</c:v>
                </c:pt>
                <c:pt idx="10">
                  <c:v>0.05</c:v>
                </c:pt>
                <c:pt idx="11">
                  <c:v>0.04</c:v>
                </c:pt>
              </c:numCache>
            </c:numRef>
          </c:val>
          <c:extLst>
            <c:ext xmlns:c16="http://schemas.microsoft.com/office/drawing/2014/chart" uri="{C3380CC4-5D6E-409C-BE32-E72D297353CC}">
              <c16:uniqueId val="{00000000-2449-491C-B176-FD0E59771E40}"/>
            </c:ext>
          </c:extLst>
        </c:ser>
        <c:dLbls>
          <c:showLegendKey val="0"/>
          <c:showVal val="0"/>
          <c:showCatName val="0"/>
          <c:showSerName val="0"/>
          <c:showPercent val="0"/>
          <c:showBubbleSize val="0"/>
        </c:dLbls>
        <c:gapWidth val="50"/>
        <c:axId val="356686696"/>
        <c:axId val="356688264"/>
      </c:barChart>
      <c:catAx>
        <c:axId val="356686696"/>
        <c:scaling>
          <c:orientation val="minMax"/>
        </c:scaling>
        <c:delete val="0"/>
        <c:axPos val="b"/>
        <c:numFmt formatCode="General" sourceLinked="0"/>
        <c:majorTickMark val="out"/>
        <c:minorTickMark val="none"/>
        <c:tickLblPos val="nextTo"/>
        <c:spPr>
          <a:ln>
            <a:noFill/>
          </a:ln>
        </c:spPr>
        <c:txPr>
          <a:bodyPr rot="0" vert="horz"/>
          <a:lstStyle/>
          <a:p>
            <a:pPr>
              <a:defRPr sz="1000"/>
            </a:pPr>
            <a:endParaRPr lang="en-US"/>
          </a:p>
        </c:txPr>
        <c:crossAx val="356688264"/>
        <c:crosses val="autoZero"/>
        <c:auto val="1"/>
        <c:lblAlgn val="ctr"/>
        <c:lblOffset val="100"/>
        <c:noMultiLvlLbl val="0"/>
      </c:catAx>
      <c:valAx>
        <c:axId val="356688264"/>
        <c:scaling>
          <c:orientation val="minMax"/>
          <c:max val="0.8"/>
        </c:scaling>
        <c:delete val="1"/>
        <c:axPos val="l"/>
        <c:numFmt formatCode="0%" sourceLinked="1"/>
        <c:majorTickMark val="out"/>
        <c:minorTickMark val="none"/>
        <c:tickLblPos val="nextTo"/>
        <c:crossAx val="356686696"/>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797662707630326E-2"/>
          <c:y val="2.8805234346149018E-2"/>
          <c:w val="0.95600066698850572"/>
          <c:h val="0.72904233627152226"/>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Pt>
            <c:idx val="10"/>
            <c:invertIfNegative val="0"/>
            <c:bubble3D val="0"/>
            <c:spPr>
              <a:solidFill>
                <a:schemeClr val="bg1">
                  <a:lumMod val="50000"/>
                </a:schemeClr>
              </a:solidFill>
            </c:spPr>
            <c:extLst>
              <c:ext xmlns:c16="http://schemas.microsoft.com/office/drawing/2014/chart" uri="{C3380CC4-5D6E-409C-BE32-E72D297353CC}">
                <c16:uniqueId val="{00000001-B9D1-4824-95EA-EF0D5705A577}"/>
              </c:ext>
            </c:extLst>
          </c:dPt>
          <c:dPt>
            <c:idx val="11"/>
            <c:invertIfNegative val="0"/>
            <c:bubble3D val="0"/>
            <c:spPr>
              <a:solidFill>
                <a:schemeClr val="bg1">
                  <a:lumMod val="50000"/>
                </a:schemeClr>
              </a:solidFill>
            </c:spPr>
            <c:extLst>
              <c:ext xmlns:c16="http://schemas.microsoft.com/office/drawing/2014/chart" uri="{C3380CC4-5D6E-409C-BE32-E72D297353CC}">
                <c16:uniqueId val="{00000000-B9D1-4824-95EA-EF0D5705A57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Social media site</c:v>
                </c:pt>
                <c:pt idx="1">
                  <c:v>Email</c:v>
                </c:pt>
                <c:pt idx="2">
                  <c:v>When browsing the internet
or using a search engine</c:v>
                </c:pt>
                <c:pt idx="3">
                  <c:v>Video sharing site </c:v>
                </c:pt>
                <c:pt idx="4">
                  <c:v>Online shopping site or app</c:v>
                </c:pt>
                <c:pt idx="5">
                  <c:v>News site or app</c:v>
                </c:pt>
                <c:pt idx="6">
                  <c:v>By instant messenger</c:v>
                </c:pt>
                <c:pt idx="7">
                  <c:v>When playing a video game</c:v>
                </c:pt>
                <c:pt idx="8">
                  <c:v>When using a smartphone app</c:v>
                </c:pt>
                <c:pt idx="9">
                  <c:v>On a blog</c:v>
                </c:pt>
                <c:pt idx="10">
                  <c:v>Other</c:v>
                </c:pt>
                <c:pt idx="11">
                  <c:v>Don't know</c:v>
                </c:pt>
              </c:strCache>
            </c:strRef>
          </c:cat>
          <c:val>
            <c:numRef>
              <c:f>Sheet1!$B$2:$B$13</c:f>
              <c:numCache>
                <c:formatCode>0%</c:formatCode>
                <c:ptCount val="12"/>
                <c:pt idx="0">
                  <c:v>0.49</c:v>
                </c:pt>
                <c:pt idx="1">
                  <c:v>0.49</c:v>
                </c:pt>
                <c:pt idx="2">
                  <c:v>0.3</c:v>
                </c:pt>
                <c:pt idx="3">
                  <c:v>0.16</c:v>
                </c:pt>
                <c:pt idx="4">
                  <c:v>0.09</c:v>
                </c:pt>
                <c:pt idx="5">
                  <c:v>0.09</c:v>
                </c:pt>
                <c:pt idx="6">
                  <c:v>0.09</c:v>
                </c:pt>
                <c:pt idx="7">
                  <c:v>7.0000000000000007E-2</c:v>
                </c:pt>
                <c:pt idx="8">
                  <c:v>0.08</c:v>
                </c:pt>
                <c:pt idx="9">
                  <c:v>0.06</c:v>
                </c:pt>
                <c:pt idx="10">
                  <c:v>0.04</c:v>
                </c:pt>
                <c:pt idx="11">
                  <c:v>0.03</c:v>
                </c:pt>
              </c:numCache>
            </c:numRef>
          </c:val>
          <c:extLst>
            <c:ext xmlns:c16="http://schemas.microsoft.com/office/drawing/2014/chart" uri="{C3380CC4-5D6E-409C-BE32-E72D297353CC}">
              <c16:uniqueId val="{00000000-2449-491C-B176-FD0E59771E40}"/>
            </c:ext>
          </c:extLst>
        </c:ser>
        <c:dLbls>
          <c:showLegendKey val="0"/>
          <c:showVal val="0"/>
          <c:showCatName val="0"/>
          <c:showSerName val="0"/>
          <c:showPercent val="0"/>
          <c:showBubbleSize val="0"/>
        </c:dLbls>
        <c:gapWidth val="50"/>
        <c:axId val="356686696"/>
        <c:axId val="356688264"/>
      </c:barChart>
      <c:catAx>
        <c:axId val="356686696"/>
        <c:scaling>
          <c:orientation val="minMax"/>
        </c:scaling>
        <c:delete val="0"/>
        <c:axPos val="b"/>
        <c:numFmt formatCode="General" sourceLinked="0"/>
        <c:majorTickMark val="out"/>
        <c:minorTickMark val="none"/>
        <c:tickLblPos val="nextTo"/>
        <c:spPr>
          <a:ln>
            <a:noFill/>
          </a:ln>
        </c:spPr>
        <c:txPr>
          <a:bodyPr rot="0" vert="horz"/>
          <a:lstStyle/>
          <a:p>
            <a:pPr>
              <a:defRPr sz="1000"/>
            </a:pPr>
            <a:endParaRPr lang="en-US"/>
          </a:p>
        </c:txPr>
        <c:crossAx val="356688264"/>
        <c:crosses val="autoZero"/>
        <c:auto val="1"/>
        <c:lblAlgn val="ctr"/>
        <c:lblOffset val="100"/>
        <c:noMultiLvlLbl val="0"/>
      </c:catAx>
      <c:valAx>
        <c:axId val="356688264"/>
        <c:scaling>
          <c:orientation val="minMax"/>
          <c:max val="0.8"/>
        </c:scaling>
        <c:delete val="1"/>
        <c:axPos val="l"/>
        <c:numFmt formatCode="0%" sourceLinked="1"/>
        <c:majorTickMark val="out"/>
        <c:minorTickMark val="none"/>
        <c:tickLblPos val="nextTo"/>
        <c:crossAx val="356686696"/>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76724402628699E-2"/>
          <c:y val="4.9385971390320416E-2"/>
          <c:w val="0.95600066698850572"/>
          <c:h val="0.72904233627152226"/>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Pt>
            <c:idx val="10"/>
            <c:invertIfNegative val="0"/>
            <c:bubble3D val="0"/>
            <c:spPr>
              <a:solidFill>
                <a:schemeClr val="bg1">
                  <a:lumMod val="50000"/>
                </a:schemeClr>
              </a:solidFill>
            </c:spPr>
            <c:extLst>
              <c:ext xmlns:c16="http://schemas.microsoft.com/office/drawing/2014/chart" uri="{C3380CC4-5D6E-409C-BE32-E72D297353CC}">
                <c16:uniqueId val="{00000001-B9D1-4824-95EA-EF0D5705A577}"/>
              </c:ext>
            </c:extLst>
          </c:dPt>
          <c:dPt>
            <c:idx val="11"/>
            <c:invertIfNegative val="0"/>
            <c:bubble3D val="0"/>
            <c:spPr>
              <a:solidFill>
                <a:schemeClr val="bg1">
                  <a:lumMod val="50000"/>
                </a:schemeClr>
              </a:solidFill>
            </c:spPr>
            <c:extLst>
              <c:ext xmlns:c16="http://schemas.microsoft.com/office/drawing/2014/chart" uri="{C3380CC4-5D6E-409C-BE32-E72D297353CC}">
                <c16:uniqueId val="{00000000-B9D1-4824-95EA-EF0D5705A57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Social media site</c:v>
                </c:pt>
                <c:pt idx="1">
                  <c:v>Email</c:v>
                </c:pt>
                <c:pt idx="2">
                  <c:v>When browsing the internet
or using a search engine</c:v>
                </c:pt>
                <c:pt idx="3">
                  <c:v>Video sharing site </c:v>
                </c:pt>
                <c:pt idx="4">
                  <c:v>Online shopping site or app</c:v>
                </c:pt>
                <c:pt idx="5">
                  <c:v>News site or app</c:v>
                </c:pt>
                <c:pt idx="6">
                  <c:v>By instant messenger</c:v>
                </c:pt>
                <c:pt idx="7">
                  <c:v>When playing a video game</c:v>
                </c:pt>
                <c:pt idx="8">
                  <c:v>When using a smartphone app</c:v>
                </c:pt>
                <c:pt idx="9">
                  <c:v>On a blog</c:v>
                </c:pt>
                <c:pt idx="10">
                  <c:v>Other</c:v>
                </c:pt>
                <c:pt idx="11">
                  <c:v>Don't know</c:v>
                </c:pt>
              </c:strCache>
            </c:strRef>
          </c:cat>
          <c:val>
            <c:numRef>
              <c:f>Sheet1!$B$2:$B$13</c:f>
              <c:numCache>
                <c:formatCode>0%</c:formatCode>
                <c:ptCount val="12"/>
                <c:pt idx="0">
                  <c:v>0.42</c:v>
                </c:pt>
                <c:pt idx="1">
                  <c:v>0.38</c:v>
                </c:pt>
                <c:pt idx="2">
                  <c:v>0.34</c:v>
                </c:pt>
                <c:pt idx="3">
                  <c:v>0.13</c:v>
                </c:pt>
                <c:pt idx="4">
                  <c:v>0.12</c:v>
                </c:pt>
                <c:pt idx="5">
                  <c:v>0.09</c:v>
                </c:pt>
                <c:pt idx="6">
                  <c:v>0.08</c:v>
                </c:pt>
                <c:pt idx="7">
                  <c:v>7.0000000000000007E-2</c:v>
                </c:pt>
                <c:pt idx="8">
                  <c:v>7.0000000000000007E-2</c:v>
                </c:pt>
                <c:pt idx="9">
                  <c:v>0.06</c:v>
                </c:pt>
                <c:pt idx="10">
                  <c:v>0.06</c:v>
                </c:pt>
                <c:pt idx="11">
                  <c:v>0.04</c:v>
                </c:pt>
              </c:numCache>
            </c:numRef>
          </c:val>
          <c:extLst>
            <c:ext xmlns:c16="http://schemas.microsoft.com/office/drawing/2014/chart" uri="{C3380CC4-5D6E-409C-BE32-E72D297353CC}">
              <c16:uniqueId val="{00000000-2449-491C-B176-FD0E59771E40}"/>
            </c:ext>
          </c:extLst>
        </c:ser>
        <c:dLbls>
          <c:showLegendKey val="0"/>
          <c:showVal val="0"/>
          <c:showCatName val="0"/>
          <c:showSerName val="0"/>
          <c:showPercent val="0"/>
          <c:showBubbleSize val="0"/>
        </c:dLbls>
        <c:gapWidth val="50"/>
        <c:axId val="356686696"/>
        <c:axId val="356688264"/>
      </c:barChart>
      <c:catAx>
        <c:axId val="356686696"/>
        <c:scaling>
          <c:orientation val="minMax"/>
        </c:scaling>
        <c:delete val="0"/>
        <c:axPos val="b"/>
        <c:numFmt formatCode="General" sourceLinked="0"/>
        <c:majorTickMark val="out"/>
        <c:minorTickMark val="none"/>
        <c:tickLblPos val="nextTo"/>
        <c:spPr>
          <a:ln>
            <a:noFill/>
          </a:ln>
        </c:spPr>
        <c:txPr>
          <a:bodyPr rot="0" vert="horz"/>
          <a:lstStyle/>
          <a:p>
            <a:pPr>
              <a:defRPr sz="1000"/>
            </a:pPr>
            <a:endParaRPr lang="en-US"/>
          </a:p>
        </c:txPr>
        <c:crossAx val="356688264"/>
        <c:crosses val="autoZero"/>
        <c:auto val="1"/>
        <c:lblAlgn val="ctr"/>
        <c:lblOffset val="100"/>
        <c:noMultiLvlLbl val="0"/>
      </c:catAx>
      <c:valAx>
        <c:axId val="356688264"/>
        <c:scaling>
          <c:orientation val="minMax"/>
          <c:max val="0.8"/>
        </c:scaling>
        <c:delete val="1"/>
        <c:axPos val="l"/>
        <c:numFmt formatCode="0%" sourceLinked="1"/>
        <c:majorTickMark val="out"/>
        <c:minorTickMark val="none"/>
        <c:tickLblPos val="nextTo"/>
        <c:crossAx val="356686696"/>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797662707630326E-2"/>
          <c:y val="2.8805234346149018E-2"/>
          <c:w val="0.95600066698850572"/>
          <c:h val="0.72904233627152226"/>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Pt>
            <c:idx val="10"/>
            <c:invertIfNegative val="0"/>
            <c:bubble3D val="0"/>
            <c:spPr>
              <a:solidFill>
                <a:schemeClr val="bg1">
                  <a:lumMod val="50000"/>
                </a:schemeClr>
              </a:solidFill>
            </c:spPr>
            <c:extLst>
              <c:ext xmlns:c16="http://schemas.microsoft.com/office/drawing/2014/chart" uri="{C3380CC4-5D6E-409C-BE32-E72D297353CC}">
                <c16:uniqueId val="{00000001-B9D1-4824-95EA-EF0D5705A577}"/>
              </c:ext>
            </c:extLst>
          </c:dPt>
          <c:dPt>
            <c:idx val="11"/>
            <c:invertIfNegative val="0"/>
            <c:bubble3D val="0"/>
            <c:spPr>
              <a:solidFill>
                <a:schemeClr val="bg1">
                  <a:lumMod val="50000"/>
                </a:schemeClr>
              </a:solidFill>
            </c:spPr>
            <c:extLst>
              <c:ext xmlns:c16="http://schemas.microsoft.com/office/drawing/2014/chart" uri="{C3380CC4-5D6E-409C-BE32-E72D297353CC}">
                <c16:uniqueId val="{00000000-B9D1-4824-95EA-EF0D5705A57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Social media site</c:v>
                </c:pt>
                <c:pt idx="1">
                  <c:v>Email</c:v>
                </c:pt>
                <c:pt idx="2">
                  <c:v>When browsing the internet
or using a search engine</c:v>
                </c:pt>
                <c:pt idx="3">
                  <c:v>Video sharing site </c:v>
                </c:pt>
                <c:pt idx="4">
                  <c:v>Online shopping site or app</c:v>
                </c:pt>
                <c:pt idx="5">
                  <c:v>News site or app</c:v>
                </c:pt>
                <c:pt idx="6">
                  <c:v>By instant messenger</c:v>
                </c:pt>
                <c:pt idx="7">
                  <c:v>When playing a video game</c:v>
                </c:pt>
                <c:pt idx="8">
                  <c:v>When using a smartphone app</c:v>
                </c:pt>
                <c:pt idx="9">
                  <c:v>On a blog</c:v>
                </c:pt>
                <c:pt idx="10">
                  <c:v>Other</c:v>
                </c:pt>
                <c:pt idx="11">
                  <c:v>Don't know</c:v>
                </c:pt>
              </c:strCache>
            </c:strRef>
          </c:cat>
          <c:val>
            <c:numRef>
              <c:f>Sheet1!$B$2:$B$13</c:f>
              <c:numCache>
                <c:formatCode>0%</c:formatCode>
                <c:ptCount val="12"/>
                <c:pt idx="0">
                  <c:v>0.65</c:v>
                </c:pt>
                <c:pt idx="1">
                  <c:v>0.34</c:v>
                </c:pt>
                <c:pt idx="2">
                  <c:v>0.3</c:v>
                </c:pt>
                <c:pt idx="3">
                  <c:v>0.23</c:v>
                </c:pt>
                <c:pt idx="4">
                  <c:v>0.09</c:v>
                </c:pt>
                <c:pt idx="5">
                  <c:v>0.11</c:v>
                </c:pt>
                <c:pt idx="6">
                  <c:v>0.08</c:v>
                </c:pt>
                <c:pt idx="7">
                  <c:v>0.1</c:v>
                </c:pt>
                <c:pt idx="8">
                  <c:v>0.1</c:v>
                </c:pt>
                <c:pt idx="9">
                  <c:v>7.0000000000000007E-2</c:v>
                </c:pt>
                <c:pt idx="10">
                  <c:v>0.03</c:v>
                </c:pt>
                <c:pt idx="11">
                  <c:v>0.02</c:v>
                </c:pt>
              </c:numCache>
            </c:numRef>
          </c:val>
          <c:extLst>
            <c:ext xmlns:c16="http://schemas.microsoft.com/office/drawing/2014/chart" uri="{C3380CC4-5D6E-409C-BE32-E72D297353CC}">
              <c16:uniqueId val="{00000000-2449-491C-B176-FD0E59771E40}"/>
            </c:ext>
          </c:extLst>
        </c:ser>
        <c:dLbls>
          <c:showLegendKey val="0"/>
          <c:showVal val="0"/>
          <c:showCatName val="0"/>
          <c:showSerName val="0"/>
          <c:showPercent val="0"/>
          <c:showBubbleSize val="0"/>
        </c:dLbls>
        <c:gapWidth val="50"/>
        <c:axId val="356686696"/>
        <c:axId val="356688264"/>
      </c:barChart>
      <c:catAx>
        <c:axId val="356686696"/>
        <c:scaling>
          <c:orientation val="minMax"/>
        </c:scaling>
        <c:delete val="0"/>
        <c:axPos val="b"/>
        <c:numFmt formatCode="General" sourceLinked="0"/>
        <c:majorTickMark val="out"/>
        <c:minorTickMark val="none"/>
        <c:tickLblPos val="nextTo"/>
        <c:spPr>
          <a:ln>
            <a:noFill/>
          </a:ln>
        </c:spPr>
        <c:txPr>
          <a:bodyPr rot="0" vert="horz"/>
          <a:lstStyle/>
          <a:p>
            <a:pPr>
              <a:defRPr sz="1000"/>
            </a:pPr>
            <a:endParaRPr lang="en-US"/>
          </a:p>
        </c:txPr>
        <c:crossAx val="356688264"/>
        <c:crosses val="autoZero"/>
        <c:auto val="1"/>
        <c:lblAlgn val="ctr"/>
        <c:lblOffset val="100"/>
        <c:noMultiLvlLbl val="0"/>
      </c:catAx>
      <c:valAx>
        <c:axId val="356688264"/>
        <c:scaling>
          <c:orientation val="minMax"/>
          <c:max val="0.8"/>
        </c:scaling>
        <c:delete val="1"/>
        <c:axPos val="l"/>
        <c:numFmt formatCode="0%" sourceLinked="1"/>
        <c:majorTickMark val="out"/>
        <c:minorTickMark val="none"/>
        <c:tickLblPos val="nextTo"/>
        <c:crossAx val="356686696"/>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797662707630326E-2"/>
          <c:y val="2.8805234346149018E-2"/>
          <c:w val="0.95600066698850572"/>
          <c:h val="0.72904233627152226"/>
        </c:manualLayout>
      </c:layout>
      <c:barChart>
        <c:barDir val="col"/>
        <c:grouping val="clustered"/>
        <c:varyColors val="0"/>
        <c:ser>
          <c:idx val="0"/>
          <c:order val="0"/>
          <c:tx>
            <c:strRef>
              <c:f>Sheet1!$B$1</c:f>
              <c:strCache>
                <c:ptCount val="1"/>
                <c:pt idx="0">
                  <c:v>Series 1</c:v>
                </c:pt>
              </c:strCache>
            </c:strRef>
          </c:tx>
          <c:spPr>
            <a:solidFill>
              <a:schemeClr val="bg2"/>
            </a:solidFill>
          </c:spPr>
          <c:invertIfNegative val="0"/>
          <c:dPt>
            <c:idx val="10"/>
            <c:invertIfNegative val="0"/>
            <c:bubble3D val="0"/>
            <c:spPr>
              <a:solidFill>
                <a:schemeClr val="bg1">
                  <a:lumMod val="50000"/>
                </a:schemeClr>
              </a:solidFill>
            </c:spPr>
            <c:extLst>
              <c:ext xmlns:c16="http://schemas.microsoft.com/office/drawing/2014/chart" uri="{C3380CC4-5D6E-409C-BE32-E72D297353CC}">
                <c16:uniqueId val="{00000001-B9D1-4824-95EA-EF0D5705A577}"/>
              </c:ext>
            </c:extLst>
          </c:dPt>
          <c:dPt>
            <c:idx val="11"/>
            <c:invertIfNegative val="0"/>
            <c:bubble3D val="0"/>
            <c:spPr>
              <a:solidFill>
                <a:schemeClr val="bg1">
                  <a:lumMod val="50000"/>
                </a:schemeClr>
              </a:solidFill>
            </c:spPr>
            <c:extLst>
              <c:ext xmlns:c16="http://schemas.microsoft.com/office/drawing/2014/chart" uri="{C3380CC4-5D6E-409C-BE32-E72D297353CC}">
                <c16:uniqueId val="{00000000-B9D1-4824-95EA-EF0D5705A57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Social media site</c:v>
                </c:pt>
                <c:pt idx="1">
                  <c:v>Email</c:v>
                </c:pt>
                <c:pt idx="2">
                  <c:v>When browsing the internet
or using a search engine</c:v>
                </c:pt>
                <c:pt idx="3">
                  <c:v>Video sharing site </c:v>
                </c:pt>
                <c:pt idx="4">
                  <c:v>Online shopping site or app</c:v>
                </c:pt>
                <c:pt idx="5">
                  <c:v>News site or app</c:v>
                </c:pt>
                <c:pt idx="6">
                  <c:v>By instant messenger</c:v>
                </c:pt>
                <c:pt idx="7">
                  <c:v>When playing a video game</c:v>
                </c:pt>
                <c:pt idx="8">
                  <c:v>When using a smartphone app</c:v>
                </c:pt>
                <c:pt idx="9">
                  <c:v>On a blog</c:v>
                </c:pt>
                <c:pt idx="10">
                  <c:v>Other</c:v>
                </c:pt>
                <c:pt idx="11">
                  <c:v>Don't know</c:v>
                </c:pt>
              </c:strCache>
            </c:strRef>
          </c:cat>
          <c:val>
            <c:numRef>
              <c:f>Sheet1!$B$2:$B$13</c:f>
              <c:numCache>
                <c:formatCode>0%</c:formatCode>
                <c:ptCount val="12"/>
                <c:pt idx="0">
                  <c:v>0.71</c:v>
                </c:pt>
                <c:pt idx="1">
                  <c:v>0.36</c:v>
                </c:pt>
                <c:pt idx="2">
                  <c:v>0.28000000000000003</c:v>
                </c:pt>
                <c:pt idx="3">
                  <c:v>0.19</c:v>
                </c:pt>
                <c:pt idx="4">
                  <c:v>0.09</c:v>
                </c:pt>
                <c:pt idx="5">
                  <c:v>0.11</c:v>
                </c:pt>
                <c:pt idx="6">
                  <c:v>0.11</c:v>
                </c:pt>
                <c:pt idx="7">
                  <c:v>0.12</c:v>
                </c:pt>
                <c:pt idx="8">
                  <c:v>0.09</c:v>
                </c:pt>
                <c:pt idx="9">
                  <c:v>7.0000000000000007E-2</c:v>
                </c:pt>
                <c:pt idx="10">
                  <c:v>0.03</c:v>
                </c:pt>
                <c:pt idx="11">
                  <c:v>0.01</c:v>
                </c:pt>
              </c:numCache>
            </c:numRef>
          </c:val>
          <c:extLst>
            <c:ext xmlns:c16="http://schemas.microsoft.com/office/drawing/2014/chart" uri="{C3380CC4-5D6E-409C-BE32-E72D297353CC}">
              <c16:uniqueId val="{00000000-2449-491C-B176-FD0E59771E40}"/>
            </c:ext>
          </c:extLst>
        </c:ser>
        <c:dLbls>
          <c:showLegendKey val="0"/>
          <c:showVal val="0"/>
          <c:showCatName val="0"/>
          <c:showSerName val="0"/>
          <c:showPercent val="0"/>
          <c:showBubbleSize val="0"/>
        </c:dLbls>
        <c:gapWidth val="50"/>
        <c:axId val="356686696"/>
        <c:axId val="356688264"/>
      </c:barChart>
      <c:catAx>
        <c:axId val="356686696"/>
        <c:scaling>
          <c:orientation val="minMax"/>
        </c:scaling>
        <c:delete val="0"/>
        <c:axPos val="b"/>
        <c:numFmt formatCode="General" sourceLinked="0"/>
        <c:majorTickMark val="out"/>
        <c:minorTickMark val="none"/>
        <c:tickLblPos val="nextTo"/>
        <c:spPr>
          <a:ln>
            <a:noFill/>
          </a:ln>
        </c:spPr>
        <c:txPr>
          <a:bodyPr rot="0" vert="horz"/>
          <a:lstStyle/>
          <a:p>
            <a:pPr>
              <a:defRPr sz="1000"/>
            </a:pPr>
            <a:endParaRPr lang="en-US"/>
          </a:p>
        </c:txPr>
        <c:crossAx val="356688264"/>
        <c:crosses val="autoZero"/>
        <c:auto val="1"/>
        <c:lblAlgn val="ctr"/>
        <c:lblOffset val="100"/>
        <c:noMultiLvlLbl val="0"/>
      </c:catAx>
      <c:valAx>
        <c:axId val="356688264"/>
        <c:scaling>
          <c:orientation val="minMax"/>
        </c:scaling>
        <c:delete val="1"/>
        <c:axPos val="l"/>
        <c:numFmt formatCode="0%" sourceLinked="1"/>
        <c:majorTickMark val="out"/>
        <c:minorTickMark val="none"/>
        <c:tickLblPos val="nextTo"/>
        <c:crossAx val="356686696"/>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154309501514268E-2"/>
          <c:y val="9.4445828455050215E-2"/>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AFE1-446C-B057-25B4E90CC646}"/>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3-AFE1-446C-B057-25B4E90CC646}"/>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5-AFE1-446C-B057-25B4E90CC646}"/>
              </c:ext>
            </c:extLst>
          </c:dPt>
          <c:dLbls>
            <c:dLbl>
              <c:idx val="0"/>
              <c:layout>
                <c:manualLayout>
                  <c:x val="-2.5936130784110053E-2"/>
                  <c:y val="2.6859536338497376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2437246285939985"/>
                      <c:h val="0.26815266893455464"/>
                    </c:manualLayout>
                  </c15:layout>
                </c:ext>
                <c:ext xmlns:c16="http://schemas.microsoft.com/office/drawing/2014/chart" uri="{C3380CC4-5D6E-409C-BE32-E72D297353CC}">
                  <c16:uniqueId val="{00000001-AFE1-446C-B057-25B4E90CC646}"/>
                </c:ext>
              </c:extLst>
            </c:dLbl>
            <c:dLbl>
              <c:idx val="1"/>
              <c:layout>
                <c:manualLayout>
                  <c:x val="8.0516471958395081E-3"/>
                  <c:y val="-3.2394208921738596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219839131892955"/>
                      <c:h val="0.23694667799193567"/>
                    </c:manualLayout>
                  </c15:layout>
                </c:ext>
                <c:ext xmlns:c16="http://schemas.microsoft.com/office/drawing/2014/chart" uri="{C3380CC4-5D6E-409C-BE32-E72D297353CC}">
                  <c16:uniqueId val="{00000003-AFE1-446C-B057-25B4E90CC646}"/>
                </c:ext>
              </c:extLst>
            </c:dLbl>
            <c:dLbl>
              <c:idx val="2"/>
              <c:layout>
                <c:manualLayout>
                  <c:x val="-2.2827464585413026E-2"/>
                  <c:y val="-0.12054393163050078"/>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FE1-446C-B057-25B4E90CC64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Sheet1!$B$1:$D$1</c:f>
              <c:strCache>
                <c:ptCount val="3"/>
                <c:pt idx="0">
                  <c:v>Have concerns</c:v>
                </c:pt>
                <c:pt idx="1">
                  <c:v>No concerns</c:v>
                </c:pt>
                <c:pt idx="2">
                  <c:v>DK/ refused</c:v>
                </c:pt>
              </c:strCache>
            </c:strRef>
          </c:cat>
          <c:val>
            <c:numRef>
              <c:f>Sheet1!$B$2:$D$2</c:f>
              <c:numCache>
                <c:formatCode>0%</c:formatCode>
                <c:ptCount val="3"/>
                <c:pt idx="0">
                  <c:v>0.59</c:v>
                </c:pt>
                <c:pt idx="1">
                  <c:v>0.34</c:v>
                </c:pt>
                <c:pt idx="2">
                  <c:v>7.0000000000000007E-2</c:v>
                </c:pt>
              </c:numCache>
            </c:numRef>
          </c:val>
          <c:extLst>
            <c:ext xmlns:c16="http://schemas.microsoft.com/office/drawing/2014/chart" uri="{C3380CC4-5D6E-409C-BE32-E72D297353CC}">
              <c16:uniqueId val="{00000006-AFE1-446C-B057-25B4E90CC646}"/>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46440563740179"/>
          <c:y val="4.6159781230472041E-2"/>
          <c:w val="0.6881743338919053"/>
          <c:h val="0.63873976868243754"/>
        </c:manualLayout>
      </c:layout>
      <c:pieChart>
        <c:varyColors val="1"/>
        <c:ser>
          <c:idx val="0"/>
          <c:order val="0"/>
          <c:tx>
            <c:strRef>
              <c:f>Sheet1!$B$1</c:f>
              <c:strCache>
                <c:ptCount val="1"/>
                <c:pt idx="0">
                  <c:v>Sales</c:v>
                </c:pt>
              </c:strCache>
            </c:strRef>
          </c:tx>
          <c:explosion val="8"/>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72C-44A6-9EB4-6A9439C5572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D72C-44A6-9EB4-6A9439C5572C}"/>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 reported online harm</c:v>
                </c:pt>
                <c:pt idx="1">
                  <c:v>No, didn't report online harm*</c:v>
                </c:pt>
              </c:strCache>
            </c:strRef>
          </c:cat>
          <c:val>
            <c:numRef>
              <c:f>Sheet1!$B$2:$B$3</c:f>
              <c:numCache>
                <c:formatCode>0%</c:formatCode>
                <c:ptCount val="2"/>
                <c:pt idx="0">
                  <c:v>0.21</c:v>
                </c:pt>
                <c:pt idx="1">
                  <c:v>0.79</c:v>
                </c:pt>
              </c:numCache>
            </c:numRef>
          </c:val>
          <c:extLst>
            <c:ext xmlns:c16="http://schemas.microsoft.com/office/drawing/2014/chart" uri="{C3380CC4-5D6E-409C-BE32-E72D297353CC}">
              <c16:uniqueId val="{00000000-D72C-44A6-9EB4-6A9439C5572C}"/>
            </c:ext>
          </c:extLst>
        </c:ser>
        <c:dLbls>
          <c:showLegendKey val="0"/>
          <c:showVal val="1"/>
          <c:showCatName val="0"/>
          <c:showSerName val="0"/>
          <c:showPercent val="0"/>
          <c:showBubbleSize val="0"/>
          <c:showLeaderLines val="1"/>
        </c:dLbls>
        <c:firstSliceAng val="51"/>
      </c:pieChart>
      <c:spPr>
        <a:noFill/>
        <a:ln>
          <a:noFill/>
        </a:ln>
        <a:effectLst/>
      </c:spPr>
    </c:plotArea>
    <c:legend>
      <c:legendPos val="b"/>
      <c:layout>
        <c:manualLayout>
          <c:xMode val="edge"/>
          <c:yMode val="edge"/>
          <c:x val="0.11750304468452272"/>
          <c:y val="0.72041794607102994"/>
          <c:w val="0.86852027488090533"/>
          <c:h val="0.2024404736162219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1689763246268181"/>
          <c:y val="0.18248340414950326"/>
          <c:w val="0.26525889131325886"/>
          <c:h val="0.77441400970884278"/>
        </c:manualLayout>
      </c:layout>
      <c:doughnutChart>
        <c:varyColors val="1"/>
        <c:ser>
          <c:idx val="0"/>
          <c:order val="0"/>
          <c:tx>
            <c:strRef>
              <c:f>Sheet1!$B$1</c:f>
              <c:strCache>
                <c:ptCount val="1"/>
                <c:pt idx="0">
                  <c:v>Series 1</c:v>
                </c:pt>
              </c:strCache>
            </c:strRef>
          </c:tx>
          <c:dPt>
            <c:idx val="0"/>
            <c:bubble3D val="0"/>
            <c:spPr>
              <a:solidFill>
                <a:schemeClr val="accent1">
                  <a:shade val="65000"/>
                </a:schemeClr>
              </a:solidFill>
              <a:ln>
                <a:noFill/>
              </a:ln>
              <a:effectLst/>
            </c:spPr>
            <c:extLst>
              <c:ext xmlns:c16="http://schemas.microsoft.com/office/drawing/2014/chart" uri="{C3380CC4-5D6E-409C-BE32-E72D297353CC}">
                <c16:uniqueId val="{00000001-6BCC-448B-9070-07C441DB94CA}"/>
              </c:ext>
            </c:extLst>
          </c:dPt>
          <c:dPt>
            <c:idx val="1"/>
            <c:bubble3D val="0"/>
            <c:spPr>
              <a:solidFill>
                <a:schemeClr val="accent1"/>
              </a:solidFill>
              <a:ln>
                <a:noFill/>
              </a:ln>
              <a:effectLst/>
            </c:spPr>
            <c:extLst>
              <c:ext xmlns:c16="http://schemas.microsoft.com/office/drawing/2014/chart" uri="{C3380CC4-5D6E-409C-BE32-E72D297353CC}">
                <c16:uniqueId val="{00000003-6BCC-448B-9070-07C441DB94CA}"/>
              </c:ext>
            </c:extLst>
          </c:dPt>
          <c:dPt>
            <c:idx val="2"/>
            <c:bubble3D val="0"/>
            <c:spPr>
              <a:solidFill>
                <a:schemeClr val="accent1">
                  <a:tint val="65000"/>
                </a:schemeClr>
              </a:solidFill>
              <a:ln>
                <a:noFill/>
              </a:ln>
              <a:effectLst/>
            </c:spPr>
            <c:extLst>
              <c:ext xmlns:c16="http://schemas.microsoft.com/office/drawing/2014/chart" uri="{C3380CC4-5D6E-409C-BE32-E72D297353CC}">
                <c16:uniqueId val="{00000005-6BCC-448B-9070-07C441DB94CA}"/>
              </c:ext>
            </c:extLst>
          </c:dPt>
          <c:dPt>
            <c:idx val="3"/>
            <c:bubble3D val="0"/>
            <c:spPr>
              <a:solidFill>
                <a:schemeClr val="accent1">
                  <a:tint val="30000"/>
                </a:schemeClr>
              </a:solidFill>
              <a:ln>
                <a:noFill/>
              </a:ln>
              <a:effectLst/>
            </c:spPr>
            <c:extLst>
              <c:ext xmlns:c16="http://schemas.microsoft.com/office/drawing/2014/chart" uri="{C3380CC4-5D6E-409C-BE32-E72D297353CC}">
                <c16:uniqueId val="{00000007-6BCC-448B-9070-07C441DB94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Sheet1!$A$2:$A$4</c:f>
              <c:strCache>
                <c:ptCount val="3"/>
                <c:pt idx="0">
                  <c:v>16-34</c:v>
                </c:pt>
                <c:pt idx="1">
                  <c:v>35-54</c:v>
                </c:pt>
                <c:pt idx="2">
                  <c:v>55+</c:v>
                </c:pt>
              </c:strCache>
            </c:strRef>
          </c:cat>
          <c:val>
            <c:numRef>
              <c:f>Sheet1!$B$2:$B$4</c:f>
              <c:numCache>
                <c:formatCode>0%</c:formatCode>
                <c:ptCount val="3"/>
                <c:pt idx="0">
                  <c:v>0.49</c:v>
                </c:pt>
                <c:pt idx="1">
                  <c:v>0.35</c:v>
                </c:pt>
                <c:pt idx="2">
                  <c:v>0.16</c:v>
                </c:pt>
              </c:numCache>
            </c:numRef>
          </c:val>
          <c:extLst>
            <c:ext xmlns:c16="http://schemas.microsoft.com/office/drawing/2014/chart" uri="{C3380CC4-5D6E-409C-BE32-E72D297353CC}">
              <c16:uniqueId val="{00000000-D01B-4F42-8908-2005F3BCDCCD}"/>
            </c:ext>
          </c:extLst>
        </c:ser>
        <c:dLbls>
          <c:showLegendKey val="0"/>
          <c:showVal val="0"/>
          <c:showCatName val="0"/>
          <c:showSerName val="0"/>
          <c:showPercent val="0"/>
          <c:showBubbleSize val="0"/>
          <c:showLeaderLines val="0"/>
        </c:dLbls>
        <c:firstSliceAng val="0"/>
        <c:holeSize val="50"/>
      </c:doughnutChart>
      <c:spPr>
        <a:noFill/>
        <a:ln>
          <a:noFill/>
        </a:ln>
        <a:effectLst/>
      </c:spPr>
    </c:plotArea>
    <c:legend>
      <c:legendPos val="r"/>
      <c:layout>
        <c:manualLayout>
          <c:xMode val="edge"/>
          <c:yMode val="edge"/>
          <c:x val="0.61116343296035802"/>
          <c:y val="0.16525169472284387"/>
          <c:w val="0.28301501615213676"/>
          <c:h val="0.78105910717567795"/>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00272133122177"/>
          <c:y val="3.2995871618897443E-2"/>
          <c:w val="0.67199722670870721"/>
          <c:h val="0.9670041283811025"/>
        </c:manualLayout>
      </c:layout>
      <c:barChart>
        <c:barDir val="bar"/>
        <c:grouping val="clustered"/>
        <c:varyColors val="0"/>
        <c:ser>
          <c:idx val="0"/>
          <c:order val="0"/>
          <c:tx>
            <c:strRef>
              <c:f>Sheet1!$B$1</c:f>
              <c:strCache>
                <c:ptCount val="1"/>
                <c:pt idx="0">
                  <c:v>Series 1</c:v>
                </c:pt>
              </c:strCache>
            </c:strRef>
          </c:tx>
          <c:spPr>
            <a:solidFill>
              <a:srgbClr val="F8C7D3"/>
            </a:solidFill>
          </c:spPr>
          <c:invertIfNegative val="0"/>
          <c:dPt>
            <c:idx val="0"/>
            <c:invertIfNegative val="0"/>
            <c:bubble3D val="0"/>
            <c:spPr>
              <a:solidFill>
                <a:srgbClr val="C00000"/>
              </a:solidFill>
            </c:spPr>
            <c:extLst>
              <c:ext xmlns:c16="http://schemas.microsoft.com/office/drawing/2014/chart" uri="{C3380CC4-5D6E-409C-BE32-E72D297353CC}">
                <c16:uniqueId val="{00000009-B6F5-4F40-A89D-B73D2E5FF046}"/>
              </c:ext>
            </c:extLst>
          </c:dPt>
          <c:dPt>
            <c:idx val="1"/>
            <c:invertIfNegative val="0"/>
            <c:bubble3D val="0"/>
            <c:extLst>
              <c:ext xmlns:c16="http://schemas.microsoft.com/office/drawing/2014/chart" uri="{C3380CC4-5D6E-409C-BE32-E72D297353CC}">
                <c16:uniqueId val="{00000000-B6F5-4F40-A89D-B73D2E5FF046}"/>
              </c:ext>
            </c:extLst>
          </c:dPt>
          <c:dPt>
            <c:idx val="2"/>
            <c:invertIfNegative val="0"/>
            <c:bubble3D val="0"/>
            <c:extLst>
              <c:ext xmlns:c16="http://schemas.microsoft.com/office/drawing/2014/chart" uri="{C3380CC4-5D6E-409C-BE32-E72D297353CC}">
                <c16:uniqueId val="{00000001-B6F5-4F40-A89D-B73D2E5FF046}"/>
              </c:ext>
            </c:extLst>
          </c:dPt>
          <c:dPt>
            <c:idx val="3"/>
            <c:invertIfNegative val="0"/>
            <c:bubble3D val="0"/>
            <c:extLst>
              <c:ext xmlns:c16="http://schemas.microsoft.com/office/drawing/2014/chart" uri="{C3380CC4-5D6E-409C-BE32-E72D297353CC}">
                <c16:uniqueId val="{00000002-B6F5-4F40-A89D-B73D2E5FF046}"/>
              </c:ext>
            </c:extLst>
          </c:dPt>
          <c:dPt>
            <c:idx val="4"/>
            <c:invertIfNegative val="0"/>
            <c:bubble3D val="0"/>
            <c:spPr>
              <a:solidFill>
                <a:srgbClr val="C00000"/>
              </a:solidFill>
            </c:spPr>
            <c:extLst>
              <c:ext xmlns:c16="http://schemas.microsoft.com/office/drawing/2014/chart" uri="{C3380CC4-5D6E-409C-BE32-E72D297353CC}">
                <c16:uniqueId val="{00000008-B6F5-4F40-A89D-B73D2E5FF046}"/>
              </c:ext>
            </c:extLst>
          </c:dPt>
          <c:dPt>
            <c:idx val="5"/>
            <c:invertIfNegative val="0"/>
            <c:bubble3D val="0"/>
            <c:extLst>
              <c:ext xmlns:c16="http://schemas.microsoft.com/office/drawing/2014/chart" uri="{C3380CC4-5D6E-409C-BE32-E72D297353CC}">
                <c16:uniqueId val="{00000003-B6F5-4F40-A89D-B73D2E5FF046}"/>
              </c:ext>
            </c:extLst>
          </c:dPt>
          <c:dPt>
            <c:idx val="6"/>
            <c:invertIfNegative val="0"/>
            <c:bubble3D val="0"/>
            <c:extLst>
              <c:ext xmlns:c16="http://schemas.microsoft.com/office/drawing/2014/chart" uri="{C3380CC4-5D6E-409C-BE32-E72D297353CC}">
                <c16:uniqueId val="{00000004-B6F5-4F40-A89D-B73D2E5FF046}"/>
              </c:ext>
            </c:extLst>
          </c:dPt>
          <c:dPt>
            <c:idx val="7"/>
            <c:invertIfNegative val="0"/>
            <c:bubble3D val="0"/>
            <c:extLst>
              <c:ext xmlns:c16="http://schemas.microsoft.com/office/drawing/2014/chart" uri="{C3380CC4-5D6E-409C-BE32-E72D297353CC}">
                <c16:uniqueId val="{00000005-B6F5-4F40-A89D-B73D2E5FF046}"/>
              </c:ext>
            </c:extLst>
          </c:dPt>
          <c:dPt>
            <c:idx val="8"/>
            <c:invertIfNegative val="0"/>
            <c:bubble3D val="0"/>
            <c:spPr>
              <a:solidFill>
                <a:srgbClr val="C00000"/>
              </a:solidFill>
            </c:spPr>
            <c:extLst>
              <c:ext xmlns:c16="http://schemas.microsoft.com/office/drawing/2014/chart" uri="{C3380CC4-5D6E-409C-BE32-E72D297353CC}">
                <c16:uniqueId val="{0000000A-B6F5-4F40-A89D-B73D2E5FF046}"/>
              </c:ext>
            </c:extLst>
          </c:dPt>
          <c:dPt>
            <c:idx val="9"/>
            <c:invertIfNegative val="0"/>
            <c:bubble3D val="0"/>
            <c:extLst>
              <c:ext xmlns:c16="http://schemas.microsoft.com/office/drawing/2014/chart" uri="{C3380CC4-5D6E-409C-BE32-E72D297353CC}">
                <c16:uniqueId val="{00000006-B6F5-4F40-A89D-B73D2E5FF046}"/>
              </c:ext>
            </c:extLst>
          </c:dPt>
          <c:dPt>
            <c:idx val="10"/>
            <c:invertIfNegative val="0"/>
            <c:bubble3D val="0"/>
            <c:extLst>
              <c:ext xmlns:c16="http://schemas.microsoft.com/office/drawing/2014/chart" uri="{C3380CC4-5D6E-409C-BE32-E72D297353CC}">
                <c16:uniqueId val="{00000007-B6F5-4F40-A89D-B73D2E5FF046}"/>
              </c:ext>
            </c:extLst>
          </c:dPt>
          <c:dLbls>
            <c:dLbl>
              <c:idx val="0"/>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B6F5-4F40-A89D-B73D2E5FF046}"/>
                </c:ext>
              </c:extLst>
            </c:dLbl>
            <c:dLbl>
              <c:idx val="4"/>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B6F5-4F40-A89D-B73D2E5FF046}"/>
                </c:ext>
              </c:extLst>
            </c:dLbl>
            <c:dLbl>
              <c:idx val="8"/>
              <c:numFmt formatCode="0%" sourceLinked="0"/>
              <c:spPr>
                <a:noFill/>
                <a:ln>
                  <a:noFill/>
                </a:ln>
                <a:effectLst/>
              </c:spPr>
              <c:txPr>
                <a:bodyPr wrap="square" lIns="38100" tIns="19050" rIns="38100" bIns="19050" anchor="ctr">
                  <a:spAutoFit/>
                </a:bodyPr>
                <a:lstStyle/>
                <a:p>
                  <a:pPr>
                    <a:defRPr b="1">
                      <a:solidFill>
                        <a:srgbClr val="38393A"/>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B6F5-4F40-A89D-B73D2E5FF046}"/>
                </c:ext>
              </c:extLst>
            </c:dLbl>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NET: Sex/Nudity</c:v>
                </c:pt>
                <c:pt idx="1">
                  <c:v>Illegal sexual content (e.g. child abuse)</c:v>
                </c:pt>
                <c:pt idx="2">
                  <c:v>Sexual content not breaking the law</c:v>
                </c:pt>
                <c:pt idx="3">
                  <c:v>Nudity</c:v>
                </c:pt>
                <c:pt idx="4">
                  <c:v>NET: Hateful content</c:v>
                </c:pt>
                <c:pt idx="5">
                  <c:v>Promotion of terrorism</c:v>
                </c:pt>
                <c:pt idx="6">
                  <c:v>Racism</c:v>
                </c:pt>
                <c:pt idx="7">
                  <c:v>Other forms of hateful content</c:v>
                </c:pt>
                <c:pt idx="8">
                  <c:v>NET: Harassment/Threat</c:v>
                </c:pt>
                <c:pt idx="9">
                  <c:v>Harassment / bullying </c:v>
                </c:pt>
                <c:pt idx="10">
                  <c:v>Threats</c:v>
                </c:pt>
                <c:pt idx="11">
                  <c:v>Violence</c:v>
                </c:pt>
                <c:pt idx="12">
                  <c:v>Non-sexual child abuse</c:v>
                </c:pt>
                <c:pt idx="13">
                  <c:v>Content that infringes your privacy</c:v>
                </c:pt>
                <c:pt idx="14">
                  <c:v>Impersonation</c:v>
                </c:pt>
                <c:pt idx="15">
                  <c:v>Fake news / misinformation</c:v>
                </c:pt>
                <c:pt idx="16">
                  <c:v>Spam messages</c:v>
                </c:pt>
                <c:pt idx="17">
                  <c:v>Copyright infringements</c:v>
                </c:pt>
                <c:pt idx="18">
                  <c:v>None</c:v>
                </c:pt>
                <c:pt idx="19">
                  <c:v>Don't know</c:v>
                </c:pt>
              </c:strCache>
            </c:strRef>
          </c:cat>
          <c:val>
            <c:numRef>
              <c:f>Sheet1!$B$2:$B$21</c:f>
              <c:numCache>
                <c:formatCode>0%</c:formatCode>
                <c:ptCount val="20"/>
                <c:pt idx="0">
                  <c:v>0.69</c:v>
                </c:pt>
                <c:pt idx="1">
                  <c:v>0.65</c:v>
                </c:pt>
                <c:pt idx="2">
                  <c:v>0.26</c:v>
                </c:pt>
                <c:pt idx="3">
                  <c:v>0.2</c:v>
                </c:pt>
                <c:pt idx="4">
                  <c:v>0.6</c:v>
                </c:pt>
                <c:pt idx="5">
                  <c:v>0.51</c:v>
                </c:pt>
                <c:pt idx="6">
                  <c:v>0.47</c:v>
                </c:pt>
                <c:pt idx="7">
                  <c:v>0.22</c:v>
                </c:pt>
                <c:pt idx="8">
                  <c:v>0.5</c:v>
                </c:pt>
                <c:pt idx="9">
                  <c:v>0.4</c:v>
                </c:pt>
                <c:pt idx="10">
                  <c:v>0.39</c:v>
                </c:pt>
                <c:pt idx="11">
                  <c:v>0.45</c:v>
                </c:pt>
                <c:pt idx="12">
                  <c:v>0.44</c:v>
                </c:pt>
                <c:pt idx="13">
                  <c:v>0.28000000000000003</c:v>
                </c:pt>
                <c:pt idx="14">
                  <c:v>0.24</c:v>
                </c:pt>
                <c:pt idx="15">
                  <c:v>0.18</c:v>
                </c:pt>
                <c:pt idx="16">
                  <c:v>0.17</c:v>
                </c:pt>
                <c:pt idx="17">
                  <c:v>0.15</c:v>
                </c:pt>
                <c:pt idx="18">
                  <c:v>0.12</c:v>
                </c:pt>
                <c:pt idx="19">
                  <c:v>0.09</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00272133122177"/>
          <c:y val="3.2995871618897443E-2"/>
          <c:w val="0.58663649491746994"/>
          <c:h val="0.9670041283811025"/>
        </c:manualLayout>
      </c:layout>
      <c:barChart>
        <c:barDir val="bar"/>
        <c:grouping val="clustered"/>
        <c:varyColors val="0"/>
        <c:ser>
          <c:idx val="0"/>
          <c:order val="0"/>
          <c:tx>
            <c:strRef>
              <c:f>Sheet1!$B$1</c:f>
              <c:strCache>
                <c:ptCount val="1"/>
                <c:pt idx="0">
                  <c:v>Series 1</c:v>
                </c:pt>
              </c:strCache>
            </c:strRef>
          </c:tx>
          <c:spPr>
            <a:solidFill>
              <a:srgbClr val="F8C7D3"/>
            </a:solidFill>
          </c:spPr>
          <c:invertIfNegative val="0"/>
          <c:dPt>
            <c:idx val="0"/>
            <c:invertIfNegative val="0"/>
            <c:bubble3D val="0"/>
            <c:spPr>
              <a:solidFill>
                <a:srgbClr val="AE153B"/>
              </a:solidFill>
            </c:spPr>
            <c:extLst>
              <c:ext xmlns:c16="http://schemas.microsoft.com/office/drawing/2014/chart" uri="{C3380CC4-5D6E-409C-BE32-E72D297353CC}">
                <c16:uniqueId val="{00000000-817F-4030-88F5-4BEC386D9D11}"/>
              </c:ext>
            </c:extLst>
          </c:dPt>
          <c:dPt>
            <c:idx val="1"/>
            <c:invertIfNegative val="0"/>
            <c:bubble3D val="0"/>
            <c:spPr>
              <a:solidFill>
                <a:srgbClr val="AE153B"/>
              </a:solidFill>
            </c:spPr>
            <c:extLst>
              <c:ext xmlns:c16="http://schemas.microsoft.com/office/drawing/2014/chart" uri="{C3380CC4-5D6E-409C-BE32-E72D297353CC}">
                <c16:uniqueId val="{00000001-817F-4030-88F5-4BEC386D9D11}"/>
              </c:ext>
            </c:extLst>
          </c:dPt>
          <c:dPt>
            <c:idx val="2"/>
            <c:invertIfNegative val="0"/>
            <c:bubble3D val="0"/>
            <c:spPr>
              <a:solidFill>
                <a:srgbClr val="AE153B"/>
              </a:solidFill>
            </c:spPr>
            <c:extLst>
              <c:ext xmlns:c16="http://schemas.microsoft.com/office/drawing/2014/chart" uri="{C3380CC4-5D6E-409C-BE32-E72D297353CC}">
                <c16:uniqueId val="{00000002-817F-4030-88F5-4BEC386D9D11}"/>
              </c:ext>
            </c:extLst>
          </c:dPt>
          <c:dPt>
            <c:idx val="8"/>
            <c:invertIfNegative val="0"/>
            <c:bubble3D val="0"/>
            <c:spPr>
              <a:solidFill>
                <a:schemeClr val="bg1">
                  <a:lumMod val="65000"/>
                </a:schemeClr>
              </a:solidFill>
            </c:spPr>
            <c:extLst>
              <c:ext xmlns:c16="http://schemas.microsoft.com/office/drawing/2014/chart" uri="{C3380CC4-5D6E-409C-BE32-E72D297353CC}">
                <c16:uniqueId val="{00000008-67F7-41F8-9F2E-0B19DF464AC5}"/>
              </c:ext>
            </c:extLst>
          </c:dPt>
          <c:dPt>
            <c:idx val="9"/>
            <c:invertIfNegative val="0"/>
            <c:bubble3D val="0"/>
            <c:spPr>
              <a:solidFill>
                <a:schemeClr val="bg1">
                  <a:lumMod val="65000"/>
                </a:schemeClr>
              </a:solidFill>
            </c:spPr>
            <c:extLst>
              <c:ext xmlns:c16="http://schemas.microsoft.com/office/drawing/2014/chart" uri="{C3380CC4-5D6E-409C-BE32-E72D297353CC}">
                <c16:uniqueId val="{00000007-67F7-41F8-9F2E-0B19DF464AC5}"/>
              </c:ext>
            </c:extLst>
          </c:dPt>
          <c:dPt>
            <c:idx val="10"/>
            <c:invertIfNegative val="0"/>
            <c:bubble3D val="0"/>
            <c:spPr>
              <a:solidFill>
                <a:schemeClr val="bg1">
                  <a:lumMod val="65000"/>
                </a:schemeClr>
              </a:solidFill>
            </c:spPr>
            <c:extLst>
              <c:ext xmlns:c16="http://schemas.microsoft.com/office/drawing/2014/chart" uri="{C3380CC4-5D6E-409C-BE32-E72D297353CC}">
                <c16:uniqueId val="{00000006-67F7-41F8-9F2E-0B19DF464AC5}"/>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NET: Inform/report</c:v>
                </c:pt>
                <c:pt idx="1">
                  <c:v>NET: Inform site</c:v>
                </c:pt>
                <c:pt idx="2">
                  <c:v>NET: Inform authorities</c:v>
                </c:pt>
                <c:pt idx="3">
                  <c:v>Click the 'Report' button to 
inform the social media site</c:v>
                </c:pt>
                <c:pt idx="4">
                  <c:v>Inform the police</c:v>
                </c:pt>
                <c:pt idx="5">
                  <c:v>Inform the social media site</c:v>
                </c:pt>
                <c:pt idx="6">
                  <c:v>Never use the site again</c:v>
                </c:pt>
                <c:pt idx="7">
                  <c:v>Unfollow/unfriend/block 
the person who posted it</c:v>
                </c:pt>
                <c:pt idx="8">
                  <c:v>I wouldn't report it under any circumstances</c:v>
                </c:pt>
                <c:pt idx="9">
                  <c:v>Don't know</c:v>
                </c:pt>
              </c:strCache>
            </c:strRef>
          </c:cat>
          <c:val>
            <c:numRef>
              <c:f>Sheet1!$B$2:$B$11</c:f>
              <c:numCache>
                <c:formatCode>0%</c:formatCode>
                <c:ptCount val="10"/>
                <c:pt idx="0">
                  <c:v>0.59</c:v>
                </c:pt>
                <c:pt idx="1">
                  <c:v>0.51</c:v>
                </c:pt>
                <c:pt idx="2">
                  <c:v>0.12</c:v>
                </c:pt>
                <c:pt idx="3">
                  <c:v>0.45</c:v>
                </c:pt>
                <c:pt idx="4">
                  <c:v>0.1</c:v>
                </c:pt>
                <c:pt idx="5">
                  <c:v>0.09</c:v>
                </c:pt>
                <c:pt idx="6">
                  <c:v>7.0000000000000007E-2</c:v>
                </c:pt>
                <c:pt idx="7">
                  <c:v>7.0000000000000007E-2</c:v>
                </c:pt>
                <c:pt idx="8">
                  <c:v>0.04</c:v>
                </c:pt>
                <c:pt idx="9">
                  <c:v>0.13</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spPr>
        <a:noFill/>
        <a:ln w="25400">
          <a:noFill/>
        </a:ln>
      </c:spPr>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053362757673388"/>
          <c:y val="2.3638467776755528E-2"/>
          <c:w val="0.57419238771449632"/>
          <c:h val="0.9670041283811025"/>
        </c:manualLayout>
      </c:layout>
      <c:barChart>
        <c:barDir val="bar"/>
        <c:grouping val="clustered"/>
        <c:varyColors val="0"/>
        <c:ser>
          <c:idx val="0"/>
          <c:order val="0"/>
          <c:tx>
            <c:strRef>
              <c:f>Sheet1!$B$1</c:f>
              <c:strCache>
                <c:ptCount val="1"/>
                <c:pt idx="0">
                  <c:v>Series 1</c:v>
                </c:pt>
              </c:strCache>
            </c:strRef>
          </c:tx>
          <c:spPr>
            <a:solidFill>
              <a:srgbClr val="F8C7D3"/>
            </a:solidFill>
          </c:spPr>
          <c:invertIfNegative val="0"/>
          <c:dPt>
            <c:idx val="0"/>
            <c:invertIfNegative val="0"/>
            <c:bubble3D val="0"/>
            <c:spPr>
              <a:solidFill>
                <a:srgbClr val="C00000"/>
              </a:solidFill>
            </c:spPr>
            <c:extLst>
              <c:ext xmlns:c16="http://schemas.microsoft.com/office/drawing/2014/chart" uri="{C3380CC4-5D6E-409C-BE32-E72D297353CC}">
                <c16:uniqueId val="{00000004-A75A-4E92-9143-B074194F8D73}"/>
              </c:ext>
            </c:extLst>
          </c:dPt>
          <c:dPt>
            <c:idx val="1"/>
            <c:invertIfNegative val="0"/>
            <c:bubble3D val="0"/>
            <c:spPr>
              <a:solidFill>
                <a:srgbClr val="C00000"/>
              </a:solidFill>
            </c:spPr>
            <c:extLst>
              <c:ext xmlns:c16="http://schemas.microsoft.com/office/drawing/2014/chart" uri="{C3380CC4-5D6E-409C-BE32-E72D297353CC}">
                <c16:uniqueId val="{00000005-A75A-4E92-9143-B074194F8D73}"/>
              </c:ext>
            </c:extLst>
          </c:dPt>
          <c:dPt>
            <c:idx val="2"/>
            <c:invertIfNegative val="0"/>
            <c:bubble3D val="0"/>
            <c:spPr>
              <a:solidFill>
                <a:srgbClr val="C00000"/>
              </a:solidFill>
            </c:spPr>
            <c:extLst>
              <c:ext xmlns:c16="http://schemas.microsoft.com/office/drawing/2014/chart" uri="{C3380CC4-5D6E-409C-BE32-E72D297353CC}">
                <c16:uniqueId val="{00000006-A75A-4E92-9143-B074194F8D73}"/>
              </c:ext>
            </c:extLst>
          </c:dPt>
          <c:dPt>
            <c:idx val="3"/>
            <c:invertIfNegative val="0"/>
            <c:bubble3D val="0"/>
            <c:extLst>
              <c:ext xmlns:c16="http://schemas.microsoft.com/office/drawing/2014/chart" uri="{C3380CC4-5D6E-409C-BE32-E72D297353CC}">
                <c16:uniqueId val="{00000000-1CBE-4365-8A92-89CFF2F6803B}"/>
              </c:ext>
            </c:extLst>
          </c:dPt>
          <c:dPt>
            <c:idx val="4"/>
            <c:invertIfNegative val="0"/>
            <c:bubble3D val="0"/>
            <c:extLst>
              <c:ext xmlns:c16="http://schemas.microsoft.com/office/drawing/2014/chart" uri="{C3380CC4-5D6E-409C-BE32-E72D297353CC}">
                <c16:uniqueId val="{00000001-1CBE-4365-8A92-89CFF2F6803B}"/>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NET: Inform/report</c:v>
                </c:pt>
                <c:pt idx="1">
                  <c:v>NET: Inform site</c:v>
                </c:pt>
                <c:pt idx="2">
                  <c:v>NET: Inform authorities</c:v>
                </c:pt>
                <c:pt idx="3">
                  <c:v>Click a report button</c:v>
                </c:pt>
                <c:pt idx="4">
                  <c:v>Inform the website or social media site</c:v>
                </c:pt>
                <c:pt idx="5">
                  <c:v>Inform the police</c:v>
                </c:pt>
                <c:pt idx="6">
                  <c:v>Unfollow\ unfriend the person who posted it</c:v>
                </c:pt>
                <c:pt idx="7">
                  <c:v>Inform my internet service provider</c:v>
                </c:pt>
                <c:pt idx="8">
                  <c:v>Inform the Information Commissioner’s Office</c:v>
                </c:pt>
                <c:pt idx="9">
                  <c:v>Inform Ofcom</c:v>
                </c:pt>
                <c:pt idx="10">
                  <c:v>Inform another regulator</c:v>
                </c:pt>
                <c:pt idx="11">
                  <c:v>Have taken action, but can’t remember details</c:v>
                </c:pt>
              </c:strCache>
            </c:strRef>
          </c:cat>
          <c:val>
            <c:numRef>
              <c:f>Sheet1!$B$2:$B$13</c:f>
              <c:numCache>
                <c:formatCode>0%</c:formatCode>
                <c:ptCount val="12"/>
                <c:pt idx="0">
                  <c:v>0.98</c:v>
                </c:pt>
                <c:pt idx="1">
                  <c:v>0.94</c:v>
                </c:pt>
                <c:pt idx="2">
                  <c:v>7.0000000000000007E-2</c:v>
                </c:pt>
                <c:pt idx="3">
                  <c:v>0.83</c:v>
                </c:pt>
                <c:pt idx="4">
                  <c:v>0.18</c:v>
                </c:pt>
                <c:pt idx="5">
                  <c:v>0.04</c:v>
                </c:pt>
                <c:pt idx="6">
                  <c:v>0.04</c:v>
                </c:pt>
                <c:pt idx="7">
                  <c:v>0.02</c:v>
                </c:pt>
                <c:pt idx="8">
                  <c:v>0.01</c:v>
                </c:pt>
                <c:pt idx="9">
                  <c:v>0.01</c:v>
                </c:pt>
                <c:pt idx="10">
                  <c:v>0.01</c:v>
                </c:pt>
                <c:pt idx="11">
                  <c:v>0.01</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290266913796159"/>
          <c:y val="4.6152560418391851E-2"/>
          <c:w val="0.70709733086203841"/>
          <c:h val="0.82333820339768604"/>
        </c:manualLayout>
      </c:layout>
      <c:barChart>
        <c:barDir val="bar"/>
        <c:grouping val="stacked"/>
        <c:varyColors val="0"/>
        <c:ser>
          <c:idx val="2"/>
          <c:order val="0"/>
          <c:tx>
            <c:strRef>
              <c:f>Sheet1!$D$1</c:f>
              <c:strCache>
                <c:ptCount val="1"/>
                <c:pt idx="0">
                  <c:v>There is a regulator that sets rules about what can be shown/written</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10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Public Service television channels </c:v>
                </c:pt>
                <c:pt idx="1">
                  <c:v>Other television channels</c:v>
                </c:pt>
                <c:pt idx="2">
                  <c:v>Online catch-up services for the Public Service TV Channels</c:v>
                </c:pt>
                <c:pt idx="3">
                  <c:v>National newspaper websites</c:v>
                </c:pt>
                <c:pt idx="4">
                  <c:v>Subscription video on demand services </c:v>
                </c:pt>
                <c:pt idx="5">
                  <c:v>Social Media sites</c:v>
                </c:pt>
                <c:pt idx="6">
                  <c:v>Video sharing websites</c:v>
                </c:pt>
                <c:pt idx="7">
                  <c:v>Independently owned websites and blogs</c:v>
                </c:pt>
                <c:pt idx="8">
                  <c:v>Instant Messenger services </c:v>
                </c:pt>
              </c:strCache>
            </c:strRef>
          </c:cat>
          <c:val>
            <c:numRef>
              <c:f>Sheet1!$D$2:$D$10</c:f>
              <c:numCache>
                <c:formatCode>0%</c:formatCode>
                <c:ptCount val="9"/>
                <c:pt idx="0">
                  <c:v>0.6</c:v>
                </c:pt>
                <c:pt idx="1">
                  <c:v>0.54</c:v>
                </c:pt>
                <c:pt idx="2">
                  <c:v>0.52</c:v>
                </c:pt>
                <c:pt idx="3">
                  <c:v>0.46</c:v>
                </c:pt>
                <c:pt idx="4">
                  <c:v>0.39</c:v>
                </c:pt>
                <c:pt idx="5">
                  <c:v>0.31</c:v>
                </c:pt>
                <c:pt idx="6">
                  <c:v>0.3</c:v>
                </c:pt>
                <c:pt idx="7">
                  <c:v>0.21</c:v>
                </c:pt>
                <c:pt idx="8">
                  <c:v>0.21</c:v>
                </c:pt>
              </c:numCache>
            </c:numRef>
          </c:val>
          <c:extLst>
            <c:ext xmlns:c16="http://schemas.microsoft.com/office/drawing/2014/chart" uri="{C3380CC4-5D6E-409C-BE32-E72D297353CC}">
              <c16:uniqueId val="{00000005-8B0B-457E-B934-3A10022FFA16}"/>
            </c:ext>
          </c:extLst>
        </c:ser>
        <c:ser>
          <c:idx val="1"/>
          <c:order val="1"/>
          <c:tx>
            <c:strRef>
              <c:f>Sheet1!$C$1</c:f>
              <c:strCache>
                <c:ptCount val="1"/>
                <c:pt idx="0">
                  <c:v>What is shown/written must be legal in the UK</c:v>
                </c:pt>
              </c:strCache>
            </c:strRef>
          </c:tx>
          <c:spPr>
            <a:solidFill>
              <a:schemeClr val="bg2">
                <a:lumMod val="40000"/>
                <a:lumOff val="60000"/>
              </a:schemeClr>
            </a:solidFill>
          </c:spPr>
          <c:invertIfNegative val="0"/>
          <c:dLbls>
            <c:spPr>
              <a:noFill/>
              <a:ln>
                <a:noFill/>
              </a:ln>
              <a:effectLst/>
            </c:spPr>
            <c:txPr>
              <a:bodyPr wrap="square" lIns="38100" tIns="19050" rIns="38100" bIns="19050" anchor="ctr">
                <a:spAutoFit/>
              </a:bodyPr>
              <a:lstStyle/>
              <a:p>
                <a:pPr>
                  <a:defRPr sz="10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Public Service television channels </c:v>
                </c:pt>
                <c:pt idx="1">
                  <c:v>Other television channels</c:v>
                </c:pt>
                <c:pt idx="2">
                  <c:v>Online catch-up services for the Public Service TV Channels</c:v>
                </c:pt>
                <c:pt idx="3">
                  <c:v>National newspaper websites</c:v>
                </c:pt>
                <c:pt idx="4">
                  <c:v>Subscription video on demand services </c:v>
                </c:pt>
                <c:pt idx="5">
                  <c:v>Social Media sites</c:v>
                </c:pt>
                <c:pt idx="6">
                  <c:v>Video sharing websites</c:v>
                </c:pt>
                <c:pt idx="7">
                  <c:v>Independently owned websites and blogs</c:v>
                </c:pt>
                <c:pt idx="8">
                  <c:v>Instant Messenger services </c:v>
                </c:pt>
              </c:strCache>
            </c:strRef>
          </c:cat>
          <c:val>
            <c:numRef>
              <c:f>Sheet1!$C$2:$C$10</c:f>
              <c:numCache>
                <c:formatCode>0%</c:formatCode>
                <c:ptCount val="9"/>
                <c:pt idx="0">
                  <c:v>0.2</c:v>
                </c:pt>
                <c:pt idx="1">
                  <c:v>0.21</c:v>
                </c:pt>
                <c:pt idx="2">
                  <c:v>0.22</c:v>
                </c:pt>
                <c:pt idx="3">
                  <c:v>0.26</c:v>
                </c:pt>
                <c:pt idx="4">
                  <c:v>0.26</c:v>
                </c:pt>
                <c:pt idx="5">
                  <c:v>0.3</c:v>
                </c:pt>
                <c:pt idx="6">
                  <c:v>0.28000000000000003</c:v>
                </c:pt>
                <c:pt idx="7">
                  <c:v>0.27</c:v>
                </c:pt>
                <c:pt idx="8">
                  <c:v>0.23</c:v>
                </c:pt>
              </c:numCache>
            </c:numRef>
          </c:val>
          <c:extLst>
            <c:ext xmlns:c16="http://schemas.microsoft.com/office/drawing/2014/chart" uri="{C3380CC4-5D6E-409C-BE32-E72D297353CC}">
              <c16:uniqueId val="{00000004-8B0B-457E-B934-3A10022FFA16}"/>
            </c:ext>
          </c:extLst>
        </c:ser>
        <c:ser>
          <c:idx val="0"/>
          <c:order val="2"/>
          <c:tx>
            <c:strRef>
              <c:f>Sheet1!$B$1</c:f>
              <c:strCache>
                <c:ptCount val="1"/>
                <c:pt idx="0">
                  <c:v>There are no restrictions</c:v>
                </c:pt>
              </c:strCache>
            </c:strRef>
          </c:tx>
          <c:spPr>
            <a:solidFill>
              <a:schemeClr val="bg2">
                <a:lumMod val="20000"/>
                <a:lumOff val="80000"/>
              </a:schemeClr>
            </a:solidFill>
          </c:spPr>
          <c:invertIfNegative val="0"/>
          <c:dLbls>
            <c:numFmt formatCode="0%" sourceLinked="0"/>
            <c:spPr>
              <a:noFill/>
              <a:ln>
                <a:noFill/>
              </a:ln>
              <a:effectLst/>
            </c:spPr>
            <c:txPr>
              <a:bodyPr wrap="square" lIns="38100" tIns="19050" rIns="38100" bIns="19050" anchor="ctr">
                <a:spAutoFit/>
              </a:bodyPr>
              <a:lstStyle/>
              <a:p>
                <a:pPr>
                  <a:defRPr sz="1000">
                    <a:solidFill>
                      <a:srgbClr val="38393A"/>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National newspaper websites</c:v>
                </c:pt>
                <c:pt idx="4">
                  <c:v>Subscription video on demand services </c:v>
                </c:pt>
                <c:pt idx="5">
                  <c:v>Social Media sites</c:v>
                </c:pt>
                <c:pt idx="6">
                  <c:v>Video sharing websites</c:v>
                </c:pt>
                <c:pt idx="7">
                  <c:v>Independently owned websites and blogs</c:v>
                </c:pt>
                <c:pt idx="8">
                  <c:v>Instant Messenger services </c:v>
                </c:pt>
              </c:strCache>
            </c:strRef>
          </c:cat>
          <c:val>
            <c:numRef>
              <c:f>Sheet1!$B$2:$B$10</c:f>
              <c:numCache>
                <c:formatCode>0%</c:formatCode>
                <c:ptCount val="9"/>
                <c:pt idx="0">
                  <c:v>0.05</c:v>
                </c:pt>
                <c:pt idx="1">
                  <c:v>0.06</c:v>
                </c:pt>
                <c:pt idx="2">
                  <c:v>0.06</c:v>
                </c:pt>
                <c:pt idx="3">
                  <c:v>0.08</c:v>
                </c:pt>
                <c:pt idx="4">
                  <c:v>0.1</c:v>
                </c:pt>
                <c:pt idx="5">
                  <c:v>0.18</c:v>
                </c:pt>
                <c:pt idx="6">
                  <c:v>0.19</c:v>
                </c:pt>
                <c:pt idx="7">
                  <c:v>0.27</c:v>
                </c:pt>
                <c:pt idx="8">
                  <c:v>0.3</c:v>
                </c:pt>
              </c:numCache>
            </c:numRef>
          </c:val>
          <c:extLst>
            <c:ext xmlns:c16="http://schemas.microsoft.com/office/drawing/2014/chart" uri="{C3380CC4-5D6E-409C-BE32-E72D297353CC}">
              <c16:uniqueId val="{00000000-8E28-4938-B050-0714BFD74550}"/>
            </c:ext>
          </c:extLst>
        </c:ser>
        <c:ser>
          <c:idx val="3"/>
          <c:order val="3"/>
          <c:tx>
            <c:strRef>
              <c:f>Sheet1!$E$1</c:f>
              <c:strCache>
                <c:ptCount val="1"/>
                <c:pt idx="0">
                  <c:v>Don’t know</c:v>
                </c:pt>
              </c:strCache>
              <c:extLst xmlns:c15="http://schemas.microsoft.com/office/drawing/2012/chart"/>
            </c:strRef>
          </c:tx>
          <c:spPr>
            <a:solidFill>
              <a:schemeClr val="tx1">
                <a:lumMod val="20000"/>
                <a:lumOff val="80000"/>
              </a:schemeClr>
            </a:solidFill>
          </c:spPr>
          <c:invertIfNegative val="0"/>
          <c:dLbls>
            <c:spPr>
              <a:noFill/>
              <a:ln>
                <a:noFill/>
              </a:ln>
              <a:effectLst/>
            </c:spPr>
            <c:txPr>
              <a:bodyPr wrap="square" lIns="38100" tIns="19050" rIns="38100" bIns="19050" anchor="ctr">
                <a:spAutoFit/>
              </a:bodyPr>
              <a:lstStyle/>
              <a:p>
                <a:pPr>
                  <a:defRPr sz="1000"/>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f>Sheet1!$A$2:$A$10</c:f>
              <c:strCache>
                <c:ptCount val="9"/>
                <c:pt idx="0">
                  <c:v>Public Service television channels </c:v>
                </c:pt>
                <c:pt idx="1">
                  <c:v>Other television channels</c:v>
                </c:pt>
                <c:pt idx="2">
                  <c:v>Online catch-up services for the Public Service TV Channels</c:v>
                </c:pt>
                <c:pt idx="3">
                  <c:v>National newspaper websites</c:v>
                </c:pt>
                <c:pt idx="4">
                  <c:v>Subscription video on demand services </c:v>
                </c:pt>
                <c:pt idx="5">
                  <c:v>Social Media sites</c:v>
                </c:pt>
                <c:pt idx="6">
                  <c:v>Video sharing websites</c:v>
                </c:pt>
                <c:pt idx="7">
                  <c:v>Independently owned websites and blogs</c:v>
                </c:pt>
                <c:pt idx="8">
                  <c:v>Instant Messenger services </c:v>
                </c:pt>
              </c:strCache>
              <c:extLst xmlns:c15="http://schemas.microsoft.com/office/drawing/2012/chart"/>
            </c:strRef>
          </c:cat>
          <c:val>
            <c:numRef>
              <c:f>Sheet1!$E$2:$E$10</c:f>
              <c:numCache>
                <c:formatCode>0%</c:formatCode>
                <c:ptCount val="9"/>
                <c:pt idx="0">
                  <c:v>0.14000000000000001</c:v>
                </c:pt>
                <c:pt idx="1">
                  <c:v>0.19</c:v>
                </c:pt>
                <c:pt idx="2">
                  <c:v>0.2</c:v>
                </c:pt>
                <c:pt idx="3">
                  <c:v>0.2</c:v>
                </c:pt>
                <c:pt idx="4">
                  <c:v>0.25</c:v>
                </c:pt>
                <c:pt idx="5">
                  <c:v>0.21</c:v>
                </c:pt>
                <c:pt idx="6">
                  <c:v>0.23</c:v>
                </c:pt>
                <c:pt idx="7">
                  <c:v>0.25</c:v>
                </c:pt>
                <c:pt idx="8">
                  <c:v>0.26</c:v>
                </c:pt>
              </c:numCache>
              <c:extLst xmlns:c15="http://schemas.microsoft.com/office/drawing/2012/chart"/>
            </c:numRef>
          </c:val>
          <c:extLst xmlns:c15="http://schemas.microsoft.com/office/drawing/2012/chart">
            <c:ext xmlns:c16="http://schemas.microsoft.com/office/drawing/2014/chart" uri="{C3380CC4-5D6E-409C-BE32-E72D297353CC}">
              <c16:uniqueId val="{00000006-8B0B-457E-B934-3A10022FFA16}"/>
            </c:ext>
          </c:extLst>
        </c:ser>
        <c:dLbls>
          <c:dLblPos val="ctr"/>
          <c:showLegendKey val="0"/>
          <c:showVal val="1"/>
          <c:showCatName val="0"/>
          <c:showSerName val="0"/>
          <c:showPercent val="0"/>
          <c:showBubbleSize val="0"/>
        </c:dLbls>
        <c:gapWidth val="50"/>
        <c:overlap val="100"/>
        <c:axId val="359103760"/>
        <c:axId val="359090040"/>
        <c:extLst/>
      </c:barChart>
      <c:catAx>
        <c:axId val="359103760"/>
        <c:scaling>
          <c:orientation val="maxMin"/>
        </c:scaling>
        <c:delete val="0"/>
        <c:axPos val="l"/>
        <c:numFmt formatCode="General" sourceLinked="0"/>
        <c:majorTickMark val="out"/>
        <c:minorTickMark val="none"/>
        <c:tickLblPos val="nextTo"/>
        <c:spPr>
          <a:ln>
            <a:noFill/>
          </a:ln>
        </c:spPr>
        <c:txPr>
          <a:bodyPr/>
          <a:lstStyle/>
          <a:p>
            <a:pPr>
              <a:defRPr sz="1000"/>
            </a:pPr>
            <a:endParaRPr lang="en-US"/>
          </a:p>
        </c:txPr>
        <c:crossAx val="359090040"/>
        <c:crosses val="autoZero"/>
        <c:auto val="1"/>
        <c:lblAlgn val="ctr"/>
        <c:lblOffset val="100"/>
        <c:noMultiLvlLbl val="0"/>
      </c:catAx>
      <c:valAx>
        <c:axId val="359090040"/>
        <c:scaling>
          <c:orientation val="minMax"/>
        </c:scaling>
        <c:delete val="1"/>
        <c:axPos val="t"/>
        <c:numFmt formatCode="0%" sourceLinked="1"/>
        <c:majorTickMark val="out"/>
        <c:minorTickMark val="none"/>
        <c:tickLblPos val="nextTo"/>
        <c:crossAx val="359103760"/>
        <c:crosses val="autoZero"/>
        <c:crossBetween val="between"/>
      </c:valAx>
      <c:spPr>
        <a:noFill/>
        <a:ln w="25400">
          <a:noFill/>
        </a:ln>
      </c:spPr>
    </c:plotArea>
    <c:legend>
      <c:legendPos val="b"/>
      <c:layout>
        <c:manualLayout>
          <c:xMode val="edge"/>
          <c:yMode val="edge"/>
          <c:x val="6.206268297786401E-4"/>
          <c:y val="0.87279672141574827"/>
          <c:w val="0.99937937317022141"/>
          <c:h val="9.4938789744444585E-2"/>
        </c:manualLayout>
      </c:layout>
      <c:overlay val="0"/>
      <c:txPr>
        <a:bodyPr/>
        <a:lstStyle/>
        <a:p>
          <a:pPr>
            <a:defRPr sz="10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
          <c:y val="0.12873556045540901"/>
          <c:w val="0.99554738289894851"/>
          <c:h val="0.56622036397590736"/>
        </c:manualLayout>
      </c:layout>
      <c:barChart>
        <c:barDir val="col"/>
        <c:grouping val="percentStacked"/>
        <c:varyColors val="0"/>
        <c:ser>
          <c:idx val="0"/>
          <c:order val="0"/>
          <c:tx>
            <c:strRef>
              <c:f>Sheet1!$B$1</c:f>
              <c:strCache>
                <c:ptCount val="1"/>
                <c:pt idx="0">
                  <c:v>Ofcom</c:v>
                </c:pt>
              </c:strCache>
            </c:strRef>
          </c:tx>
          <c:spPr>
            <a:solidFill>
              <a:schemeClr val="tx2"/>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Sheet1!$B$2:$B$10</c:f>
              <c:numCache>
                <c:formatCode>0%</c:formatCode>
                <c:ptCount val="9"/>
                <c:pt idx="0">
                  <c:v>0.56999999999999995</c:v>
                </c:pt>
                <c:pt idx="1">
                  <c:v>0.56000000000000005</c:v>
                </c:pt>
                <c:pt idx="2">
                  <c:v>0.54</c:v>
                </c:pt>
                <c:pt idx="3">
                  <c:v>0.31</c:v>
                </c:pt>
                <c:pt idx="4">
                  <c:v>0.28000000000000003</c:v>
                </c:pt>
                <c:pt idx="5">
                  <c:v>0.21</c:v>
                </c:pt>
                <c:pt idx="6">
                  <c:v>0.28999999999999998</c:v>
                </c:pt>
                <c:pt idx="7">
                  <c:v>0.42</c:v>
                </c:pt>
                <c:pt idx="8">
                  <c:v>0.31</c:v>
                </c:pt>
              </c:numCache>
            </c:numRef>
          </c:val>
          <c:extLst>
            <c:ext xmlns:c16="http://schemas.microsoft.com/office/drawing/2014/chart" uri="{C3380CC4-5D6E-409C-BE32-E72D297353CC}">
              <c16:uniqueId val="{00000000-1946-45F0-BA47-17F46EDAAA15}"/>
            </c:ext>
          </c:extLst>
        </c:ser>
        <c:ser>
          <c:idx val="1"/>
          <c:order val="1"/>
          <c:tx>
            <c:strRef>
              <c:f>Sheet1!$C$1</c:f>
              <c:strCache>
                <c:ptCount val="1"/>
                <c:pt idx="0">
                  <c:v>ICO</c:v>
                </c:pt>
              </c:strCache>
            </c:strRef>
          </c:tx>
          <c:spPr>
            <a:solidFill>
              <a:schemeClr val="accent1"/>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Sheet1!$C$2:$C$10</c:f>
              <c:numCache>
                <c:formatCode>0%</c:formatCode>
                <c:ptCount val="9"/>
                <c:pt idx="0">
                  <c:v>0.04</c:v>
                </c:pt>
                <c:pt idx="1">
                  <c:v>0.05</c:v>
                </c:pt>
                <c:pt idx="2">
                  <c:v>0.04</c:v>
                </c:pt>
                <c:pt idx="3">
                  <c:v>0.03</c:v>
                </c:pt>
                <c:pt idx="4">
                  <c:v>0.05</c:v>
                </c:pt>
                <c:pt idx="5">
                  <c:v>0.04</c:v>
                </c:pt>
                <c:pt idx="6">
                  <c:v>7.0000000000000007E-2</c:v>
                </c:pt>
                <c:pt idx="7">
                  <c:v>0.05</c:v>
                </c:pt>
                <c:pt idx="8">
                  <c:v>0.04</c:v>
                </c:pt>
              </c:numCache>
            </c:numRef>
          </c:val>
          <c:extLst>
            <c:ext xmlns:c16="http://schemas.microsoft.com/office/drawing/2014/chart" uri="{C3380CC4-5D6E-409C-BE32-E72D297353CC}">
              <c16:uniqueId val="{00000001-1946-45F0-BA47-17F46EDAAA15}"/>
            </c:ext>
          </c:extLst>
        </c:ser>
        <c:ser>
          <c:idx val="2"/>
          <c:order val="2"/>
          <c:tx>
            <c:strRef>
              <c:f>Sheet1!$D$1</c:f>
              <c:strCache>
                <c:ptCount val="1"/>
                <c:pt idx="0">
                  <c:v>The Government</c:v>
                </c:pt>
              </c:strCache>
            </c:strRef>
          </c:tx>
          <c:spPr>
            <a:solidFill>
              <a:schemeClr val="accent4"/>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Sheet1!$D$2:$D$10</c:f>
              <c:numCache>
                <c:formatCode>0%</c:formatCode>
                <c:ptCount val="9"/>
                <c:pt idx="0">
                  <c:v>0.13</c:v>
                </c:pt>
                <c:pt idx="1">
                  <c:v>0.09</c:v>
                </c:pt>
                <c:pt idx="2">
                  <c:v>0.1</c:v>
                </c:pt>
                <c:pt idx="3">
                  <c:v>0.09</c:v>
                </c:pt>
                <c:pt idx="4">
                  <c:v>0.09</c:v>
                </c:pt>
                <c:pt idx="5">
                  <c:v>0.13</c:v>
                </c:pt>
                <c:pt idx="6">
                  <c:v>0.09</c:v>
                </c:pt>
                <c:pt idx="7">
                  <c:v>0.08</c:v>
                </c:pt>
                <c:pt idx="8">
                  <c:v>0.11</c:v>
                </c:pt>
              </c:numCache>
            </c:numRef>
          </c:val>
          <c:extLst>
            <c:ext xmlns:c16="http://schemas.microsoft.com/office/drawing/2014/chart" uri="{C3380CC4-5D6E-409C-BE32-E72D297353CC}">
              <c16:uniqueId val="{00000002-1946-45F0-BA47-17F46EDAAA15}"/>
            </c:ext>
          </c:extLst>
        </c:ser>
        <c:ser>
          <c:idx val="3"/>
          <c:order val="3"/>
          <c:tx>
            <c:strRef>
              <c:f>Sheet1!$E$1</c:f>
              <c:strCache>
                <c:ptCount val="1"/>
                <c:pt idx="0">
                  <c:v>My internet service provider</c:v>
                </c:pt>
              </c:strCache>
            </c:strRef>
          </c:tx>
          <c:spPr>
            <a:solidFill>
              <a:schemeClr val="accent3"/>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Sheet1!$E$2:$E$10</c:f>
              <c:numCache>
                <c:formatCode>0%</c:formatCode>
                <c:ptCount val="9"/>
                <c:pt idx="0">
                  <c:v>0.01</c:v>
                </c:pt>
                <c:pt idx="1">
                  <c:v>0.02</c:v>
                </c:pt>
                <c:pt idx="2">
                  <c:v>0.04</c:v>
                </c:pt>
                <c:pt idx="3">
                  <c:v>0.13</c:v>
                </c:pt>
                <c:pt idx="4">
                  <c:v>0.14000000000000001</c:v>
                </c:pt>
                <c:pt idx="5">
                  <c:v>0.02</c:v>
                </c:pt>
                <c:pt idx="6">
                  <c:v>0.13</c:v>
                </c:pt>
                <c:pt idx="7">
                  <c:v>0.08</c:v>
                </c:pt>
                <c:pt idx="8">
                  <c:v>0.12</c:v>
                </c:pt>
              </c:numCache>
            </c:numRef>
          </c:val>
          <c:extLst>
            <c:ext xmlns:c16="http://schemas.microsoft.com/office/drawing/2014/chart" uri="{C3380CC4-5D6E-409C-BE32-E72D297353CC}">
              <c16:uniqueId val="{00000003-1946-45F0-BA47-17F46EDAAA15}"/>
            </c:ext>
          </c:extLst>
        </c:ser>
        <c:ser>
          <c:idx val="4"/>
          <c:order val="4"/>
          <c:tx>
            <c:strRef>
              <c:f>Sheet1!$F$1</c:f>
              <c:strCache>
                <c:ptCount val="1"/>
                <c:pt idx="0">
                  <c:v>IPSO</c:v>
                </c:pt>
              </c:strCache>
            </c:strRef>
          </c:tx>
          <c:spPr>
            <a:solidFill>
              <a:schemeClr val="accent6"/>
            </a:solidFill>
            <a:ln>
              <a:solidFill>
                <a:schemeClr val="bg1"/>
              </a:solidFill>
            </a:ln>
            <a:effectLst/>
          </c:spPr>
          <c:invertIfNegative val="0"/>
          <c:dLbls>
            <c:dLbl>
              <c:idx val="0"/>
              <c:layout>
                <c:manualLayout>
                  <c:x val="0"/>
                  <c:y val="-5.87057915343475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65-44E1-8995-8F3B2E3BF0A5}"/>
                </c:ext>
              </c:extLst>
            </c:dLbl>
            <c:dLbl>
              <c:idx val="1"/>
              <c:layout>
                <c:manualLayout>
                  <c:x val="-2.9224583213146274E-3"/>
                  <c:y val="-1.1741158306869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65-44E1-8995-8F3B2E3BF0A5}"/>
                </c:ext>
              </c:extLst>
            </c:dLbl>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Sheet1!$F$2:$F$10</c:f>
              <c:numCache>
                <c:formatCode>0%</c:formatCode>
                <c:ptCount val="9"/>
                <c:pt idx="0">
                  <c:v>0.04</c:v>
                </c:pt>
                <c:pt idx="1">
                  <c:v>0.03</c:v>
                </c:pt>
                <c:pt idx="2">
                  <c:v>0.03</c:v>
                </c:pt>
                <c:pt idx="3">
                  <c:v>0.02</c:v>
                </c:pt>
                <c:pt idx="4">
                  <c:v>0.05</c:v>
                </c:pt>
                <c:pt idx="5">
                  <c:v>0.37</c:v>
                </c:pt>
                <c:pt idx="6">
                  <c:v>0.04</c:v>
                </c:pt>
                <c:pt idx="7">
                  <c:v>0.03</c:v>
                </c:pt>
                <c:pt idx="8">
                  <c:v>0.02</c:v>
                </c:pt>
              </c:numCache>
            </c:numRef>
          </c:val>
          <c:extLst>
            <c:ext xmlns:c16="http://schemas.microsoft.com/office/drawing/2014/chart" uri="{C3380CC4-5D6E-409C-BE32-E72D297353CC}">
              <c16:uniqueId val="{00000004-1946-45F0-BA47-17F46EDAAA15}"/>
            </c:ext>
          </c:extLst>
        </c:ser>
        <c:ser>
          <c:idx val="5"/>
          <c:order val="5"/>
          <c:tx>
            <c:strRef>
              <c:f>Sheet1!$G$1</c:f>
              <c:strCache>
                <c:ptCount val="1"/>
                <c:pt idx="0">
                  <c:v>Don't know</c:v>
                </c:pt>
              </c:strCache>
            </c:strRef>
          </c:tx>
          <c:spPr>
            <a:solidFill>
              <a:schemeClr val="bg1">
                <a:lumMod val="75000"/>
              </a:schemeClr>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38393A"/>
                    </a:solidFill>
                    <a:latin typeface="Calibri"/>
                    <a:ea typeface="Calibri"/>
                    <a:cs typeface="Calibri"/>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Sheet1!$A$2:$A$10</c:f>
              <c:strCache>
                <c:ptCount val="9"/>
                <c:pt idx="0">
                  <c:v>Public Service television channels </c:v>
                </c:pt>
                <c:pt idx="1">
                  <c:v>Other television channels</c:v>
                </c:pt>
                <c:pt idx="2">
                  <c:v>Online catch-up services for the Public Service TV Channels</c:v>
                </c:pt>
                <c:pt idx="3">
                  <c:v>Video sharing websites</c:v>
                </c:pt>
                <c:pt idx="4">
                  <c:v>Social Media sites</c:v>
                </c:pt>
                <c:pt idx="5">
                  <c:v>National newspaper websites</c:v>
                </c:pt>
                <c:pt idx="6">
                  <c:v>Independently owned websites and blogs</c:v>
                </c:pt>
                <c:pt idx="7">
                  <c:v>Subscription video on demand services </c:v>
                </c:pt>
                <c:pt idx="8">
                  <c:v>Instant Messenger services </c:v>
                </c:pt>
              </c:strCache>
            </c:strRef>
          </c:cat>
          <c:val>
            <c:numRef>
              <c:f>Sheet1!$G$2:$G$10</c:f>
              <c:numCache>
                <c:formatCode>0%</c:formatCode>
                <c:ptCount val="9"/>
                <c:pt idx="0">
                  <c:v>0.21</c:v>
                </c:pt>
                <c:pt idx="1">
                  <c:v>0.25</c:v>
                </c:pt>
                <c:pt idx="2">
                  <c:v>0.25</c:v>
                </c:pt>
                <c:pt idx="3">
                  <c:v>0.42</c:v>
                </c:pt>
                <c:pt idx="4">
                  <c:v>0.4</c:v>
                </c:pt>
                <c:pt idx="5">
                  <c:v>0.24</c:v>
                </c:pt>
                <c:pt idx="6">
                  <c:v>0.38</c:v>
                </c:pt>
                <c:pt idx="7">
                  <c:v>0.34</c:v>
                </c:pt>
                <c:pt idx="8">
                  <c:v>0.4</c:v>
                </c:pt>
              </c:numCache>
            </c:numRef>
          </c:val>
          <c:extLst xmlns:c15="http://schemas.microsoft.com/office/drawing/2012/chart">
            <c:ext xmlns:c16="http://schemas.microsoft.com/office/drawing/2014/chart" uri="{C3380CC4-5D6E-409C-BE32-E72D297353CC}">
              <c16:uniqueId val="{00000005-1946-45F0-BA47-17F46EDAAA15}"/>
            </c:ext>
          </c:extLst>
        </c:ser>
        <c:dLbls>
          <c:showLegendKey val="0"/>
          <c:showVal val="0"/>
          <c:showCatName val="0"/>
          <c:showSerName val="0"/>
          <c:showPercent val="0"/>
          <c:showBubbleSize val="0"/>
        </c:dLbls>
        <c:gapWidth val="100"/>
        <c:overlap val="100"/>
        <c:axId val="355325832"/>
        <c:axId val="355330928"/>
        <c:extLst/>
      </c:barChart>
      <c:catAx>
        <c:axId val="355325832"/>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050" b="0" i="0" u="none" strike="noStrike" kern="1200" baseline="0">
                <a:solidFill>
                  <a:srgbClr val="38393A"/>
                </a:solidFill>
                <a:latin typeface="Calibri"/>
                <a:ea typeface="Calibri"/>
                <a:cs typeface="Calibri"/>
              </a:defRPr>
            </a:pPr>
            <a:endParaRPr lang="en-US"/>
          </a:p>
        </c:txPr>
        <c:crossAx val="355330928"/>
        <c:crosses val="autoZero"/>
        <c:auto val="1"/>
        <c:lblAlgn val="ctr"/>
        <c:lblOffset val="100"/>
        <c:noMultiLvlLbl val="0"/>
      </c:catAx>
      <c:valAx>
        <c:axId val="355330928"/>
        <c:scaling>
          <c:orientation val="minMax"/>
        </c:scaling>
        <c:delete val="1"/>
        <c:axPos val="l"/>
        <c:numFmt formatCode="0%" sourceLinked="1"/>
        <c:majorTickMark val="out"/>
        <c:minorTickMark val="none"/>
        <c:tickLblPos val="nextTo"/>
        <c:crossAx val="355325832"/>
        <c:crosses val="autoZero"/>
        <c:crossBetween val="between"/>
      </c:valAx>
      <c:spPr>
        <a:noFill/>
        <a:ln>
          <a:noFill/>
        </a:ln>
        <a:effectLst/>
      </c:spPr>
    </c:plotArea>
    <c:legend>
      <c:legendPos val="t"/>
      <c:layout>
        <c:manualLayout>
          <c:xMode val="edge"/>
          <c:yMode val="edge"/>
          <c:x val="9.8224399466455753E-2"/>
          <c:y val="1.743552288721276E-2"/>
          <c:w val="0.78747756524244372"/>
          <c:h val="5.254750836767811E-2"/>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000" b="0">
          <a:solidFill>
            <a:srgbClr val="38393A"/>
          </a:solidFill>
          <a:latin typeface="Calibri"/>
          <a:ea typeface="Calibri"/>
          <a:cs typeface="Calibri"/>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25165581188445"/>
          <c:y val="0.16927461915964018"/>
          <c:w val="0.53795824611286858"/>
          <c:h val="0.79169596207896109"/>
        </c:manualLayout>
      </c:layout>
      <c:barChart>
        <c:barDir val="bar"/>
        <c:grouping val="percentStacked"/>
        <c:varyColors val="0"/>
        <c:ser>
          <c:idx val="0"/>
          <c:order val="0"/>
          <c:tx>
            <c:strRef>
              <c:f>Sheet1!$B$1</c:f>
              <c:strCache>
                <c:ptCount val="1"/>
                <c:pt idx="0">
                  <c:v>Don't know</c:v>
                </c:pt>
              </c:strCache>
            </c:strRef>
          </c:tx>
          <c:spPr>
            <a:solidFill>
              <a:schemeClr val="tx1">
                <a:lumMod val="20000"/>
                <a:lumOff val="8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Sheet1!$A$2:$A$10</c:f>
              <c:strCache>
                <c:ptCount val="9"/>
                <c:pt idx="0">
                  <c:v>Social Media sites</c:v>
                </c:pt>
                <c:pt idx="1">
                  <c:v>Video sharing websites</c:v>
                </c:pt>
                <c:pt idx="2">
                  <c:v>Independently owned websites and blogs</c:v>
                </c:pt>
                <c:pt idx="3">
                  <c:v>Instant Messenger services </c:v>
                </c:pt>
                <c:pt idx="4">
                  <c:v>National newspaper websites</c:v>
                </c:pt>
                <c:pt idx="5">
                  <c:v>Subscription video on demand services </c:v>
                </c:pt>
                <c:pt idx="6">
                  <c:v>Other television channels</c:v>
                </c:pt>
                <c:pt idx="7">
                  <c:v>Public Service television channels </c:v>
                </c:pt>
                <c:pt idx="8">
                  <c:v>Online catch-up services for the Public Service TV Channels</c:v>
                </c:pt>
              </c:strCache>
            </c:strRef>
          </c:cat>
          <c:val>
            <c:numRef>
              <c:f>Sheet1!$B$2:$B$10</c:f>
              <c:numCache>
                <c:formatCode>0%</c:formatCode>
                <c:ptCount val="9"/>
                <c:pt idx="0">
                  <c:v>0.13</c:v>
                </c:pt>
                <c:pt idx="1">
                  <c:v>0.14000000000000001</c:v>
                </c:pt>
                <c:pt idx="2">
                  <c:v>0.15</c:v>
                </c:pt>
                <c:pt idx="3">
                  <c:v>0.17</c:v>
                </c:pt>
                <c:pt idx="4">
                  <c:v>0.14000000000000001</c:v>
                </c:pt>
                <c:pt idx="5">
                  <c:v>0.18</c:v>
                </c:pt>
                <c:pt idx="6">
                  <c:v>0.13</c:v>
                </c:pt>
                <c:pt idx="7">
                  <c:v>0.11</c:v>
                </c:pt>
                <c:pt idx="8">
                  <c:v>0.12</c:v>
                </c:pt>
              </c:numCache>
            </c:numRef>
          </c:val>
          <c:extLst xmlns:c15="http://schemas.microsoft.com/office/drawing/2012/chart">
            <c:ext xmlns:c16="http://schemas.microsoft.com/office/drawing/2014/chart" uri="{C3380CC4-5D6E-409C-BE32-E72D297353CC}">
              <c16:uniqueId val="{00000000-802C-4958-9284-2C51BDCAAB2A}"/>
            </c:ext>
          </c:extLst>
        </c:ser>
        <c:ser>
          <c:idx val="1"/>
          <c:order val="1"/>
          <c:tx>
            <c:strRef>
              <c:f>Sheet1!$C$1</c:f>
              <c:strCache>
                <c:ptCount val="1"/>
                <c:pt idx="0">
                  <c:v>Believe there should be less regulation</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Social Media sites</c:v>
                </c:pt>
                <c:pt idx="1">
                  <c:v>Video sharing websites</c:v>
                </c:pt>
                <c:pt idx="2">
                  <c:v>Independently owned websites and blogs</c:v>
                </c:pt>
                <c:pt idx="3">
                  <c:v>Instant Messenger services </c:v>
                </c:pt>
                <c:pt idx="4">
                  <c:v>National newspaper websites</c:v>
                </c:pt>
                <c:pt idx="5">
                  <c:v>Subscription video on demand services </c:v>
                </c:pt>
                <c:pt idx="6">
                  <c:v>Other television channels</c:v>
                </c:pt>
                <c:pt idx="7">
                  <c:v>Public Service television channels </c:v>
                </c:pt>
                <c:pt idx="8">
                  <c:v>Online catch-up services for the Public Service TV Channels</c:v>
                </c:pt>
              </c:strCache>
            </c:strRef>
          </c:cat>
          <c:val>
            <c:numRef>
              <c:f>Sheet1!$C$2:$C$10</c:f>
              <c:numCache>
                <c:formatCode>0%</c:formatCode>
                <c:ptCount val="9"/>
                <c:pt idx="0">
                  <c:v>0.02</c:v>
                </c:pt>
                <c:pt idx="1">
                  <c:v>0.03</c:v>
                </c:pt>
                <c:pt idx="2">
                  <c:v>0.03</c:v>
                </c:pt>
                <c:pt idx="3">
                  <c:v>0.04</c:v>
                </c:pt>
                <c:pt idx="4">
                  <c:v>0.03</c:v>
                </c:pt>
                <c:pt idx="5">
                  <c:v>0.03</c:v>
                </c:pt>
                <c:pt idx="6">
                  <c:v>0.03</c:v>
                </c:pt>
                <c:pt idx="7">
                  <c:v>0.03</c:v>
                </c:pt>
                <c:pt idx="8">
                  <c:v>0.03</c:v>
                </c:pt>
              </c:numCache>
            </c:numRef>
          </c:val>
          <c:extLst>
            <c:ext xmlns:c16="http://schemas.microsoft.com/office/drawing/2014/chart" uri="{C3380CC4-5D6E-409C-BE32-E72D297353CC}">
              <c16:uniqueId val="{00000001-802C-4958-9284-2C51BDCAAB2A}"/>
            </c:ext>
          </c:extLst>
        </c:ser>
        <c:ser>
          <c:idx val="2"/>
          <c:order val="2"/>
          <c:tx>
            <c:strRef>
              <c:f>Sheet1!$D$1</c:f>
              <c:strCache>
                <c:ptCount val="1"/>
                <c:pt idx="0">
                  <c:v>Believe there should be same amount of regulation</c:v>
                </c:pt>
              </c:strCache>
            </c:strRef>
          </c:tx>
          <c:spPr>
            <a:solidFill>
              <a:schemeClr val="accent1"/>
            </a:solidFill>
            <a:ln>
              <a:no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Social Media sites</c:v>
                </c:pt>
                <c:pt idx="1">
                  <c:v>Video sharing websites</c:v>
                </c:pt>
                <c:pt idx="2">
                  <c:v>Independently owned websites and blogs</c:v>
                </c:pt>
                <c:pt idx="3">
                  <c:v>Instant Messenger services </c:v>
                </c:pt>
                <c:pt idx="4">
                  <c:v>National newspaper websites</c:v>
                </c:pt>
                <c:pt idx="5">
                  <c:v>Subscription video on demand services </c:v>
                </c:pt>
                <c:pt idx="6">
                  <c:v>Other television channels</c:v>
                </c:pt>
                <c:pt idx="7">
                  <c:v>Public Service television channels </c:v>
                </c:pt>
                <c:pt idx="8">
                  <c:v>Online catch-up services for the Public Service TV Channels</c:v>
                </c:pt>
              </c:strCache>
            </c:strRef>
          </c:cat>
          <c:val>
            <c:numRef>
              <c:f>Sheet1!$D$2:$D$10</c:f>
              <c:numCache>
                <c:formatCode>0%</c:formatCode>
                <c:ptCount val="9"/>
                <c:pt idx="0">
                  <c:v>0.32</c:v>
                </c:pt>
                <c:pt idx="1">
                  <c:v>0.36</c:v>
                </c:pt>
                <c:pt idx="2">
                  <c:v>0.37</c:v>
                </c:pt>
                <c:pt idx="3">
                  <c:v>0.39</c:v>
                </c:pt>
                <c:pt idx="4">
                  <c:v>0.55000000000000004</c:v>
                </c:pt>
                <c:pt idx="5">
                  <c:v>0.53</c:v>
                </c:pt>
                <c:pt idx="6">
                  <c:v>0.6</c:v>
                </c:pt>
                <c:pt idx="7">
                  <c:v>0.63</c:v>
                </c:pt>
                <c:pt idx="8">
                  <c:v>0.62</c:v>
                </c:pt>
              </c:numCache>
            </c:numRef>
          </c:val>
          <c:extLst>
            <c:ext xmlns:c16="http://schemas.microsoft.com/office/drawing/2014/chart" uri="{C3380CC4-5D6E-409C-BE32-E72D297353CC}">
              <c16:uniqueId val="{00000002-802C-4958-9284-2C51BDCAAB2A}"/>
            </c:ext>
          </c:extLst>
        </c:ser>
        <c:ser>
          <c:idx val="3"/>
          <c:order val="3"/>
          <c:tx>
            <c:strRef>
              <c:f>Sheet1!$E$1</c:f>
              <c:strCache>
                <c:ptCount val="1"/>
                <c:pt idx="0">
                  <c:v>Believe there should be more regulation</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Social Media sites</c:v>
                </c:pt>
                <c:pt idx="1">
                  <c:v>Video sharing websites</c:v>
                </c:pt>
                <c:pt idx="2">
                  <c:v>Independently owned websites and blogs</c:v>
                </c:pt>
                <c:pt idx="3">
                  <c:v>Instant Messenger services </c:v>
                </c:pt>
                <c:pt idx="4">
                  <c:v>National newspaper websites</c:v>
                </c:pt>
                <c:pt idx="5">
                  <c:v>Subscription video on demand services </c:v>
                </c:pt>
                <c:pt idx="6">
                  <c:v>Other television channels</c:v>
                </c:pt>
                <c:pt idx="7">
                  <c:v>Public Service television channels </c:v>
                </c:pt>
                <c:pt idx="8">
                  <c:v>Online catch-up services for the Public Service TV Channels</c:v>
                </c:pt>
              </c:strCache>
            </c:strRef>
          </c:cat>
          <c:val>
            <c:numRef>
              <c:f>Sheet1!$E$2:$E$10</c:f>
              <c:numCache>
                <c:formatCode>0%</c:formatCode>
                <c:ptCount val="9"/>
                <c:pt idx="0">
                  <c:v>0.52</c:v>
                </c:pt>
                <c:pt idx="1">
                  <c:v>0.46</c:v>
                </c:pt>
                <c:pt idx="2">
                  <c:v>0.44</c:v>
                </c:pt>
                <c:pt idx="3">
                  <c:v>0.4</c:v>
                </c:pt>
                <c:pt idx="4">
                  <c:v>0.28000000000000003</c:v>
                </c:pt>
                <c:pt idx="5">
                  <c:v>0.26</c:v>
                </c:pt>
                <c:pt idx="6">
                  <c:v>0.24</c:v>
                </c:pt>
                <c:pt idx="7">
                  <c:v>0.23</c:v>
                </c:pt>
                <c:pt idx="8">
                  <c:v>0.23</c:v>
                </c:pt>
              </c:numCache>
            </c:numRef>
          </c:val>
          <c:extLst>
            <c:ext xmlns:c16="http://schemas.microsoft.com/office/drawing/2014/chart" uri="{C3380CC4-5D6E-409C-BE32-E72D297353CC}">
              <c16:uniqueId val="{00000000-D752-42ED-ABCE-B1F796084418}"/>
            </c:ext>
          </c:extLst>
        </c:ser>
        <c:dLbls>
          <c:showLegendKey val="0"/>
          <c:showVal val="0"/>
          <c:showCatName val="0"/>
          <c:showSerName val="0"/>
          <c:showPercent val="0"/>
          <c:showBubbleSize val="0"/>
        </c:dLbls>
        <c:gapWidth val="50"/>
        <c:overlap val="100"/>
        <c:axId val="357046944"/>
        <c:axId val="357039888"/>
        <c:extLst/>
      </c:barChart>
      <c:catAx>
        <c:axId val="357046944"/>
        <c:scaling>
          <c:orientation val="minMax"/>
        </c:scaling>
        <c:delete val="0"/>
        <c:axPos val="l"/>
        <c:numFmt formatCode="General" sourceLinked="0"/>
        <c:majorTickMark val="out"/>
        <c:minorTickMark val="none"/>
        <c:tickLblPos val="nextTo"/>
        <c:spPr>
          <a:ln>
            <a:noFill/>
          </a:ln>
        </c:spPr>
        <c:txPr>
          <a:bodyPr/>
          <a:lstStyle/>
          <a:p>
            <a:pPr>
              <a:defRPr sz="1000"/>
            </a:pPr>
            <a:endParaRPr lang="en-US"/>
          </a:p>
        </c:txPr>
        <c:crossAx val="357039888"/>
        <c:crosses val="autoZero"/>
        <c:auto val="1"/>
        <c:lblAlgn val="ctr"/>
        <c:lblOffset val="100"/>
        <c:noMultiLvlLbl val="0"/>
      </c:catAx>
      <c:valAx>
        <c:axId val="357039888"/>
        <c:scaling>
          <c:orientation val="minMax"/>
        </c:scaling>
        <c:delete val="1"/>
        <c:axPos val="b"/>
        <c:numFmt formatCode="0%" sourceLinked="1"/>
        <c:majorTickMark val="out"/>
        <c:minorTickMark val="none"/>
        <c:tickLblPos val="nextTo"/>
        <c:crossAx val="357046944"/>
        <c:crosses val="autoZero"/>
        <c:crossBetween val="between"/>
        <c:majorUnit val="0.2"/>
      </c:valAx>
    </c:plotArea>
    <c:legend>
      <c:legendPos val="r"/>
      <c:layout>
        <c:manualLayout>
          <c:xMode val="edge"/>
          <c:yMode val="edge"/>
          <c:x val="3.6168884411451083E-3"/>
          <c:y val="2.0413395712737557E-2"/>
          <c:w val="0.82681017166144655"/>
          <c:h val="0.12542489361139744"/>
        </c:manualLayout>
      </c:layout>
      <c:overlay val="0"/>
      <c:txPr>
        <a:bodyPr/>
        <a:lstStyle/>
        <a:p>
          <a:pPr>
            <a:defRPr sz="105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25165581188445"/>
          <c:y val="0.16927461915964018"/>
          <c:w val="0.53795824611286858"/>
          <c:h val="0.79169596207896109"/>
        </c:manualLayout>
      </c:layout>
      <c:barChart>
        <c:barDir val="bar"/>
        <c:grouping val="percentStacked"/>
        <c:varyColors val="0"/>
        <c:ser>
          <c:idx val="0"/>
          <c:order val="0"/>
          <c:tx>
            <c:strRef>
              <c:f>Sheet1!$B$1</c:f>
              <c:strCache>
                <c:ptCount val="1"/>
                <c:pt idx="0">
                  <c:v>Don't know</c:v>
                </c:pt>
              </c:strCache>
            </c:strRef>
          </c:tx>
          <c:spPr>
            <a:solidFill>
              <a:schemeClr val="tx1">
                <a:lumMod val="20000"/>
                <a:lumOff val="8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Sheet1!$A$2:$A$6</c:f>
              <c:strCache>
                <c:ptCount val="5"/>
                <c:pt idx="0">
                  <c:v>National newspaper websites</c:v>
                </c:pt>
                <c:pt idx="1">
                  <c:v>Subscription video on demand services </c:v>
                </c:pt>
                <c:pt idx="2">
                  <c:v>Other television channels</c:v>
                </c:pt>
                <c:pt idx="3">
                  <c:v>Public Service television channels </c:v>
                </c:pt>
                <c:pt idx="4">
                  <c:v>Online catch-up services for the Public Service TV Channels</c:v>
                </c:pt>
              </c:strCache>
            </c:strRef>
          </c:cat>
          <c:val>
            <c:numRef>
              <c:f>Sheet1!$B$2:$B$6</c:f>
              <c:numCache>
                <c:formatCode>0%</c:formatCode>
                <c:ptCount val="5"/>
                <c:pt idx="0">
                  <c:v>0.05</c:v>
                </c:pt>
                <c:pt idx="1">
                  <c:v>7.0000000000000007E-2</c:v>
                </c:pt>
                <c:pt idx="2">
                  <c:v>0.05</c:v>
                </c:pt>
                <c:pt idx="3">
                  <c:v>0.04</c:v>
                </c:pt>
                <c:pt idx="4">
                  <c:v>0.04</c:v>
                </c:pt>
              </c:numCache>
            </c:numRef>
          </c:val>
          <c:extLst xmlns:c15="http://schemas.microsoft.com/office/drawing/2012/chart">
            <c:ext xmlns:c16="http://schemas.microsoft.com/office/drawing/2014/chart" uri="{C3380CC4-5D6E-409C-BE32-E72D297353CC}">
              <c16:uniqueId val="{00000000-802C-4958-9284-2C51BDCAAB2A}"/>
            </c:ext>
          </c:extLst>
        </c:ser>
        <c:ser>
          <c:idx val="1"/>
          <c:order val="1"/>
          <c:tx>
            <c:strRef>
              <c:f>Sheet1!$C$1</c:f>
              <c:strCache>
                <c:ptCount val="1"/>
                <c:pt idx="0">
                  <c:v>Believe there should be less regulation</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National newspaper websites</c:v>
                </c:pt>
                <c:pt idx="1">
                  <c:v>Subscription video on demand services </c:v>
                </c:pt>
                <c:pt idx="2">
                  <c:v>Other television channels</c:v>
                </c:pt>
                <c:pt idx="3">
                  <c:v>Public Service television channels </c:v>
                </c:pt>
                <c:pt idx="4">
                  <c:v>Online catch-up services for the Public Service TV Channels</c:v>
                </c:pt>
              </c:strCache>
            </c:strRef>
          </c:cat>
          <c:val>
            <c:numRef>
              <c:f>Sheet1!$C$2:$C$6</c:f>
              <c:numCache>
                <c:formatCode>0%</c:formatCode>
                <c:ptCount val="5"/>
                <c:pt idx="0">
                  <c:v>0.04</c:v>
                </c:pt>
                <c:pt idx="1">
                  <c:v>0.02</c:v>
                </c:pt>
                <c:pt idx="2">
                  <c:v>0.02</c:v>
                </c:pt>
                <c:pt idx="3">
                  <c:v>0.03</c:v>
                </c:pt>
                <c:pt idx="4">
                  <c:v>0.02</c:v>
                </c:pt>
              </c:numCache>
            </c:numRef>
          </c:val>
          <c:extLst>
            <c:ext xmlns:c16="http://schemas.microsoft.com/office/drawing/2014/chart" uri="{C3380CC4-5D6E-409C-BE32-E72D297353CC}">
              <c16:uniqueId val="{00000001-802C-4958-9284-2C51BDCAAB2A}"/>
            </c:ext>
          </c:extLst>
        </c:ser>
        <c:ser>
          <c:idx val="2"/>
          <c:order val="2"/>
          <c:tx>
            <c:strRef>
              <c:f>Sheet1!$D$1</c:f>
              <c:strCache>
                <c:ptCount val="1"/>
                <c:pt idx="0">
                  <c:v>Believe there should be same amount of regulation</c:v>
                </c:pt>
              </c:strCache>
            </c:strRef>
          </c:tx>
          <c:spPr>
            <a:solidFill>
              <a:schemeClr val="accent1"/>
            </a:solidFill>
            <a:ln>
              <a:no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National newspaper websites</c:v>
                </c:pt>
                <c:pt idx="1">
                  <c:v>Subscription video on demand services </c:v>
                </c:pt>
                <c:pt idx="2">
                  <c:v>Other television channels</c:v>
                </c:pt>
                <c:pt idx="3">
                  <c:v>Public Service television channels </c:v>
                </c:pt>
                <c:pt idx="4">
                  <c:v>Online catch-up services for the Public Service TV Channels</c:v>
                </c:pt>
              </c:strCache>
            </c:strRef>
          </c:cat>
          <c:val>
            <c:numRef>
              <c:f>Sheet1!$D$2:$D$6</c:f>
              <c:numCache>
                <c:formatCode>0%</c:formatCode>
                <c:ptCount val="5"/>
                <c:pt idx="0">
                  <c:v>0.66</c:v>
                </c:pt>
                <c:pt idx="1">
                  <c:v>0.65</c:v>
                </c:pt>
                <c:pt idx="2">
                  <c:v>0.71</c:v>
                </c:pt>
                <c:pt idx="3">
                  <c:v>0.71</c:v>
                </c:pt>
                <c:pt idx="4">
                  <c:v>0.73</c:v>
                </c:pt>
              </c:numCache>
            </c:numRef>
          </c:val>
          <c:extLst>
            <c:ext xmlns:c16="http://schemas.microsoft.com/office/drawing/2014/chart" uri="{C3380CC4-5D6E-409C-BE32-E72D297353CC}">
              <c16:uniqueId val="{00000002-802C-4958-9284-2C51BDCAAB2A}"/>
            </c:ext>
          </c:extLst>
        </c:ser>
        <c:ser>
          <c:idx val="3"/>
          <c:order val="3"/>
          <c:tx>
            <c:strRef>
              <c:f>Sheet1!$E$1</c:f>
              <c:strCache>
                <c:ptCount val="1"/>
                <c:pt idx="0">
                  <c:v>Believe there should be more regulation</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National newspaper websites</c:v>
                </c:pt>
                <c:pt idx="1">
                  <c:v>Subscription video on demand services </c:v>
                </c:pt>
                <c:pt idx="2">
                  <c:v>Other television channels</c:v>
                </c:pt>
                <c:pt idx="3">
                  <c:v>Public Service television channels </c:v>
                </c:pt>
                <c:pt idx="4">
                  <c:v>Online catch-up services for the Public Service TV Channels</c:v>
                </c:pt>
              </c:strCache>
            </c:strRef>
          </c:cat>
          <c:val>
            <c:numRef>
              <c:f>Sheet1!$E$2:$E$6</c:f>
              <c:numCache>
                <c:formatCode>0%</c:formatCode>
                <c:ptCount val="5"/>
                <c:pt idx="0">
                  <c:v>0.26</c:v>
                </c:pt>
                <c:pt idx="1">
                  <c:v>0.26</c:v>
                </c:pt>
                <c:pt idx="2">
                  <c:v>0.21</c:v>
                </c:pt>
                <c:pt idx="3">
                  <c:v>0.22</c:v>
                </c:pt>
                <c:pt idx="4">
                  <c:v>0.21</c:v>
                </c:pt>
              </c:numCache>
            </c:numRef>
          </c:val>
          <c:extLst>
            <c:ext xmlns:c16="http://schemas.microsoft.com/office/drawing/2014/chart" uri="{C3380CC4-5D6E-409C-BE32-E72D297353CC}">
              <c16:uniqueId val="{00000000-D752-42ED-ABCE-B1F796084418}"/>
            </c:ext>
          </c:extLst>
        </c:ser>
        <c:dLbls>
          <c:showLegendKey val="0"/>
          <c:showVal val="0"/>
          <c:showCatName val="0"/>
          <c:showSerName val="0"/>
          <c:showPercent val="0"/>
          <c:showBubbleSize val="0"/>
        </c:dLbls>
        <c:gapWidth val="50"/>
        <c:overlap val="100"/>
        <c:axId val="357046944"/>
        <c:axId val="357039888"/>
        <c:extLst/>
      </c:barChart>
      <c:catAx>
        <c:axId val="357046944"/>
        <c:scaling>
          <c:orientation val="minMax"/>
        </c:scaling>
        <c:delete val="0"/>
        <c:axPos val="l"/>
        <c:numFmt formatCode="General" sourceLinked="0"/>
        <c:majorTickMark val="out"/>
        <c:minorTickMark val="none"/>
        <c:tickLblPos val="nextTo"/>
        <c:spPr>
          <a:ln>
            <a:noFill/>
          </a:ln>
        </c:spPr>
        <c:txPr>
          <a:bodyPr/>
          <a:lstStyle/>
          <a:p>
            <a:pPr>
              <a:defRPr sz="1000"/>
            </a:pPr>
            <a:endParaRPr lang="en-US"/>
          </a:p>
        </c:txPr>
        <c:crossAx val="357039888"/>
        <c:crosses val="autoZero"/>
        <c:auto val="1"/>
        <c:lblAlgn val="ctr"/>
        <c:lblOffset val="100"/>
        <c:noMultiLvlLbl val="0"/>
      </c:catAx>
      <c:valAx>
        <c:axId val="357039888"/>
        <c:scaling>
          <c:orientation val="minMax"/>
        </c:scaling>
        <c:delete val="1"/>
        <c:axPos val="b"/>
        <c:numFmt formatCode="0%" sourceLinked="1"/>
        <c:majorTickMark val="out"/>
        <c:minorTickMark val="none"/>
        <c:tickLblPos val="nextTo"/>
        <c:crossAx val="357046944"/>
        <c:crosses val="autoZero"/>
        <c:crossBetween val="between"/>
        <c:majorUnit val="0.2"/>
      </c:valAx>
    </c:plotArea>
    <c:legend>
      <c:legendPos val="r"/>
      <c:layout>
        <c:manualLayout>
          <c:xMode val="edge"/>
          <c:yMode val="edge"/>
          <c:x val="3.6168884411451083E-3"/>
          <c:y val="2.0413395712737557E-2"/>
          <c:w val="0.82681017166144655"/>
          <c:h val="0.12542489361139744"/>
        </c:manualLayout>
      </c:layout>
      <c:overlay val="0"/>
      <c:txPr>
        <a:bodyPr/>
        <a:lstStyle/>
        <a:p>
          <a:pPr>
            <a:defRPr sz="105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25165581188445"/>
          <c:y val="0.16927461915964018"/>
          <c:w val="0.53795824611286858"/>
          <c:h val="0.79169596207896109"/>
        </c:manualLayout>
      </c:layout>
      <c:barChart>
        <c:barDir val="bar"/>
        <c:grouping val="percentStacked"/>
        <c:varyColors val="0"/>
        <c:ser>
          <c:idx val="0"/>
          <c:order val="0"/>
          <c:tx>
            <c:strRef>
              <c:f>Sheet1!$B$1</c:f>
              <c:strCache>
                <c:ptCount val="1"/>
                <c:pt idx="0">
                  <c:v>Don't know</c:v>
                </c:pt>
              </c:strCache>
            </c:strRef>
          </c:tx>
          <c:spPr>
            <a:solidFill>
              <a:schemeClr val="tx1">
                <a:lumMod val="20000"/>
                <a:lumOff val="8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Sheet1!$A$2:$A$5</c:f>
              <c:strCache>
                <c:ptCount val="4"/>
                <c:pt idx="0">
                  <c:v>Social Media sites</c:v>
                </c:pt>
                <c:pt idx="1">
                  <c:v>Video sharing websites</c:v>
                </c:pt>
                <c:pt idx="2">
                  <c:v>Independently owned websites and blogs</c:v>
                </c:pt>
                <c:pt idx="3">
                  <c:v>Instant Messenger services </c:v>
                </c:pt>
              </c:strCache>
            </c:strRef>
          </c:cat>
          <c:val>
            <c:numRef>
              <c:f>Sheet1!$B$2:$B$5</c:f>
              <c:numCache>
                <c:formatCode>0%</c:formatCode>
                <c:ptCount val="4"/>
                <c:pt idx="0">
                  <c:v>0.03</c:v>
                </c:pt>
                <c:pt idx="1">
                  <c:v>0.04</c:v>
                </c:pt>
                <c:pt idx="2">
                  <c:v>0.06</c:v>
                </c:pt>
                <c:pt idx="3">
                  <c:v>0.05</c:v>
                </c:pt>
              </c:numCache>
            </c:numRef>
          </c:val>
          <c:extLst xmlns:c15="http://schemas.microsoft.com/office/drawing/2012/chart">
            <c:ext xmlns:c16="http://schemas.microsoft.com/office/drawing/2014/chart" uri="{C3380CC4-5D6E-409C-BE32-E72D297353CC}">
              <c16:uniqueId val="{00000000-802C-4958-9284-2C51BDCAAB2A}"/>
            </c:ext>
          </c:extLst>
        </c:ser>
        <c:ser>
          <c:idx val="1"/>
          <c:order val="1"/>
          <c:tx>
            <c:strRef>
              <c:f>Sheet1!$C$1</c:f>
              <c:strCache>
                <c:ptCount val="1"/>
                <c:pt idx="0">
                  <c:v>Believe there should be less regulation</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Social Media sites</c:v>
                </c:pt>
                <c:pt idx="1">
                  <c:v>Video sharing websites</c:v>
                </c:pt>
                <c:pt idx="2">
                  <c:v>Independently owned websites and blogs</c:v>
                </c:pt>
                <c:pt idx="3">
                  <c:v>Instant Messenger services </c:v>
                </c:pt>
              </c:strCache>
            </c:strRef>
          </c:cat>
          <c:val>
            <c:numRef>
              <c:f>Sheet1!$C$2:$C$5</c:f>
              <c:numCache>
                <c:formatCode>0%</c:formatCode>
                <c:ptCount val="4"/>
                <c:pt idx="0">
                  <c:v>0.03</c:v>
                </c:pt>
                <c:pt idx="1">
                  <c:v>0.05</c:v>
                </c:pt>
                <c:pt idx="2">
                  <c:v>0.03</c:v>
                </c:pt>
                <c:pt idx="3">
                  <c:v>0.06</c:v>
                </c:pt>
              </c:numCache>
            </c:numRef>
          </c:val>
          <c:extLst>
            <c:ext xmlns:c16="http://schemas.microsoft.com/office/drawing/2014/chart" uri="{C3380CC4-5D6E-409C-BE32-E72D297353CC}">
              <c16:uniqueId val="{00000001-802C-4958-9284-2C51BDCAAB2A}"/>
            </c:ext>
          </c:extLst>
        </c:ser>
        <c:ser>
          <c:idx val="2"/>
          <c:order val="2"/>
          <c:tx>
            <c:strRef>
              <c:f>Sheet1!$D$1</c:f>
              <c:strCache>
                <c:ptCount val="1"/>
                <c:pt idx="0">
                  <c:v>Believe there should be same amount of regulation</c:v>
                </c:pt>
              </c:strCache>
            </c:strRef>
          </c:tx>
          <c:spPr>
            <a:solidFill>
              <a:schemeClr val="accent1"/>
            </a:solidFill>
            <a:ln>
              <a:no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Social Media sites</c:v>
                </c:pt>
                <c:pt idx="1">
                  <c:v>Video sharing websites</c:v>
                </c:pt>
                <c:pt idx="2">
                  <c:v>Independently owned websites and blogs</c:v>
                </c:pt>
                <c:pt idx="3">
                  <c:v>Instant Messenger services </c:v>
                </c:pt>
              </c:strCache>
            </c:strRef>
          </c:cat>
          <c:val>
            <c:numRef>
              <c:f>Sheet1!$D$2:$D$5</c:f>
              <c:numCache>
                <c:formatCode>0%</c:formatCode>
                <c:ptCount val="4"/>
                <c:pt idx="0">
                  <c:v>0.39</c:v>
                </c:pt>
                <c:pt idx="1">
                  <c:v>0.45</c:v>
                </c:pt>
                <c:pt idx="2">
                  <c:v>0.51</c:v>
                </c:pt>
                <c:pt idx="3">
                  <c:v>0.5</c:v>
                </c:pt>
              </c:numCache>
            </c:numRef>
          </c:val>
          <c:extLst>
            <c:ext xmlns:c16="http://schemas.microsoft.com/office/drawing/2014/chart" uri="{C3380CC4-5D6E-409C-BE32-E72D297353CC}">
              <c16:uniqueId val="{00000002-802C-4958-9284-2C51BDCAAB2A}"/>
            </c:ext>
          </c:extLst>
        </c:ser>
        <c:ser>
          <c:idx val="3"/>
          <c:order val="3"/>
          <c:tx>
            <c:strRef>
              <c:f>Sheet1!$E$1</c:f>
              <c:strCache>
                <c:ptCount val="1"/>
                <c:pt idx="0">
                  <c:v>Believe there should be more regulation</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20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Social Media sites</c:v>
                </c:pt>
                <c:pt idx="1">
                  <c:v>Video sharing websites</c:v>
                </c:pt>
                <c:pt idx="2">
                  <c:v>Independently owned websites and blogs</c:v>
                </c:pt>
                <c:pt idx="3">
                  <c:v>Instant Messenger services </c:v>
                </c:pt>
              </c:strCache>
            </c:strRef>
          </c:cat>
          <c:val>
            <c:numRef>
              <c:f>Sheet1!$E$2:$E$5</c:f>
              <c:numCache>
                <c:formatCode>0%</c:formatCode>
                <c:ptCount val="4"/>
                <c:pt idx="0">
                  <c:v>0.55000000000000004</c:v>
                </c:pt>
                <c:pt idx="1">
                  <c:v>0.45</c:v>
                </c:pt>
                <c:pt idx="2">
                  <c:v>0.4</c:v>
                </c:pt>
                <c:pt idx="3">
                  <c:v>0.39</c:v>
                </c:pt>
              </c:numCache>
            </c:numRef>
          </c:val>
          <c:extLst>
            <c:ext xmlns:c16="http://schemas.microsoft.com/office/drawing/2014/chart" uri="{C3380CC4-5D6E-409C-BE32-E72D297353CC}">
              <c16:uniqueId val="{00000000-D752-42ED-ABCE-B1F796084418}"/>
            </c:ext>
          </c:extLst>
        </c:ser>
        <c:dLbls>
          <c:showLegendKey val="0"/>
          <c:showVal val="0"/>
          <c:showCatName val="0"/>
          <c:showSerName val="0"/>
          <c:showPercent val="0"/>
          <c:showBubbleSize val="0"/>
        </c:dLbls>
        <c:gapWidth val="50"/>
        <c:overlap val="100"/>
        <c:axId val="357046944"/>
        <c:axId val="357039888"/>
        <c:extLst/>
      </c:barChart>
      <c:catAx>
        <c:axId val="357046944"/>
        <c:scaling>
          <c:orientation val="minMax"/>
        </c:scaling>
        <c:delete val="0"/>
        <c:axPos val="l"/>
        <c:numFmt formatCode="General" sourceLinked="0"/>
        <c:majorTickMark val="out"/>
        <c:minorTickMark val="none"/>
        <c:tickLblPos val="nextTo"/>
        <c:spPr>
          <a:ln>
            <a:noFill/>
          </a:ln>
        </c:spPr>
        <c:txPr>
          <a:bodyPr/>
          <a:lstStyle/>
          <a:p>
            <a:pPr>
              <a:defRPr sz="1000"/>
            </a:pPr>
            <a:endParaRPr lang="en-US"/>
          </a:p>
        </c:txPr>
        <c:crossAx val="357039888"/>
        <c:crosses val="autoZero"/>
        <c:auto val="1"/>
        <c:lblAlgn val="ctr"/>
        <c:lblOffset val="100"/>
        <c:noMultiLvlLbl val="0"/>
      </c:catAx>
      <c:valAx>
        <c:axId val="357039888"/>
        <c:scaling>
          <c:orientation val="minMax"/>
        </c:scaling>
        <c:delete val="1"/>
        <c:axPos val="b"/>
        <c:numFmt formatCode="0%" sourceLinked="1"/>
        <c:majorTickMark val="out"/>
        <c:minorTickMark val="none"/>
        <c:tickLblPos val="nextTo"/>
        <c:crossAx val="357046944"/>
        <c:crosses val="autoZero"/>
        <c:crossBetween val="between"/>
        <c:majorUnit val="0.2"/>
      </c:valAx>
    </c:plotArea>
    <c:legend>
      <c:legendPos val="r"/>
      <c:layout>
        <c:manualLayout>
          <c:xMode val="edge"/>
          <c:yMode val="edge"/>
          <c:x val="3.6168884411451083E-3"/>
          <c:y val="2.0413395712737557E-2"/>
          <c:w val="0.82681017166144655"/>
          <c:h val="0.12542489361139744"/>
        </c:manualLayout>
      </c:layout>
      <c:overlay val="0"/>
      <c:txPr>
        <a:bodyPr/>
        <a:lstStyle/>
        <a:p>
          <a:pPr>
            <a:defRPr sz="105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890915798817214E-2"/>
          <c:y val="0.11009289498080288"/>
          <c:w val="0.78643289186005416"/>
          <c:h val="0.81031797715846443"/>
        </c:manualLayout>
      </c:layout>
      <c:doughnutChart>
        <c:varyColors val="1"/>
        <c:ser>
          <c:idx val="0"/>
          <c:order val="0"/>
          <c:spPr>
            <a:solidFill>
              <a:schemeClr val="tx2"/>
            </a:solidFill>
            <a:ln>
              <a:solidFill>
                <a:schemeClr val="bg1"/>
              </a:solidFill>
            </a:ln>
          </c:spPr>
          <c:explosion val="1"/>
          <c:dPt>
            <c:idx val="0"/>
            <c:bubble3D val="0"/>
            <c:spPr>
              <a:solidFill>
                <a:schemeClr val="tx2"/>
              </a:solidFill>
              <a:ln>
                <a:solidFill>
                  <a:schemeClr val="bg1"/>
                </a:solidFill>
              </a:ln>
              <a:effectLst/>
            </c:spPr>
            <c:extLst>
              <c:ext xmlns:c16="http://schemas.microsoft.com/office/drawing/2014/chart" uri="{C3380CC4-5D6E-409C-BE32-E72D297353CC}">
                <c16:uniqueId val="{00000001-89D5-47D6-8729-BA84207C7FDA}"/>
              </c:ext>
            </c:extLst>
          </c:dPt>
          <c:dPt>
            <c:idx val="1"/>
            <c:bubble3D val="0"/>
            <c:spPr>
              <a:solidFill>
                <a:schemeClr val="tx2">
                  <a:lumMod val="20000"/>
                  <a:lumOff val="80000"/>
                </a:schemeClr>
              </a:solidFill>
              <a:ln>
                <a:solidFill>
                  <a:schemeClr val="bg1"/>
                </a:solidFill>
              </a:ln>
              <a:effectLst/>
            </c:spPr>
            <c:extLst>
              <c:ext xmlns:c16="http://schemas.microsoft.com/office/drawing/2014/chart" uri="{C3380CC4-5D6E-409C-BE32-E72D297353CC}">
                <c16:uniqueId val="{00000000-FF2E-45E6-ACCD-60F0635F8C95}"/>
              </c:ext>
            </c:extLst>
          </c:dPt>
          <c:dPt>
            <c:idx val="2"/>
            <c:bubble3D val="0"/>
            <c:spPr>
              <a:solidFill>
                <a:schemeClr val="tx1">
                  <a:lumMod val="20000"/>
                  <a:lumOff val="80000"/>
                </a:schemeClr>
              </a:solidFill>
              <a:ln>
                <a:solidFill>
                  <a:schemeClr val="bg1"/>
                </a:solidFill>
              </a:ln>
              <a:effectLst/>
            </c:spPr>
            <c:extLst>
              <c:ext xmlns:c16="http://schemas.microsoft.com/office/drawing/2014/chart" uri="{C3380CC4-5D6E-409C-BE32-E72D297353CC}">
                <c16:uniqueId val="{00000001-FF2E-45E6-ACCD-60F0635F8C95}"/>
              </c:ext>
            </c:extLst>
          </c:dPt>
          <c:dLbls>
            <c:dLbl>
              <c:idx val="0"/>
              <c:layout>
                <c:manualLayout>
                  <c:x val="-0.15673721224827822"/>
                  <c:y val="3.0459145082452382E-2"/>
                </c:manualLayout>
              </c:layout>
              <c:showLegendKey val="0"/>
              <c:showVal val="1"/>
              <c:showCatName val="1"/>
              <c:showSerName val="0"/>
              <c:showPercent val="0"/>
              <c:showBubbleSize val="0"/>
              <c:extLst>
                <c:ext xmlns:c15="http://schemas.microsoft.com/office/drawing/2012/chart" uri="{CE6537A1-D6FC-4f65-9D91-7224C49458BB}">
                  <c15:layout>
                    <c:manualLayout>
                      <c:w val="0.34808129475467042"/>
                      <c:h val="0.15297275558589987"/>
                    </c:manualLayout>
                  </c15:layout>
                </c:ext>
                <c:ext xmlns:c16="http://schemas.microsoft.com/office/drawing/2014/chart" uri="{C3380CC4-5D6E-409C-BE32-E72D297353CC}">
                  <c16:uniqueId val="{00000001-89D5-47D6-8729-BA84207C7FDA}"/>
                </c:ext>
              </c:extLst>
            </c:dLbl>
            <c:dLbl>
              <c:idx val="1"/>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baseline="0" dirty="0"/>
                      <a:t>No concerns, </a:t>
                    </a:r>
                    <a:fld id="{81EB3E68-7C44-4563-A183-D73817A2E9DA}" type="VALUE">
                      <a:rPr lang="en-US" baseline="0"/>
                      <a:pPr>
                        <a:defRPr>
                          <a:solidFill>
                            <a:schemeClr val="tx1"/>
                          </a:solidFill>
                        </a:defRPr>
                      </a:pPr>
                      <a:t>[VALUE]</a:t>
                    </a:fld>
                    <a:endParaRPr lang="en-US" baseline="0" dirty="0"/>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F2E-45E6-ACCD-60F0635F8C95}"/>
                </c:ext>
              </c:extLst>
            </c:dLbl>
            <c:dLbl>
              <c:idx val="2"/>
              <c:layout>
                <c:manualLayout>
                  <c:x val="1.0032777982741638E-2"/>
                  <c:y val="-0.17453441269155676"/>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a:t> DK/refused, 4%</a:t>
                    </a: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7946609146907947"/>
                      <c:h val="0.16855860444117193"/>
                    </c:manualLayout>
                  </c15:layout>
                </c:ext>
                <c:ext xmlns:c16="http://schemas.microsoft.com/office/drawing/2014/chart" uri="{C3380CC4-5D6E-409C-BE32-E72D297353CC}">
                  <c16:uniqueId val="{00000001-FF2E-45E6-ACCD-60F0635F8C9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Sheet1!$B$1:$D$1</c:f>
              <c:strCache>
                <c:ptCount val="3"/>
                <c:pt idx="0">
                  <c:v>Have concerns</c:v>
                </c:pt>
                <c:pt idx="1">
                  <c:v>No Concerns</c:v>
                </c:pt>
                <c:pt idx="2">
                  <c:v>Don't know</c:v>
                </c:pt>
              </c:strCache>
            </c:strRef>
          </c:cat>
          <c:val>
            <c:numRef>
              <c:f>Sheet1!$B$2:$D$2</c:f>
              <c:numCache>
                <c:formatCode>0%</c:formatCode>
                <c:ptCount val="3"/>
                <c:pt idx="0">
                  <c:v>0.79</c:v>
                </c:pt>
                <c:pt idx="1">
                  <c:v>0.17</c:v>
                </c:pt>
                <c:pt idx="2">
                  <c:v>0.04</c:v>
                </c:pt>
              </c:numCache>
            </c:numRef>
          </c:val>
          <c:extLst>
            <c:ext xmlns:c16="http://schemas.microsoft.com/office/drawing/2014/chart" uri="{C3380CC4-5D6E-409C-BE32-E72D297353CC}">
              <c16:uniqueId val="{00000000-141E-4193-AA9B-67B82F19FDD2}"/>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00268981776837"/>
          <c:y val="2.3638467776755528E-2"/>
          <c:w val="0.50468226734491917"/>
          <c:h val="0.9670041283811025"/>
        </c:manualLayout>
      </c:layout>
      <c:barChart>
        <c:barDir val="bar"/>
        <c:grouping val="clustered"/>
        <c:varyColors val="0"/>
        <c:ser>
          <c:idx val="0"/>
          <c:order val="0"/>
          <c:tx>
            <c:strRef>
              <c:f>Sheet1!$B$1</c:f>
              <c:strCache>
                <c:ptCount val="1"/>
                <c:pt idx="0">
                  <c:v>Series 1</c:v>
                </c:pt>
              </c:strCache>
            </c:strRef>
          </c:tx>
          <c:spPr>
            <a:solidFill>
              <a:srgbClr val="F8C7D3"/>
            </a:solidFill>
          </c:spPr>
          <c:invertIfNegative val="0"/>
          <c:dPt>
            <c:idx val="0"/>
            <c:invertIfNegative val="0"/>
            <c:bubble3D val="0"/>
            <c:spPr>
              <a:solidFill>
                <a:srgbClr val="C00000"/>
              </a:solidFill>
            </c:spPr>
            <c:extLst>
              <c:ext xmlns:c16="http://schemas.microsoft.com/office/drawing/2014/chart" uri="{C3380CC4-5D6E-409C-BE32-E72D297353CC}">
                <c16:uniqueId val="{00000006-B8C2-478E-9D71-8DF0BAFA5A7E}"/>
              </c:ext>
            </c:extLst>
          </c:dPt>
          <c:dPt>
            <c:idx val="1"/>
            <c:invertIfNegative val="0"/>
            <c:bubble3D val="0"/>
            <c:extLst>
              <c:ext xmlns:c16="http://schemas.microsoft.com/office/drawing/2014/chart" uri="{C3380CC4-5D6E-409C-BE32-E72D297353CC}">
                <c16:uniqueId val="{00000000-0EB9-4ED2-B9A2-66DC58521499}"/>
              </c:ext>
            </c:extLst>
          </c:dPt>
          <c:dPt>
            <c:idx val="2"/>
            <c:invertIfNegative val="0"/>
            <c:bubble3D val="0"/>
            <c:extLst>
              <c:ext xmlns:c16="http://schemas.microsoft.com/office/drawing/2014/chart" uri="{C3380CC4-5D6E-409C-BE32-E72D297353CC}">
                <c16:uniqueId val="{00000001-0EB9-4ED2-B9A2-66DC58521499}"/>
              </c:ext>
            </c:extLst>
          </c:dPt>
          <c:dPt>
            <c:idx val="3"/>
            <c:invertIfNegative val="0"/>
            <c:bubble3D val="0"/>
            <c:extLst>
              <c:ext xmlns:c16="http://schemas.microsoft.com/office/drawing/2014/chart" uri="{C3380CC4-5D6E-409C-BE32-E72D297353CC}">
                <c16:uniqueId val="{00000000-1CBE-4365-8A92-89CFF2F6803B}"/>
              </c:ext>
            </c:extLst>
          </c:dPt>
          <c:dPt>
            <c:idx val="4"/>
            <c:invertIfNegative val="0"/>
            <c:bubble3D val="0"/>
            <c:extLst>
              <c:ext xmlns:c16="http://schemas.microsoft.com/office/drawing/2014/chart" uri="{C3380CC4-5D6E-409C-BE32-E72D297353CC}">
                <c16:uniqueId val="{00000001-1CBE-4365-8A92-89CFF2F6803B}"/>
              </c:ext>
            </c:extLst>
          </c:dPt>
          <c:dPt>
            <c:idx val="5"/>
            <c:invertIfNegative val="0"/>
            <c:bubble3D val="0"/>
            <c:spPr>
              <a:solidFill>
                <a:srgbClr val="A6A6A6"/>
              </a:solidFill>
            </c:spPr>
            <c:extLst>
              <c:ext xmlns:c16="http://schemas.microsoft.com/office/drawing/2014/chart" uri="{C3380CC4-5D6E-409C-BE32-E72D297353CC}">
                <c16:uniqueId val="{00000007-B8C2-478E-9D71-8DF0BAFA5A7E}"/>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NET: Aware</c:v>
                </c:pt>
                <c:pt idx="1">
                  <c:v>Yes – I have used data privacy options on social media sites</c:v>
                </c:pt>
                <c:pt idx="2">
                  <c:v>Yes – I’m aware of data privacy options on social media sites, but have never used them</c:v>
                </c:pt>
                <c:pt idx="3">
                  <c:v>No – not aware data privacy options on social media sites</c:v>
                </c:pt>
                <c:pt idx="4">
                  <c:v>I don’t personally use any social media sites</c:v>
                </c:pt>
                <c:pt idx="5">
                  <c:v>Don't know</c:v>
                </c:pt>
              </c:strCache>
            </c:strRef>
          </c:cat>
          <c:val>
            <c:numRef>
              <c:f>Sheet1!$B$2:$B$7</c:f>
              <c:numCache>
                <c:formatCode>0%</c:formatCode>
                <c:ptCount val="6"/>
                <c:pt idx="0">
                  <c:v>0.66</c:v>
                </c:pt>
                <c:pt idx="1">
                  <c:v>0.56000000000000005</c:v>
                </c:pt>
                <c:pt idx="2">
                  <c:v>0.1</c:v>
                </c:pt>
                <c:pt idx="3">
                  <c:v>0.09</c:v>
                </c:pt>
                <c:pt idx="4">
                  <c:v>0.21</c:v>
                </c:pt>
                <c:pt idx="5">
                  <c:v>0.04</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23594154091383"/>
          <c:y val="0.14905591668833154"/>
          <c:w val="0.53760786892784351"/>
          <c:h val="0.84979906643852754"/>
        </c:manualLayout>
      </c:layout>
      <c:barChart>
        <c:barDir val="bar"/>
        <c:grouping val="stacked"/>
        <c:varyColors val="0"/>
        <c:ser>
          <c:idx val="0"/>
          <c:order val="0"/>
          <c:tx>
            <c:strRef>
              <c:f>Sheet1!$B$1</c:f>
              <c:strCache>
                <c:ptCount val="1"/>
                <c:pt idx="0">
                  <c:v>1 -Very difficult</c:v>
                </c:pt>
              </c:strCache>
            </c:strRef>
          </c:tx>
          <c:spPr>
            <a:solidFill>
              <a:srgbClr val="C00000"/>
            </a:solidFill>
          </c:spPr>
          <c:invertIfNegative val="0"/>
          <c:dLbls>
            <c:numFmt formatCode="0%" sourceLinked="0"/>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Sheet1!$B$2:$B$4</c:f>
              <c:numCache>
                <c:formatCode>0%</c:formatCode>
                <c:ptCount val="3"/>
                <c:pt idx="0">
                  <c:v>0.13</c:v>
                </c:pt>
                <c:pt idx="1">
                  <c:v>0.09</c:v>
                </c:pt>
                <c:pt idx="2">
                  <c:v>7.0000000000000007E-2</c:v>
                </c:pt>
              </c:numCache>
            </c:numRef>
          </c:val>
          <c:extLst>
            <c:ext xmlns:c16="http://schemas.microsoft.com/office/drawing/2014/chart" uri="{C3380CC4-5D6E-409C-BE32-E72D297353CC}">
              <c16:uniqueId val="{00000000-3E1C-49F3-88C4-52E27511CEA7}"/>
            </c:ext>
          </c:extLst>
        </c:ser>
        <c:ser>
          <c:idx val="1"/>
          <c:order val="1"/>
          <c:tx>
            <c:strRef>
              <c:f>Sheet1!$C$1</c:f>
              <c:strCache>
                <c:ptCount val="1"/>
                <c:pt idx="0">
                  <c:v>2</c:v>
                </c:pt>
              </c:strCache>
            </c:strRef>
          </c:tx>
          <c:spPr>
            <a:solidFill>
              <a:srgbClr val="FF000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Sheet1!$C$2:$C$4</c:f>
              <c:numCache>
                <c:formatCode>0%</c:formatCode>
                <c:ptCount val="3"/>
                <c:pt idx="0">
                  <c:v>0.12</c:v>
                </c:pt>
                <c:pt idx="1">
                  <c:v>0.13</c:v>
                </c:pt>
                <c:pt idx="2">
                  <c:v>0.14000000000000001</c:v>
                </c:pt>
              </c:numCache>
            </c:numRef>
          </c:val>
          <c:extLst>
            <c:ext xmlns:c16="http://schemas.microsoft.com/office/drawing/2014/chart" uri="{C3380CC4-5D6E-409C-BE32-E72D297353CC}">
              <c16:uniqueId val="{00000001-3E1C-49F3-88C4-52E27511CEA7}"/>
            </c:ext>
          </c:extLst>
        </c:ser>
        <c:ser>
          <c:idx val="2"/>
          <c:order val="2"/>
          <c:tx>
            <c:strRef>
              <c:f>Sheet1!$D$1</c:f>
              <c:strCache>
                <c:ptCount val="1"/>
                <c:pt idx="0">
                  <c:v>3</c:v>
                </c:pt>
              </c:strCache>
            </c:strRef>
          </c:tx>
          <c:spPr>
            <a:solidFill>
              <a:schemeClr val="accent5">
                <a:lumMod val="40000"/>
                <a:lumOff val="6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Sheet1!$D$2:$D$4</c:f>
              <c:numCache>
                <c:formatCode>0%</c:formatCode>
                <c:ptCount val="3"/>
                <c:pt idx="0">
                  <c:v>0.25</c:v>
                </c:pt>
                <c:pt idx="1">
                  <c:v>0.27</c:v>
                </c:pt>
                <c:pt idx="2">
                  <c:v>0.28999999999999998</c:v>
                </c:pt>
              </c:numCache>
            </c:numRef>
          </c:val>
          <c:extLst>
            <c:ext xmlns:c16="http://schemas.microsoft.com/office/drawing/2014/chart" uri="{C3380CC4-5D6E-409C-BE32-E72D297353CC}">
              <c16:uniqueId val="{00000002-3E1C-49F3-88C4-52E27511CEA7}"/>
            </c:ext>
          </c:extLst>
        </c:ser>
        <c:ser>
          <c:idx val="3"/>
          <c:order val="3"/>
          <c:tx>
            <c:strRef>
              <c:f>Sheet1!$E$1</c:f>
              <c:strCache>
                <c:ptCount val="1"/>
                <c:pt idx="0">
                  <c:v>4</c:v>
                </c:pt>
              </c:strCache>
            </c:strRef>
          </c:tx>
          <c:spPr>
            <a:solidFill>
              <a:srgbClr val="92D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Sheet1!$E$2:$E$4</c:f>
              <c:numCache>
                <c:formatCode>0%</c:formatCode>
                <c:ptCount val="3"/>
                <c:pt idx="0">
                  <c:v>0.16</c:v>
                </c:pt>
                <c:pt idx="1">
                  <c:v>0.19</c:v>
                </c:pt>
                <c:pt idx="2">
                  <c:v>0.24</c:v>
                </c:pt>
              </c:numCache>
            </c:numRef>
          </c:val>
          <c:extLst>
            <c:ext xmlns:c16="http://schemas.microsoft.com/office/drawing/2014/chart" uri="{C3380CC4-5D6E-409C-BE32-E72D297353CC}">
              <c16:uniqueId val="{00000003-3E1C-49F3-88C4-52E27511CEA7}"/>
            </c:ext>
          </c:extLst>
        </c:ser>
        <c:ser>
          <c:idx val="4"/>
          <c:order val="4"/>
          <c:tx>
            <c:strRef>
              <c:f>Sheet1!$F$1</c:f>
              <c:strCache>
                <c:ptCount val="1"/>
                <c:pt idx="0">
                  <c:v>5 - Very easy</c:v>
                </c:pt>
              </c:strCache>
            </c:strRef>
          </c:tx>
          <c:spPr>
            <a:solidFill>
              <a:srgbClr val="00B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Sheet1!$F$2:$F$4</c:f>
              <c:numCache>
                <c:formatCode>0%</c:formatCode>
                <c:ptCount val="3"/>
                <c:pt idx="0">
                  <c:v>0.24</c:v>
                </c:pt>
                <c:pt idx="1">
                  <c:v>0.28999999999999998</c:v>
                </c:pt>
                <c:pt idx="2">
                  <c:v>0.24</c:v>
                </c:pt>
              </c:numCache>
            </c:numRef>
          </c:val>
          <c:extLst>
            <c:ext xmlns:c16="http://schemas.microsoft.com/office/drawing/2014/chart" uri="{C3380CC4-5D6E-409C-BE32-E72D297353CC}">
              <c16:uniqueId val="{00000004-3E1C-49F3-88C4-52E27511CEA7}"/>
            </c:ext>
          </c:extLst>
        </c:ser>
        <c:ser>
          <c:idx val="5"/>
          <c:order val="5"/>
          <c:tx>
            <c:strRef>
              <c:f>Sheet1!$G$1</c:f>
              <c:strCache>
                <c:ptCount val="1"/>
                <c:pt idx="0">
                  <c:v>Don't know/Refused</c:v>
                </c:pt>
              </c:strCache>
            </c:strRef>
          </c:tx>
          <c:spPr>
            <a:solidFill>
              <a:schemeClr val="bg1">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Amongst all internet users</c:v>
                </c:pt>
                <c:pt idx="1">
                  <c:v>Amongst those aware and using data privacy options on social media sites</c:v>
                </c:pt>
                <c:pt idx="2">
                  <c:v>Amongst those aware but not using data privacy options on social media sites</c:v>
                </c:pt>
              </c:strCache>
            </c:strRef>
          </c:cat>
          <c:val>
            <c:numRef>
              <c:f>Sheet1!$G$2:$G$4</c:f>
              <c:numCache>
                <c:formatCode>0%</c:formatCode>
                <c:ptCount val="3"/>
                <c:pt idx="0">
                  <c:v>0.1</c:v>
                </c:pt>
                <c:pt idx="1">
                  <c:v>0.02</c:v>
                </c:pt>
                <c:pt idx="2">
                  <c:v>0.02</c:v>
                </c:pt>
              </c:numCache>
            </c:numRef>
          </c:val>
          <c:extLst>
            <c:ext xmlns:c16="http://schemas.microsoft.com/office/drawing/2014/chart" uri="{C3380CC4-5D6E-409C-BE32-E72D297353CC}">
              <c16:uniqueId val="{00000006-3E1C-49F3-88C4-52E27511CEA7}"/>
            </c:ext>
          </c:extLst>
        </c:ser>
        <c:dLbls>
          <c:dLblPos val="ctr"/>
          <c:showLegendKey val="0"/>
          <c:showVal val="1"/>
          <c:showCatName val="0"/>
          <c:showSerName val="0"/>
          <c:showPercent val="0"/>
          <c:showBubbleSize val="0"/>
        </c:dLbls>
        <c:gapWidth val="50"/>
        <c:overlap val="100"/>
        <c:axId val="359103760"/>
        <c:axId val="359090040"/>
        <c:extLst/>
      </c:barChart>
      <c:catAx>
        <c:axId val="359103760"/>
        <c:scaling>
          <c:orientation val="maxMin"/>
        </c:scaling>
        <c:delete val="0"/>
        <c:axPos val="l"/>
        <c:numFmt formatCode="General" sourceLinked="0"/>
        <c:majorTickMark val="out"/>
        <c:minorTickMark val="none"/>
        <c:tickLblPos val="nextTo"/>
        <c:spPr>
          <a:ln>
            <a:noFill/>
          </a:ln>
        </c:spPr>
        <c:crossAx val="359090040"/>
        <c:crosses val="autoZero"/>
        <c:auto val="1"/>
        <c:lblAlgn val="ctr"/>
        <c:lblOffset val="100"/>
        <c:noMultiLvlLbl val="0"/>
      </c:catAx>
      <c:valAx>
        <c:axId val="359090040"/>
        <c:scaling>
          <c:orientation val="minMax"/>
          <c:max val="1"/>
        </c:scaling>
        <c:delete val="1"/>
        <c:axPos val="t"/>
        <c:numFmt formatCode="0%" sourceLinked="1"/>
        <c:majorTickMark val="out"/>
        <c:minorTickMark val="none"/>
        <c:tickLblPos val="nextTo"/>
        <c:crossAx val="359103760"/>
        <c:crosses val="autoZero"/>
        <c:crossBetween val="between"/>
      </c:valAx>
      <c:spPr>
        <a:noFill/>
        <a:ln w="25400">
          <a:noFill/>
        </a:ln>
      </c:spPr>
    </c:plotArea>
    <c:legend>
      <c:legendPos val="t"/>
      <c:layout>
        <c:manualLayout>
          <c:xMode val="edge"/>
          <c:yMode val="edge"/>
          <c:x val="2.3345470891527862E-2"/>
          <c:y val="5.8801917868536967E-2"/>
          <c:w val="0.59712980466217858"/>
          <c:h val="6.0282383477864895E-2"/>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539605376366405"/>
          <c:y val="3.2878610653214076E-2"/>
          <c:w val="0.4697215129238394"/>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Pt>
            <c:idx val="3"/>
            <c:invertIfNegative val="0"/>
            <c:bubble3D val="0"/>
            <c:extLst>
              <c:ext xmlns:c16="http://schemas.microsoft.com/office/drawing/2014/chart" uri="{C3380CC4-5D6E-409C-BE32-E72D297353CC}">
                <c16:uniqueId val="{00000000-1CBE-4365-8A92-89CFF2F6803B}"/>
              </c:ext>
            </c:extLst>
          </c:dPt>
          <c:dPt>
            <c:idx val="4"/>
            <c:invertIfNegative val="0"/>
            <c:bubble3D val="0"/>
            <c:extLst>
              <c:ext xmlns:c16="http://schemas.microsoft.com/office/drawing/2014/chart" uri="{C3380CC4-5D6E-409C-BE32-E72D297353CC}">
                <c16:uniqueId val="{00000001-1CBE-4365-8A92-89CFF2F6803B}"/>
              </c:ext>
            </c:extLst>
          </c:dPt>
          <c:dPt>
            <c:idx val="8"/>
            <c:invertIfNegative val="0"/>
            <c:bubble3D val="0"/>
            <c:spPr>
              <a:solidFill>
                <a:srgbClr val="D7D7D8"/>
              </a:solidFill>
            </c:spPr>
            <c:extLst>
              <c:ext xmlns:c16="http://schemas.microsoft.com/office/drawing/2014/chart" uri="{C3380CC4-5D6E-409C-BE32-E72D297353CC}">
                <c16:uniqueId val="{00000003-D2D7-4171-B6CA-5B2F84950AD7}"/>
              </c:ext>
            </c:extLst>
          </c:dPt>
          <c:dPt>
            <c:idx val="9"/>
            <c:invertIfNegative val="0"/>
            <c:bubble3D val="0"/>
            <c:spPr>
              <a:solidFill>
                <a:srgbClr val="D7D7D8"/>
              </a:solidFill>
            </c:spPr>
            <c:extLst>
              <c:ext xmlns:c16="http://schemas.microsoft.com/office/drawing/2014/chart" uri="{C3380CC4-5D6E-409C-BE32-E72D297353CC}">
                <c16:uniqueId val="{00000002-D2D7-4171-B6CA-5B2F84950AD7}"/>
              </c:ext>
            </c:extLst>
          </c:dPt>
          <c:dPt>
            <c:idx val="10"/>
            <c:invertIfNegative val="0"/>
            <c:bubble3D val="0"/>
            <c:spPr>
              <a:solidFill>
                <a:srgbClr val="D7D7D8"/>
              </a:solidFill>
            </c:spPr>
            <c:extLst>
              <c:ext xmlns:c16="http://schemas.microsoft.com/office/drawing/2014/chart" uri="{C3380CC4-5D6E-409C-BE32-E72D297353CC}">
                <c16:uniqueId val="{00000004-D2D7-4171-B6CA-5B2F84950AD7}"/>
              </c:ext>
            </c:extLst>
          </c:dPt>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No need to do so</c:v>
                </c:pt>
                <c:pt idx="1">
                  <c:v>Too much hassle\ I can’t be bothered</c:v>
                </c:pt>
                <c:pt idx="2">
                  <c:v>I only share non-sensitive data </c:v>
                </c:pt>
                <c:pt idx="3">
                  <c:v>Too complicated\ I don’t know how to</c:v>
                </c:pt>
                <c:pt idx="4">
                  <c:v>I trust the internet and\or social media sites I’m using 
to look after my data</c:v>
                </c:pt>
                <c:pt idx="5">
                  <c:v>I’m planning to, but have not had a chance yet</c:v>
                </c:pt>
                <c:pt idx="6">
                  <c:v>Don’t believe it would be effective</c:v>
                </c:pt>
                <c:pt idx="7">
                  <c:v>I think the company can provide me with a better service 
if they can use my data</c:v>
                </c:pt>
                <c:pt idx="8">
                  <c:v>None</c:v>
                </c:pt>
                <c:pt idx="9">
                  <c:v>Don't know</c:v>
                </c:pt>
                <c:pt idx="10">
                  <c:v>Refused</c:v>
                </c:pt>
              </c:strCache>
            </c:strRef>
          </c:cat>
          <c:val>
            <c:numRef>
              <c:f>Sheet1!$B$2:$B$12</c:f>
              <c:numCache>
                <c:formatCode>0%</c:formatCode>
                <c:ptCount val="11"/>
                <c:pt idx="0">
                  <c:v>0.24</c:v>
                </c:pt>
                <c:pt idx="1">
                  <c:v>0.23</c:v>
                </c:pt>
                <c:pt idx="2">
                  <c:v>0.2</c:v>
                </c:pt>
                <c:pt idx="3">
                  <c:v>0.12</c:v>
                </c:pt>
                <c:pt idx="4">
                  <c:v>0.08</c:v>
                </c:pt>
                <c:pt idx="5">
                  <c:v>7.0000000000000007E-2</c:v>
                </c:pt>
                <c:pt idx="6">
                  <c:v>0.06</c:v>
                </c:pt>
                <c:pt idx="7">
                  <c:v>0.05</c:v>
                </c:pt>
                <c:pt idx="8">
                  <c:v>0.03</c:v>
                </c:pt>
                <c:pt idx="9">
                  <c:v>7.0000000000000007E-2</c:v>
                </c:pt>
                <c:pt idx="10">
                  <c:v>0.01</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0.5"/>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43545265712382"/>
          <c:y val="0.14905591668833154"/>
          <c:w val="0.59036212614812644"/>
          <c:h val="0.84979906643852754"/>
        </c:manualLayout>
      </c:layout>
      <c:barChart>
        <c:barDir val="bar"/>
        <c:grouping val="stacked"/>
        <c:varyColors val="0"/>
        <c:ser>
          <c:idx val="0"/>
          <c:order val="0"/>
          <c:tx>
            <c:strRef>
              <c:f>Sheet1!$B$1</c:f>
              <c:strCache>
                <c:ptCount val="1"/>
                <c:pt idx="0">
                  <c:v>5 -Very concerned</c:v>
                </c:pt>
              </c:strCache>
            </c:strRef>
          </c:tx>
          <c:spPr>
            <a:solidFill>
              <a:srgbClr val="C00000"/>
            </a:solidFill>
          </c:spPr>
          <c:invertIfNegative val="0"/>
          <c:dLbls>
            <c:numFmt formatCode="0%" sourceLinked="0"/>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Sheet1!$B$2:$B$7</c:f>
              <c:numCache>
                <c:formatCode>0%</c:formatCode>
                <c:ptCount val="6"/>
                <c:pt idx="0">
                  <c:v>0.17</c:v>
                </c:pt>
                <c:pt idx="1">
                  <c:v>0.16</c:v>
                </c:pt>
                <c:pt idx="2">
                  <c:v>0.17</c:v>
                </c:pt>
                <c:pt idx="3">
                  <c:v>0.14000000000000001</c:v>
                </c:pt>
                <c:pt idx="4">
                  <c:v>0.17</c:v>
                </c:pt>
                <c:pt idx="5">
                  <c:v>0.13</c:v>
                </c:pt>
              </c:numCache>
            </c:numRef>
          </c:val>
          <c:extLst>
            <c:ext xmlns:c16="http://schemas.microsoft.com/office/drawing/2014/chart" uri="{C3380CC4-5D6E-409C-BE32-E72D297353CC}">
              <c16:uniqueId val="{00000000-A79C-43C6-ADE2-99DBD5DD661F}"/>
            </c:ext>
          </c:extLst>
        </c:ser>
        <c:ser>
          <c:idx val="1"/>
          <c:order val="1"/>
          <c:tx>
            <c:strRef>
              <c:f>Sheet1!$C$1</c:f>
              <c:strCache>
                <c:ptCount val="1"/>
                <c:pt idx="0">
                  <c:v>4</c:v>
                </c:pt>
              </c:strCache>
            </c:strRef>
          </c:tx>
          <c:spPr>
            <a:solidFill>
              <a:srgbClr val="FF000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Sheet1!$C$2:$C$7</c:f>
              <c:numCache>
                <c:formatCode>0%</c:formatCode>
                <c:ptCount val="6"/>
                <c:pt idx="0">
                  <c:v>0.16</c:v>
                </c:pt>
                <c:pt idx="1">
                  <c:v>0.16</c:v>
                </c:pt>
                <c:pt idx="2">
                  <c:v>0.14000000000000001</c:v>
                </c:pt>
                <c:pt idx="3">
                  <c:v>0.17</c:v>
                </c:pt>
                <c:pt idx="4">
                  <c:v>0.14000000000000001</c:v>
                </c:pt>
                <c:pt idx="5">
                  <c:v>0.14000000000000001</c:v>
                </c:pt>
              </c:numCache>
            </c:numRef>
          </c:val>
          <c:extLst>
            <c:ext xmlns:c16="http://schemas.microsoft.com/office/drawing/2014/chart" uri="{C3380CC4-5D6E-409C-BE32-E72D297353CC}">
              <c16:uniqueId val="{00000001-A79C-43C6-ADE2-99DBD5DD661F}"/>
            </c:ext>
          </c:extLst>
        </c:ser>
        <c:ser>
          <c:idx val="2"/>
          <c:order val="2"/>
          <c:tx>
            <c:strRef>
              <c:f>Sheet1!$D$1</c:f>
              <c:strCache>
                <c:ptCount val="1"/>
                <c:pt idx="0">
                  <c:v>3</c:v>
                </c:pt>
              </c:strCache>
            </c:strRef>
          </c:tx>
          <c:spPr>
            <a:solidFill>
              <a:schemeClr val="accent5">
                <a:lumMod val="40000"/>
                <a:lumOff val="6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Sheet1!$D$2:$D$7</c:f>
              <c:numCache>
                <c:formatCode>0%</c:formatCode>
                <c:ptCount val="6"/>
                <c:pt idx="0">
                  <c:v>0.25</c:v>
                </c:pt>
                <c:pt idx="1">
                  <c:v>0.25</c:v>
                </c:pt>
                <c:pt idx="2">
                  <c:v>0.23</c:v>
                </c:pt>
                <c:pt idx="3">
                  <c:v>0.25</c:v>
                </c:pt>
                <c:pt idx="4">
                  <c:v>0.23</c:v>
                </c:pt>
                <c:pt idx="5">
                  <c:v>0.26</c:v>
                </c:pt>
              </c:numCache>
            </c:numRef>
          </c:val>
          <c:extLst>
            <c:ext xmlns:c16="http://schemas.microsoft.com/office/drawing/2014/chart" uri="{C3380CC4-5D6E-409C-BE32-E72D297353CC}">
              <c16:uniqueId val="{00000002-A79C-43C6-ADE2-99DBD5DD661F}"/>
            </c:ext>
          </c:extLst>
        </c:ser>
        <c:ser>
          <c:idx val="3"/>
          <c:order val="3"/>
          <c:tx>
            <c:strRef>
              <c:f>Sheet1!$E$1</c:f>
              <c:strCache>
                <c:ptCount val="1"/>
                <c:pt idx="0">
                  <c:v>2</c:v>
                </c:pt>
              </c:strCache>
            </c:strRef>
          </c:tx>
          <c:spPr>
            <a:solidFill>
              <a:srgbClr val="92D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Sheet1!$E$2:$E$7</c:f>
              <c:numCache>
                <c:formatCode>0%</c:formatCode>
                <c:ptCount val="6"/>
                <c:pt idx="0">
                  <c:v>0.13</c:v>
                </c:pt>
                <c:pt idx="1">
                  <c:v>0.15</c:v>
                </c:pt>
                <c:pt idx="2">
                  <c:v>0.12</c:v>
                </c:pt>
                <c:pt idx="3">
                  <c:v>0.13</c:v>
                </c:pt>
                <c:pt idx="4">
                  <c:v>0.14000000000000001</c:v>
                </c:pt>
                <c:pt idx="5">
                  <c:v>0.16</c:v>
                </c:pt>
              </c:numCache>
            </c:numRef>
          </c:val>
          <c:extLst>
            <c:ext xmlns:c16="http://schemas.microsoft.com/office/drawing/2014/chart" uri="{C3380CC4-5D6E-409C-BE32-E72D297353CC}">
              <c16:uniqueId val="{00000003-A79C-43C6-ADE2-99DBD5DD661F}"/>
            </c:ext>
          </c:extLst>
        </c:ser>
        <c:ser>
          <c:idx val="4"/>
          <c:order val="4"/>
          <c:tx>
            <c:strRef>
              <c:f>Sheet1!$F$1</c:f>
              <c:strCache>
                <c:ptCount val="1"/>
                <c:pt idx="0">
                  <c:v>1 - Not at all concerned</c:v>
                </c:pt>
              </c:strCache>
            </c:strRef>
          </c:tx>
          <c:spPr>
            <a:solidFill>
              <a:srgbClr val="00B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Sheet1!$F$2:$F$7</c:f>
              <c:numCache>
                <c:formatCode>0%</c:formatCode>
                <c:ptCount val="6"/>
                <c:pt idx="0">
                  <c:v>0.2</c:v>
                </c:pt>
                <c:pt idx="1">
                  <c:v>0.21</c:v>
                </c:pt>
                <c:pt idx="2">
                  <c:v>0.25</c:v>
                </c:pt>
                <c:pt idx="3">
                  <c:v>0.22</c:v>
                </c:pt>
                <c:pt idx="4">
                  <c:v>0.24</c:v>
                </c:pt>
                <c:pt idx="5">
                  <c:v>0.24</c:v>
                </c:pt>
              </c:numCache>
            </c:numRef>
          </c:val>
          <c:extLst>
            <c:ext xmlns:c16="http://schemas.microsoft.com/office/drawing/2014/chart" uri="{C3380CC4-5D6E-409C-BE32-E72D297353CC}">
              <c16:uniqueId val="{00000004-A79C-43C6-ADE2-99DBD5DD661F}"/>
            </c:ext>
          </c:extLst>
        </c:ser>
        <c:ser>
          <c:idx val="5"/>
          <c:order val="5"/>
          <c:tx>
            <c:strRef>
              <c:f>Sheet1!$G$1</c:f>
              <c:strCache>
                <c:ptCount val="1"/>
                <c:pt idx="0">
                  <c:v>Don't know/Refused</c:v>
                </c:pt>
              </c:strCache>
            </c:strRef>
          </c:tx>
          <c:spPr>
            <a:solidFill>
              <a:schemeClr val="bg1">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of cookies to track you visits to different website pages</c:v>
                </c:pt>
                <c:pt idx="1">
                  <c:v>Targeted advertising </c:v>
                </c:pt>
                <c:pt idx="2">
                  <c:v>Targeted political messages </c:v>
                </c:pt>
                <c:pt idx="3">
                  <c:v>Personalised content selections </c:v>
                </c:pt>
                <c:pt idx="4">
                  <c:v>Location based advertising </c:v>
                </c:pt>
                <c:pt idx="5">
                  <c:v>Recommendations </c:v>
                </c:pt>
              </c:strCache>
            </c:strRef>
          </c:cat>
          <c:val>
            <c:numRef>
              <c:f>Sheet1!$G$2:$G$7</c:f>
              <c:numCache>
                <c:formatCode>0%</c:formatCode>
                <c:ptCount val="6"/>
                <c:pt idx="0">
                  <c:v>0.09</c:v>
                </c:pt>
                <c:pt idx="1">
                  <c:v>7.0000000000000007E-2</c:v>
                </c:pt>
                <c:pt idx="2">
                  <c:v>0.08</c:v>
                </c:pt>
                <c:pt idx="3">
                  <c:v>0.09</c:v>
                </c:pt>
                <c:pt idx="4">
                  <c:v>0.08</c:v>
                </c:pt>
                <c:pt idx="5">
                  <c:v>7.0000000000000007E-2</c:v>
                </c:pt>
              </c:numCache>
            </c:numRef>
          </c:val>
          <c:extLst>
            <c:ext xmlns:c16="http://schemas.microsoft.com/office/drawing/2014/chart" uri="{C3380CC4-5D6E-409C-BE32-E72D297353CC}">
              <c16:uniqueId val="{00000005-A79C-43C6-ADE2-99DBD5DD661F}"/>
            </c:ext>
          </c:extLst>
        </c:ser>
        <c:dLbls>
          <c:dLblPos val="ctr"/>
          <c:showLegendKey val="0"/>
          <c:showVal val="1"/>
          <c:showCatName val="0"/>
          <c:showSerName val="0"/>
          <c:showPercent val="0"/>
          <c:showBubbleSize val="0"/>
        </c:dLbls>
        <c:gapWidth val="50"/>
        <c:overlap val="100"/>
        <c:axId val="359103760"/>
        <c:axId val="359090040"/>
        <c:extLst/>
      </c:barChart>
      <c:catAx>
        <c:axId val="359103760"/>
        <c:scaling>
          <c:orientation val="maxMin"/>
        </c:scaling>
        <c:delete val="0"/>
        <c:axPos val="l"/>
        <c:numFmt formatCode="General" sourceLinked="0"/>
        <c:majorTickMark val="out"/>
        <c:minorTickMark val="none"/>
        <c:tickLblPos val="nextTo"/>
        <c:spPr>
          <a:ln>
            <a:noFill/>
          </a:ln>
        </c:spPr>
        <c:crossAx val="359090040"/>
        <c:crosses val="autoZero"/>
        <c:auto val="1"/>
        <c:lblAlgn val="ctr"/>
        <c:lblOffset val="100"/>
        <c:noMultiLvlLbl val="0"/>
      </c:catAx>
      <c:valAx>
        <c:axId val="359090040"/>
        <c:scaling>
          <c:orientation val="minMax"/>
          <c:max val="1"/>
        </c:scaling>
        <c:delete val="1"/>
        <c:axPos val="t"/>
        <c:numFmt formatCode="0%" sourceLinked="1"/>
        <c:majorTickMark val="out"/>
        <c:minorTickMark val="none"/>
        <c:tickLblPos val="nextTo"/>
        <c:crossAx val="359103760"/>
        <c:crosses val="autoZero"/>
        <c:crossBetween val="between"/>
      </c:valAx>
      <c:spPr>
        <a:noFill/>
        <a:ln w="25400">
          <a:noFill/>
        </a:ln>
      </c:spPr>
    </c:plotArea>
    <c:legend>
      <c:legendPos val="t"/>
      <c:layout>
        <c:manualLayout>
          <c:xMode val="edge"/>
          <c:yMode val="edge"/>
          <c:x val="9.6060798411377227E-2"/>
          <c:y val="5.8801917868536967E-2"/>
          <c:w val="0.71974780793094417"/>
          <c:h val="6.0282383477864895E-2"/>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083447826948972"/>
          <c:y val="0.14905591668833154"/>
          <c:w val="0.43067356375159455"/>
          <c:h val="0.85094408331166849"/>
        </c:manualLayout>
      </c:layout>
      <c:barChart>
        <c:barDir val="bar"/>
        <c:grouping val="percentStacked"/>
        <c:varyColors val="0"/>
        <c:ser>
          <c:idx val="0"/>
          <c:order val="0"/>
          <c:tx>
            <c:strRef>
              <c:f>Sheet1!$B$1</c:f>
              <c:strCache>
                <c:ptCount val="1"/>
                <c:pt idx="0">
                  <c:v>1 -Strongly Disagree</c:v>
                </c:pt>
              </c:strCache>
            </c:strRef>
          </c:tx>
          <c:spPr>
            <a:solidFill>
              <a:srgbClr val="C00000"/>
            </a:solidFill>
          </c:spPr>
          <c:invertIfNegative val="0"/>
          <c:dLbls>
            <c:numFmt formatCode="0%" sourceLinked="0"/>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Sheet1!$B$2:$B$7</c:f>
              <c:numCache>
                <c:formatCode>0%</c:formatCode>
                <c:ptCount val="6"/>
                <c:pt idx="0">
                  <c:v>0.04</c:v>
                </c:pt>
                <c:pt idx="1">
                  <c:v>0.17</c:v>
                </c:pt>
                <c:pt idx="2">
                  <c:v>0.1</c:v>
                </c:pt>
                <c:pt idx="3">
                  <c:v>0.12</c:v>
                </c:pt>
                <c:pt idx="4">
                  <c:v>0.15</c:v>
                </c:pt>
                <c:pt idx="5">
                  <c:v>0.34</c:v>
                </c:pt>
              </c:numCache>
            </c:numRef>
          </c:val>
          <c:extLst>
            <c:ext xmlns:c16="http://schemas.microsoft.com/office/drawing/2014/chart" uri="{C3380CC4-5D6E-409C-BE32-E72D297353CC}">
              <c16:uniqueId val="{00000000-0539-4B03-A58C-EF75FF022D8F}"/>
            </c:ext>
          </c:extLst>
        </c:ser>
        <c:ser>
          <c:idx val="1"/>
          <c:order val="1"/>
          <c:tx>
            <c:strRef>
              <c:f>Sheet1!$C$1</c:f>
              <c:strCache>
                <c:ptCount val="1"/>
                <c:pt idx="0">
                  <c:v>2</c:v>
                </c:pt>
              </c:strCache>
            </c:strRef>
          </c:tx>
          <c:spPr>
            <a:solidFill>
              <a:srgbClr val="FF000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Sheet1!$C$2:$C$7</c:f>
              <c:numCache>
                <c:formatCode>0%</c:formatCode>
                <c:ptCount val="6"/>
                <c:pt idx="0">
                  <c:v>0.06</c:v>
                </c:pt>
                <c:pt idx="1">
                  <c:v>0.09</c:v>
                </c:pt>
                <c:pt idx="2">
                  <c:v>0.1</c:v>
                </c:pt>
                <c:pt idx="3">
                  <c:v>0.12</c:v>
                </c:pt>
                <c:pt idx="4">
                  <c:v>0.15</c:v>
                </c:pt>
                <c:pt idx="5">
                  <c:v>0.13</c:v>
                </c:pt>
              </c:numCache>
            </c:numRef>
          </c:val>
          <c:extLst>
            <c:ext xmlns:c16="http://schemas.microsoft.com/office/drawing/2014/chart" uri="{C3380CC4-5D6E-409C-BE32-E72D297353CC}">
              <c16:uniqueId val="{00000001-0539-4B03-A58C-EF75FF022D8F}"/>
            </c:ext>
          </c:extLst>
        </c:ser>
        <c:ser>
          <c:idx val="2"/>
          <c:order val="2"/>
          <c:tx>
            <c:strRef>
              <c:f>Sheet1!$D$1</c:f>
              <c:strCache>
                <c:ptCount val="1"/>
                <c:pt idx="0">
                  <c:v>3</c:v>
                </c:pt>
              </c:strCache>
            </c:strRef>
          </c:tx>
          <c:spPr>
            <a:solidFill>
              <a:srgbClr val="F1D283"/>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Sheet1!$D$2:$D$7</c:f>
              <c:numCache>
                <c:formatCode>0%</c:formatCode>
                <c:ptCount val="6"/>
                <c:pt idx="0">
                  <c:v>0.28999999999999998</c:v>
                </c:pt>
                <c:pt idx="1">
                  <c:v>0.2</c:v>
                </c:pt>
                <c:pt idx="2">
                  <c:v>0.24</c:v>
                </c:pt>
                <c:pt idx="3">
                  <c:v>0.28000000000000003</c:v>
                </c:pt>
                <c:pt idx="4">
                  <c:v>0.26</c:v>
                </c:pt>
                <c:pt idx="5">
                  <c:v>0.18</c:v>
                </c:pt>
              </c:numCache>
            </c:numRef>
          </c:val>
          <c:extLst>
            <c:ext xmlns:c16="http://schemas.microsoft.com/office/drawing/2014/chart" uri="{C3380CC4-5D6E-409C-BE32-E72D297353CC}">
              <c16:uniqueId val="{00000002-0539-4B03-A58C-EF75FF022D8F}"/>
            </c:ext>
          </c:extLst>
        </c:ser>
        <c:ser>
          <c:idx val="3"/>
          <c:order val="3"/>
          <c:tx>
            <c:strRef>
              <c:f>Sheet1!$E$1</c:f>
              <c:strCache>
                <c:ptCount val="1"/>
                <c:pt idx="0">
                  <c:v>4</c:v>
                </c:pt>
              </c:strCache>
            </c:strRef>
          </c:tx>
          <c:spPr>
            <a:solidFill>
              <a:srgbClr val="92D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Sheet1!$E$2:$E$7</c:f>
              <c:numCache>
                <c:formatCode>0%</c:formatCode>
                <c:ptCount val="6"/>
                <c:pt idx="0">
                  <c:v>0.23</c:v>
                </c:pt>
                <c:pt idx="1">
                  <c:v>0.19</c:v>
                </c:pt>
                <c:pt idx="2">
                  <c:v>0.21</c:v>
                </c:pt>
                <c:pt idx="3">
                  <c:v>0.2</c:v>
                </c:pt>
                <c:pt idx="4">
                  <c:v>0.18</c:v>
                </c:pt>
                <c:pt idx="5">
                  <c:v>0.1</c:v>
                </c:pt>
              </c:numCache>
            </c:numRef>
          </c:val>
          <c:extLst>
            <c:ext xmlns:c16="http://schemas.microsoft.com/office/drawing/2014/chart" uri="{C3380CC4-5D6E-409C-BE32-E72D297353CC}">
              <c16:uniqueId val="{00000003-0539-4B03-A58C-EF75FF022D8F}"/>
            </c:ext>
          </c:extLst>
        </c:ser>
        <c:ser>
          <c:idx val="4"/>
          <c:order val="4"/>
          <c:tx>
            <c:strRef>
              <c:f>Sheet1!$F$1</c:f>
              <c:strCache>
                <c:ptCount val="1"/>
                <c:pt idx="0">
                  <c:v>5 - Strongly Agree</c:v>
                </c:pt>
              </c:strCache>
            </c:strRef>
          </c:tx>
          <c:spPr>
            <a:solidFill>
              <a:srgbClr val="00B050"/>
            </a:solidFill>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Sheet1!$F$2:$F$7</c:f>
              <c:numCache>
                <c:formatCode>0%</c:formatCode>
                <c:ptCount val="6"/>
                <c:pt idx="0">
                  <c:v>0.3</c:v>
                </c:pt>
                <c:pt idx="1">
                  <c:v>0.28999999999999998</c:v>
                </c:pt>
                <c:pt idx="2">
                  <c:v>0.26</c:v>
                </c:pt>
                <c:pt idx="3">
                  <c:v>0.21</c:v>
                </c:pt>
                <c:pt idx="4">
                  <c:v>0.19</c:v>
                </c:pt>
                <c:pt idx="5">
                  <c:v>0.13</c:v>
                </c:pt>
              </c:numCache>
            </c:numRef>
          </c:val>
          <c:extLst>
            <c:ext xmlns:c16="http://schemas.microsoft.com/office/drawing/2014/chart" uri="{C3380CC4-5D6E-409C-BE32-E72D297353CC}">
              <c16:uniqueId val="{00000004-0539-4B03-A58C-EF75FF022D8F}"/>
            </c:ext>
          </c:extLst>
        </c:ser>
        <c:ser>
          <c:idx val="5"/>
          <c:order val="5"/>
          <c:tx>
            <c:strRef>
              <c:f>Sheet1!$G$1</c:f>
              <c:strCache>
                <c:ptCount val="1"/>
                <c:pt idx="0">
                  <c:v>Don't know/Refused</c:v>
                </c:pt>
              </c:strCache>
            </c:strRef>
          </c:tx>
          <c:spPr>
            <a:solidFill>
              <a:schemeClr val="bg1">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benefits of going online outweigh the risks</c:v>
                </c:pt>
                <c:pt idx="1">
                  <c:v>I always agree to terms and conditions without reading them, just so that I can access the service</c:v>
                </c:pt>
                <c:pt idx="2">
                  <c:v>If illegal, offensive or harmful material appears on the most popular and most used websites and social media sites I would trust them to remove it quickly</c:v>
                </c:pt>
                <c:pt idx="3">
                  <c:v>I am confident that I can control who my personal information is shared with on the internet</c:v>
                </c:pt>
                <c:pt idx="4">
                  <c:v>It is impossible to avoid seeing harmful or offensive photos and videos if you use the internet</c:v>
                </c:pt>
                <c:pt idx="5">
                  <c:v>Online ‘trolls’ and bullies put me off using social media</c:v>
                </c:pt>
              </c:strCache>
            </c:strRef>
          </c:cat>
          <c:val>
            <c:numRef>
              <c:f>Sheet1!$G$2:$G$7</c:f>
              <c:numCache>
                <c:formatCode>0%</c:formatCode>
                <c:ptCount val="6"/>
                <c:pt idx="0">
                  <c:v>7.0000000000000007E-2</c:v>
                </c:pt>
                <c:pt idx="1">
                  <c:v>7.0000000000000007E-2</c:v>
                </c:pt>
                <c:pt idx="2">
                  <c:v>0.09</c:v>
                </c:pt>
                <c:pt idx="3">
                  <c:v>7.0000000000000007E-2</c:v>
                </c:pt>
                <c:pt idx="4">
                  <c:v>0.08</c:v>
                </c:pt>
                <c:pt idx="5">
                  <c:v>0.11</c:v>
                </c:pt>
              </c:numCache>
            </c:numRef>
          </c:val>
          <c:extLst>
            <c:ext xmlns:c16="http://schemas.microsoft.com/office/drawing/2014/chart" uri="{C3380CC4-5D6E-409C-BE32-E72D297353CC}">
              <c16:uniqueId val="{00000005-0539-4B03-A58C-EF75FF022D8F}"/>
            </c:ext>
          </c:extLst>
        </c:ser>
        <c:dLbls>
          <c:dLblPos val="ctr"/>
          <c:showLegendKey val="0"/>
          <c:showVal val="1"/>
          <c:showCatName val="0"/>
          <c:showSerName val="0"/>
          <c:showPercent val="0"/>
          <c:showBubbleSize val="0"/>
        </c:dLbls>
        <c:gapWidth val="50"/>
        <c:overlap val="100"/>
        <c:axId val="359103760"/>
        <c:axId val="359090040"/>
        <c:extLst/>
      </c:barChart>
      <c:catAx>
        <c:axId val="359103760"/>
        <c:scaling>
          <c:orientation val="maxMin"/>
        </c:scaling>
        <c:delete val="0"/>
        <c:axPos val="l"/>
        <c:numFmt formatCode="General" sourceLinked="0"/>
        <c:majorTickMark val="out"/>
        <c:minorTickMark val="none"/>
        <c:tickLblPos val="nextTo"/>
        <c:spPr>
          <a:ln>
            <a:noFill/>
          </a:ln>
        </c:spPr>
        <c:txPr>
          <a:bodyPr/>
          <a:lstStyle/>
          <a:p>
            <a:pPr>
              <a:defRPr sz="1000"/>
            </a:pPr>
            <a:endParaRPr lang="en-US"/>
          </a:p>
        </c:txPr>
        <c:crossAx val="359090040"/>
        <c:crosses val="autoZero"/>
        <c:auto val="1"/>
        <c:lblAlgn val="ctr"/>
        <c:lblOffset val="100"/>
        <c:noMultiLvlLbl val="0"/>
      </c:catAx>
      <c:valAx>
        <c:axId val="359090040"/>
        <c:scaling>
          <c:orientation val="minMax"/>
          <c:max val="1"/>
        </c:scaling>
        <c:delete val="1"/>
        <c:axPos val="t"/>
        <c:numFmt formatCode="0%" sourceLinked="1"/>
        <c:majorTickMark val="out"/>
        <c:minorTickMark val="none"/>
        <c:tickLblPos val="nextTo"/>
        <c:crossAx val="359103760"/>
        <c:crosses val="autoZero"/>
        <c:crossBetween val="between"/>
      </c:valAx>
      <c:spPr>
        <a:noFill/>
        <a:ln w="25400">
          <a:noFill/>
        </a:ln>
      </c:spPr>
    </c:plotArea>
    <c:legend>
      <c:legendPos val="t"/>
      <c:layout>
        <c:manualLayout>
          <c:xMode val="edge"/>
          <c:yMode val="edge"/>
          <c:x val="2.3345470891527862E-2"/>
          <c:y val="5.8801917868536967E-2"/>
          <c:w val="0.69978673763137766"/>
          <c:h val="5.7958598425561392E-2"/>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789987028689027"/>
          <c:y val="6.2176759266601468E-3"/>
          <c:w val="0.47526438603365007"/>
          <c:h val="0.9670041283811025"/>
        </c:manualLayout>
      </c:layout>
      <c:barChart>
        <c:barDir val="bar"/>
        <c:grouping val="stacked"/>
        <c:varyColors val="0"/>
        <c:ser>
          <c:idx val="0"/>
          <c:order val="0"/>
          <c:tx>
            <c:strRef>
              <c:f>Sheet1!$B$1</c:f>
              <c:strCache>
                <c:ptCount val="1"/>
                <c:pt idx="0">
                  <c:v>Unprompted</c:v>
                </c:pt>
              </c:strCache>
            </c:strRef>
          </c:tx>
          <c:spPr>
            <a:solidFill>
              <a:srgbClr val="AE153B"/>
            </a:solidFill>
          </c:spPr>
          <c:invertIfNegative val="0"/>
          <c:dPt>
            <c:idx val="0"/>
            <c:invertIfNegative val="0"/>
            <c:bubble3D val="0"/>
            <c:extLst>
              <c:ext xmlns:c16="http://schemas.microsoft.com/office/drawing/2014/chart" uri="{C3380CC4-5D6E-409C-BE32-E72D297353CC}">
                <c16:uniqueId val="{00000000-6540-4664-8751-7E6A00317AC2}"/>
              </c:ext>
            </c:extLst>
          </c:dPt>
          <c:dPt>
            <c:idx val="1"/>
            <c:invertIfNegative val="0"/>
            <c:bubble3D val="0"/>
            <c:extLst>
              <c:ext xmlns:c16="http://schemas.microsoft.com/office/drawing/2014/chart" uri="{C3380CC4-5D6E-409C-BE32-E72D297353CC}">
                <c16:uniqueId val="{00000001-6540-4664-8751-7E6A00317AC2}"/>
              </c:ext>
            </c:extLst>
          </c:dPt>
          <c:dPt>
            <c:idx val="2"/>
            <c:invertIfNegative val="0"/>
            <c:bubble3D val="0"/>
            <c:extLst>
              <c:ext xmlns:c16="http://schemas.microsoft.com/office/drawing/2014/chart" uri="{C3380CC4-5D6E-409C-BE32-E72D297353CC}">
                <c16:uniqueId val="{00000002-6540-4664-8751-7E6A00317AC2}"/>
              </c:ext>
            </c:extLst>
          </c:dPt>
          <c:dPt>
            <c:idx val="3"/>
            <c:invertIfNegative val="0"/>
            <c:bubble3D val="0"/>
            <c:extLst>
              <c:ext xmlns:c16="http://schemas.microsoft.com/office/drawing/2014/chart" uri="{C3380CC4-5D6E-409C-BE32-E72D297353CC}">
                <c16:uniqueId val="{00000003-6540-4664-8751-7E6A00317AC2}"/>
              </c:ext>
            </c:extLst>
          </c:dPt>
          <c:dPt>
            <c:idx val="4"/>
            <c:invertIfNegative val="0"/>
            <c:bubble3D val="0"/>
            <c:extLst>
              <c:ext xmlns:c16="http://schemas.microsoft.com/office/drawing/2014/chart" uri="{C3380CC4-5D6E-409C-BE32-E72D297353CC}">
                <c16:uniqueId val="{00000004-6540-4664-8751-7E6A00317AC2}"/>
              </c:ext>
            </c:extLst>
          </c:dPt>
          <c:dPt>
            <c:idx val="5"/>
            <c:invertIfNegative val="0"/>
            <c:bubble3D val="0"/>
            <c:extLst>
              <c:ext xmlns:c16="http://schemas.microsoft.com/office/drawing/2014/chart" uri="{C3380CC4-5D6E-409C-BE32-E72D297353CC}">
                <c16:uniqueId val="{00000005-6540-4664-8751-7E6A00317AC2}"/>
              </c:ext>
            </c:extLst>
          </c:dPt>
          <c:dPt>
            <c:idx val="6"/>
            <c:invertIfNegative val="0"/>
            <c:bubble3D val="0"/>
            <c:extLst>
              <c:ext xmlns:c16="http://schemas.microsoft.com/office/drawing/2014/chart" uri="{C3380CC4-5D6E-409C-BE32-E72D297353CC}">
                <c16:uniqueId val="{00000006-6540-4664-8751-7E6A00317AC2}"/>
              </c:ext>
            </c:extLst>
          </c:dPt>
          <c:dPt>
            <c:idx val="7"/>
            <c:invertIfNegative val="0"/>
            <c:bubble3D val="0"/>
            <c:extLst>
              <c:ext xmlns:c16="http://schemas.microsoft.com/office/drawing/2014/chart" uri="{C3380CC4-5D6E-409C-BE32-E72D297353CC}">
                <c16:uniqueId val="{00000007-6540-4664-8751-7E6A00317AC2}"/>
              </c:ext>
            </c:extLst>
          </c:dPt>
          <c:dPt>
            <c:idx val="8"/>
            <c:invertIfNegative val="0"/>
            <c:bubble3D val="0"/>
            <c:extLst>
              <c:ext xmlns:c16="http://schemas.microsoft.com/office/drawing/2014/chart" uri="{C3380CC4-5D6E-409C-BE32-E72D297353CC}">
                <c16:uniqueId val="{00000008-6540-4664-8751-7E6A00317AC2}"/>
              </c:ext>
            </c:extLst>
          </c:dPt>
          <c:dPt>
            <c:idx val="9"/>
            <c:invertIfNegative val="0"/>
            <c:bubble3D val="0"/>
            <c:extLst>
              <c:ext xmlns:c16="http://schemas.microsoft.com/office/drawing/2014/chart" uri="{C3380CC4-5D6E-409C-BE32-E72D297353CC}">
                <c16:uniqueId val="{00000009-6540-4664-8751-7E6A00317AC2}"/>
              </c:ext>
            </c:extLst>
          </c:dPt>
          <c:dPt>
            <c:idx val="10"/>
            <c:invertIfNegative val="0"/>
            <c:bubble3D val="0"/>
            <c:extLst>
              <c:ext xmlns:c16="http://schemas.microsoft.com/office/drawing/2014/chart" uri="{C3380CC4-5D6E-409C-BE32-E72D297353CC}">
                <c16:uniqueId val="{0000000A-6540-4664-8751-7E6A00317AC2}"/>
              </c:ext>
            </c:extLst>
          </c:dPt>
          <c:dPt>
            <c:idx val="11"/>
            <c:invertIfNegative val="0"/>
            <c:bubble3D val="0"/>
            <c:extLst>
              <c:ext xmlns:c16="http://schemas.microsoft.com/office/drawing/2014/chart" uri="{C3380CC4-5D6E-409C-BE32-E72D297353CC}">
                <c16:uniqueId val="{0000000B-6540-4664-8751-7E6A00317AC2}"/>
              </c:ext>
            </c:extLst>
          </c:dPt>
          <c:dPt>
            <c:idx val="12"/>
            <c:invertIfNegative val="0"/>
            <c:bubble3D val="0"/>
            <c:extLst>
              <c:ext xmlns:c16="http://schemas.microsoft.com/office/drawing/2014/chart" uri="{C3380CC4-5D6E-409C-BE32-E72D297353CC}">
                <c16:uniqueId val="{0000000C-6540-4664-8751-7E6A00317AC2}"/>
              </c:ext>
            </c:extLst>
          </c:dPt>
          <c:dPt>
            <c:idx val="13"/>
            <c:invertIfNegative val="0"/>
            <c:bubble3D val="0"/>
            <c:extLst>
              <c:ext xmlns:c16="http://schemas.microsoft.com/office/drawing/2014/chart" uri="{C3380CC4-5D6E-409C-BE32-E72D297353CC}">
                <c16:uniqueId val="{0000000D-6540-4664-8751-7E6A00317AC2}"/>
              </c:ext>
            </c:extLst>
          </c:dPt>
          <c:dPt>
            <c:idx val="14"/>
            <c:invertIfNegative val="0"/>
            <c:bubble3D val="0"/>
            <c:extLst>
              <c:ext xmlns:c16="http://schemas.microsoft.com/office/drawing/2014/chart" uri="{C3380CC4-5D6E-409C-BE32-E72D297353CC}">
                <c16:uniqueId val="{0000000E-6540-4664-8751-7E6A00317AC2}"/>
              </c:ext>
            </c:extLst>
          </c:dPt>
          <c:dPt>
            <c:idx val="15"/>
            <c:invertIfNegative val="0"/>
            <c:bubble3D val="0"/>
            <c:extLst>
              <c:ext xmlns:c16="http://schemas.microsoft.com/office/drawing/2014/chart" uri="{C3380CC4-5D6E-409C-BE32-E72D297353CC}">
                <c16:uniqueId val="{0000000F-6540-4664-8751-7E6A00317AC2}"/>
              </c:ext>
            </c:extLst>
          </c:dPt>
          <c:dPt>
            <c:idx val="16"/>
            <c:invertIfNegative val="0"/>
            <c:bubble3D val="0"/>
            <c:extLst>
              <c:ext xmlns:c16="http://schemas.microsoft.com/office/drawing/2014/chart" uri="{C3380CC4-5D6E-409C-BE32-E72D297353CC}">
                <c16:uniqueId val="{00000010-6540-4664-8751-7E6A00317AC2}"/>
              </c:ext>
            </c:extLst>
          </c:dPt>
          <c:dPt>
            <c:idx val="17"/>
            <c:invertIfNegative val="0"/>
            <c:bubble3D val="0"/>
            <c:extLst>
              <c:ext xmlns:c16="http://schemas.microsoft.com/office/drawing/2014/chart" uri="{C3380CC4-5D6E-409C-BE32-E72D297353CC}">
                <c16:uniqueId val="{00000011-6540-4664-8751-7E6A00317AC2}"/>
              </c:ext>
            </c:extLst>
          </c:dPt>
          <c:dPt>
            <c:idx val="18"/>
            <c:invertIfNegative val="0"/>
            <c:bubble3D val="0"/>
            <c:extLst>
              <c:ext xmlns:c16="http://schemas.microsoft.com/office/drawing/2014/chart" uri="{C3380CC4-5D6E-409C-BE32-E72D297353CC}">
                <c16:uniqueId val="{00000012-6540-4664-8751-7E6A00317AC2}"/>
              </c:ext>
            </c:extLst>
          </c:dPt>
          <c:dPt>
            <c:idx val="19"/>
            <c:invertIfNegative val="0"/>
            <c:bubble3D val="0"/>
            <c:extLst>
              <c:ext xmlns:c16="http://schemas.microsoft.com/office/drawing/2014/chart" uri="{C3380CC4-5D6E-409C-BE32-E72D297353CC}">
                <c16:uniqueId val="{00000013-6540-4664-8751-7E6A00317AC2}"/>
              </c:ext>
            </c:extLst>
          </c:dPt>
          <c:dPt>
            <c:idx val="20"/>
            <c:invertIfNegative val="0"/>
            <c:bubble3D val="0"/>
            <c:extLst>
              <c:ext xmlns:c16="http://schemas.microsoft.com/office/drawing/2014/chart" uri="{C3380CC4-5D6E-409C-BE32-E72D297353CC}">
                <c16:uniqueId val="{00000014-6540-4664-8751-7E6A00317AC2}"/>
              </c:ext>
            </c:extLst>
          </c:dPt>
          <c:dPt>
            <c:idx val="21"/>
            <c:invertIfNegative val="0"/>
            <c:bubble3D val="0"/>
            <c:extLst>
              <c:ext xmlns:c16="http://schemas.microsoft.com/office/drawing/2014/chart" uri="{C3380CC4-5D6E-409C-BE32-E72D297353CC}">
                <c16:uniqueId val="{00000015-6540-4664-8751-7E6A00317AC2}"/>
              </c:ext>
            </c:extLst>
          </c:dPt>
          <c:dPt>
            <c:idx val="22"/>
            <c:invertIfNegative val="0"/>
            <c:bubble3D val="0"/>
            <c:extLst>
              <c:ext xmlns:c16="http://schemas.microsoft.com/office/drawing/2014/chart" uri="{C3380CC4-5D6E-409C-BE32-E72D297353CC}">
                <c16:uniqueId val="{00000016-6540-4664-8751-7E6A00317AC2}"/>
              </c:ext>
            </c:extLst>
          </c:dPt>
          <c:dPt>
            <c:idx val="23"/>
            <c:invertIfNegative val="0"/>
            <c:bubble3D val="0"/>
            <c:extLst>
              <c:ext xmlns:c16="http://schemas.microsoft.com/office/drawing/2014/chart" uri="{C3380CC4-5D6E-409C-BE32-E72D297353CC}">
                <c16:uniqueId val="{00000017-6540-4664-8751-7E6A00317AC2}"/>
              </c:ext>
            </c:extLst>
          </c:dPt>
          <c:dPt>
            <c:idx val="24"/>
            <c:invertIfNegative val="0"/>
            <c:bubble3D val="0"/>
            <c:extLst>
              <c:ext xmlns:c16="http://schemas.microsoft.com/office/drawing/2014/chart" uri="{C3380CC4-5D6E-409C-BE32-E72D297353CC}">
                <c16:uniqueId val="{00000018-6540-4664-8751-7E6A00317AC2}"/>
              </c:ext>
            </c:extLst>
          </c:dPt>
          <c:dPt>
            <c:idx val="25"/>
            <c:invertIfNegative val="0"/>
            <c:bubble3D val="0"/>
            <c:extLst>
              <c:ext xmlns:c16="http://schemas.microsoft.com/office/drawing/2014/chart" uri="{C3380CC4-5D6E-409C-BE32-E72D297353CC}">
                <c16:uniqueId val="{00000019-6540-4664-8751-7E6A00317AC2}"/>
              </c:ext>
            </c:extLst>
          </c:dPt>
          <c:dPt>
            <c:idx val="26"/>
            <c:invertIfNegative val="0"/>
            <c:bubble3D val="0"/>
            <c:extLst>
              <c:ext xmlns:c16="http://schemas.microsoft.com/office/drawing/2014/chart" uri="{C3380CC4-5D6E-409C-BE32-E72D297353CC}">
                <c16:uniqueId val="{0000001A-6540-4664-8751-7E6A00317AC2}"/>
              </c:ext>
            </c:extLst>
          </c:dPt>
          <c:dPt>
            <c:idx val="27"/>
            <c:invertIfNegative val="0"/>
            <c:bubble3D val="0"/>
            <c:extLst>
              <c:ext xmlns:c16="http://schemas.microsoft.com/office/drawing/2014/chart" uri="{C3380CC4-5D6E-409C-BE32-E72D297353CC}">
                <c16:uniqueId val="{0000001B-6540-4664-8751-7E6A00317AC2}"/>
              </c:ext>
            </c:extLst>
          </c:dPt>
          <c:dPt>
            <c:idx val="28"/>
            <c:invertIfNegative val="0"/>
            <c:bubble3D val="0"/>
            <c:extLst>
              <c:ext xmlns:c16="http://schemas.microsoft.com/office/drawing/2014/chart" uri="{C3380CC4-5D6E-409C-BE32-E72D297353CC}">
                <c16:uniqueId val="{0000001C-6540-4664-8751-7E6A00317AC2}"/>
              </c:ext>
            </c:extLst>
          </c:dPt>
          <c:dPt>
            <c:idx val="29"/>
            <c:invertIfNegative val="0"/>
            <c:bubble3D val="0"/>
            <c:extLst>
              <c:ext xmlns:c16="http://schemas.microsoft.com/office/drawing/2014/chart" uri="{C3380CC4-5D6E-409C-BE32-E72D297353CC}">
                <c16:uniqueId val="{0000001D-6540-4664-8751-7E6A00317AC2}"/>
              </c:ext>
            </c:extLst>
          </c:dPt>
          <c:dPt>
            <c:idx val="30"/>
            <c:invertIfNegative val="0"/>
            <c:bubble3D val="0"/>
            <c:extLst>
              <c:ext xmlns:c16="http://schemas.microsoft.com/office/drawing/2014/chart" uri="{C3380CC4-5D6E-409C-BE32-E72D297353CC}">
                <c16:uniqueId val="{0000001E-6540-4664-8751-7E6A00317AC2}"/>
              </c:ext>
            </c:extLst>
          </c:dPt>
          <c:dPt>
            <c:idx val="31"/>
            <c:invertIfNegative val="0"/>
            <c:bubble3D val="0"/>
            <c:extLst>
              <c:ext xmlns:c16="http://schemas.microsoft.com/office/drawing/2014/chart" uri="{C3380CC4-5D6E-409C-BE32-E72D297353CC}">
                <c16:uniqueId val="{0000001F-6540-4664-8751-7E6A00317AC2}"/>
              </c:ext>
            </c:extLst>
          </c:dPt>
          <c:dPt>
            <c:idx val="32"/>
            <c:invertIfNegative val="0"/>
            <c:bubble3D val="0"/>
            <c:extLst>
              <c:ext xmlns:c16="http://schemas.microsoft.com/office/drawing/2014/chart" uri="{C3380CC4-5D6E-409C-BE32-E72D297353CC}">
                <c16:uniqueId val="{00000020-6540-4664-8751-7E6A00317AC2}"/>
              </c:ext>
            </c:extLst>
          </c:dPt>
          <c:dPt>
            <c:idx val="33"/>
            <c:invertIfNegative val="0"/>
            <c:bubble3D val="0"/>
            <c:extLst>
              <c:ext xmlns:c16="http://schemas.microsoft.com/office/drawing/2014/chart" uri="{C3380CC4-5D6E-409C-BE32-E72D297353CC}">
                <c16:uniqueId val="{00000021-6540-4664-8751-7E6A00317AC2}"/>
              </c:ext>
            </c:extLst>
          </c:dPt>
          <c:dPt>
            <c:idx val="34"/>
            <c:invertIfNegative val="0"/>
            <c:bubble3D val="0"/>
            <c:extLst>
              <c:ext xmlns:c16="http://schemas.microsoft.com/office/drawing/2014/chart" uri="{C3380CC4-5D6E-409C-BE32-E72D297353CC}">
                <c16:uniqueId val="{00000022-6540-4664-8751-7E6A00317AC2}"/>
              </c:ext>
            </c:extLst>
          </c:dPt>
          <c:dLbls>
            <c:numFmt formatCode="0%" sourceLinked="0"/>
            <c:spPr>
              <a:noFill/>
              <a:ln>
                <a:noFill/>
              </a:ln>
              <a:effectLst/>
            </c:spPr>
            <c:txPr>
              <a:bodyPr wrap="square" lIns="38100" tIns="19050" rIns="38100" bIns="19050" anchor="ctr">
                <a:spAutoFit/>
              </a:bodyPr>
              <a:lstStyle/>
              <a:p>
                <a:pPr>
                  <a:defRPr sz="9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Sheet1!$A$2:$A$35</c:f>
              <c:strCache>
                <c:ptCount val="34"/>
                <c:pt idx="0">
                  <c:v>Child exploitation</c:v>
                </c:pt>
                <c:pt idx="1">
                  <c:v>Scams\ fraud\ identity theft</c:v>
                </c:pt>
                <c:pt idx="2">
                  <c:v>Strangers contacting children</c:v>
                </c:pt>
                <c:pt idx="3">
                  <c:v>My personal data being processed without my knowledge or consent</c:v>
                </c:pt>
                <c:pt idx="4">
                  <c:v>Bullying\ harassment\ trolling</c:v>
                </c:pt>
                <c:pt idx="5">
                  <c:v>Loss or hacking of personal data\ passwords</c:v>
                </c:pt>
                <c:pt idx="6">
                  <c:v>Loss of privacy</c:v>
                </c:pt>
                <c:pt idx="7">
                  <c:v>Viruses\ trojans\ worms\ spyware\ malicious software</c:v>
                </c:pt>
                <c:pt idx="8">
                  <c:v>Unsuitable content for children</c:v>
                </c:pt>
                <c:pt idx="9">
                  <c:v>Promotion of terrorism\ radicalisation</c:v>
                </c:pt>
                <c:pt idx="10">
                  <c:v>Sex\ pornography</c:v>
                </c:pt>
                <c:pt idx="11">
                  <c:v>People masquerading as younger people online</c:v>
                </c:pt>
                <c:pt idx="12">
                  <c:v>Personal information not stored securely</c:v>
                </c:pt>
                <c:pt idx="13">
                  <c:v>Offensive videos\ pictures</c:v>
                </c:pt>
                <c:pt idx="14">
                  <c:v>Spam emails\ communications</c:v>
                </c:pt>
                <c:pt idx="15">
                  <c:v>Fake News\ disinformation</c:v>
                </c:pt>
                <c:pt idx="16">
                  <c:v>Hateful speech</c:v>
                </c:pt>
                <c:pt idx="17">
                  <c:v>Threats\ stalking</c:v>
                </c:pt>
                <c:pt idx="18">
                  <c:v>Violence</c:v>
                </c:pt>
                <c:pt idx="19">
                  <c:v>People impersonating others or being anonymous</c:v>
                </c:pt>
                <c:pt idx="20">
                  <c:v>Harmful or dangerous content </c:v>
                </c:pt>
                <c:pt idx="21">
                  <c:v>Hateful speech from other users</c:v>
                </c:pt>
                <c:pt idx="22">
                  <c:v>Anti-social behaviours</c:v>
                </c:pt>
                <c:pt idx="23">
                  <c:v>Fear of private or embarrassing information being made public</c:v>
                </c:pt>
                <c:pt idx="24">
                  <c:v>Targeted advertising </c:v>
                </c:pt>
                <c:pt idx="25">
                  <c:v>Offensive images from other users</c:v>
                </c:pt>
                <c:pt idx="26">
                  <c:v>Bad language</c:v>
                </c:pt>
                <c:pt idx="27">
                  <c:v>Unsolicited\ unwelcome friend\follow\connect requests</c:v>
                </c:pt>
                <c:pt idx="28">
                  <c:v>Offensive language from other users</c:v>
                </c:pt>
                <c:pt idx="29">
                  <c:v>Government\ agency surveillance</c:v>
                </c:pt>
                <c:pt idx="30">
                  <c:v>Offensive language in publications</c:v>
                </c:pt>
                <c:pt idx="31">
                  <c:v>Spending too much time online</c:v>
                </c:pt>
                <c:pt idx="32">
                  <c:v>Targeted political messages</c:v>
                </c:pt>
                <c:pt idx="33">
                  <c:v>Addictive</c:v>
                </c:pt>
              </c:strCache>
            </c:strRef>
          </c:cat>
          <c:val>
            <c:numRef>
              <c:f>Sheet1!$B$2:$B$35</c:f>
              <c:numCache>
                <c:formatCode>0%</c:formatCode>
                <c:ptCount val="34"/>
                <c:pt idx="0">
                  <c:v>0.24</c:v>
                </c:pt>
                <c:pt idx="1">
                  <c:v>0.22</c:v>
                </c:pt>
                <c:pt idx="2">
                  <c:v>0.14000000000000001</c:v>
                </c:pt>
                <c:pt idx="3">
                  <c:v>0.19</c:v>
                </c:pt>
                <c:pt idx="4">
                  <c:v>0.15</c:v>
                </c:pt>
                <c:pt idx="5">
                  <c:v>0.17</c:v>
                </c:pt>
                <c:pt idx="6">
                  <c:v>0.17</c:v>
                </c:pt>
                <c:pt idx="7">
                  <c:v>0.16</c:v>
                </c:pt>
                <c:pt idx="8">
                  <c:v>0.15</c:v>
                </c:pt>
                <c:pt idx="9">
                  <c:v>0.12</c:v>
                </c:pt>
                <c:pt idx="10">
                  <c:v>0.14000000000000001</c:v>
                </c:pt>
                <c:pt idx="11">
                  <c:v>0.13</c:v>
                </c:pt>
                <c:pt idx="12">
                  <c:v>0.14000000000000001</c:v>
                </c:pt>
                <c:pt idx="13">
                  <c:v>0.11</c:v>
                </c:pt>
                <c:pt idx="14">
                  <c:v>0.12</c:v>
                </c:pt>
                <c:pt idx="15">
                  <c:v>0.12</c:v>
                </c:pt>
                <c:pt idx="16">
                  <c:v>0.11</c:v>
                </c:pt>
                <c:pt idx="17">
                  <c:v>0.1</c:v>
                </c:pt>
                <c:pt idx="18">
                  <c:v>0.11</c:v>
                </c:pt>
                <c:pt idx="19">
                  <c:v>0.1</c:v>
                </c:pt>
                <c:pt idx="20">
                  <c:v>0.09</c:v>
                </c:pt>
                <c:pt idx="21">
                  <c:v>0.09</c:v>
                </c:pt>
                <c:pt idx="22">
                  <c:v>0.08</c:v>
                </c:pt>
                <c:pt idx="23">
                  <c:v>0.09</c:v>
                </c:pt>
                <c:pt idx="24">
                  <c:v>0.09</c:v>
                </c:pt>
                <c:pt idx="25">
                  <c:v>0.08</c:v>
                </c:pt>
                <c:pt idx="26">
                  <c:v>0.08</c:v>
                </c:pt>
                <c:pt idx="27">
                  <c:v>0.08</c:v>
                </c:pt>
                <c:pt idx="28">
                  <c:v>0.08</c:v>
                </c:pt>
                <c:pt idx="29">
                  <c:v>0.08</c:v>
                </c:pt>
                <c:pt idx="30">
                  <c:v>7.0000000000000007E-2</c:v>
                </c:pt>
                <c:pt idx="31">
                  <c:v>7.0000000000000007E-2</c:v>
                </c:pt>
                <c:pt idx="32">
                  <c:v>7.0000000000000007E-2</c:v>
                </c:pt>
                <c:pt idx="33">
                  <c:v>7.0000000000000007E-2</c:v>
                </c:pt>
              </c:numCache>
            </c:numRef>
          </c:val>
          <c:extLst>
            <c:ext xmlns:c16="http://schemas.microsoft.com/office/drawing/2014/chart" uri="{C3380CC4-5D6E-409C-BE32-E72D297353CC}">
              <c16:uniqueId val="{00000023-6540-4664-8751-7E6A00317AC2}"/>
            </c:ext>
          </c:extLst>
        </c:ser>
        <c:ser>
          <c:idx val="1"/>
          <c:order val="1"/>
          <c:tx>
            <c:strRef>
              <c:f>Sheet1!$C$1</c:f>
              <c:strCache>
                <c:ptCount val="1"/>
                <c:pt idx="0">
                  <c:v>Prompted</c:v>
                </c:pt>
              </c:strCache>
            </c:strRef>
          </c:tx>
          <c:spPr>
            <a:solidFill>
              <a:schemeClr val="accent1"/>
            </a:solidFill>
          </c:spPr>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Sheet1!$A$2:$A$35</c:f>
              <c:strCache>
                <c:ptCount val="34"/>
                <c:pt idx="0">
                  <c:v>Child exploitation</c:v>
                </c:pt>
                <c:pt idx="1">
                  <c:v>Scams\ fraud\ identity theft</c:v>
                </c:pt>
                <c:pt idx="2">
                  <c:v>Strangers contacting children</c:v>
                </c:pt>
                <c:pt idx="3">
                  <c:v>My personal data being processed without my knowledge or consent</c:v>
                </c:pt>
                <c:pt idx="4">
                  <c:v>Bullying\ harassment\ trolling</c:v>
                </c:pt>
                <c:pt idx="5">
                  <c:v>Loss or hacking of personal data\ passwords</c:v>
                </c:pt>
                <c:pt idx="6">
                  <c:v>Loss of privacy</c:v>
                </c:pt>
                <c:pt idx="7">
                  <c:v>Viruses\ trojans\ worms\ spyware\ malicious software</c:v>
                </c:pt>
                <c:pt idx="8">
                  <c:v>Unsuitable content for children</c:v>
                </c:pt>
                <c:pt idx="9">
                  <c:v>Promotion of terrorism\ radicalisation</c:v>
                </c:pt>
                <c:pt idx="10">
                  <c:v>Sex\ pornography</c:v>
                </c:pt>
                <c:pt idx="11">
                  <c:v>People masquerading as younger people online</c:v>
                </c:pt>
                <c:pt idx="12">
                  <c:v>Personal information not stored securely</c:v>
                </c:pt>
                <c:pt idx="13">
                  <c:v>Offensive videos\ pictures</c:v>
                </c:pt>
                <c:pt idx="14">
                  <c:v>Spam emails\ communications</c:v>
                </c:pt>
                <c:pt idx="15">
                  <c:v>Fake News\ disinformation</c:v>
                </c:pt>
                <c:pt idx="16">
                  <c:v>Hateful speech</c:v>
                </c:pt>
                <c:pt idx="17">
                  <c:v>Threats\ stalking</c:v>
                </c:pt>
                <c:pt idx="18">
                  <c:v>Violence</c:v>
                </c:pt>
                <c:pt idx="19">
                  <c:v>People impersonating others or being anonymous</c:v>
                </c:pt>
                <c:pt idx="20">
                  <c:v>Harmful or dangerous content </c:v>
                </c:pt>
                <c:pt idx="21">
                  <c:v>Hateful speech from other users</c:v>
                </c:pt>
                <c:pt idx="22">
                  <c:v>Anti-social behaviours</c:v>
                </c:pt>
                <c:pt idx="23">
                  <c:v>Fear of private or embarrassing information being made public</c:v>
                </c:pt>
                <c:pt idx="24">
                  <c:v>Targeted advertising </c:v>
                </c:pt>
                <c:pt idx="25">
                  <c:v>Offensive images from other users</c:v>
                </c:pt>
                <c:pt idx="26">
                  <c:v>Bad language</c:v>
                </c:pt>
                <c:pt idx="27">
                  <c:v>Unsolicited\ unwelcome friend\follow\connect requests</c:v>
                </c:pt>
                <c:pt idx="28">
                  <c:v>Offensive language from other users</c:v>
                </c:pt>
                <c:pt idx="29">
                  <c:v>Government\ agency surveillance</c:v>
                </c:pt>
                <c:pt idx="30">
                  <c:v>Offensive language in publications</c:v>
                </c:pt>
                <c:pt idx="31">
                  <c:v>Spending too much time online</c:v>
                </c:pt>
                <c:pt idx="32">
                  <c:v>Targeted political messages</c:v>
                </c:pt>
                <c:pt idx="33">
                  <c:v>Addictive</c:v>
                </c:pt>
              </c:strCache>
            </c:strRef>
          </c:cat>
          <c:val>
            <c:numRef>
              <c:f>Sheet1!$C$2:$C$35</c:f>
              <c:numCache>
                <c:formatCode>0%</c:formatCode>
                <c:ptCount val="34"/>
                <c:pt idx="0">
                  <c:v>0.28999999999999998</c:v>
                </c:pt>
                <c:pt idx="1">
                  <c:v>0.24</c:v>
                </c:pt>
                <c:pt idx="2">
                  <c:v>0.26</c:v>
                </c:pt>
                <c:pt idx="3">
                  <c:v>0.2</c:v>
                </c:pt>
                <c:pt idx="4">
                  <c:v>0.24</c:v>
                </c:pt>
                <c:pt idx="5">
                  <c:v>0.22</c:v>
                </c:pt>
                <c:pt idx="6">
                  <c:v>0.21</c:v>
                </c:pt>
                <c:pt idx="7">
                  <c:v>0.21</c:v>
                </c:pt>
                <c:pt idx="8">
                  <c:v>0.22</c:v>
                </c:pt>
                <c:pt idx="9">
                  <c:v>0.25</c:v>
                </c:pt>
                <c:pt idx="10">
                  <c:v>0.19</c:v>
                </c:pt>
                <c:pt idx="11">
                  <c:v>0.2</c:v>
                </c:pt>
                <c:pt idx="12">
                  <c:v>0.17</c:v>
                </c:pt>
                <c:pt idx="13">
                  <c:v>0.2</c:v>
                </c:pt>
                <c:pt idx="14">
                  <c:v>0.18</c:v>
                </c:pt>
                <c:pt idx="15">
                  <c:v>0.17</c:v>
                </c:pt>
                <c:pt idx="16">
                  <c:v>0.17</c:v>
                </c:pt>
                <c:pt idx="17">
                  <c:v>0.18</c:v>
                </c:pt>
                <c:pt idx="18">
                  <c:v>0.16</c:v>
                </c:pt>
                <c:pt idx="19">
                  <c:v>0.17</c:v>
                </c:pt>
                <c:pt idx="20">
                  <c:v>0.18</c:v>
                </c:pt>
                <c:pt idx="21">
                  <c:v>0.14000000000000001</c:v>
                </c:pt>
                <c:pt idx="22">
                  <c:v>0.15</c:v>
                </c:pt>
                <c:pt idx="23">
                  <c:v>0.12</c:v>
                </c:pt>
                <c:pt idx="24">
                  <c:v>0.12</c:v>
                </c:pt>
                <c:pt idx="25">
                  <c:v>0.13</c:v>
                </c:pt>
                <c:pt idx="26">
                  <c:v>0.12</c:v>
                </c:pt>
                <c:pt idx="27">
                  <c:v>0.12</c:v>
                </c:pt>
                <c:pt idx="28">
                  <c:v>0.11</c:v>
                </c:pt>
                <c:pt idx="29">
                  <c:v>0.11</c:v>
                </c:pt>
                <c:pt idx="30">
                  <c:v>0.12</c:v>
                </c:pt>
                <c:pt idx="31">
                  <c:v>0.11</c:v>
                </c:pt>
                <c:pt idx="32">
                  <c:v>0.1</c:v>
                </c:pt>
                <c:pt idx="33">
                  <c:v>0.09</c:v>
                </c:pt>
              </c:numCache>
            </c:numRef>
          </c:val>
          <c:extLst>
            <c:ext xmlns:c16="http://schemas.microsoft.com/office/drawing/2014/chart" uri="{C3380CC4-5D6E-409C-BE32-E72D297353CC}">
              <c16:uniqueId val="{00000024-6540-4664-8751-7E6A00317AC2}"/>
            </c:ext>
          </c:extLst>
        </c:ser>
        <c:ser>
          <c:idx val="2"/>
          <c:order val="2"/>
          <c:tx>
            <c:strRef>
              <c:f>Sheet1!$D$1</c:f>
              <c:strCache>
                <c:ptCount val="1"/>
                <c:pt idx="0">
                  <c:v>Total</c:v>
                </c:pt>
              </c:strCache>
            </c:strRef>
          </c:tx>
          <c:spPr>
            <a:noFill/>
            <a:ln>
              <a:noFill/>
            </a:ln>
          </c:spPr>
          <c:invertIfNegative val="0"/>
          <c:dLbls>
            <c:spPr>
              <a:noFill/>
              <a:ln>
                <a:noFill/>
              </a:ln>
              <a:effectLst/>
            </c:spPr>
            <c:txPr>
              <a:bodyPr wrap="square" lIns="38100" tIns="19050" rIns="38100" bIns="19050" anchor="t" anchorCtr="0">
                <a:spAutoFit/>
              </a:bodyPr>
              <a:lstStyle/>
              <a:p>
                <a:pPr algn="l">
                  <a:defRPr sz="900"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Sheet1!$A$2:$A$35</c:f>
              <c:strCache>
                <c:ptCount val="34"/>
                <c:pt idx="0">
                  <c:v>Child exploitation</c:v>
                </c:pt>
                <c:pt idx="1">
                  <c:v>Scams\ fraud\ identity theft</c:v>
                </c:pt>
                <c:pt idx="2">
                  <c:v>Strangers contacting children</c:v>
                </c:pt>
                <c:pt idx="3">
                  <c:v>My personal data being processed without my knowledge or consent</c:v>
                </c:pt>
                <c:pt idx="4">
                  <c:v>Bullying\ harassment\ trolling</c:v>
                </c:pt>
                <c:pt idx="5">
                  <c:v>Loss or hacking of personal data\ passwords</c:v>
                </c:pt>
                <c:pt idx="6">
                  <c:v>Loss of privacy</c:v>
                </c:pt>
                <c:pt idx="7">
                  <c:v>Viruses\ trojans\ worms\ spyware\ malicious software</c:v>
                </c:pt>
                <c:pt idx="8">
                  <c:v>Unsuitable content for children</c:v>
                </c:pt>
                <c:pt idx="9">
                  <c:v>Promotion of terrorism\ radicalisation</c:v>
                </c:pt>
                <c:pt idx="10">
                  <c:v>Sex\ pornography</c:v>
                </c:pt>
                <c:pt idx="11">
                  <c:v>People masquerading as younger people online</c:v>
                </c:pt>
                <c:pt idx="12">
                  <c:v>Personal information not stored securely</c:v>
                </c:pt>
                <c:pt idx="13">
                  <c:v>Offensive videos\ pictures</c:v>
                </c:pt>
                <c:pt idx="14">
                  <c:v>Spam emails\ communications</c:v>
                </c:pt>
                <c:pt idx="15">
                  <c:v>Fake News\ disinformation</c:v>
                </c:pt>
                <c:pt idx="16">
                  <c:v>Hateful speech</c:v>
                </c:pt>
                <c:pt idx="17">
                  <c:v>Threats\ stalking</c:v>
                </c:pt>
                <c:pt idx="18">
                  <c:v>Violence</c:v>
                </c:pt>
                <c:pt idx="19">
                  <c:v>People impersonating others or being anonymous</c:v>
                </c:pt>
                <c:pt idx="20">
                  <c:v>Harmful or dangerous content </c:v>
                </c:pt>
                <c:pt idx="21">
                  <c:v>Hateful speech from other users</c:v>
                </c:pt>
                <c:pt idx="22">
                  <c:v>Anti-social behaviours</c:v>
                </c:pt>
                <c:pt idx="23">
                  <c:v>Fear of private or embarrassing information being made public</c:v>
                </c:pt>
                <c:pt idx="24">
                  <c:v>Targeted advertising </c:v>
                </c:pt>
                <c:pt idx="25">
                  <c:v>Offensive images from other users</c:v>
                </c:pt>
                <c:pt idx="26">
                  <c:v>Bad language</c:v>
                </c:pt>
                <c:pt idx="27">
                  <c:v>Unsolicited\ unwelcome friend\follow\connect requests</c:v>
                </c:pt>
                <c:pt idx="28">
                  <c:v>Offensive language from other users</c:v>
                </c:pt>
                <c:pt idx="29">
                  <c:v>Government\ agency surveillance</c:v>
                </c:pt>
                <c:pt idx="30">
                  <c:v>Offensive language in publications</c:v>
                </c:pt>
                <c:pt idx="31">
                  <c:v>Spending too much time online</c:v>
                </c:pt>
                <c:pt idx="32">
                  <c:v>Targeted political messages</c:v>
                </c:pt>
                <c:pt idx="33">
                  <c:v>Addictive</c:v>
                </c:pt>
              </c:strCache>
            </c:strRef>
          </c:cat>
          <c:val>
            <c:numRef>
              <c:f>Sheet1!$D$2:$D$35</c:f>
              <c:numCache>
                <c:formatCode>0%</c:formatCode>
                <c:ptCount val="34"/>
                <c:pt idx="0">
                  <c:v>0.53</c:v>
                </c:pt>
                <c:pt idx="1">
                  <c:v>0.46</c:v>
                </c:pt>
                <c:pt idx="2">
                  <c:v>0.4</c:v>
                </c:pt>
                <c:pt idx="3">
                  <c:v>0.39</c:v>
                </c:pt>
                <c:pt idx="4">
                  <c:v>0.39</c:v>
                </c:pt>
                <c:pt idx="5">
                  <c:v>0.39</c:v>
                </c:pt>
                <c:pt idx="6">
                  <c:v>0.38</c:v>
                </c:pt>
                <c:pt idx="7">
                  <c:v>0.37</c:v>
                </c:pt>
                <c:pt idx="8">
                  <c:v>0.37</c:v>
                </c:pt>
                <c:pt idx="9">
                  <c:v>0.37</c:v>
                </c:pt>
                <c:pt idx="10">
                  <c:v>0.33</c:v>
                </c:pt>
                <c:pt idx="11">
                  <c:v>0.33</c:v>
                </c:pt>
                <c:pt idx="12">
                  <c:v>0.31</c:v>
                </c:pt>
                <c:pt idx="13">
                  <c:v>0.31</c:v>
                </c:pt>
                <c:pt idx="14">
                  <c:v>0.3</c:v>
                </c:pt>
                <c:pt idx="15">
                  <c:v>0.28999999999999998</c:v>
                </c:pt>
                <c:pt idx="16">
                  <c:v>0.28000000000000003</c:v>
                </c:pt>
                <c:pt idx="17">
                  <c:v>0.28000000000000003</c:v>
                </c:pt>
                <c:pt idx="18">
                  <c:v>0.27</c:v>
                </c:pt>
                <c:pt idx="19">
                  <c:v>0.27</c:v>
                </c:pt>
                <c:pt idx="20">
                  <c:v>0.27</c:v>
                </c:pt>
                <c:pt idx="21">
                  <c:v>0.23</c:v>
                </c:pt>
                <c:pt idx="22">
                  <c:v>0.22</c:v>
                </c:pt>
                <c:pt idx="23">
                  <c:v>0.21</c:v>
                </c:pt>
                <c:pt idx="24">
                  <c:v>0.21</c:v>
                </c:pt>
                <c:pt idx="25">
                  <c:v>0.21</c:v>
                </c:pt>
                <c:pt idx="26">
                  <c:v>0.2</c:v>
                </c:pt>
                <c:pt idx="27">
                  <c:v>0.2</c:v>
                </c:pt>
                <c:pt idx="28">
                  <c:v>0.19</c:v>
                </c:pt>
                <c:pt idx="29">
                  <c:v>0.19</c:v>
                </c:pt>
                <c:pt idx="30">
                  <c:v>0.19</c:v>
                </c:pt>
                <c:pt idx="31">
                  <c:v>0.18</c:v>
                </c:pt>
                <c:pt idx="32">
                  <c:v>0.17</c:v>
                </c:pt>
                <c:pt idx="33">
                  <c:v>0.16</c:v>
                </c:pt>
              </c:numCache>
            </c:numRef>
          </c:val>
          <c:extLst>
            <c:ext xmlns:c16="http://schemas.microsoft.com/office/drawing/2014/chart" uri="{C3380CC4-5D6E-409C-BE32-E72D297353CC}">
              <c16:uniqueId val="{00000025-6540-4664-8751-7E6A00317AC2}"/>
            </c:ext>
          </c:extLst>
        </c:ser>
        <c:dLbls>
          <c:showLegendKey val="0"/>
          <c:showVal val="0"/>
          <c:showCatName val="0"/>
          <c:showSerName val="0"/>
          <c:showPercent val="0"/>
          <c:showBubbleSize val="0"/>
        </c:dLbls>
        <c:gapWidth val="50"/>
        <c:overlap val="10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800"/>
            </a:pPr>
            <a:endParaRPr lang="en-US"/>
          </a:p>
        </c:tx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legend>
      <c:legendPos val="r"/>
      <c:legendEntry>
        <c:idx val="2"/>
        <c:delete val="1"/>
      </c:legendEntry>
      <c:overlay val="0"/>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789987028689027"/>
          <c:y val="6.2176759266601468E-3"/>
          <c:w val="0.47526438603365007"/>
          <c:h val="0.9670041283811025"/>
        </c:manualLayout>
      </c:layout>
      <c:barChart>
        <c:barDir val="bar"/>
        <c:grouping val="clustered"/>
        <c:varyColors val="0"/>
        <c:ser>
          <c:idx val="0"/>
          <c:order val="0"/>
          <c:tx>
            <c:strRef>
              <c:f>Sheet1!$B$1</c:f>
              <c:strCache>
                <c:ptCount val="1"/>
                <c:pt idx="0">
                  <c:v>Series 1</c:v>
                </c:pt>
              </c:strCache>
            </c:strRef>
          </c:tx>
          <c:spPr>
            <a:solidFill>
              <a:srgbClr val="AE153B"/>
            </a:solidFill>
          </c:spPr>
          <c:invertIfNegative val="0"/>
          <c:dPt>
            <c:idx val="0"/>
            <c:invertIfNegative val="0"/>
            <c:bubble3D val="0"/>
            <c:extLst>
              <c:ext xmlns:c16="http://schemas.microsoft.com/office/drawing/2014/chart" uri="{C3380CC4-5D6E-409C-BE32-E72D297353CC}">
                <c16:uniqueId val="{00000000-265E-406A-9D33-98330D833526}"/>
              </c:ext>
            </c:extLst>
          </c:dPt>
          <c:dPt>
            <c:idx val="1"/>
            <c:invertIfNegative val="0"/>
            <c:bubble3D val="0"/>
            <c:extLst>
              <c:ext xmlns:c16="http://schemas.microsoft.com/office/drawing/2014/chart" uri="{C3380CC4-5D6E-409C-BE32-E72D297353CC}">
                <c16:uniqueId val="{00000003-265E-406A-9D33-98330D833526}"/>
              </c:ext>
            </c:extLst>
          </c:dPt>
          <c:dPt>
            <c:idx val="2"/>
            <c:invertIfNegative val="0"/>
            <c:bubble3D val="0"/>
            <c:extLst>
              <c:ext xmlns:c16="http://schemas.microsoft.com/office/drawing/2014/chart" uri="{C3380CC4-5D6E-409C-BE32-E72D297353CC}">
                <c16:uniqueId val="{00000004-265E-406A-9D33-98330D833526}"/>
              </c:ext>
            </c:extLst>
          </c:dPt>
          <c:dPt>
            <c:idx val="3"/>
            <c:invertIfNegative val="0"/>
            <c:bubble3D val="0"/>
            <c:extLst>
              <c:ext xmlns:c16="http://schemas.microsoft.com/office/drawing/2014/chart" uri="{C3380CC4-5D6E-409C-BE32-E72D297353CC}">
                <c16:uniqueId val="{00000005-265E-406A-9D33-98330D833526}"/>
              </c:ext>
            </c:extLst>
          </c:dPt>
          <c:dPt>
            <c:idx val="4"/>
            <c:invertIfNegative val="0"/>
            <c:bubble3D val="0"/>
            <c:extLst>
              <c:ext xmlns:c16="http://schemas.microsoft.com/office/drawing/2014/chart" uri="{C3380CC4-5D6E-409C-BE32-E72D297353CC}">
                <c16:uniqueId val="{00000006-265E-406A-9D33-98330D833526}"/>
              </c:ext>
            </c:extLst>
          </c:dPt>
          <c:dPt>
            <c:idx val="5"/>
            <c:invertIfNegative val="0"/>
            <c:bubble3D val="0"/>
            <c:extLst>
              <c:ext xmlns:c16="http://schemas.microsoft.com/office/drawing/2014/chart" uri="{C3380CC4-5D6E-409C-BE32-E72D297353CC}">
                <c16:uniqueId val="{00000007-265E-406A-9D33-98330D833526}"/>
              </c:ext>
            </c:extLst>
          </c:dPt>
          <c:dPt>
            <c:idx val="6"/>
            <c:invertIfNegative val="0"/>
            <c:bubble3D val="0"/>
            <c:extLst>
              <c:ext xmlns:c16="http://schemas.microsoft.com/office/drawing/2014/chart" uri="{C3380CC4-5D6E-409C-BE32-E72D297353CC}">
                <c16:uniqueId val="{00000008-265E-406A-9D33-98330D833526}"/>
              </c:ext>
            </c:extLst>
          </c:dPt>
          <c:dPt>
            <c:idx val="7"/>
            <c:invertIfNegative val="0"/>
            <c:bubble3D val="0"/>
            <c:extLst>
              <c:ext xmlns:c16="http://schemas.microsoft.com/office/drawing/2014/chart" uri="{C3380CC4-5D6E-409C-BE32-E72D297353CC}">
                <c16:uniqueId val="{00000009-265E-406A-9D33-98330D833526}"/>
              </c:ext>
            </c:extLst>
          </c:dPt>
          <c:dPt>
            <c:idx val="8"/>
            <c:invertIfNegative val="0"/>
            <c:bubble3D val="0"/>
            <c:extLst>
              <c:ext xmlns:c16="http://schemas.microsoft.com/office/drawing/2014/chart" uri="{C3380CC4-5D6E-409C-BE32-E72D297353CC}">
                <c16:uniqueId val="{0000000A-265E-406A-9D33-98330D833526}"/>
              </c:ext>
            </c:extLst>
          </c:dPt>
          <c:dPt>
            <c:idx val="9"/>
            <c:invertIfNegative val="0"/>
            <c:bubble3D val="0"/>
            <c:extLst>
              <c:ext xmlns:c16="http://schemas.microsoft.com/office/drawing/2014/chart" uri="{C3380CC4-5D6E-409C-BE32-E72D297353CC}">
                <c16:uniqueId val="{0000000B-265E-406A-9D33-98330D833526}"/>
              </c:ext>
            </c:extLst>
          </c:dPt>
          <c:dPt>
            <c:idx val="10"/>
            <c:invertIfNegative val="0"/>
            <c:bubble3D val="0"/>
            <c:extLst>
              <c:ext xmlns:c16="http://schemas.microsoft.com/office/drawing/2014/chart" uri="{C3380CC4-5D6E-409C-BE32-E72D297353CC}">
                <c16:uniqueId val="{0000000C-265E-406A-9D33-98330D833526}"/>
              </c:ext>
            </c:extLst>
          </c:dPt>
          <c:dPt>
            <c:idx val="11"/>
            <c:invertIfNegative val="0"/>
            <c:bubble3D val="0"/>
            <c:extLst>
              <c:ext xmlns:c16="http://schemas.microsoft.com/office/drawing/2014/chart" uri="{C3380CC4-5D6E-409C-BE32-E72D297353CC}">
                <c16:uniqueId val="{00000001-265E-406A-9D33-98330D833526}"/>
              </c:ext>
            </c:extLst>
          </c:dPt>
          <c:dPt>
            <c:idx val="12"/>
            <c:invertIfNegative val="0"/>
            <c:bubble3D val="0"/>
            <c:extLst>
              <c:ext xmlns:c16="http://schemas.microsoft.com/office/drawing/2014/chart" uri="{C3380CC4-5D6E-409C-BE32-E72D297353CC}">
                <c16:uniqueId val="{0000000D-265E-406A-9D33-98330D833526}"/>
              </c:ext>
            </c:extLst>
          </c:dPt>
          <c:dPt>
            <c:idx val="13"/>
            <c:invertIfNegative val="0"/>
            <c:bubble3D val="0"/>
            <c:extLst>
              <c:ext xmlns:c16="http://schemas.microsoft.com/office/drawing/2014/chart" uri="{C3380CC4-5D6E-409C-BE32-E72D297353CC}">
                <c16:uniqueId val="{0000000E-265E-406A-9D33-98330D833526}"/>
              </c:ext>
            </c:extLst>
          </c:dPt>
          <c:dPt>
            <c:idx val="14"/>
            <c:invertIfNegative val="0"/>
            <c:bubble3D val="0"/>
            <c:extLst>
              <c:ext xmlns:c16="http://schemas.microsoft.com/office/drawing/2014/chart" uri="{C3380CC4-5D6E-409C-BE32-E72D297353CC}">
                <c16:uniqueId val="{0000000F-265E-406A-9D33-98330D833526}"/>
              </c:ext>
            </c:extLst>
          </c:dPt>
          <c:dPt>
            <c:idx val="15"/>
            <c:invertIfNegative val="0"/>
            <c:bubble3D val="0"/>
            <c:extLst>
              <c:ext xmlns:c16="http://schemas.microsoft.com/office/drawing/2014/chart" uri="{C3380CC4-5D6E-409C-BE32-E72D297353CC}">
                <c16:uniqueId val="{00000010-265E-406A-9D33-98330D833526}"/>
              </c:ext>
            </c:extLst>
          </c:dPt>
          <c:dPt>
            <c:idx val="16"/>
            <c:invertIfNegative val="0"/>
            <c:bubble3D val="0"/>
            <c:extLst>
              <c:ext xmlns:c16="http://schemas.microsoft.com/office/drawing/2014/chart" uri="{C3380CC4-5D6E-409C-BE32-E72D297353CC}">
                <c16:uniqueId val="{00000011-265E-406A-9D33-98330D833526}"/>
              </c:ext>
            </c:extLst>
          </c:dPt>
          <c:dPt>
            <c:idx val="17"/>
            <c:invertIfNegative val="0"/>
            <c:bubble3D val="0"/>
            <c:extLst>
              <c:ext xmlns:c16="http://schemas.microsoft.com/office/drawing/2014/chart" uri="{C3380CC4-5D6E-409C-BE32-E72D297353CC}">
                <c16:uniqueId val="{00000012-265E-406A-9D33-98330D833526}"/>
              </c:ext>
            </c:extLst>
          </c:dPt>
          <c:dPt>
            <c:idx val="18"/>
            <c:invertIfNegative val="0"/>
            <c:bubble3D val="0"/>
            <c:extLst>
              <c:ext xmlns:c16="http://schemas.microsoft.com/office/drawing/2014/chart" uri="{C3380CC4-5D6E-409C-BE32-E72D297353CC}">
                <c16:uniqueId val="{00000013-265E-406A-9D33-98330D833526}"/>
              </c:ext>
            </c:extLst>
          </c:dPt>
          <c:dPt>
            <c:idx val="19"/>
            <c:invertIfNegative val="0"/>
            <c:bubble3D val="0"/>
            <c:extLst>
              <c:ext xmlns:c16="http://schemas.microsoft.com/office/drawing/2014/chart" uri="{C3380CC4-5D6E-409C-BE32-E72D297353CC}">
                <c16:uniqueId val="{00000014-265E-406A-9D33-98330D833526}"/>
              </c:ext>
            </c:extLst>
          </c:dPt>
          <c:dPt>
            <c:idx val="20"/>
            <c:invertIfNegative val="0"/>
            <c:bubble3D val="0"/>
            <c:extLst>
              <c:ext xmlns:c16="http://schemas.microsoft.com/office/drawing/2014/chart" uri="{C3380CC4-5D6E-409C-BE32-E72D297353CC}">
                <c16:uniqueId val="{00000015-265E-406A-9D33-98330D833526}"/>
              </c:ext>
            </c:extLst>
          </c:dPt>
          <c:dPt>
            <c:idx val="21"/>
            <c:invertIfNegative val="0"/>
            <c:bubble3D val="0"/>
            <c:extLst>
              <c:ext xmlns:c16="http://schemas.microsoft.com/office/drawing/2014/chart" uri="{C3380CC4-5D6E-409C-BE32-E72D297353CC}">
                <c16:uniqueId val="{00000002-265E-406A-9D33-98330D833526}"/>
              </c:ext>
            </c:extLst>
          </c:dPt>
          <c:dPt>
            <c:idx val="22"/>
            <c:invertIfNegative val="0"/>
            <c:bubble3D val="0"/>
            <c:extLst>
              <c:ext xmlns:c16="http://schemas.microsoft.com/office/drawing/2014/chart" uri="{C3380CC4-5D6E-409C-BE32-E72D297353CC}">
                <c16:uniqueId val="{00000016-265E-406A-9D33-98330D833526}"/>
              </c:ext>
            </c:extLst>
          </c:dPt>
          <c:dPt>
            <c:idx val="23"/>
            <c:invertIfNegative val="0"/>
            <c:bubble3D val="0"/>
            <c:extLst>
              <c:ext xmlns:c16="http://schemas.microsoft.com/office/drawing/2014/chart" uri="{C3380CC4-5D6E-409C-BE32-E72D297353CC}">
                <c16:uniqueId val="{00000017-265E-406A-9D33-98330D833526}"/>
              </c:ext>
            </c:extLst>
          </c:dPt>
          <c:dPt>
            <c:idx val="24"/>
            <c:invertIfNegative val="0"/>
            <c:bubble3D val="0"/>
            <c:extLst>
              <c:ext xmlns:c16="http://schemas.microsoft.com/office/drawing/2014/chart" uri="{C3380CC4-5D6E-409C-BE32-E72D297353CC}">
                <c16:uniqueId val="{00000018-265E-406A-9D33-98330D833526}"/>
              </c:ext>
            </c:extLst>
          </c:dPt>
          <c:dPt>
            <c:idx val="25"/>
            <c:invertIfNegative val="0"/>
            <c:bubble3D val="0"/>
            <c:extLst>
              <c:ext xmlns:c16="http://schemas.microsoft.com/office/drawing/2014/chart" uri="{C3380CC4-5D6E-409C-BE32-E72D297353CC}">
                <c16:uniqueId val="{00000019-265E-406A-9D33-98330D833526}"/>
              </c:ext>
            </c:extLst>
          </c:dPt>
          <c:dPt>
            <c:idx val="26"/>
            <c:invertIfNegative val="0"/>
            <c:bubble3D val="0"/>
            <c:extLst>
              <c:ext xmlns:c16="http://schemas.microsoft.com/office/drawing/2014/chart" uri="{C3380CC4-5D6E-409C-BE32-E72D297353CC}">
                <c16:uniqueId val="{0000001A-265E-406A-9D33-98330D833526}"/>
              </c:ext>
            </c:extLst>
          </c:dPt>
          <c:dPt>
            <c:idx val="27"/>
            <c:invertIfNegative val="0"/>
            <c:bubble3D val="0"/>
            <c:extLst>
              <c:ext xmlns:c16="http://schemas.microsoft.com/office/drawing/2014/chart" uri="{C3380CC4-5D6E-409C-BE32-E72D297353CC}">
                <c16:uniqueId val="{0000001B-265E-406A-9D33-98330D833526}"/>
              </c:ext>
            </c:extLst>
          </c:dPt>
          <c:dPt>
            <c:idx val="28"/>
            <c:invertIfNegative val="0"/>
            <c:bubble3D val="0"/>
            <c:extLst>
              <c:ext xmlns:c16="http://schemas.microsoft.com/office/drawing/2014/chart" uri="{C3380CC4-5D6E-409C-BE32-E72D297353CC}">
                <c16:uniqueId val="{0000001C-265E-406A-9D33-98330D833526}"/>
              </c:ext>
            </c:extLst>
          </c:dPt>
          <c:dPt>
            <c:idx val="29"/>
            <c:invertIfNegative val="0"/>
            <c:bubble3D val="0"/>
            <c:extLst>
              <c:ext xmlns:c16="http://schemas.microsoft.com/office/drawing/2014/chart" uri="{C3380CC4-5D6E-409C-BE32-E72D297353CC}">
                <c16:uniqueId val="{0000001D-265E-406A-9D33-98330D833526}"/>
              </c:ext>
            </c:extLst>
          </c:dPt>
          <c:dPt>
            <c:idx val="30"/>
            <c:invertIfNegative val="0"/>
            <c:bubble3D val="0"/>
            <c:extLst>
              <c:ext xmlns:c16="http://schemas.microsoft.com/office/drawing/2014/chart" uri="{C3380CC4-5D6E-409C-BE32-E72D297353CC}">
                <c16:uniqueId val="{0000001E-265E-406A-9D33-98330D833526}"/>
              </c:ext>
            </c:extLst>
          </c:dPt>
          <c:dPt>
            <c:idx val="31"/>
            <c:invertIfNegative val="0"/>
            <c:bubble3D val="0"/>
            <c:extLst>
              <c:ext xmlns:c16="http://schemas.microsoft.com/office/drawing/2014/chart" uri="{C3380CC4-5D6E-409C-BE32-E72D297353CC}">
                <c16:uniqueId val="{0000001F-265E-406A-9D33-98330D833526}"/>
              </c:ext>
            </c:extLst>
          </c:dPt>
          <c:dPt>
            <c:idx val="32"/>
            <c:invertIfNegative val="0"/>
            <c:bubble3D val="0"/>
            <c:extLst>
              <c:ext xmlns:c16="http://schemas.microsoft.com/office/drawing/2014/chart" uri="{C3380CC4-5D6E-409C-BE32-E72D297353CC}">
                <c16:uniqueId val="{00000020-265E-406A-9D33-98330D833526}"/>
              </c:ext>
            </c:extLst>
          </c:dPt>
          <c:dPt>
            <c:idx val="33"/>
            <c:invertIfNegative val="0"/>
            <c:bubble3D val="0"/>
            <c:extLst>
              <c:ext xmlns:c16="http://schemas.microsoft.com/office/drawing/2014/chart" uri="{C3380CC4-5D6E-409C-BE32-E72D297353CC}">
                <c16:uniqueId val="{00000021-265E-406A-9D33-98330D833526}"/>
              </c:ext>
            </c:extLst>
          </c:dPt>
          <c:dPt>
            <c:idx val="34"/>
            <c:invertIfNegative val="0"/>
            <c:bubble3D val="0"/>
            <c:extLst>
              <c:ext xmlns:c16="http://schemas.microsoft.com/office/drawing/2014/chart" uri="{C3380CC4-5D6E-409C-BE32-E72D297353CC}">
                <c16:uniqueId val="{00000044-603B-49CC-AC62-2DD36DF2501D}"/>
              </c:ext>
            </c:extLst>
          </c:dPt>
          <c:dLbls>
            <c:numFmt formatCode="0%" sourceLinked="0"/>
            <c:spPr>
              <a:noFill/>
              <a:ln>
                <a:noFill/>
              </a:ln>
              <a:effectLst/>
            </c:spPr>
            <c:txPr>
              <a:bodyPr wrap="square" lIns="38100" tIns="19050" rIns="38100" bIns="19050" anchor="ctr">
                <a:spAutoFit/>
              </a:bodyPr>
              <a:lstStyle/>
              <a:p>
                <a:pPr>
                  <a:defRPr sz="900">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Sheet1!$A$2:$A$35</c:f>
              <c:strCache>
                <c:ptCount val="34"/>
                <c:pt idx="0">
                  <c:v>Strangers contacting children</c:v>
                </c:pt>
                <c:pt idx="1">
                  <c:v>Child exploitation</c:v>
                </c:pt>
                <c:pt idx="2">
                  <c:v>Unsuitable content for children</c:v>
                </c:pt>
                <c:pt idx="3">
                  <c:v>People masquerading as younger people online</c:v>
                </c:pt>
                <c:pt idx="4">
                  <c:v>My personal data being processed without my knowledge or consent</c:v>
                </c:pt>
                <c:pt idx="5">
                  <c:v>Harmful or dangerous content </c:v>
                </c:pt>
                <c:pt idx="6">
                  <c:v>Promotion of terrorism\ radicalisation</c:v>
                </c:pt>
                <c:pt idx="7">
                  <c:v>Scams\ fraud\ identity theft</c:v>
                </c:pt>
                <c:pt idx="8">
                  <c:v>Loss or hacking of personal data\ passwords</c:v>
                </c:pt>
                <c:pt idx="9">
                  <c:v>Personal information not stored securely</c:v>
                </c:pt>
                <c:pt idx="10">
                  <c:v>Sex\ pornography</c:v>
                </c:pt>
                <c:pt idx="11">
                  <c:v>Bullying\ harassment\ trolling</c:v>
                </c:pt>
                <c:pt idx="12">
                  <c:v>Hateful speech from other users</c:v>
                </c:pt>
                <c:pt idx="13">
                  <c:v>Offensive images from other users</c:v>
                </c:pt>
                <c:pt idx="14">
                  <c:v>People impersonating others or being anonymous</c:v>
                </c:pt>
                <c:pt idx="15">
                  <c:v>Violence</c:v>
                </c:pt>
                <c:pt idx="16">
                  <c:v>Loss of privacy</c:v>
                </c:pt>
                <c:pt idx="17">
                  <c:v>Threats\ stalking</c:v>
                </c:pt>
                <c:pt idx="18">
                  <c:v>Offensive videos\ pictures</c:v>
                </c:pt>
                <c:pt idx="19">
                  <c:v>Anti-social behaviours</c:v>
                </c:pt>
                <c:pt idx="20">
                  <c:v>Hateful speech</c:v>
                </c:pt>
                <c:pt idx="21">
                  <c:v>Viruses\ trojans\ worms\ spyware\ malicious software</c:v>
                </c:pt>
                <c:pt idx="22">
                  <c:v>Fear of private or embarrassing information being made public</c:v>
                </c:pt>
                <c:pt idx="23">
                  <c:v>Offensive language from other users</c:v>
                </c:pt>
                <c:pt idx="24">
                  <c:v>Addictive</c:v>
                </c:pt>
                <c:pt idx="25">
                  <c:v>Government\ agency surveillance</c:v>
                </c:pt>
                <c:pt idx="26">
                  <c:v>Offensive language in publications</c:v>
                </c:pt>
                <c:pt idx="27">
                  <c:v>Bad language</c:v>
                </c:pt>
                <c:pt idx="28">
                  <c:v>Unsolicited\ unwelcome friend\follow\connect requests</c:v>
                </c:pt>
                <c:pt idx="29">
                  <c:v>Spending too much time online</c:v>
                </c:pt>
                <c:pt idx="30">
                  <c:v>Spam emails\ communications</c:v>
                </c:pt>
                <c:pt idx="31">
                  <c:v>Fake News\ disinformation</c:v>
                </c:pt>
                <c:pt idx="32">
                  <c:v>Targeted political messages</c:v>
                </c:pt>
                <c:pt idx="33">
                  <c:v>Targeted advertising </c:v>
                </c:pt>
              </c:strCache>
            </c:strRef>
          </c:cat>
          <c:val>
            <c:numRef>
              <c:f>Sheet1!$B$2:$B$35</c:f>
              <c:numCache>
                <c:formatCode>0%</c:formatCode>
                <c:ptCount val="34"/>
                <c:pt idx="0">
                  <c:v>0.92</c:v>
                </c:pt>
                <c:pt idx="1">
                  <c:v>0.91</c:v>
                </c:pt>
                <c:pt idx="2">
                  <c:v>0.9</c:v>
                </c:pt>
                <c:pt idx="3">
                  <c:v>0.89</c:v>
                </c:pt>
                <c:pt idx="4">
                  <c:v>0.88</c:v>
                </c:pt>
                <c:pt idx="5">
                  <c:v>0.86</c:v>
                </c:pt>
                <c:pt idx="6">
                  <c:v>0.86</c:v>
                </c:pt>
                <c:pt idx="7">
                  <c:v>0.86</c:v>
                </c:pt>
                <c:pt idx="8">
                  <c:v>0.85</c:v>
                </c:pt>
                <c:pt idx="9">
                  <c:v>0.85</c:v>
                </c:pt>
                <c:pt idx="10">
                  <c:v>0.85</c:v>
                </c:pt>
                <c:pt idx="11">
                  <c:v>0.84</c:v>
                </c:pt>
                <c:pt idx="12">
                  <c:v>0.82</c:v>
                </c:pt>
                <c:pt idx="13">
                  <c:v>0.82</c:v>
                </c:pt>
                <c:pt idx="14">
                  <c:v>0.82</c:v>
                </c:pt>
                <c:pt idx="15">
                  <c:v>0.82</c:v>
                </c:pt>
                <c:pt idx="16">
                  <c:v>0.81</c:v>
                </c:pt>
                <c:pt idx="17">
                  <c:v>0.81</c:v>
                </c:pt>
                <c:pt idx="18">
                  <c:v>0.8</c:v>
                </c:pt>
                <c:pt idx="19">
                  <c:v>0.8</c:v>
                </c:pt>
                <c:pt idx="20">
                  <c:v>0.79</c:v>
                </c:pt>
                <c:pt idx="21">
                  <c:v>0.79</c:v>
                </c:pt>
                <c:pt idx="22">
                  <c:v>0.76</c:v>
                </c:pt>
                <c:pt idx="23">
                  <c:v>0.75</c:v>
                </c:pt>
                <c:pt idx="24">
                  <c:v>0.74</c:v>
                </c:pt>
                <c:pt idx="25">
                  <c:v>0.73</c:v>
                </c:pt>
                <c:pt idx="26">
                  <c:v>0.73</c:v>
                </c:pt>
                <c:pt idx="27">
                  <c:v>0.72</c:v>
                </c:pt>
                <c:pt idx="28">
                  <c:v>0.71</c:v>
                </c:pt>
                <c:pt idx="29">
                  <c:v>0.7</c:v>
                </c:pt>
                <c:pt idx="30">
                  <c:v>0.69</c:v>
                </c:pt>
                <c:pt idx="31">
                  <c:v>0.68</c:v>
                </c:pt>
                <c:pt idx="32">
                  <c:v>0.68</c:v>
                </c:pt>
                <c:pt idx="33">
                  <c:v>0.64</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800"/>
            </a:pPr>
            <a:endParaRPr lang="en-US"/>
          </a:p>
        </c:tx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800272133122177"/>
          <c:y val="3.2995871618897443E-2"/>
          <c:w val="0.6719972267087072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Children being harmed</c:v>
                </c:pt>
                <c:pt idx="1">
                  <c:v>Child viewing inappropriate content</c:v>
                </c:pt>
                <c:pt idx="2">
                  <c:v>Encouraging / assisting terrorism</c:v>
                </c:pt>
                <c:pt idx="3">
                  <c:v>Encouraging / assisting suicide / self-harm</c:v>
                </c:pt>
                <c:pt idx="4">
                  <c:v>Being scared / disgusted / offended</c:v>
                </c:pt>
                <c:pt idx="5">
                  <c:v>Impact of disinformation or fake news on democracy or informed debate</c:v>
                </c:pt>
                <c:pt idx="6">
                  <c:v>Don't know</c:v>
                </c:pt>
              </c:strCache>
            </c:strRef>
          </c:cat>
          <c:val>
            <c:numRef>
              <c:f>Sheet1!$B$2:$B$8</c:f>
              <c:numCache>
                <c:formatCode>0%</c:formatCode>
                <c:ptCount val="7"/>
                <c:pt idx="0">
                  <c:v>0.65</c:v>
                </c:pt>
                <c:pt idx="1">
                  <c:v>0.52</c:v>
                </c:pt>
                <c:pt idx="2">
                  <c:v>0.32</c:v>
                </c:pt>
                <c:pt idx="3">
                  <c:v>0.28999999999999998</c:v>
                </c:pt>
                <c:pt idx="4">
                  <c:v>0.24</c:v>
                </c:pt>
                <c:pt idx="5">
                  <c:v>0.24</c:v>
                </c:pt>
                <c:pt idx="6">
                  <c:v>0.09</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898292108877575"/>
          <c:y val="3.2995871618897443E-2"/>
          <c:w val="0.73101707891122425"/>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Grooming of children</c:v>
                </c:pt>
                <c:pt idx="1">
                  <c:v>Children communicating 
with strangers online</c:v>
                </c:pt>
                <c:pt idx="2">
                  <c:v>Stalking</c:v>
                </c:pt>
                <c:pt idx="3">
                  <c:v>Interactions with people 
who hide their identity</c:v>
                </c:pt>
                <c:pt idx="4">
                  <c:v>Impact on mental health</c:v>
                </c:pt>
                <c:pt idx="5">
                  <c:v>Peer pressure to behave in a 
certain way</c:v>
                </c:pt>
                <c:pt idx="6">
                  <c:v>Impact on society</c:v>
                </c:pt>
                <c:pt idx="7">
                  <c:v>Don't know</c:v>
                </c:pt>
              </c:strCache>
            </c:strRef>
          </c:cat>
          <c:val>
            <c:numRef>
              <c:f>Sheet1!$B$2:$B$9</c:f>
              <c:numCache>
                <c:formatCode>0%</c:formatCode>
                <c:ptCount val="8"/>
                <c:pt idx="0">
                  <c:v>0.62</c:v>
                </c:pt>
                <c:pt idx="1">
                  <c:v>0.54</c:v>
                </c:pt>
                <c:pt idx="2">
                  <c:v>0.36</c:v>
                </c:pt>
                <c:pt idx="3">
                  <c:v>0.31</c:v>
                </c:pt>
                <c:pt idx="4">
                  <c:v>0.3</c:v>
                </c:pt>
                <c:pt idx="5">
                  <c:v>0.28000000000000003</c:v>
                </c:pt>
                <c:pt idx="6">
                  <c:v>0.26</c:v>
                </c:pt>
                <c:pt idx="7">
                  <c:v>0.1</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08466261700929"/>
          <c:y val="3.2995871618897443E-2"/>
          <c:w val="0.4991533738299071"/>
          <c:h val="0.9670041283811025"/>
        </c:manualLayout>
      </c:layout>
      <c:barChart>
        <c:barDir val="bar"/>
        <c:grouping val="clustered"/>
        <c:varyColors val="0"/>
        <c:ser>
          <c:idx val="0"/>
          <c:order val="0"/>
          <c:tx>
            <c:strRef>
              <c:f>Sheet1!$B$1</c:f>
              <c:strCache>
                <c:ptCount val="1"/>
                <c:pt idx="0">
                  <c:v>Series 1</c:v>
                </c:pt>
              </c:strCache>
            </c:strRef>
          </c:tx>
          <c:spPr>
            <a:solidFill>
              <a:schemeClr val="accent2"/>
            </a:solidFill>
          </c:spPr>
          <c:invertIfNegative val="0"/>
          <c:dLbls>
            <c:numFmt formatCode="0%" sourceLinked="0"/>
            <c:spPr>
              <a:noFill/>
              <a:ln>
                <a:noFill/>
              </a:ln>
              <a:effectLst/>
            </c:spPr>
            <c:txPr>
              <a:bodyPr wrap="square" lIns="38100" tIns="19050" rIns="38100" bIns="19050" anchor="ctr">
                <a:spAutoFit/>
              </a:bodyPr>
              <a:lstStyle/>
              <a:p>
                <a:pPr>
                  <a:defRPr>
                    <a:solidFill>
                      <a:srgbClr val="38393A"/>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Fraud / financial loss</c:v>
                </c:pt>
                <c:pt idx="1">
                  <c:v>Identity theft</c:v>
                </c:pt>
                <c:pt idx="2">
                  <c:v>Hacking of personal details of my friends / family / contacts</c:v>
                </c:pt>
                <c:pt idx="3">
                  <c:v>Loss of control of personal data </c:v>
                </c:pt>
                <c:pt idx="4">
                  <c:v>Private information in emails / social media account being accessed</c:v>
                </c:pt>
                <c:pt idx="5">
                  <c:v>SPAM / receipt of unsolicited email</c:v>
                </c:pt>
                <c:pt idx="6">
                  <c:v>My details being used for criminal / anti-social activity</c:v>
                </c:pt>
                <c:pt idx="7">
                  <c:v>Receipt of nuisance calls</c:v>
                </c:pt>
                <c:pt idx="8">
                  <c:v>Loss of valuable information / photos</c:v>
                </c:pt>
                <c:pt idx="9">
                  <c:v>Just generally concerned</c:v>
                </c:pt>
                <c:pt idx="10">
                  <c:v>Receipt of junk mail</c:v>
                </c:pt>
                <c:pt idx="11">
                  <c:v>Email / social media account being used to send information to my contacts</c:v>
                </c:pt>
                <c:pt idx="12">
                  <c:v>Other consequences</c:v>
                </c:pt>
                <c:pt idx="13">
                  <c:v>Don't know</c:v>
                </c:pt>
              </c:strCache>
            </c:strRef>
          </c:cat>
          <c:val>
            <c:numRef>
              <c:f>Sheet1!$B$2:$B$15</c:f>
              <c:numCache>
                <c:formatCode>0%</c:formatCode>
                <c:ptCount val="14"/>
                <c:pt idx="0">
                  <c:v>0.53</c:v>
                </c:pt>
                <c:pt idx="1">
                  <c:v>0.49</c:v>
                </c:pt>
                <c:pt idx="2">
                  <c:v>0.24</c:v>
                </c:pt>
                <c:pt idx="3">
                  <c:v>0.2</c:v>
                </c:pt>
                <c:pt idx="4">
                  <c:v>0.19</c:v>
                </c:pt>
                <c:pt idx="5">
                  <c:v>0.17</c:v>
                </c:pt>
                <c:pt idx="6">
                  <c:v>0.15</c:v>
                </c:pt>
                <c:pt idx="7">
                  <c:v>0.14000000000000001</c:v>
                </c:pt>
                <c:pt idx="8">
                  <c:v>0.14000000000000001</c:v>
                </c:pt>
                <c:pt idx="9">
                  <c:v>0.13</c:v>
                </c:pt>
                <c:pt idx="10">
                  <c:v>0.11</c:v>
                </c:pt>
                <c:pt idx="11">
                  <c:v>0.08</c:v>
                </c:pt>
                <c:pt idx="12">
                  <c:v>0.03</c:v>
                </c:pt>
                <c:pt idx="13">
                  <c:v>0.05</c:v>
                </c:pt>
              </c:numCache>
            </c:numRef>
          </c:val>
          <c:extLst>
            <c:ext xmlns:c16="http://schemas.microsoft.com/office/drawing/2014/chart" uri="{C3380CC4-5D6E-409C-BE32-E72D297353CC}">
              <c16:uniqueId val="{00000000-2780-4FAE-849E-B04224AFD72F}"/>
            </c:ext>
          </c:extLst>
        </c:ser>
        <c:dLbls>
          <c:showLegendKey val="0"/>
          <c:showVal val="0"/>
          <c:showCatName val="0"/>
          <c:showSerName val="0"/>
          <c:showPercent val="0"/>
          <c:showBubbleSize val="0"/>
        </c:dLbls>
        <c:gapWidth val="50"/>
        <c:axId val="359104544"/>
        <c:axId val="359102584"/>
      </c:barChart>
      <c:catAx>
        <c:axId val="359104544"/>
        <c:scaling>
          <c:orientation val="maxMin"/>
        </c:scaling>
        <c:delete val="0"/>
        <c:axPos val="l"/>
        <c:numFmt formatCode="General" sourceLinked="0"/>
        <c:majorTickMark val="out"/>
        <c:minorTickMark val="none"/>
        <c:tickLblPos val="nextTo"/>
        <c:spPr>
          <a:ln>
            <a:noFill/>
          </a:ln>
        </c:spPr>
        <c:txPr>
          <a:bodyPr/>
          <a:lstStyle/>
          <a:p>
            <a:pPr>
              <a:defRPr sz="1100"/>
            </a:pPr>
            <a:endParaRPr lang="en-US"/>
          </a:p>
        </c:txPr>
        <c:crossAx val="359102584"/>
        <c:crosses val="autoZero"/>
        <c:auto val="1"/>
        <c:lblAlgn val="ctr"/>
        <c:lblOffset val="100"/>
        <c:noMultiLvlLbl val="0"/>
      </c:catAx>
      <c:valAx>
        <c:axId val="359102584"/>
        <c:scaling>
          <c:orientation val="minMax"/>
          <c:max val="1"/>
        </c:scaling>
        <c:delete val="1"/>
        <c:axPos val="t"/>
        <c:numFmt formatCode="0%" sourceLinked="1"/>
        <c:majorTickMark val="out"/>
        <c:minorTickMark val="none"/>
        <c:tickLblPos val="nextTo"/>
        <c:crossAx val="359104544"/>
        <c:crosses val="autoZero"/>
        <c:crossBetween val="between"/>
      </c:valAx>
    </c:plotArea>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 id="14">
  <a:schemeClr val="accent1"/>
</cs:colorStyle>
</file>

<file path=ppt/charts/colors13.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8E4FE6-F1CA-4684-B528-950669B75587}"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GB"/>
        </a:p>
      </dgm:t>
    </dgm:pt>
    <dgm:pt modelId="{25E8142F-36D0-47FC-B22E-77FCBF0D061D}">
      <dgm:prSet phldrT="[Text]" custT="1"/>
      <dgm:spPr>
        <a:solidFill>
          <a:srgbClr val="AE153B"/>
        </a:solidFill>
      </dgm:spPr>
      <dgm:t>
        <a:bodyPr/>
        <a:lstStyle/>
        <a:p>
          <a:r>
            <a:rPr lang="en-GB" sz="2000" dirty="0">
              <a:latin typeface="+mj-lt"/>
              <a:ea typeface="Tahoma" panose="020B0604030504040204" pitchFamily="34" charset="0"/>
              <a:cs typeface="Tahoma" panose="020B0604030504040204" pitchFamily="34" charset="0"/>
            </a:rPr>
            <a:t>Sample</a:t>
          </a:r>
        </a:p>
      </dgm:t>
    </dgm:pt>
    <dgm:pt modelId="{03952970-B4F1-4A6C-B7C9-852ACCD5C624}" type="parTrans" cxnId="{61DCF485-CC8C-481D-9A58-BF906459A2FB}">
      <dgm:prSet/>
      <dgm:spPr/>
      <dgm:t>
        <a:bodyPr/>
        <a:lstStyle/>
        <a:p>
          <a:endParaRPr lang="en-GB" sz="1400">
            <a:latin typeface="+mj-lt"/>
            <a:ea typeface="Tahoma" panose="020B0604030504040204" pitchFamily="34" charset="0"/>
            <a:cs typeface="Tahoma" panose="020B0604030504040204" pitchFamily="34" charset="0"/>
          </a:endParaRPr>
        </a:p>
      </dgm:t>
    </dgm:pt>
    <dgm:pt modelId="{0F36B2FB-FFED-46BB-97EC-261064E605E6}" type="sibTrans" cxnId="{61DCF485-CC8C-481D-9A58-BF906459A2FB}">
      <dgm:prSet/>
      <dgm:spPr/>
      <dgm:t>
        <a:bodyPr/>
        <a:lstStyle/>
        <a:p>
          <a:endParaRPr lang="en-GB" sz="1400">
            <a:latin typeface="+mj-lt"/>
            <a:ea typeface="Tahoma" panose="020B0604030504040204" pitchFamily="34" charset="0"/>
            <a:cs typeface="Tahoma" panose="020B0604030504040204" pitchFamily="34" charset="0"/>
          </a:endParaRPr>
        </a:p>
      </dgm:t>
    </dgm:pt>
    <dgm:pt modelId="{7D7D2AB1-B920-4EB5-8F8E-4717336A086F}">
      <dgm:prSet phldrT="[Text]" custT="1"/>
      <dgm:spPr>
        <a:solidFill>
          <a:srgbClr val="AE153B">
            <a:alpha val="90000"/>
          </a:srgbClr>
        </a:solidFill>
        <a:ln>
          <a:noFill/>
        </a:ln>
      </dgm:spPr>
      <dgm:t>
        <a:bodyPr/>
        <a:lstStyle/>
        <a:p>
          <a:r>
            <a:rPr lang="en-GB" sz="2000" dirty="0">
              <a:solidFill>
                <a:schemeClr val="bg1"/>
              </a:solidFill>
              <a:latin typeface="+mn-lt"/>
              <a:ea typeface="Tahoma" panose="020B0604030504040204" pitchFamily="34" charset="0"/>
              <a:cs typeface="Tahoma" panose="020B0604030504040204" pitchFamily="34" charset="0"/>
            </a:rPr>
            <a:t>Quotas set on region, gender, age, and working status using Kantar TNS Omnibus </a:t>
          </a:r>
        </a:p>
      </dgm:t>
    </dgm:pt>
    <dgm:pt modelId="{759A4D42-9F1A-43C0-8AEE-939A3C8AD159}" type="parTrans" cxnId="{8FE848EF-8B5D-4CD9-A5A9-0C16E37EA839}">
      <dgm:prSet/>
      <dgm:spPr/>
      <dgm:t>
        <a:bodyPr/>
        <a:lstStyle/>
        <a:p>
          <a:endParaRPr lang="en-GB" sz="1400">
            <a:latin typeface="+mj-lt"/>
            <a:ea typeface="Tahoma" panose="020B0604030504040204" pitchFamily="34" charset="0"/>
            <a:cs typeface="Tahoma" panose="020B0604030504040204" pitchFamily="34" charset="0"/>
          </a:endParaRPr>
        </a:p>
      </dgm:t>
    </dgm:pt>
    <dgm:pt modelId="{05AAF7C3-495F-467D-91C2-6069A8F3D4FC}" type="sibTrans" cxnId="{8FE848EF-8B5D-4CD9-A5A9-0C16E37EA839}">
      <dgm:prSet/>
      <dgm:spPr/>
      <dgm:t>
        <a:bodyPr/>
        <a:lstStyle/>
        <a:p>
          <a:endParaRPr lang="en-GB" sz="1400">
            <a:latin typeface="+mj-lt"/>
            <a:ea typeface="Tahoma" panose="020B0604030504040204" pitchFamily="34" charset="0"/>
            <a:cs typeface="Tahoma" panose="020B0604030504040204" pitchFamily="34" charset="0"/>
          </a:endParaRPr>
        </a:p>
      </dgm:t>
    </dgm:pt>
    <dgm:pt modelId="{ADBF0C8A-38A5-4EA3-9CB3-3E129BD498B2}">
      <dgm:prSet phldrT="[Text]" custT="1"/>
      <dgm:spPr>
        <a:solidFill>
          <a:srgbClr val="AE153B"/>
        </a:solidFill>
      </dgm:spPr>
      <dgm:t>
        <a:bodyPr/>
        <a:lstStyle/>
        <a:p>
          <a:r>
            <a:rPr lang="en-GB" sz="2000" dirty="0">
              <a:latin typeface="+mj-lt"/>
              <a:ea typeface="Tahoma" panose="020B0604030504040204" pitchFamily="34" charset="0"/>
              <a:cs typeface="Tahoma" panose="020B0604030504040204" pitchFamily="34" charset="0"/>
            </a:rPr>
            <a:t>Data collection</a:t>
          </a:r>
        </a:p>
      </dgm:t>
    </dgm:pt>
    <dgm:pt modelId="{8A9BCFC2-504D-4D0A-8D56-D968C49519BC}" type="parTrans" cxnId="{2EBB0C20-2459-4816-84A3-C60192AB4B6E}">
      <dgm:prSet/>
      <dgm:spPr/>
      <dgm:t>
        <a:bodyPr/>
        <a:lstStyle/>
        <a:p>
          <a:endParaRPr lang="en-GB" sz="1400">
            <a:latin typeface="+mj-lt"/>
            <a:ea typeface="Tahoma" panose="020B0604030504040204" pitchFamily="34" charset="0"/>
            <a:cs typeface="Tahoma" panose="020B0604030504040204" pitchFamily="34" charset="0"/>
          </a:endParaRPr>
        </a:p>
      </dgm:t>
    </dgm:pt>
    <dgm:pt modelId="{78951A57-7676-4ACF-8E7B-1126A557271B}" type="sibTrans" cxnId="{2EBB0C20-2459-4816-84A3-C60192AB4B6E}">
      <dgm:prSet/>
      <dgm:spPr/>
      <dgm:t>
        <a:bodyPr/>
        <a:lstStyle/>
        <a:p>
          <a:endParaRPr lang="en-GB" sz="1400">
            <a:latin typeface="+mj-lt"/>
            <a:ea typeface="Tahoma" panose="020B0604030504040204" pitchFamily="34" charset="0"/>
            <a:cs typeface="Tahoma" panose="020B0604030504040204" pitchFamily="34" charset="0"/>
          </a:endParaRPr>
        </a:p>
      </dgm:t>
    </dgm:pt>
    <dgm:pt modelId="{7832D08B-6E11-4446-B2B9-12F13B119A95}">
      <dgm:prSet phldrT="[Text]" custT="1"/>
      <dgm:spPr>
        <a:solidFill>
          <a:srgbClr val="AE153B">
            <a:alpha val="90000"/>
          </a:srgbClr>
        </a:solidFill>
        <a:ln>
          <a:noFill/>
        </a:ln>
      </dgm:spPr>
      <dgm:t>
        <a:bodyPr/>
        <a:lstStyle/>
        <a:p>
          <a:r>
            <a:rPr lang="en-GB" sz="2000" dirty="0">
              <a:solidFill>
                <a:schemeClr val="bg1"/>
              </a:solidFill>
              <a:latin typeface="+mn-lt"/>
              <a:ea typeface="Tahoma" panose="020B0604030504040204" pitchFamily="34" charset="0"/>
              <a:cs typeface="Tahoma" panose="020B0604030504040204" pitchFamily="34" charset="0"/>
            </a:rPr>
            <a:t>Face-to-face in-home interviews</a:t>
          </a:r>
        </a:p>
      </dgm:t>
    </dgm:pt>
    <dgm:pt modelId="{F3784D4D-C589-4EFB-932D-680FAEC27B59}" type="parTrans" cxnId="{02A4C3DD-0FB2-46C4-A4DC-936C750E7DF6}">
      <dgm:prSet/>
      <dgm:spPr/>
      <dgm:t>
        <a:bodyPr/>
        <a:lstStyle/>
        <a:p>
          <a:endParaRPr lang="en-GB" sz="1400">
            <a:latin typeface="+mj-lt"/>
            <a:ea typeface="Tahoma" panose="020B0604030504040204" pitchFamily="34" charset="0"/>
            <a:cs typeface="Tahoma" panose="020B0604030504040204" pitchFamily="34" charset="0"/>
          </a:endParaRPr>
        </a:p>
      </dgm:t>
    </dgm:pt>
    <dgm:pt modelId="{B66A3E0C-2DF9-4836-A7DE-BF57FAE8FE53}" type="sibTrans" cxnId="{02A4C3DD-0FB2-46C4-A4DC-936C750E7DF6}">
      <dgm:prSet/>
      <dgm:spPr/>
      <dgm:t>
        <a:bodyPr/>
        <a:lstStyle/>
        <a:p>
          <a:endParaRPr lang="en-GB" sz="1400">
            <a:latin typeface="+mj-lt"/>
            <a:ea typeface="Tahoma" panose="020B0604030504040204" pitchFamily="34" charset="0"/>
            <a:cs typeface="Tahoma" panose="020B0604030504040204" pitchFamily="34" charset="0"/>
          </a:endParaRPr>
        </a:p>
      </dgm:t>
    </dgm:pt>
    <dgm:pt modelId="{C05E24A4-F99A-4AEA-ACF0-5245750B18BE}">
      <dgm:prSet phldrT="[Text]" custT="1"/>
      <dgm:spPr>
        <a:solidFill>
          <a:srgbClr val="AE153B">
            <a:alpha val="90000"/>
          </a:srgbClr>
        </a:solidFill>
        <a:ln>
          <a:noFill/>
        </a:ln>
      </dgm:spPr>
      <dgm:t>
        <a:bodyPr/>
        <a:lstStyle/>
        <a:p>
          <a:r>
            <a:rPr lang="en-GB" sz="2000" dirty="0">
              <a:solidFill>
                <a:schemeClr val="bg1"/>
              </a:solidFill>
              <a:latin typeface="+mn-lt"/>
              <a:ea typeface="Tahoma" panose="020B0604030504040204" pitchFamily="34" charset="0"/>
              <a:cs typeface="Tahoma" panose="020B0604030504040204" pitchFamily="34" charset="0"/>
            </a:rPr>
            <a:t>Conducted by Kantar Media</a:t>
          </a:r>
        </a:p>
      </dgm:t>
    </dgm:pt>
    <dgm:pt modelId="{34CBF202-5EAC-46D9-A737-13CD94A42EC8}" type="parTrans" cxnId="{1E45EB22-A649-499F-9F66-DC68A8C1BFFC}">
      <dgm:prSet/>
      <dgm:spPr/>
      <dgm:t>
        <a:bodyPr/>
        <a:lstStyle/>
        <a:p>
          <a:endParaRPr lang="en-GB" sz="1400">
            <a:latin typeface="+mj-lt"/>
            <a:ea typeface="Tahoma" panose="020B0604030504040204" pitchFamily="34" charset="0"/>
            <a:cs typeface="Tahoma" panose="020B0604030504040204" pitchFamily="34" charset="0"/>
          </a:endParaRPr>
        </a:p>
      </dgm:t>
    </dgm:pt>
    <dgm:pt modelId="{54C2721F-888F-4A94-AF8A-62744137D38E}" type="sibTrans" cxnId="{1E45EB22-A649-499F-9F66-DC68A8C1BFFC}">
      <dgm:prSet/>
      <dgm:spPr/>
      <dgm:t>
        <a:bodyPr/>
        <a:lstStyle/>
        <a:p>
          <a:endParaRPr lang="en-GB" sz="1400">
            <a:latin typeface="+mj-lt"/>
            <a:ea typeface="Tahoma" panose="020B0604030504040204" pitchFamily="34" charset="0"/>
            <a:cs typeface="Tahoma" panose="020B0604030504040204" pitchFamily="34" charset="0"/>
          </a:endParaRPr>
        </a:p>
      </dgm:t>
    </dgm:pt>
    <dgm:pt modelId="{B9EAC46A-588A-44D5-B9F0-88D568256CF2}">
      <dgm:prSet phldrT="[Text]" custT="1"/>
      <dgm:spPr>
        <a:solidFill>
          <a:srgbClr val="AE153B">
            <a:alpha val="90000"/>
          </a:srgbClr>
        </a:solidFill>
        <a:ln>
          <a:noFill/>
        </a:ln>
      </dgm:spPr>
      <dgm:t>
        <a:bodyPr/>
        <a:lstStyle/>
        <a:p>
          <a:r>
            <a:rPr lang="en-GB" sz="2000" dirty="0">
              <a:solidFill>
                <a:schemeClr val="bg1"/>
              </a:solidFill>
              <a:latin typeface="+mn-lt"/>
              <a:ea typeface="Tahoma" panose="020B0604030504040204" pitchFamily="34" charset="0"/>
              <a:cs typeface="Tahoma" panose="020B0604030504040204" pitchFamily="34" charset="0"/>
            </a:rPr>
            <a:t>Fieldwork from </a:t>
          </a:r>
          <a:r>
            <a:rPr lang="en-GB" sz="2000" dirty="0">
              <a:solidFill>
                <a:schemeClr val="bg1"/>
              </a:solidFill>
            </a:rPr>
            <a:t>27</a:t>
          </a:r>
          <a:r>
            <a:rPr lang="en-GB" sz="2000" baseline="30000" dirty="0">
              <a:solidFill>
                <a:schemeClr val="bg1"/>
              </a:solidFill>
            </a:rPr>
            <a:t>th</a:t>
          </a:r>
          <a:r>
            <a:rPr lang="en-GB" sz="2000" dirty="0">
              <a:solidFill>
                <a:schemeClr val="bg1"/>
              </a:solidFill>
            </a:rPr>
            <a:t> June to 1</a:t>
          </a:r>
          <a:r>
            <a:rPr lang="en-GB" sz="2000" baseline="30000" dirty="0">
              <a:solidFill>
                <a:schemeClr val="bg1"/>
              </a:solidFill>
            </a:rPr>
            <a:t>st</a:t>
          </a:r>
          <a:r>
            <a:rPr lang="en-GB" sz="2000" dirty="0">
              <a:solidFill>
                <a:schemeClr val="bg1"/>
              </a:solidFill>
            </a:rPr>
            <a:t> July 2018</a:t>
          </a:r>
          <a:endParaRPr lang="en-GB" sz="2000" dirty="0">
            <a:solidFill>
              <a:schemeClr val="bg1"/>
            </a:solidFill>
            <a:latin typeface="+mn-lt"/>
            <a:ea typeface="Tahoma" panose="020B0604030504040204" pitchFamily="34" charset="0"/>
            <a:cs typeface="Tahoma" panose="020B0604030504040204" pitchFamily="34" charset="0"/>
          </a:endParaRPr>
        </a:p>
      </dgm:t>
    </dgm:pt>
    <dgm:pt modelId="{21680C45-4F62-42D1-B21B-0FBDFE2E1894}" type="parTrans" cxnId="{984DFD58-85A6-412F-86BD-70050F151020}">
      <dgm:prSet/>
      <dgm:spPr/>
      <dgm:t>
        <a:bodyPr/>
        <a:lstStyle/>
        <a:p>
          <a:endParaRPr lang="en-GB">
            <a:latin typeface="+mj-lt"/>
          </a:endParaRPr>
        </a:p>
      </dgm:t>
    </dgm:pt>
    <dgm:pt modelId="{7F238EE9-55AB-49E2-A468-1CE320C17BD1}" type="sibTrans" cxnId="{984DFD58-85A6-412F-86BD-70050F151020}">
      <dgm:prSet/>
      <dgm:spPr/>
      <dgm:t>
        <a:bodyPr/>
        <a:lstStyle/>
        <a:p>
          <a:endParaRPr lang="en-GB">
            <a:latin typeface="+mj-lt"/>
          </a:endParaRPr>
        </a:p>
      </dgm:t>
    </dgm:pt>
    <dgm:pt modelId="{86CF10BF-784D-406B-8541-692C4E3AFCB3}">
      <dgm:prSet phldrT="[Text]" custT="1"/>
      <dgm:spPr>
        <a:solidFill>
          <a:srgbClr val="AE153B">
            <a:alpha val="90000"/>
          </a:srgbClr>
        </a:solidFill>
        <a:ln>
          <a:noFill/>
        </a:ln>
      </dgm:spPr>
      <dgm:t>
        <a:bodyPr/>
        <a:lstStyle/>
        <a:p>
          <a:r>
            <a:rPr lang="en-GB" sz="2000" dirty="0">
              <a:solidFill>
                <a:schemeClr val="bg1"/>
              </a:solidFill>
            </a:rPr>
            <a:t>1,686 internet users </a:t>
          </a:r>
          <a:r>
            <a:rPr lang="en-GB" sz="2000" dirty="0">
              <a:solidFill>
                <a:schemeClr val="bg1"/>
              </a:solidFill>
              <a:latin typeface="+mn-lt"/>
              <a:ea typeface="Tahoma" panose="020B0604030504040204" pitchFamily="34" charset="0"/>
              <a:cs typeface="Tahoma" panose="020B0604030504040204" pitchFamily="34" charset="0"/>
            </a:rPr>
            <a:t>aged 16+ in the UK</a:t>
          </a:r>
        </a:p>
      </dgm:t>
    </dgm:pt>
    <dgm:pt modelId="{961F997D-B123-4AFA-8127-CB01BBF593DC}" type="parTrans" cxnId="{8DF5C376-D1F0-45FA-8204-D5ABF56C61C2}">
      <dgm:prSet/>
      <dgm:spPr/>
      <dgm:t>
        <a:bodyPr/>
        <a:lstStyle/>
        <a:p>
          <a:endParaRPr lang="en-GB">
            <a:latin typeface="+mj-lt"/>
          </a:endParaRPr>
        </a:p>
      </dgm:t>
    </dgm:pt>
    <dgm:pt modelId="{6F1203D7-3752-49A2-8582-73482B9B8FFE}" type="sibTrans" cxnId="{8DF5C376-D1F0-45FA-8204-D5ABF56C61C2}">
      <dgm:prSet/>
      <dgm:spPr/>
      <dgm:t>
        <a:bodyPr/>
        <a:lstStyle/>
        <a:p>
          <a:endParaRPr lang="en-GB">
            <a:latin typeface="+mj-lt"/>
          </a:endParaRPr>
        </a:p>
      </dgm:t>
    </dgm:pt>
    <dgm:pt modelId="{2C84814F-078B-4ED2-A0E9-16BD85588A3E}" type="pres">
      <dgm:prSet presAssocID="{858E4FE6-F1CA-4684-B528-950669B75587}" presName="Name0" presStyleCnt="0">
        <dgm:presLayoutVars>
          <dgm:dir/>
          <dgm:animLvl val="lvl"/>
          <dgm:resizeHandles val="exact"/>
        </dgm:presLayoutVars>
      </dgm:prSet>
      <dgm:spPr/>
    </dgm:pt>
    <dgm:pt modelId="{C28EF373-588E-4C8B-9D75-A80B06DDB0F1}" type="pres">
      <dgm:prSet presAssocID="{25E8142F-36D0-47FC-B22E-77FCBF0D061D}" presName="linNode" presStyleCnt="0"/>
      <dgm:spPr/>
    </dgm:pt>
    <dgm:pt modelId="{A0CF960B-8796-4494-A474-21DB25B3E647}" type="pres">
      <dgm:prSet presAssocID="{25E8142F-36D0-47FC-B22E-77FCBF0D061D}" presName="parentText" presStyleLbl="node1" presStyleIdx="0" presStyleCnt="2" custScaleX="64375">
        <dgm:presLayoutVars>
          <dgm:chMax val="1"/>
          <dgm:bulletEnabled val="1"/>
        </dgm:presLayoutVars>
      </dgm:prSet>
      <dgm:spPr/>
    </dgm:pt>
    <dgm:pt modelId="{6EC5E64B-26C8-4E55-B769-5F764476C5E8}" type="pres">
      <dgm:prSet presAssocID="{25E8142F-36D0-47FC-B22E-77FCBF0D061D}" presName="descendantText" presStyleLbl="alignAccFollowNode1" presStyleIdx="0" presStyleCnt="2" custScaleX="108406">
        <dgm:presLayoutVars>
          <dgm:bulletEnabled val="1"/>
        </dgm:presLayoutVars>
      </dgm:prSet>
      <dgm:spPr/>
    </dgm:pt>
    <dgm:pt modelId="{753FC6CE-C3B1-4FF9-BA9D-D7F3D5CACB9C}" type="pres">
      <dgm:prSet presAssocID="{0F36B2FB-FFED-46BB-97EC-261064E605E6}" presName="sp" presStyleCnt="0"/>
      <dgm:spPr/>
    </dgm:pt>
    <dgm:pt modelId="{3C26D484-009F-42B2-94FD-D6527CAAF985}" type="pres">
      <dgm:prSet presAssocID="{ADBF0C8A-38A5-4EA3-9CB3-3E129BD498B2}" presName="linNode" presStyleCnt="0"/>
      <dgm:spPr/>
    </dgm:pt>
    <dgm:pt modelId="{96F1C181-A414-4DEC-A551-98B0F80A68BC}" type="pres">
      <dgm:prSet presAssocID="{ADBF0C8A-38A5-4EA3-9CB3-3E129BD498B2}" presName="parentText" presStyleLbl="node1" presStyleIdx="1" presStyleCnt="2" custScaleX="64375">
        <dgm:presLayoutVars>
          <dgm:chMax val="1"/>
          <dgm:bulletEnabled val="1"/>
        </dgm:presLayoutVars>
      </dgm:prSet>
      <dgm:spPr/>
    </dgm:pt>
    <dgm:pt modelId="{5E12E46F-F14B-4481-9BB1-9E38891A666B}" type="pres">
      <dgm:prSet presAssocID="{ADBF0C8A-38A5-4EA3-9CB3-3E129BD498B2}" presName="descendantText" presStyleLbl="alignAccFollowNode1" presStyleIdx="1" presStyleCnt="2" custScaleX="109037">
        <dgm:presLayoutVars>
          <dgm:bulletEnabled val="1"/>
        </dgm:presLayoutVars>
      </dgm:prSet>
      <dgm:spPr/>
    </dgm:pt>
  </dgm:ptLst>
  <dgm:cxnLst>
    <dgm:cxn modelId="{D8C4430A-5C17-4D0F-9839-4FD006036A9C}" type="presOf" srcId="{C05E24A4-F99A-4AEA-ACF0-5245750B18BE}" destId="{5E12E46F-F14B-4481-9BB1-9E38891A666B}" srcOrd="0" destOrd="1" presId="urn:microsoft.com/office/officeart/2005/8/layout/vList5"/>
    <dgm:cxn modelId="{2EBB0C20-2459-4816-84A3-C60192AB4B6E}" srcId="{858E4FE6-F1CA-4684-B528-950669B75587}" destId="{ADBF0C8A-38A5-4EA3-9CB3-3E129BD498B2}" srcOrd="1" destOrd="0" parTransId="{8A9BCFC2-504D-4D0A-8D56-D968C49519BC}" sibTransId="{78951A57-7676-4ACF-8E7B-1126A557271B}"/>
    <dgm:cxn modelId="{1E45EB22-A649-499F-9F66-DC68A8C1BFFC}" srcId="{ADBF0C8A-38A5-4EA3-9CB3-3E129BD498B2}" destId="{C05E24A4-F99A-4AEA-ACF0-5245750B18BE}" srcOrd="1" destOrd="0" parTransId="{34CBF202-5EAC-46D9-A737-13CD94A42EC8}" sibTransId="{54C2721F-888F-4A94-AF8A-62744137D38E}"/>
    <dgm:cxn modelId="{3A9CE02D-65CB-4A10-9BA2-E3C920E161A6}" type="presOf" srcId="{858E4FE6-F1CA-4684-B528-950669B75587}" destId="{2C84814F-078B-4ED2-A0E9-16BD85588A3E}" srcOrd="0" destOrd="0" presId="urn:microsoft.com/office/officeart/2005/8/layout/vList5"/>
    <dgm:cxn modelId="{17A76963-FC6B-4E6F-B581-22B3CD87FC54}" type="presOf" srcId="{7D7D2AB1-B920-4EB5-8F8E-4717336A086F}" destId="{6EC5E64B-26C8-4E55-B769-5F764476C5E8}" srcOrd="0" destOrd="1" presId="urn:microsoft.com/office/officeart/2005/8/layout/vList5"/>
    <dgm:cxn modelId="{8DF5C376-D1F0-45FA-8204-D5ABF56C61C2}" srcId="{25E8142F-36D0-47FC-B22E-77FCBF0D061D}" destId="{86CF10BF-784D-406B-8541-692C4E3AFCB3}" srcOrd="0" destOrd="0" parTransId="{961F997D-B123-4AFA-8127-CB01BBF593DC}" sibTransId="{6F1203D7-3752-49A2-8582-73482B9B8FFE}"/>
    <dgm:cxn modelId="{984DFD58-85A6-412F-86BD-70050F151020}" srcId="{ADBF0C8A-38A5-4EA3-9CB3-3E129BD498B2}" destId="{B9EAC46A-588A-44D5-B9F0-88D568256CF2}" srcOrd="2" destOrd="0" parTransId="{21680C45-4F62-42D1-B21B-0FBDFE2E1894}" sibTransId="{7F238EE9-55AB-49E2-A468-1CE320C17BD1}"/>
    <dgm:cxn modelId="{5D598C5A-41CD-48D4-986A-98310E2080D5}" type="presOf" srcId="{B9EAC46A-588A-44D5-B9F0-88D568256CF2}" destId="{5E12E46F-F14B-4481-9BB1-9E38891A666B}" srcOrd="0" destOrd="2" presId="urn:microsoft.com/office/officeart/2005/8/layout/vList5"/>
    <dgm:cxn modelId="{A3C2367E-E60E-48FB-8D1F-D1FBF309CC5D}" type="presOf" srcId="{25E8142F-36D0-47FC-B22E-77FCBF0D061D}" destId="{A0CF960B-8796-4494-A474-21DB25B3E647}" srcOrd="0" destOrd="0" presId="urn:microsoft.com/office/officeart/2005/8/layout/vList5"/>
    <dgm:cxn modelId="{61DCF485-CC8C-481D-9A58-BF906459A2FB}" srcId="{858E4FE6-F1CA-4684-B528-950669B75587}" destId="{25E8142F-36D0-47FC-B22E-77FCBF0D061D}" srcOrd="0" destOrd="0" parTransId="{03952970-B4F1-4A6C-B7C9-852ACCD5C624}" sibTransId="{0F36B2FB-FFED-46BB-97EC-261064E605E6}"/>
    <dgm:cxn modelId="{E56820C0-85DD-450D-9971-E1F03FC4C7CA}" type="presOf" srcId="{7832D08B-6E11-4446-B2B9-12F13B119A95}" destId="{5E12E46F-F14B-4481-9BB1-9E38891A666B}" srcOrd="0" destOrd="0" presId="urn:microsoft.com/office/officeart/2005/8/layout/vList5"/>
    <dgm:cxn modelId="{E1D2D4D4-2BF6-48BE-BE82-4C2FCC01BAD0}" type="presOf" srcId="{ADBF0C8A-38A5-4EA3-9CB3-3E129BD498B2}" destId="{96F1C181-A414-4DEC-A551-98B0F80A68BC}" srcOrd="0" destOrd="0" presId="urn:microsoft.com/office/officeart/2005/8/layout/vList5"/>
    <dgm:cxn modelId="{02A4C3DD-0FB2-46C4-A4DC-936C750E7DF6}" srcId="{ADBF0C8A-38A5-4EA3-9CB3-3E129BD498B2}" destId="{7832D08B-6E11-4446-B2B9-12F13B119A95}" srcOrd="0" destOrd="0" parTransId="{F3784D4D-C589-4EFB-932D-680FAEC27B59}" sibTransId="{B66A3E0C-2DF9-4836-A7DE-BF57FAE8FE53}"/>
    <dgm:cxn modelId="{9A2905EC-E032-4DB5-BC81-ADF8CAFECC27}" type="presOf" srcId="{86CF10BF-784D-406B-8541-692C4E3AFCB3}" destId="{6EC5E64B-26C8-4E55-B769-5F764476C5E8}" srcOrd="0" destOrd="0" presId="urn:microsoft.com/office/officeart/2005/8/layout/vList5"/>
    <dgm:cxn modelId="{8FE848EF-8B5D-4CD9-A5A9-0C16E37EA839}" srcId="{25E8142F-36D0-47FC-B22E-77FCBF0D061D}" destId="{7D7D2AB1-B920-4EB5-8F8E-4717336A086F}" srcOrd="1" destOrd="0" parTransId="{759A4D42-9F1A-43C0-8AEE-939A3C8AD159}" sibTransId="{05AAF7C3-495F-467D-91C2-6069A8F3D4FC}"/>
    <dgm:cxn modelId="{9FFB9EB4-F707-4927-8C35-E50147BD23FC}" type="presParOf" srcId="{2C84814F-078B-4ED2-A0E9-16BD85588A3E}" destId="{C28EF373-588E-4C8B-9D75-A80B06DDB0F1}" srcOrd="0" destOrd="0" presId="urn:microsoft.com/office/officeart/2005/8/layout/vList5"/>
    <dgm:cxn modelId="{178BF6A2-00A2-4F42-A758-5E69EF0A9F86}" type="presParOf" srcId="{C28EF373-588E-4C8B-9D75-A80B06DDB0F1}" destId="{A0CF960B-8796-4494-A474-21DB25B3E647}" srcOrd="0" destOrd="0" presId="urn:microsoft.com/office/officeart/2005/8/layout/vList5"/>
    <dgm:cxn modelId="{ED665242-102E-4E6E-9BA0-F3A3FDDC1239}" type="presParOf" srcId="{C28EF373-588E-4C8B-9D75-A80B06DDB0F1}" destId="{6EC5E64B-26C8-4E55-B769-5F764476C5E8}" srcOrd="1" destOrd="0" presId="urn:microsoft.com/office/officeart/2005/8/layout/vList5"/>
    <dgm:cxn modelId="{1F4E3249-CFFB-47B3-A30D-39AA515B7170}" type="presParOf" srcId="{2C84814F-078B-4ED2-A0E9-16BD85588A3E}" destId="{753FC6CE-C3B1-4FF9-BA9D-D7F3D5CACB9C}" srcOrd="1" destOrd="0" presId="urn:microsoft.com/office/officeart/2005/8/layout/vList5"/>
    <dgm:cxn modelId="{A9A0815F-13A4-4060-8791-0FF68F564381}" type="presParOf" srcId="{2C84814F-078B-4ED2-A0E9-16BD85588A3E}" destId="{3C26D484-009F-42B2-94FD-D6527CAAF985}" srcOrd="2" destOrd="0" presId="urn:microsoft.com/office/officeart/2005/8/layout/vList5"/>
    <dgm:cxn modelId="{7937BE88-87E8-4569-A394-9CF98B01255E}" type="presParOf" srcId="{3C26D484-009F-42B2-94FD-D6527CAAF985}" destId="{96F1C181-A414-4DEC-A551-98B0F80A68BC}" srcOrd="0" destOrd="0" presId="urn:microsoft.com/office/officeart/2005/8/layout/vList5"/>
    <dgm:cxn modelId="{494A3BC8-F116-461D-A30F-200E4ECFD1EE}" type="presParOf" srcId="{3C26D484-009F-42B2-94FD-D6527CAAF985}" destId="{5E12E46F-F14B-4481-9BB1-9E38891A666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5E64B-26C8-4E55-B769-5F764476C5E8}">
      <dsp:nvSpPr>
        <dsp:cNvPr id="0" name=""/>
        <dsp:cNvSpPr/>
      </dsp:nvSpPr>
      <dsp:spPr>
        <a:xfrm rot="5400000">
          <a:off x="4603703" y="-1985717"/>
          <a:ext cx="1798399" cy="6219547"/>
        </a:xfrm>
        <a:prstGeom prst="round2SameRect">
          <a:avLst/>
        </a:prstGeom>
        <a:solidFill>
          <a:srgbClr val="AE153B">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solidFill>
                <a:schemeClr val="bg1"/>
              </a:solidFill>
            </a:rPr>
            <a:t>1,686 internet users </a:t>
          </a:r>
          <a:r>
            <a:rPr lang="en-GB" sz="2000" kern="1200" dirty="0">
              <a:solidFill>
                <a:schemeClr val="bg1"/>
              </a:solidFill>
              <a:latin typeface="+mn-lt"/>
              <a:ea typeface="Tahoma" panose="020B0604030504040204" pitchFamily="34" charset="0"/>
              <a:cs typeface="Tahoma" panose="020B0604030504040204" pitchFamily="34" charset="0"/>
            </a:rPr>
            <a:t>aged 16+ in the UK</a:t>
          </a:r>
        </a:p>
        <a:p>
          <a:pPr marL="228600" lvl="1" indent="-228600" algn="l" defTabSz="889000">
            <a:lnSpc>
              <a:spcPct val="90000"/>
            </a:lnSpc>
            <a:spcBef>
              <a:spcPct val="0"/>
            </a:spcBef>
            <a:spcAft>
              <a:spcPct val="15000"/>
            </a:spcAft>
            <a:buChar char="•"/>
          </a:pPr>
          <a:r>
            <a:rPr lang="en-GB" sz="2000" kern="1200" dirty="0">
              <a:solidFill>
                <a:schemeClr val="bg1"/>
              </a:solidFill>
              <a:latin typeface="+mn-lt"/>
              <a:ea typeface="Tahoma" panose="020B0604030504040204" pitchFamily="34" charset="0"/>
              <a:cs typeface="Tahoma" panose="020B0604030504040204" pitchFamily="34" charset="0"/>
            </a:rPr>
            <a:t>Quotas set on region, gender, age, and working status using Kantar TNS Omnibus </a:t>
          </a:r>
        </a:p>
      </dsp:txBody>
      <dsp:txXfrm rot="-5400000">
        <a:off x="2393130" y="312647"/>
        <a:ext cx="6131756" cy="1622817"/>
      </dsp:txXfrm>
    </dsp:sp>
    <dsp:sp modelId="{A0CF960B-8796-4494-A474-21DB25B3E647}">
      <dsp:nvSpPr>
        <dsp:cNvPr id="0" name=""/>
        <dsp:cNvSpPr/>
      </dsp:nvSpPr>
      <dsp:spPr>
        <a:xfrm>
          <a:off x="315609" y="56"/>
          <a:ext cx="2077520" cy="2247999"/>
        </a:xfrm>
        <a:prstGeom prst="roundRect">
          <a:avLst/>
        </a:prstGeom>
        <a:solidFill>
          <a:srgbClr val="AE153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mj-lt"/>
              <a:ea typeface="Tahoma" panose="020B0604030504040204" pitchFamily="34" charset="0"/>
              <a:cs typeface="Tahoma" panose="020B0604030504040204" pitchFamily="34" charset="0"/>
            </a:rPr>
            <a:t>Sample</a:t>
          </a:r>
        </a:p>
      </dsp:txBody>
      <dsp:txXfrm>
        <a:off x="417025" y="101472"/>
        <a:ext cx="1874688" cy="2045167"/>
      </dsp:txXfrm>
    </dsp:sp>
    <dsp:sp modelId="{5E12E46F-F14B-4481-9BB1-9E38891A666B}">
      <dsp:nvSpPr>
        <dsp:cNvPr id="0" name=""/>
        <dsp:cNvSpPr/>
      </dsp:nvSpPr>
      <dsp:spPr>
        <a:xfrm rot="5400000">
          <a:off x="4621804" y="356581"/>
          <a:ext cx="1798399" cy="6255749"/>
        </a:xfrm>
        <a:prstGeom prst="round2SameRect">
          <a:avLst/>
        </a:prstGeom>
        <a:solidFill>
          <a:srgbClr val="AE153B">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solidFill>
                <a:schemeClr val="bg1"/>
              </a:solidFill>
              <a:latin typeface="+mn-lt"/>
              <a:ea typeface="Tahoma" panose="020B0604030504040204" pitchFamily="34" charset="0"/>
              <a:cs typeface="Tahoma" panose="020B0604030504040204" pitchFamily="34" charset="0"/>
            </a:rPr>
            <a:t>Face-to-face in-home interviews</a:t>
          </a:r>
        </a:p>
        <a:p>
          <a:pPr marL="228600" lvl="1" indent="-228600" algn="l" defTabSz="889000">
            <a:lnSpc>
              <a:spcPct val="90000"/>
            </a:lnSpc>
            <a:spcBef>
              <a:spcPct val="0"/>
            </a:spcBef>
            <a:spcAft>
              <a:spcPct val="15000"/>
            </a:spcAft>
            <a:buChar char="•"/>
          </a:pPr>
          <a:r>
            <a:rPr lang="en-GB" sz="2000" kern="1200" dirty="0">
              <a:solidFill>
                <a:schemeClr val="bg1"/>
              </a:solidFill>
              <a:latin typeface="+mn-lt"/>
              <a:ea typeface="Tahoma" panose="020B0604030504040204" pitchFamily="34" charset="0"/>
              <a:cs typeface="Tahoma" panose="020B0604030504040204" pitchFamily="34" charset="0"/>
            </a:rPr>
            <a:t>Conducted by Kantar Media</a:t>
          </a:r>
        </a:p>
        <a:p>
          <a:pPr marL="228600" lvl="1" indent="-228600" algn="l" defTabSz="889000">
            <a:lnSpc>
              <a:spcPct val="90000"/>
            </a:lnSpc>
            <a:spcBef>
              <a:spcPct val="0"/>
            </a:spcBef>
            <a:spcAft>
              <a:spcPct val="15000"/>
            </a:spcAft>
            <a:buChar char="•"/>
          </a:pPr>
          <a:r>
            <a:rPr lang="en-GB" sz="2000" kern="1200" dirty="0">
              <a:solidFill>
                <a:schemeClr val="bg1"/>
              </a:solidFill>
              <a:latin typeface="+mn-lt"/>
              <a:ea typeface="Tahoma" panose="020B0604030504040204" pitchFamily="34" charset="0"/>
              <a:cs typeface="Tahoma" panose="020B0604030504040204" pitchFamily="34" charset="0"/>
            </a:rPr>
            <a:t>Fieldwork from </a:t>
          </a:r>
          <a:r>
            <a:rPr lang="en-GB" sz="2000" kern="1200" dirty="0">
              <a:solidFill>
                <a:schemeClr val="bg1"/>
              </a:solidFill>
            </a:rPr>
            <a:t>27</a:t>
          </a:r>
          <a:r>
            <a:rPr lang="en-GB" sz="2000" kern="1200" baseline="30000" dirty="0">
              <a:solidFill>
                <a:schemeClr val="bg1"/>
              </a:solidFill>
            </a:rPr>
            <a:t>th</a:t>
          </a:r>
          <a:r>
            <a:rPr lang="en-GB" sz="2000" kern="1200" dirty="0">
              <a:solidFill>
                <a:schemeClr val="bg1"/>
              </a:solidFill>
            </a:rPr>
            <a:t> June to 1</a:t>
          </a:r>
          <a:r>
            <a:rPr lang="en-GB" sz="2000" kern="1200" baseline="30000" dirty="0">
              <a:solidFill>
                <a:schemeClr val="bg1"/>
              </a:solidFill>
            </a:rPr>
            <a:t>st</a:t>
          </a:r>
          <a:r>
            <a:rPr lang="en-GB" sz="2000" kern="1200" dirty="0">
              <a:solidFill>
                <a:schemeClr val="bg1"/>
              </a:solidFill>
            </a:rPr>
            <a:t> July 2018</a:t>
          </a:r>
          <a:endParaRPr lang="en-GB" sz="2000" kern="1200" dirty="0">
            <a:solidFill>
              <a:schemeClr val="bg1"/>
            </a:solidFill>
            <a:latin typeface="+mn-lt"/>
            <a:ea typeface="Tahoma" panose="020B0604030504040204" pitchFamily="34" charset="0"/>
            <a:cs typeface="Tahoma" panose="020B0604030504040204" pitchFamily="34" charset="0"/>
          </a:endParaRPr>
        </a:p>
      </dsp:txBody>
      <dsp:txXfrm rot="-5400000">
        <a:off x="2393130" y="2673047"/>
        <a:ext cx="6167958" cy="1622817"/>
      </dsp:txXfrm>
    </dsp:sp>
    <dsp:sp modelId="{96F1C181-A414-4DEC-A551-98B0F80A68BC}">
      <dsp:nvSpPr>
        <dsp:cNvPr id="0" name=""/>
        <dsp:cNvSpPr/>
      </dsp:nvSpPr>
      <dsp:spPr>
        <a:xfrm>
          <a:off x="315609" y="2360455"/>
          <a:ext cx="2077520" cy="2247999"/>
        </a:xfrm>
        <a:prstGeom prst="roundRect">
          <a:avLst/>
        </a:prstGeom>
        <a:solidFill>
          <a:srgbClr val="AE153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mj-lt"/>
              <a:ea typeface="Tahoma" panose="020B0604030504040204" pitchFamily="34" charset="0"/>
              <a:cs typeface="Tahoma" panose="020B0604030504040204" pitchFamily="34" charset="0"/>
            </a:rPr>
            <a:t>Data collection</a:t>
          </a:r>
        </a:p>
      </dsp:txBody>
      <dsp:txXfrm>
        <a:off x="417025" y="2461871"/>
        <a:ext cx="1874688" cy="20451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3" cy="497126"/>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sz="quarter" idx="1"/>
          </p:nvPr>
        </p:nvSpPr>
        <p:spPr>
          <a:xfrm>
            <a:off x="3857637" y="0"/>
            <a:ext cx="2951163" cy="497126"/>
          </a:xfrm>
          <a:prstGeom prst="rect">
            <a:avLst/>
          </a:prstGeom>
        </p:spPr>
        <p:txBody>
          <a:bodyPr vert="horz" lIns="91431" tIns="45715" rIns="91431" bIns="45715" rtlCol="0"/>
          <a:lstStyle>
            <a:lvl1pPr algn="r">
              <a:defRPr sz="1200"/>
            </a:lvl1pPr>
          </a:lstStyle>
          <a:p>
            <a:fld id="{2E5F1AE5-D4E7-403B-AE34-6C6DCF5B7EA9}" type="datetimeFigureOut">
              <a:rPr lang="en-GB" smtClean="0"/>
              <a:t>17/09/2018</a:t>
            </a:fld>
            <a:endParaRPr lang="en-GB"/>
          </a:p>
        </p:txBody>
      </p:sp>
      <p:sp>
        <p:nvSpPr>
          <p:cNvPr id="4" name="Footer Placeholder 3"/>
          <p:cNvSpPr>
            <a:spLocks noGrp="1"/>
          </p:cNvSpPr>
          <p:nvPr>
            <p:ph type="ftr" sz="quarter" idx="2"/>
          </p:nvPr>
        </p:nvSpPr>
        <p:spPr>
          <a:xfrm>
            <a:off x="1" y="9443662"/>
            <a:ext cx="2951163" cy="497126"/>
          </a:xfrm>
          <a:prstGeom prst="rect">
            <a:avLst/>
          </a:prstGeom>
        </p:spPr>
        <p:txBody>
          <a:bodyPr vert="horz" lIns="91431" tIns="45715" rIns="91431" bIns="45715" rtlCol="0" anchor="b"/>
          <a:lstStyle>
            <a:lvl1pPr algn="l">
              <a:defRPr sz="1200"/>
            </a:lvl1pPr>
          </a:lstStyle>
          <a:p>
            <a:endParaRPr lang="en-GB"/>
          </a:p>
        </p:txBody>
      </p:sp>
      <p:sp>
        <p:nvSpPr>
          <p:cNvPr id="5" name="Slide Number Placeholder 4"/>
          <p:cNvSpPr>
            <a:spLocks noGrp="1"/>
          </p:cNvSpPr>
          <p:nvPr>
            <p:ph type="sldNum" sz="quarter" idx="3"/>
          </p:nvPr>
        </p:nvSpPr>
        <p:spPr>
          <a:xfrm>
            <a:off x="3857637" y="9443662"/>
            <a:ext cx="2951163" cy="497126"/>
          </a:xfrm>
          <a:prstGeom prst="rect">
            <a:avLst/>
          </a:prstGeom>
        </p:spPr>
        <p:txBody>
          <a:bodyPr vert="horz" lIns="91431" tIns="45715" rIns="91431" bIns="45715" rtlCol="0" anchor="b"/>
          <a:lstStyle>
            <a:lvl1pPr algn="r">
              <a:defRPr sz="1200"/>
            </a:lvl1pPr>
          </a:lstStyle>
          <a:p>
            <a:fld id="{C6760CA7-E4D7-4243-AAC0-EC00561830D3}" type="slidenum">
              <a:rPr lang="en-GB" smtClean="0"/>
              <a:t>‹#›</a:t>
            </a:fld>
            <a:endParaRPr lang="en-GB"/>
          </a:p>
        </p:txBody>
      </p:sp>
    </p:spTree>
    <p:extLst>
      <p:ext uri="{BB962C8B-B14F-4D97-AF65-F5344CB8AC3E}">
        <p14:creationId xmlns:p14="http://schemas.microsoft.com/office/powerpoint/2010/main" val="828868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3" cy="497126"/>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idx="1"/>
          </p:nvPr>
        </p:nvSpPr>
        <p:spPr>
          <a:xfrm>
            <a:off x="3857637" y="0"/>
            <a:ext cx="2951163" cy="497126"/>
          </a:xfrm>
          <a:prstGeom prst="rect">
            <a:avLst/>
          </a:prstGeom>
        </p:spPr>
        <p:txBody>
          <a:bodyPr vert="horz" lIns="91431" tIns="45715" rIns="91431" bIns="45715" rtlCol="0"/>
          <a:lstStyle>
            <a:lvl1pPr algn="r">
              <a:defRPr sz="1200"/>
            </a:lvl1pPr>
          </a:lstStyle>
          <a:p>
            <a:fld id="{87CA0E06-E800-46E4-8BEC-685F1C477F49}" type="datetimeFigureOut">
              <a:rPr lang="en-US" smtClean="0"/>
              <a:pPr/>
              <a:t>9/17/2018</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31" tIns="45715" rIns="91431" bIns="45715"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31" tIns="45715" rIns="91431"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3662"/>
            <a:ext cx="2951163" cy="497126"/>
          </a:xfrm>
          <a:prstGeom prst="rect">
            <a:avLst/>
          </a:prstGeom>
        </p:spPr>
        <p:txBody>
          <a:bodyPr vert="horz" lIns="91431" tIns="45715" rIns="91431"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7637" y="9443662"/>
            <a:ext cx="2951163" cy="497126"/>
          </a:xfrm>
          <a:prstGeom prst="rect">
            <a:avLst/>
          </a:prstGeom>
        </p:spPr>
        <p:txBody>
          <a:bodyPr vert="horz" lIns="91431" tIns="45715" rIns="91431" bIns="45715" rtlCol="0" anchor="b"/>
          <a:lstStyle>
            <a:lvl1pPr algn="r">
              <a:defRPr sz="1200"/>
            </a:lvl1pPr>
          </a:lstStyle>
          <a:p>
            <a:fld id="{6C83DA75-95ED-4A35-97EC-18986E3A1AFD}" type="slidenum">
              <a:rPr lang="en-GB" smtClean="0"/>
              <a:pPr/>
              <a:t>‹#›</a:t>
            </a:fld>
            <a:endParaRPr lang="en-GB"/>
          </a:p>
        </p:txBody>
      </p:sp>
    </p:spTree>
    <p:extLst>
      <p:ext uri="{BB962C8B-B14F-4D97-AF65-F5344CB8AC3E}">
        <p14:creationId xmlns:p14="http://schemas.microsoft.com/office/powerpoint/2010/main" val="379403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1</a:t>
            </a:fld>
            <a:endParaRPr lang="en-GB"/>
          </a:p>
        </p:txBody>
      </p:sp>
    </p:spTree>
    <p:extLst>
      <p:ext uri="{BB962C8B-B14F-4D97-AF65-F5344CB8AC3E}">
        <p14:creationId xmlns:p14="http://schemas.microsoft.com/office/powerpoint/2010/main" val="1859640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10</a:t>
            </a:fld>
            <a:endParaRPr lang="en-GB"/>
          </a:p>
        </p:txBody>
      </p:sp>
    </p:spTree>
    <p:extLst>
      <p:ext uri="{BB962C8B-B14F-4D97-AF65-F5344CB8AC3E}">
        <p14:creationId xmlns:p14="http://schemas.microsoft.com/office/powerpoint/2010/main" val="4170078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11</a:t>
            </a:fld>
            <a:endParaRPr lang="en-GB"/>
          </a:p>
        </p:txBody>
      </p:sp>
    </p:spTree>
    <p:extLst>
      <p:ext uri="{BB962C8B-B14F-4D97-AF65-F5344CB8AC3E}">
        <p14:creationId xmlns:p14="http://schemas.microsoft.com/office/powerpoint/2010/main" val="4285497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12</a:t>
            </a:fld>
            <a:endParaRPr lang="en-GB"/>
          </a:p>
        </p:txBody>
      </p:sp>
    </p:spTree>
    <p:extLst>
      <p:ext uri="{BB962C8B-B14F-4D97-AF65-F5344CB8AC3E}">
        <p14:creationId xmlns:p14="http://schemas.microsoft.com/office/powerpoint/2010/main" val="2320987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13</a:t>
            </a:fld>
            <a:endParaRPr lang="en-GB"/>
          </a:p>
        </p:txBody>
      </p:sp>
    </p:spTree>
    <p:extLst>
      <p:ext uri="{BB962C8B-B14F-4D97-AF65-F5344CB8AC3E}">
        <p14:creationId xmlns:p14="http://schemas.microsoft.com/office/powerpoint/2010/main" val="1463984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14</a:t>
            </a:fld>
            <a:endParaRPr lang="en-GB"/>
          </a:p>
        </p:txBody>
      </p:sp>
    </p:spTree>
    <p:extLst>
      <p:ext uri="{BB962C8B-B14F-4D97-AF65-F5344CB8AC3E}">
        <p14:creationId xmlns:p14="http://schemas.microsoft.com/office/powerpoint/2010/main" val="3381807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15</a:t>
            </a:fld>
            <a:endParaRPr lang="en-GB"/>
          </a:p>
        </p:txBody>
      </p:sp>
    </p:spTree>
    <p:extLst>
      <p:ext uri="{BB962C8B-B14F-4D97-AF65-F5344CB8AC3E}">
        <p14:creationId xmlns:p14="http://schemas.microsoft.com/office/powerpoint/2010/main" val="3434659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16</a:t>
            </a:fld>
            <a:endParaRPr lang="en-GB"/>
          </a:p>
        </p:txBody>
      </p:sp>
    </p:spTree>
    <p:extLst>
      <p:ext uri="{BB962C8B-B14F-4D97-AF65-F5344CB8AC3E}">
        <p14:creationId xmlns:p14="http://schemas.microsoft.com/office/powerpoint/2010/main" val="2592517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17</a:t>
            </a:fld>
            <a:endParaRPr lang="en-GB"/>
          </a:p>
        </p:txBody>
      </p:sp>
    </p:spTree>
    <p:extLst>
      <p:ext uri="{BB962C8B-B14F-4D97-AF65-F5344CB8AC3E}">
        <p14:creationId xmlns:p14="http://schemas.microsoft.com/office/powerpoint/2010/main" val="220276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18</a:t>
            </a:fld>
            <a:endParaRPr lang="en-GB"/>
          </a:p>
        </p:txBody>
      </p:sp>
    </p:spTree>
    <p:extLst>
      <p:ext uri="{BB962C8B-B14F-4D97-AF65-F5344CB8AC3E}">
        <p14:creationId xmlns:p14="http://schemas.microsoft.com/office/powerpoint/2010/main" val="1214204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19</a:t>
            </a:fld>
            <a:endParaRPr lang="en-GB"/>
          </a:p>
        </p:txBody>
      </p:sp>
    </p:spTree>
    <p:extLst>
      <p:ext uri="{BB962C8B-B14F-4D97-AF65-F5344CB8AC3E}">
        <p14:creationId xmlns:p14="http://schemas.microsoft.com/office/powerpoint/2010/main" val="1749321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a:t>
            </a:fld>
            <a:endParaRPr lang="en-GB"/>
          </a:p>
        </p:txBody>
      </p:sp>
    </p:spTree>
    <p:extLst>
      <p:ext uri="{BB962C8B-B14F-4D97-AF65-F5344CB8AC3E}">
        <p14:creationId xmlns:p14="http://schemas.microsoft.com/office/powerpoint/2010/main" val="213288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20</a:t>
            </a:fld>
            <a:endParaRPr lang="en-GB"/>
          </a:p>
        </p:txBody>
      </p:sp>
    </p:spTree>
    <p:extLst>
      <p:ext uri="{BB962C8B-B14F-4D97-AF65-F5344CB8AC3E}">
        <p14:creationId xmlns:p14="http://schemas.microsoft.com/office/powerpoint/2010/main" val="3639365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21</a:t>
            </a:fld>
            <a:endParaRPr lang="en-GB"/>
          </a:p>
        </p:txBody>
      </p:sp>
    </p:spTree>
    <p:extLst>
      <p:ext uri="{BB962C8B-B14F-4D97-AF65-F5344CB8AC3E}">
        <p14:creationId xmlns:p14="http://schemas.microsoft.com/office/powerpoint/2010/main" val="3376444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22</a:t>
            </a:fld>
            <a:endParaRPr lang="en-GB" dirty="0"/>
          </a:p>
        </p:txBody>
      </p:sp>
    </p:spTree>
    <p:extLst>
      <p:ext uri="{BB962C8B-B14F-4D97-AF65-F5344CB8AC3E}">
        <p14:creationId xmlns:p14="http://schemas.microsoft.com/office/powerpoint/2010/main" val="4022951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23</a:t>
            </a:fld>
            <a:endParaRPr lang="en-GB" dirty="0"/>
          </a:p>
        </p:txBody>
      </p:sp>
    </p:spTree>
    <p:extLst>
      <p:ext uri="{BB962C8B-B14F-4D97-AF65-F5344CB8AC3E}">
        <p14:creationId xmlns:p14="http://schemas.microsoft.com/office/powerpoint/2010/main" val="4021591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24</a:t>
            </a:fld>
            <a:endParaRPr lang="en-GB" dirty="0"/>
          </a:p>
        </p:txBody>
      </p:sp>
    </p:spTree>
    <p:extLst>
      <p:ext uri="{BB962C8B-B14F-4D97-AF65-F5344CB8AC3E}">
        <p14:creationId xmlns:p14="http://schemas.microsoft.com/office/powerpoint/2010/main" val="2048018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25</a:t>
            </a:fld>
            <a:endParaRPr lang="en-GB" dirty="0"/>
          </a:p>
        </p:txBody>
      </p:sp>
    </p:spTree>
    <p:extLst>
      <p:ext uri="{BB962C8B-B14F-4D97-AF65-F5344CB8AC3E}">
        <p14:creationId xmlns:p14="http://schemas.microsoft.com/office/powerpoint/2010/main" val="2580280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26</a:t>
            </a:fld>
            <a:endParaRPr lang="en-GB"/>
          </a:p>
        </p:txBody>
      </p:sp>
    </p:spTree>
    <p:extLst>
      <p:ext uri="{BB962C8B-B14F-4D97-AF65-F5344CB8AC3E}">
        <p14:creationId xmlns:p14="http://schemas.microsoft.com/office/powerpoint/2010/main" val="1288756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27</a:t>
            </a:fld>
            <a:endParaRPr lang="en-GB"/>
          </a:p>
        </p:txBody>
      </p:sp>
    </p:spTree>
    <p:extLst>
      <p:ext uri="{BB962C8B-B14F-4D97-AF65-F5344CB8AC3E}">
        <p14:creationId xmlns:p14="http://schemas.microsoft.com/office/powerpoint/2010/main" val="20722170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28</a:t>
            </a:fld>
            <a:endParaRPr lang="en-GB"/>
          </a:p>
        </p:txBody>
      </p:sp>
    </p:spTree>
    <p:extLst>
      <p:ext uri="{BB962C8B-B14F-4D97-AF65-F5344CB8AC3E}">
        <p14:creationId xmlns:p14="http://schemas.microsoft.com/office/powerpoint/2010/main" val="4451023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29</a:t>
            </a:fld>
            <a:endParaRPr lang="en-GB"/>
          </a:p>
        </p:txBody>
      </p:sp>
    </p:spTree>
    <p:extLst>
      <p:ext uri="{BB962C8B-B14F-4D97-AF65-F5344CB8AC3E}">
        <p14:creationId xmlns:p14="http://schemas.microsoft.com/office/powerpoint/2010/main" val="1678919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3</a:t>
            </a:fld>
            <a:endParaRPr lang="en-GB"/>
          </a:p>
        </p:txBody>
      </p:sp>
    </p:spTree>
    <p:extLst>
      <p:ext uri="{BB962C8B-B14F-4D97-AF65-F5344CB8AC3E}">
        <p14:creationId xmlns:p14="http://schemas.microsoft.com/office/powerpoint/2010/main" val="839164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30</a:t>
            </a:fld>
            <a:endParaRPr lang="en-GB"/>
          </a:p>
        </p:txBody>
      </p:sp>
    </p:spTree>
    <p:extLst>
      <p:ext uri="{BB962C8B-B14F-4D97-AF65-F5344CB8AC3E}">
        <p14:creationId xmlns:p14="http://schemas.microsoft.com/office/powerpoint/2010/main" val="8285795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31</a:t>
            </a:fld>
            <a:endParaRPr lang="en-GB"/>
          </a:p>
        </p:txBody>
      </p:sp>
    </p:spTree>
    <p:extLst>
      <p:ext uri="{BB962C8B-B14F-4D97-AF65-F5344CB8AC3E}">
        <p14:creationId xmlns:p14="http://schemas.microsoft.com/office/powerpoint/2010/main" val="25590512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32</a:t>
            </a:fld>
            <a:endParaRPr lang="en-GB"/>
          </a:p>
        </p:txBody>
      </p:sp>
    </p:spTree>
    <p:extLst>
      <p:ext uri="{BB962C8B-B14F-4D97-AF65-F5344CB8AC3E}">
        <p14:creationId xmlns:p14="http://schemas.microsoft.com/office/powerpoint/2010/main" val="2953110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33</a:t>
            </a:fld>
            <a:endParaRPr lang="en-GB"/>
          </a:p>
        </p:txBody>
      </p:sp>
    </p:spTree>
    <p:extLst>
      <p:ext uri="{BB962C8B-B14F-4D97-AF65-F5344CB8AC3E}">
        <p14:creationId xmlns:p14="http://schemas.microsoft.com/office/powerpoint/2010/main" val="29978856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34</a:t>
            </a:fld>
            <a:endParaRPr lang="en-GB"/>
          </a:p>
        </p:txBody>
      </p:sp>
    </p:spTree>
    <p:extLst>
      <p:ext uri="{BB962C8B-B14F-4D97-AF65-F5344CB8AC3E}">
        <p14:creationId xmlns:p14="http://schemas.microsoft.com/office/powerpoint/2010/main" val="32005263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35</a:t>
            </a:fld>
            <a:endParaRPr lang="en-GB"/>
          </a:p>
        </p:txBody>
      </p:sp>
    </p:spTree>
    <p:extLst>
      <p:ext uri="{BB962C8B-B14F-4D97-AF65-F5344CB8AC3E}">
        <p14:creationId xmlns:p14="http://schemas.microsoft.com/office/powerpoint/2010/main" val="35701595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36</a:t>
            </a:fld>
            <a:endParaRPr lang="en-GB"/>
          </a:p>
        </p:txBody>
      </p:sp>
    </p:spTree>
    <p:extLst>
      <p:ext uri="{BB962C8B-B14F-4D97-AF65-F5344CB8AC3E}">
        <p14:creationId xmlns:p14="http://schemas.microsoft.com/office/powerpoint/2010/main" val="13047085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37</a:t>
            </a:fld>
            <a:endParaRPr lang="en-GB"/>
          </a:p>
        </p:txBody>
      </p:sp>
    </p:spTree>
    <p:extLst>
      <p:ext uri="{BB962C8B-B14F-4D97-AF65-F5344CB8AC3E}">
        <p14:creationId xmlns:p14="http://schemas.microsoft.com/office/powerpoint/2010/main" val="38048497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38</a:t>
            </a:fld>
            <a:endParaRPr lang="en-GB"/>
          </a:p>
        </p:txBody>
      </p:sp>
    </p:spTree>
    <p:extLst>
      <p:ext uri="{BB962C8B-B14F-4D97-AF65-F5344CB8AC3E}">
        <p14:creationId xmlns:p14="http://schemas.microsoft.com/office/powerpoint/2010/main" val="11568436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39</a:t>
            </a:fld>
            <a:endParaRPr lang="en-GB"/>
          </a:p>
        </p:txBody>
      </p:sp>
    </p:spTree>
    <p:extLst>
      <p:ext uri="{BB962C8B-B14F-4D97-AF65-F5344CB8AC3E}">
        <p14:creationId xmlns:p14="http://schemas.microsoft.com/office/powerpoint/2010/main" val="3420782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a:t>
            </a:fld>
            <a:endParaRPr lang="en-GB"/>
          </a:p>
        </p:txBody>
      </p:sp>
    </p:spTree>
    <p:extLst>
      <p:ext uri="{BB962C8B-B14F-4D97-AF65-F5344CB8AC3E}">
        <p14:creationId xmlns:p14="http://schemas.microsoft.com/office/powerpoint/2010/main" val="36783880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40</a:t>
            </a:fld>
            <a:endParaRPr lang="en-GB"/>
          </a:p>
        </p:txBody>
      </p:sp>
    </p:spTree>
    <p:extLst>
      <p:ext uri="{BB962C8B-B14F-4D97-AF65-F5344CB8AC3E}">
        <p14:creationId xmlns:p14="http://schemas.microsoft.com/office/powerpoint/2010/main" val="34163548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41</a:t>
            </a:fld>
            <a:endParaRPr lang="en-GB"/>
          </a:p>
        </p:txBody>
      </p:sp>
    </p:spTree>
    <p:extLst>
      <p:ext uri="{BB962C8B-B14F-4D97-AF65-F5344CB8AC3E}">
        <p14:creationId xmlns:p14="http://schemas.microsoft.com/office/powerpoint/2010/main" val="36552200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42</a:t>
            </a:fld>
            <a:endParaRPr lang="en-GB"/>
          </a:p>
        </p:txBody>
      </p:sp>
    </p:spTree>
    <p:extLst>
      <p:ext uri="{BB962C8B-B14F-4D97-AF65-F5344CB8AC3E}">
        <p14:creationId xmlns:p14="http://schemas.microsoft.com/office/powerpoint/2010/main" val="15914909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43</a:t>
            </a:fld>
            <a:endParaRPr lang="en-GB"/>
          </a:p>
        </p:txBody>
      </p:sp>
    </p:spTree>
    <p:extLst>
      <p:ext uri="{BB962C8B-B14F-4D97-AF65-F5344CB8AC3E}">
        <p14:creationId xmlns:p14="http://schemas.microsoft.com/office/powerpoint/2010/main" val="409702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44</a:t>
            </a:fld>
            <a:endParaRPr lang="en-GB"/>
          </a:p>
        </p:txBody>
      </p:sp>
    </p:spTree>
    <p:extLst>
      <p:ext uri="{BB962C8B-B14F-4D97-AF65-F5344CB8AC3E}">
        <p14:creationId xmlns:p14="http://schemas.microsoft.com/office/powerpoint/2010/main" val="4531064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45</a:t>
            </a:fld>
            <a:endParaRPr lang="en-GB"/>
          </a:p>
        </p:txBody>
      </p:sp>
    </p:spTree>
    <p:extLst>
      <p:ext uri="{BB962C8B-B14F-4D97-AF65-F5344CB8AC3E}">
        <p14:creationId xmlns:p14="http://schemas.microsoft.com/office/powerpoint/2010/main" val="23190246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46</a:t>
            </a:fld>
            <a:endParaRPr lang="en-GB"/>
          </a:p>
        </p:txBody>
      </p:sp>
    </p:spTree>
    <p:extLst>
      <p:ext uri="{BB962C8B-B14F-4D97-AF65-F5344CB8AC3E}">
        <p14:creationId xmlns:p14="http://schemas.microsoft.com/office/powerpoint/2010/main" val="20920261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47</a:t>
            </a:fld>
            <a:endParaRPr lang="en-GB"/>
          </a:p>
        </p:txBody>
      </p:sp>
    </p:spTree>
    <p:extLst>
      <p:ext uri="{BB962C8B-B14F-4D97-AF65-F5344CB8AC3E}">
        <p14:creationId xmlns:p14="http://schemas.microsoft.com/office/powerpoint/2010/main" val="8106916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48</a:t>
            </a:fld>
            <a:endParaRPr lang="en-GB"/>
          </a:p>
        </p:txBody>
      </p:sp>
    </p:spTree>
    <p:extLst>
      <p:ext uri="{BB962C8B-B14F-4D97-AF65-F5344CB8AC3E}">
        <p14:creationId xmlns:p14="http://schemas.microsoft.com/office/powerpoint/2010/main" val="5913329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49</a:t>
            </a:fld>
            <a:endParaRPr lang="en-GB"/>
          </a:p>
        </p:txBody>
      </p:sp>
    </p:spTree>
    <p:extLst>
      <p:ext uri="{BB962C8B-B14F-4D97-AF65-F5344CB8AC3E}">
        <p14:creationId xmlns:p14="http://schemas.microsoft.com/office/powerpoint/2010/main" val="2824370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5</a:t>
            </a:fld>
            <a:endParaRPr lang="en-GB"/>
          </a:p>
        </p:txBody>
      </p:sp>
    </p:spTree>
    <p:extLst>
      <p:ext uri="{BB962C8B-B14F-4D97-AF65-F5344CB8AC3E}">
        <p14:creationId xmlns:p14="http://schemas.microsoft.com/office/powerpoint/2010/main" val="734470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83DA75-95ED-4A35-97EC-18986E3A1AFD}" type="slidenum">
              <a:rPr lang="en-GB" smtClean="0"/>
              <a:pPr/>
              <a:t>6</a:t>
            </a:fld>
            <a:endParaRPr lang="en-GB"/>
          </a:p>
        </p:txBody>
      </p:sp>
    </p:spTree>
    <p:extLst>
      <p:ext uri="{BB962C8B-B14F-4D97-AF65-F5344CB8AC3E}">
        <p14:creationId xmlns:p14="http://schemas.microsoft.com/office/powerpoint/2010/main" val="232906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7</a:t>
            </a:fld>
            <a:endParaRPr lang="en-GB" dirty="0"/>
          </a:p>
        </p:txBody>
      </p:sp>
    </p:spTree>
    <p:extLst>
      <p:ext uri="{BB962C8B-B14F-4D97-AF65-F5344CB8AC3E}">
        <p14:creationId xmlns:p14="http://schemas.microsoft.com/office/powerpoint/2010/main" val="3149179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8</a:t>
            </a:fld>
            <a:endParaRPr lang="en-GB" dirty="0"/>
          </a:p>
        </p:txBody>
      </p:sp>
    </p:spTree>
    <p:extLst>
      <p:ext uri="{BB962C8B-B14F-4D97-AF65-F5344CB8AC3E}">
        <p14:creationId xmlns:p14="http://schemas.microsoft.com/office/powerpoint/2010/main" val="2889268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83DA75-95ED-4A35-97EC-18986E3A1AFD}" type="slidenum">
              <a:rPr lang="en-GB" smtClean="0"/>
              <a:pPr/>
              <a:t>9</a:t>
            </a:fld>
            <a:endParaRPr lang="en-GB"/>
          </a:p>
        </p:txBody>
      </p:sp>
    </p:spTree>
    <p:extLst>
      <p:ext uri="{BB962C8B-B14F-4D97-AF65-F5344CB8AC3E}">
        <p14:creationId xmlns:p14="http://schemas.microsoft.com/office/powerpoint/2010/main" val="219190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9144000" cy="3078000"/>
          </a:xfrm>
          <a:prstGeom prst="rect">
            <a:avLst/>
          </a:prstGeom>
          <a:effectLst/>
        </p:spPr>
        <p:txBody>
          <a:bodyPr vert="horz"/>
          <a:lstStyle/>
          <a:p>
            <a:r>
              <a:rPr lang="en-US"/>
              <a:t>Click icon to add picture</a:t>
            </a:r>
            <a:endParaRPr lang="en-US" dirty="0"/>
          </a:p>
        </p:txBody>
      </p:sp>
      <p:sp>
        <p:nvSpPr>
          <p:cNvPr id="13" name="Text Placeholder 12"/>
          <p:cNvSpPr>
            <a:spLocks noGrp="1"/>
          </p:cNvSpPr>
          <p:nvPr>
            <p:ph type="body" sz="quarter" idx="12"/>
          </p:nvPr>
        </p:nvSpPr>
        <p:spPr>
          <a:xfrm>
            <a:off x="520700" y="1772816"/>
            <a:ext cx="6692900" cy="872057"/>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520700" y="2708920"/>
            <a:ext cx="6692900"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34339546"/>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hart slide_to copy existing">
    <p:spTree>
      <p:nvGrpSpPr>
        <p:cNvPr id="1" name=""/>
        <p:cNvGrpSpPr/>
        <p:nvPr/>
      </p:nvGrpSpPr>
      <p:grpSpPr>
        <a:xfrm>
          <a:off x="0" y="0"/>
          <a:ext cx="0" cy="0"/>
          <a:chOff x="0" y="0"/>
          <a:chExt cx="0" cy="0"/>
        </a:xfrm>
      </p:grpSpPr>
      <p:sp>
        <p:nvSpPr>
          <p:cNvPr id="32" name="Text Placeholder 21"/>
          <p:cNvSpPr>
            <a:spLocks noGrp="1"/>
          </p:cNvSpPr>
          <p:nvPr>
            <p:ph type="body" sz="quarter" idx="14" hasCustomPrompt="1"/>
          </p:nvPr>
        </p:nvSpPr>
        <p:spPr>
          <a:xfrm>
            <a:off x="52731" y="336342"/>
            <a:ext cx="7399348" cy="70505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44" name="Rectangle 15"/>
          <p:cNvSpPr txBox="1">
            <a:spLocks noChangeArrowheads="1"/>
          </p:cNvSpPr>
          <p:nvPr userDrawn="1"/>
        </p:nvSpPr>
        <p:spPr>
          <a:xfrm>
            <a:off x="8801412" y="0"/>
            <a:ext cx="411163" cy="152400"/>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72C02E80-14A7-4B45-8117-CAA172FE0DCC}" type="slidenum">
              <a:rPr lang="en-GB" sz="900" smtClean="0"/>
              <a:pPr fontAlgn="base">
                <a:spcBef>
                  <a:spcPct val="0"/>
                </a:spcBef>
                <a:spcAft>
                  <a:spcPct val="0"/>
                </a:spcAft>
                <a:defRPr/>
              </a:pPr>
              <a:t>‹#›</a:t>
            </a:fld>
            <a:endParaRPr lang="en-GB" sz="900"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13" name="Rectangle 12"/>
          <p:cNvSpPr/>
          <p:nvPr userDrawn="1"/>
        </p:nvSpPr>
        <p:spPr>
          <a:xfrm>
            <a:off x="0" y="-38100"/>
            <a:ext cx="9144000" cy="1905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bwMode="white">
          <a:xfrm flipV="1">
            <a:off x="8604448" y="5975181"/>
            <a:ext cx="539552" cy="550162"/>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4" name="Rectangle 13"/>
          <p:cNvSpPr/>
          <p:nvPr userDrawn="1"/>
        </p:nvSpPr>
        <p:spPr bwMode="white">
          <a:xfrm flipV="1">
            <a:off x="0" y="5975181"/>
            <a:ext cx="8604448" cy="867393"/>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8" name="Text Placeholder 6" title="QX.Question text?"/>
          <p:cNvSpPr>
            <a:spLocks noGrp="1"/>
          </p:cNvSpPr>
          <p:nvPr>
            <p:ph type="body" sz="quarter" idx="12" hasCustomPrompt="1"/>
          </p:nvPr>
        </p:nvSpPr>
        <p:spPr>
          <a:xfrm>
            <a:off x="11253" y="5977560"/>
            <a:ext cx="8665203" cy="880439"/>
          </a:xfrm>
          <a:prstGeom prst="rect">
            <a:avLst/>
          </a:prstGeom>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Tree>
    <p:extLst>
      <p:ext uri="{BB962C8B-B14F-4D97-AF65-F5344CB8AC3E}">
        <p14:creationId xmlns:p14="http://schemas.microsoft.com/office/powerpoint/2010/main" val="3451669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Text Placeholder 1"/>
          <p:cNvSpPr txBox="1">
            <a:spLocks/>
          </p:cNvSpPr>
          <p:nvPr userDrawn="1"/>
        </p:nvSpPr>
        <p:spPr>
          <a:xfrm>
            <a:off x="368300" y="1857090"/>
            <a:ext cx="8775700" cy="3149600"/>
          </a:xfrm>
          <a:prstGeom prst="rect">
            <a:avLst/>
          </a:prstGeom>
          <a:solidFill>
            <a:srgbClr val="AE153B"/>
          </a:solidFill>
          <a:ln>
            <a:noFill/>
          </a:ln>
        </p:spPr>
        <p:txBody>
          <a:bodyPr vert="horz" lIns="360000" tIns="0" bIns="0" anchor="ctr"/>
          <a:lstStyle>
            <a:lvl1pPr marL="0" indent="0" algn="l" defTabSz="457200" rtl="0" eaLnBrk="1" latinLnBrk="0" hangingPunct="1">
              <a:lnSpc>
                <a:spcPct val="80000"/>
              </a:lnSpc>
              <a:spcBef>
                <a:spcPct val="20000"/>
              </a:spcBef>
              <a:buFont typeface="Arial"/>
              <a:buNone/>
              <a:defRPr sz="28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8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dirty="0">
              <a:solidFill>
                <a:schemeClr val="bg1"/>
              </a:solidFill>
            </a:endParaRPr>
          </a:p>
        </p:txBody>
      </p:sp>
      <p:sp>
        <p:nvSpPr>
          <p:cNvPr id="4" name="Rectangle 3"/>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39552" y="2963838"/>
            <a:ext cx="7886700" cy="936103"/>
          </a:xfrm>
          <a:prstGeom prst="rect">
            <a:avLst/>
          </a:prstGeom>
        </p:spPr>
        <p:txBody>
          <a:bodyPr/>
          <a:lstStyle>
            <a:lvl1pPr algn="l">
              <a:defRPr sz="3200">
                <a:solidFill>
                  <a:schemeClr val="bg1"/>
                </a:solidFill>
              </a:defRPr>
            </a:lvl1pPr>
          </a:lstStyle>
          <a:p>
            <a:r>
              <a:rPr lang="en-US" dirty="0"/>
              <a:t>Section</a:t>
            </a:r>
            <a:endParaRPr lang="en-GB" dirty="0"/>
          </a:p>
        </p:txBody>
      </p:sp>
    </p:spTree>
    <p:extLst>
      <p:ext uri="{BB962C8B-B14F-4D97-AF65-F5344CB8AC3E}">
        <p14:creationId xmlns:p14="http://schemas.microsoft.com/office/powerpoint/2010/main" val="2736003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4330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no footer">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1347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1124744"/>
            <a:ext cx="7886700" cy="5328592"/>
          </a:xfrm>
          <a:prstGeom prst="rect">
            <a:avLst/>
          </a:prstGeom>
        </p:spPr>
        <p:txBody>
          <a:bodyPr/>
          <a:lstStyle>
            <a:lvl1pPr>
              <a:defRPr sz="1600" b="0"/>
            </a:lvl1pPr>
            <a:lvl2pPr>
              <a:defRPr sz="1600" b="0"/>
            </a:lvl2pPr>
            <a:lvl3pPr>
              <a:defRPr sz="1200" b="0"/>
            </a:lvl3pPr>
            <a:lvl4pPr>
              <a:defRPr sz="1200" b="0"/>
            </a:lvl4pPr>
            <a:lvl5pPr>
              <a:defRPr sz="12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409255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9144000" cy="3078000"/>
          </a:xfrm>
          <a:prstGeom prst="rect">
            <a:avLst/>
          </a:prstGeom>
          <a:effectLst/>
        </p:spPr>
        <p:txBody>
          <a:bodyPr vert="horz"/>
          <a:lstStyle/>
          <a:p>
            <a:r>
              <a:rPr lang="en-US"/>
              <a:t>Click icon to add picture</a:t>
            </a:r>
            <a:endParaRPr lang="en-US" dirty="0"/>
          </a:p>
        </p:txBody>
      </p:sp>
      <p:sp>
        <p:nvSpPr>
          <p:cNvPr id="13" name="Text Placeholder 12"/>
          <p:cNvSpPr>
            <a:spLocks noGrp="1"/>
          </p:cNvSpPr>
          <p:nvPr>
            <p:ph type="body" sz="quarter" idx="12"/>
          </p:nvPr>
        </p:nvSpPr>
        <p:spPr>
          <a:xfrm>
            <a:off x="520700" y="1772816"/>
            <a:ext cx="6692900" cy="872057"/>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520700" y="2708920"/>
            <a:ext cx="6692900"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58790313"/>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14" name="Rectangle 13"/>
          <p:cNvSpPr/>
          <p:nvPr userDrawn="1"/>
        </p:nvSpPr>
        <p:spPr bwMode="white">
          <a:xfrm flipV="1">
            <a:off x="8604448" y="5975182"/>
            <a:ext cx="539552" cy="550161"/>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9" name="Rectangle 18"/>
          <p:cNvSpPr/>
          <p:nvPr userDrawn="1"/>
        </p:nvSpPr>
        <p:spPr bwMode="white">
          <a:xfrm flipV="1">
            <a:off x="0" y="5975181"/>
            <a:ext cx="8604448" cy="867393"/>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32" name="Text Placeholder 21"/>
          <p:cNvSpPr>
            <a:spLocks noGrp="1"/>
          </p:cNvSpPr>
          <p:nvPr>
            <p:ph type="body" sz="quarter" idx="14" hasCustomPrompt="1"/>
          </p:nvPr>
        </p:nvSpPr>
        <p:spPr>
          <a:xfrm>
            <a:off x="52731" y="336342"/>
            <a:ext cx="7399348" cy="70505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44" name="Rectangle 15"/>
          <p:cNvSpPr txBox="1">
            <a:spLocks noChangeArrowheads="1"/>
          </p:cNvSpPr>
          <p:nvPr userDrawn="1"/>
        </p:nvSpPr>
        <p:spPr>
          <a:xfrm>
            <a:off x="8801412" y="0"/>
            <a:ext cx="411163" cy="152400"/>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72C02E80-14A7-4B45-8117-CAA172FE0DCC}" type="slidenum">
              <a:rPr lang="en-GB" sz="900" smtClean="0"/>
              <a:pPr fontAlgn="base">
                <a:spcBef>
                  <a:spcPct val="0"/>
                </a:spcBef>
                <a:spcAft>
                  <a:spcPct val="0"/>
                </a:spcAft>
                <a:defRPr/>
              </a:pPr>
              <a:t>‹#›</a:t>
            </a:fld>
            <a:endParaRPr lang="en-GB" sz="900"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13" name="Rectangle 12"/>
          <p:cNvSpPr/>
          <p:nvPr userDrawn="1"/>
        </p:nvSpPr>
        <p:spPr>
          <a:xfrm>
            <a:off x="0" y="0"/>
            <a:ext cx="9144000" cy="1905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 Placeholder 6" title="QX.Question text?"/>
          <p:cNvSpPr>
            <a:spLocks noGrp="1"/>
          </p:cNvSpPr>
          <p:nvPr>
            <p:ph type="body" sz="quarter" idx="12" hasCustomPrompt="1"/>
          </p:nvPr>
        </p:nvSpPr>
        <p:spPr>
          <a:xfrm>
            <a:off x="11253" y="5977560"/>
            <a:ext cx="8665203" cy="880439"/>
          </a:xfrm>
          <a:prstGeom prst="rect">
            <a:avLst/>
          </a:prstGeom>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
        <p:nvSpPr>
          <p:cNvPr id="11" name="Chart Placeholder 2"/>
          <p:cNvSpPr>
            <a:spLocks noGrp="1"/>
          </p:cNvSpPr>
          <p:nvPr>
            <p:ph type="chart" sz="quarter" idx="13"/>
          </p:nvPr>
        </p:nvSpPr>
        <p:spPr>
          <a:xfrm>
            <a:off x="48961" y="1556791"/>
            <a:ext cx="9038405" cy="4320481"/>
          </a:xfrm>
          <a:prstGeom prst="rect">
            <a:avLst/>
          </a:prstGeom>
        </p:spPr>
        <p:txBody>
          <a:bodyPr/>
          <a:lstStyle>
            <a:lvl1pPr>
              <a:defRPr sz="1800"/>
            </a:lvl1pPr>
          </a:lstStyle>
          <a:p>
            <a:r>
              <a:rPr lang="en-US"/>
              <a:t>Click icon to add chart</a:t>
            </a:r>
            <a:endParaRPr lang="en-GB"/>
          </a:p>
        </p:txBody>
      </p:sp>
    </p:spTree>
    <p:extLst>
      <p:ext uri="{BB962C8B-B14F-4D97-AF65-F5344CB8AC3E}">
        <p14:creationId xmlns:p14="http://schemas.microsoft.com/office/powerpoint/2010/main" val="209630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hart slide_to copy existing">
    <p:spTree>
      <p:nvGrpSpPr>
        <p:cNvPr id="1" name=""/>
        <p:cNvGrpSpPr/>
        <p:nvPr/>
      </p:nvGrpSpPr>
      <p:grpSpPr>
        <a:xfrm>
          <a:off x="0" y="0"/>
          <a:ext cx="0" cy="0"/>
          <a:chOff x="0" y="0"/>
          <a:chExt cx="0" cy="0"/>
        </a:xfrm>
      </p:grpSpPr>
      <p:sp>
        <p:nvSpPr>
          <p:cNvPr id="32" name="Text Placeholder 21"/>
          <p:cNvSpPr>
            <a:spLocks noGrp="1"/>
          </p:cNvSpPr>
          <p:nvPr>
            <p:ph type="body" sz="quarter" idx="14" hasCustomPrompt="1"/>
          </p:nvPr>
        </p:nvSpPr>
        <p:spPr>
          <a:xfrm>
            <a:off x="52731" y="336342"/>
            <a:ext cx="7399348" cy="70505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44" name="Rectangle 15"/>
          <p:cNvSpPr txBox="1">
            <a:spLocks noChangeArrowheads="1"/>
          </p:cNvSpPr>
          <p:nvPr userDrawn="1"/>
        </p:nvSpPr>
        <p:spPr>
          <a:xfrm>
            <a:off x="8801412" y="0"/>
            <a:ext cx="411163" cy="152400"/>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72C02E80-14A7-4B45-8117-CAA172FE0DCC}" type="slidenum">
              <a:rPr lang="en-GB" sz="900" smtClean="0"/>
              <a:pPr fontAlgn="base">
                <a:spcBef>
                  <a:spcPct val="0"/>
                </a:spcBef>
                <a:spcAft>
                  <a:spcPct val="0"/>
                </a:spcAft>
                <a:defRPr/>
              </a:pPr>
              <a:t>‹#›</a:t>
            </a:fld>
            <a:endParaRPr lang="en-GB" sz="900"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13" name="Rectangle 12"/>
          <p:cNvSpPr/>
          <p:nvPr userDrawn="1"/>
        </p:nvSpPr>
        <p:spPr>
          <a:xfrm>
            <a:off x="92967" y="-34209"/>
            <a:ext cx="9144000" cy="1905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bwMode="white">
          <a:xfrm flipV="1">
            <a:off x="8604448" y="5975181"/>
            <a:ext cx="539552" cy="550162"/>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4" name="Rectangle 13"/>
          <p:cNvSpPr/>
          <p:nvPr userDrawn="1"/>
        </p:nvSpPr>
        <p:spPr bwMode="white">
          <a:xfrm flipV="1">
            <a:off x="0" y="5975181"/>
            <a:ext cx="8604448" cy="867393"/>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8" name="Text Placeholder 6" title="QX.Question text?"/>
          <p:cNvSpPr>
            <a:spLocks noGrp="1"/>
          </p:cNvSpPr>
          <p:nvPr>
            <p:ph type="body" sz="quarter" idx="12" hasCustomPrompt="1"/>
          </p:nvPr>
        </p:nvSpPr>
        <p:spPr>
          <a:xfrm>
            <a:off x="11253" y="5977560"/>
            <a:ext cx="8665203" cy="880439"/>
          </a:xfrm>
          <a:prstGeom prst="rect">
            <a:avLst/>
          </a:prstGeom>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Tree>
    <p:extLst>
      <p:ext uri="{BB962C8B-B14F-4D97-AF65-F5344CB8AC3E}">
        <p14:creationId xmlns:p14="http://schemas.microsoft.com/office/powerpoint/2010/main" val="18036300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Text Placeholder 1"/>
          <p:cNvSpPr txBox="1">
            <a:spLocks/>
          </p:cNvSpPr>
          <p:nvPr userDrawn="1"/>
        </p:nvSpPr>
        <p:spPr>
          <a:xfrm>
            <a:off x="395536" y="1822248"/>
            <a:ext cx="8775700" cy="3149600"/>
          </a:xfrm>
          <a:prstGeom prst="rect">
            <a:avLst/>
          </a:prstGeom>
          <a:solidFill>
            <a:srgbClr val="AE153B"/>
          </a:solidFill>
          <a:ln>
            <a:noFill/>
          </a:ln>
        </p:spPr>
        <p:txBody>
          <a:bodyPr vert="horz" lIns="360000" tIns="0" bIns="0" anchor="ctr"/>
          <a:lstStyle>
            <a:lvl1pPr marL="0" indent="0" algn="l" defTabSz="457200" rtl="0" eaLnBrk="1" latinLnBrk="0" hangingPunct="1">
              <a:lnSpc>
                <a:spcPct val="80000"/>
              </a:lnSpc>
              <a:spcBef>
                <a:spcPct val="20000"/>
              </a:spcBef>
              <a:buFont typeface="Arial"/>
              <a:buNone/>
              <a:defRPr sz="28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8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dirty="0">
              <a:solidFill>
                <a:schemeClr val="bg1"/>
              </a:solidFill>
            </a:endParaRPr>
          </a:p>
        </p:txBody>
      </p:sp>
      <p:sp>
        <p:nvSpPr>
          <p:cNvPr id="4" name="Rectangle 3"/>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39552" y="2963838"/>
            <a:ext cx="7886700" cy="936103"/>
          </a:xfrm>
          <a:prstGeom prst="rect">
            <a:avLst/>
          </a:prstGeom>
        </p:spPr>
        <p:txBody>
          <a:bodyPr/>
          <a:lstStyle>
            <a:lvl1pPr algn="l">
              <a:defRPr sz="3200">
                <a:solidFill>
                  <a:schemeClr val="bg1"/>
                </a:solidFill>
              </a:defRPr>
            </a:lvl1pPr>
          </a:lstStyle>
          <a:p>
            <a:r>
              <a:rPr lang="en-US" dirty="0"/>
              <a:t>Section</a:t>
            </a:r>
            <a:endParaRPr lang="en-GB" dirty="0"/>
          </a:p>
        </p:txBody>
      </p:sp>
    </p:spTree>
    <p:extLst>
      <p:ext uri="{BB962C8B-B14F-4D97-AF65-F5344CB8AC3E}">
        <p14:creationId xmlns:p14="http://schemas.microsoft.com/office/powerpoint/2010/main" val="38347789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1609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14" name="Rectangle 13"/>
          <p:cNvSpPr/>
          <p:nvPr userDrawn="1"/>
        </p:nvSpPr>
        <p:spPr bwMode="white">
          <a:xfrm flipV="1">
            <a:off x="8593195" y="5992274"/>
            <a:ext cx="539552" cy="550162"/>
          </a:xfrm>
          <a:prstGeom prst="rect">
            <a:avLst/>
          </a:prstGeom>
          <a:solidFill>
            <a:srgbClr val="AE153B"/>
          </a:solidFill>
          <a:ln w="19050" cap="flat" cmpd="sng" algn="ctr">
            <a:solidFill>
              <a:srgbClr val="AE153B"/>
            </a:solid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32" name="Text Placeholder 21"/>
          <p:cNvSpPr>
            <a:spLocks noGrp="1"/>
          </p:cNvSpPr>
          <p:nvPr>
            <p:ph type="body" sz="quarter" idx="14" hasCustomPrompt="1"/>
          </p:nvPr>
        </p:nvSpPr>
        <p:spPr>
          <a:xfrm>
            <a:off x="52731" y="336342"/>
            <a:ext cx="7399348" cy="70505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20" name="Text Placeholder 6" title="QX.Question text?"/>
          <p:cNvSpPr>
            <a:spLocks noGrp="1"/>
          </p:cNvSpPr>
          <p:nvPr>
            <p:ph type="body" sz="quarter" idx="12" hasCustomPrompt="1"/>
          </p:nvPr>
        </p:nvSpPr>
        <p:spPr>
          <a:xfrm>
            <a:off x="0" y="5977561"/>
            <a:ext cx="8820472" cy="880439"/>
          </a:xfrm>
          <a:prstGeom prst="rect">
            <a:avLst/>
          </a:prstGeom>
          <a:solidFill>
            <a:srgbClr val="AE153B"/>
          </a:solidFill>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
        <p:nvSpPr>
          <p:cNvPr id="11" name="Chart Placeholder 2"/>
          <p:cNvSpPr>
            <a:spLocks noGrp="1"/>
          </p:cNvSpPr>
          <p:nvPr>
            <p:ph type="chart" sz="quarter" idx="13"/>
          </p:nvPr>
        </p:nvSpPr>
        <p:spPr>
          <a:xfrm>
            <a:off x="41288" y="1946874"/>
            <a:ext cx="9038405" cy="4320481"/>
          </a:xfrm>
          <a:prstGeom prst="rect">
            <a:avLst/>
          </a:prstGeom>
        </p:spPr>
        <p:txBody>
          <a:bodyPr/>
          <a:lstStyle>
            <a:lvl1pPr>
              <a:defRPr sz="1800"/>
            </a:lvl1pPr>
          </a:lstStyle>
          <a:p>
            <a:r>
              <a:rPr lang="en-US"/>
              <a:t>Click icon to add chart</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_no footer">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7805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1124744"/>
            <a:ext cx="7886700" cy="5328592"/>
          </a:xfrm>
          <a:prstGeom prst="rect">
            <a:avLst/>
          </a:prstGeom>
        </p:spPr>
        <p:txBody>
          <a:bodyPr/>
          <a:lstStyle>
            <a:lvl1pPr>
              <a:defRPr sz="1600" b="0"/>
            </a:lvl1pPr>
            <a:lvl2pPr>
              <a:defRPr sz="1600" b="0"/>
            </a:lvl2pPr>
            <a:lvl3pPr>
              <a:defRPr sz="1200" b="0"/>
            </a:lvl3pPr>
            <a:lvl4pPr>
              <a:defRPr sz="1200" b="0"/>
            </a:lvl4pPr>
            <a:lvl5pPr>
              <a:defRPr sz="12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34453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hart slide_to copy existing">
    <p:spTree>
      <p:nvGrpSpPr>
        <p:cNvPr id="1" name=""/>
        <p:cNvGrpSpPr/>
        <p:nvPr/>
      </p:nvGrpSpPr>
      <p:grpSpPr>
        <a:xfrm>
          <a:off x="0" y="0"/>
          <a:ext cx="0" cy="0"/>
          <a:chOff x="0" y="0"/>
          <a:chExt cx="0" cy="0"/>
        </a:xfrm>
      </p:grpSpPr>
      <p:sp>
        <p:nvSpPr>
          <p:cNvPr id="32" name="Text Placeholder 21"/>
          <p:cNvSpPr>
            <a:spLocks noGrp="1"/>
          </p:cNvSpPr>
          <p:nvPr>
            <p:ph type="body" sz="quarter" idx="14" hasCustomPrompt="1"/>
          </p:nvPr>
        </p:nvSpPr>
        <p:spPr>
          <a:xfrm>
            <a:off x="52731" y="336342"/>
            <a:ext cx="5815413" cy="73723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44" name="Rectangle 15"/>
          <p:cNvSpPr txBox="1">
            <a:spLocks noChangeArrowheads="1"/>
          </p:cNvSpPr>
          <p:nvPr userDrawn="1"/>
        </p:nvSpPr>
        <p:spPr>
          <a:xfrm>
            <a:off x="8801412" y="0"/>
            <a:ext cx="411163" cy="152400"/>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72C02E80-14A7-4B45-8117-CAA172FE0DCC}" type="slidenum">
              <a:rPr lang="en-GB" sz="900" smtClean="0"/>
              <a:pPr fontAlgn="base">
                <a:spcBef>
                  <a:spcPct val="0"/>
                </a:spcBef>
                <a:spcAft>
                  <a:spcPct val="0"/>
                </a:spcAft>
                <a:defRPr/>
              </a:pPr>
              <a:t>‹#›</a:t>
            </a:fld>
            <a:endParaRPr lang="en-GB" sz="900"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13" name="Rectangle 12"/>
          <p:cNvSpPr/>
          <p:nvPr userDrawn="1"/>
        </p:nvSpPr>
        <p:spPr>
          <a:xfrm>
            <a:off x="0" y="0"/>
            <a:ext cx="9144000" cy="1905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bwMode="white">
          <a:xfrm flipV="1">
            <a:off x="8604448" y="5975181"/>
            <a:ext cx="539552" cy="550161"/>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4" name="Rectangle 13"/>
          <p:cNvSpPr/>
          <p:nvPr userDrawn="1"/>
        </p:nvSpPr>
        <p:spPr bwMode="white">
          <a:xfrm flipV="1">
            <a:off x="0" y="5975181"/>
            <a:ext cx="8604448" cy="867393"/>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8" name="Text Placeholder 6" title="QX.Question text?"/>
          <p:cNvSpPr>
            <a:spLocks noGrp="1"/>
          </p:cNvSpPr>
          <p:nvPr>
            <p:ph type="body" sz="quarter" idx="12" hasCustomPrompt="1"/>
          </p:nvPr>
        </p:nvSpPr>
        <p:spPr>
          <a:xfrm>
            <a:off x="11253" y="5977560"/>
            <a:ext cx="8665203" cy="880439"/>
          </a:xfrm>
          <a:prstGeom prst="rect">
            <a:avLst/>
          </a:prstGeom>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Tree>
    <p:extLst>
      <p:ext uri="{BB962C8B-B14F-4D97-AF65-F5344CB8AC3E}">
        <p14:creationId xmlns:p14="http://schemas.microsoft.com/office/powerpoint/2010/main" val="409746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Text Placeholder 1"/>
          <p:cNvSpPr txBox="1">
            <a:spLocks/>
          </p:cNvSpPr>
          <p:nvPr userDrawn="1"/>
        </p:nvSpPr>
        <p:spPr>
          <a:xfrm>
            <a:off x="368300" y="1857090"/>
            <a:ext cx="8775700" cy="3149600"/>
          </a:xfrm>
          <a:prstGeom prst="rect">
            <a:avLst/>
          </a:prstGeom>
          <a:solidFill>
            <a:srgbClr val="AE153B"/>
          </a:solidFill>
          <a:ln>
            <a:noFill/>
          </a:ln>
        </p:spPr>
        <p:txBody>
          <a:bodyPr vert="horz" lIns="360000" tIns="0" bIns="0" anchor="ctr"/>
          <a:lstStyle>
            <a:lvl1pPr marL="0" indent="0" algn="l" defTabSz="457200" rtl="0" eaLnBrk="1" latinLnBrk="0" hangingPunct="1">
              <a:lnSpc>
                <a:spcPct val="80000"/>
              </a:lnSpc>
              <a:spcBef>
                <a:spcPct val="20000"/>
              </a:spcBef>
              <a:buFont typeface="Arial"/>
              <a:buNone/>
              <a:defRPr sz="28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8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dirty="0">
              <a:solidFill>
                <a:schemeClr val="bg1"/>
              </a:solidFill>
            </a:endParaRPr>
          </a:p>
        </p:txBody>
      </p:sp>
      <p:sp>
        <p:nvSpPr>
          <p:cNvPr id="4" name="Rectangle 3"/>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39552" y="2963838"/>
            <a:ext cx="7886700" cy="936103"/>
          </a:xfrm>
          <a:prstGeom prst="rect">
            <a:avLst/>
          </a:prstGeom>
        </p:spPr>
        <p:txBody>
          <a:bodyPr/>
          <a:lstStyle>
            <a:lvl1pPr algn="l">
              <a:defRPr sz="3200">
                <a:solidFill>
                  <a:schemeClr val="bg1"/>
                </a:solidFill>
              </a:defRPr>
            </a:lvl1pPr>
          </a:lstStyle>
          <a:p>
            <a:r>
              <a:rPr lang="en-US" dirty="0"/>
              <a:t>Section</a:t>
            </a:r>
            <a:endParaRPr lang="en-GB" dirty="0"/>
          </a:p>
        </p:txBody>
      </p:sp>
    </p:spTree>
    <p:extLst>
      <p:ext uri="{BB962C8B-B14F-4D97-AF65-F5344CB8AC3E}">
        <p14:creationId xmlns:p14="http://schemas.microsoft.com/office/powerpoint/2010/main" val="326284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097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_no footer">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228890"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667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1124744"/>
            <a:ext cx="7886700" cy="5328592"/>
          </a:xfrm>
          <a:prstGeom prst="rect">
            <a:avLst/>
          </a:prstGeom>
        </p:spPr>
        <p:txBody>
          <a:bodyPr/>
          <a:lstStyle>
            <a:lvl1pPr>
              <a:defRPr sz="1600" b="0"/>
            </a:lvl1pPr>
            <a:lvl2pPr>
              <a:defRPr sz="1600" b="0"/>
            </a:lvl2pPr>
            <a:lvl3pPr>
              <a:defRPr sz="1200" b="0"/>
            </a:lvl3pPr>
            <a:lvl4pPr>
              <a:defRPr sz="1200" b="0"/>
            </a:lvl4pPr>
            <a:lvl5pPr>
              <a:defRPr sz="12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12"/>
          <p:cNvSpPr>
            <a:spLocks noGrp="1"/>
          </p:cNvSpPr>
          <p:nvPr>
            <p:ph type="body" sz="quarter" idx="12"/>
          </p:nvPr>
        </p:nvSpPr>
        <p:spPr>
          <a:xfrm>
            <a:off x="114445" y="404664"/>
            <a:ext cx="6692900" cy="432048"/>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35538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9144000" cy="3078000"/>
          </a:xfrm>
          <a:prstGeom prst="rect">
            <a:avLst/>
          </a:prstGeom>
          <a:effectLst/>
        </p:spPr>
        <p:txBody>
          <a:bodyPr vert="horz"/>
          <a:lstStyle/>
          <a:p>
            <a:r>
              <a:rPr lang="en-US"/>
              <a:t>Click icon to add picture</a:t>
            </a:r>
            <a:endParaRPr lang="en-US" dirty="0"/>
          </a:p>
        </p:txBody>
      </p:sp>
      <p:sp>
        <p:nvSpPr>
          <p:cNvPr id="13" name="Text Placeholder 12"/>
          <p:cNvSpPr>
            <a:spLocks noGrp="1"/>
          </p:cNvSpPr>
          <p:nvPr>
            <p:ph type="body" sz="quarter" idx="12"/>
          </p:nvPr>
        </p:nvSpPr>
        <p:spPr>
          <a:xfrm>
            <a:off x="520700" y="1772816"/>
            <a:ext cx="6692900" cy="872057"/>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520700" y="2708920"/>
            <a:ext cx="6692900"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3"/>
            <a:ext cx="228890" cy="3148887"/>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24088678"/>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13" name="Rectangle 12"/>
          <p:cNvSpPr/>
          <p:nvPr userDrawn="1"/>
        </p:nvSpPr>
        <p:spPr>
          <a:xfrm>
            <a:off x="0" y="26651"/>
            <a:ext cx="9144000" cy="1905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bwMode="white">
          <a:xfrm flipV="1">
            <a:off x="8604448" y="5962135"/>
            <a:ext cx="539552" cy="550161"/>
          </a:xfrm>
          <a:prstGeom prst="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19" name="Rectangle 18"/>
          <p:cNvSpPr/>
          <p:nvPr userDrawn="1"/>
        </p:nvSpPr>
        <p:spPr bwMode="white">
          <a:xfrm flipV="1">
            <a:off x="0" y="5975181"/>
            <a:ext cx="8604448" cy="867393"/>
          </a:xfrm>
          <a:prstGeom prst="rect">
            <a:avLst/>
          </a:prstGeom>
          <a:solidFill>
            <a:srgbClr val="074F58"/>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mj-lt"/>
              <a:cs typeface="Arial" charset="0"/>
            </a:endParaRPr>
          </a:p>
        </p:txBody>
      </p:sp>
      <p:sp>
        <p:nvSpPr>
          <p:cNvPr id="32" name="Text Placeholder 21"/>
          <p:cNvSpPr>
            <a:spLocks noGrp="1"/>
          </p:cNvSpPr>
          <p:nvPr>
            <p:ph type="body" sz="quarter" idx="14" hasCustomPrompt="1"/>
          </p:nvPr>
        </p:nvSpPr>
        <p:spPr>
          <a:xfrm>
            <a:off x="52731" y="300549"/>
            <a:ext cx="7399348" cy="705057"/>
          </a:xfrm>
          <a:prstGeom prst="rect">
            <a:avLst/>
          </a:prstGeom>
        </p:spPr>
        <p:txBody>
          <a:bodyPr anchor="t" anchorCtr="0"/>
          <a:lstStyle>
            <a:lvl1pPr marL="0" indent="0">
              <a:buNone/>
              <a:defRPr sz="2000" b="0">
                <a:solidFill>
                  <a:schemeClr val="accent2"/>
                </a:solidFill>
                <a:effectLst/>
                <a:latin typeface="+mn-lt"/>
              </a:defRPr>
            </a:lvl1pPr>
          </a:lstStyle>
          <a:p>
            <a:pPr lvl="0"/>
            <a:r>
              <a:rPr lang="en-GB" dirty="0"/>
              <a:t>Headline</a:t>
            </a:r>
          </a:p>
          <a:p>
            <a:pPr lvl="0"/>
            <a:endParaRPr lang="en-GB" dirty="0"/>
          </a:p>
        </p:txBody>
      </p:sp>
      <p:sp>
        <p:nvSpPr>
          <p:cNvPr id="44" name="Rectangle 15"/>
          <p:cNvSpPr txBox="1">
            <a:spLocks noChangeArrowheads="1"/>
          </p:cNvSpPr>
          <p:nvPr userDrawn="1"/>
        </p:nvSpPr>
        <p:spPr>
          <a:xfrm>
            <a:off x="8801412" y="0"/>
            <a:ext cx="411163" cy="152400"/>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72C02E80-14A7-4B45-8117-CAA172FE0DCC}" type="slidenum">
              <a:rPr lang="en-GB" sz="900" smtClean="0"/>
              <a:pPr fontAlgn="base">
                <a:spcBef>
                  <a:spcPct val="0"/>
                </a:spcBef>
                <a:spcAft>
                  <a:spcPct val="0"/>
                </a:spcAft>
                <a:defRPr/>
              </a:pPr>
              <a:t>‹#›</a:t>
            </a:fld>
            <a:endParaRPr lang="en-GB" sz="900" dirty="0"/>
          </a:p>
        </p:txBody>
      </p:sp>
      <p:sp>
        <p:nvSpPr>
          <p:cNvPr id="15" name="Title 1"/>
          <p:cNvSpPr>
            <a:spLocks noGrp="1"/>
          </p:cNvSpPr>
          <p:nvPr>
            <p:ph type="title" hasCustomPrompt="1"/>
          </p:nvPr>
        </p:nvSpPr>
        <p:spPr>
          <a:xfrm>
            <a:off x="41288" y="1089004"/>
            <a:ext cx="9046078" cy="300991"/>
          </a:xfrm>
          <a:prstGeom prst="rect">
            <a:avLst/>
          </a:prstGeom>
        </p:spPr>
        <p:txBody>
          <a:bodyPr/>
          <a:lstStyle>
            <a:lvl1pPr algn="l">
              <a:defRPr sz="1600" b="0">
                <a:solidFill>
                  <a:schemeClr val="tx1"/>
                </a:solidFill>
                <a:effectLst/>
                <a:latin typeface="+mj-lt"/>
              </a:defRPr>
            </a:lvl1pPr>
          </a:lstStyle>
          <a:p>
            <a:r>
              <a:rPr lang="en-US" dirty="0"/>
              <a:t>Click to edit Master title style</a:t>
            </a:r>
            <a:br>
              <a:rPr lang="en-US" dirty="0"/>
            </a:br>
            <a:endParaRPr lang="en-GB" dirty="0"/>
          </a:p>
        </p:txBody>
      </p:sp>
      <p:sp>
        <p:nvSpPr>
          <p:cNvPr id="20" name="Text Placeholder 6" title="QX.Question text?"/>
          <p:cNvSpPr>
            <a:spLocks noGrp="1"/>
          </p:cNvSpPr>
          <p:nvPr>
            <p:ph type="body" sz="quarter" idx="12" hasCustomPrompt="1"/>
          </p:nvPr>
        </p:nvSpPr>
        <p:spPr>
          <a:xfrm>
            <a:off x="-60755" y="5968657"/>
            <a:ext cx="8665203" cy="880439"/>
          </a:xfrm>
          <a:prstGeom prst="rect">
            <a:avLst/>
          </a:prstGeom>
          <a:solidFill>
            <a:srgbClr val="AE153B"/>
          </a:solidFill>
        </p:spPr>
        <p:txBody>
          <a:bodyPr/>
          <a:lstStyle>
            <a:lvl1pPr marL="0" indent="0">
              <a:buNone/>
              <a:defRPr sz="1000" baseline="0">
                <a:ln>
                  <a:noFill/>
                </a:ln>
                <a:solidFill>
                  <a:schemeClr val="bg1"/>
                </a:solidFill>
                <a:effectLst/>
                <a:latin typeface="+mj-lt"/>
              </a:defRPr>
            </a:lvl1pPr>
          </a:lstStyle>
          <a:p>
            <a:pPr lvl="0"/>
            <a:r>
              <a:rPr lang="en-US" dirty="0"/>
              <a:t>Source: Where is the data from?  (Remove if not required)                                                                                                                                                                                                                                                                             Q. What is the question?                                                                                                                                                                                                                                                                          Base: What is the base and unweighted sample size (n=)?                                                                                                                                                                                                                                                                                                               </a:t>
            </a:r>
          </a:p>
          <a:p>
            <a:pPr lvl="0"/>
            <a:endParaRPr lang="en-US" dirty="0"/>
          </a:p>
        </p:txBody>
      </p:sp>
      <p:sp>
        <p:nvSpPr>
          <p:cNvPr id="11" name="Chart Placeholder 2"/>
          <p:cNvSpPr>
            <a:spLocks noGrp="1"/>
          </p:cNvSpPr>
          <p:nvPr>
            <p:ph type="chart" sz="quarter" idx="13"/>
          </p:nvPr>
        </p:nvSpPr>
        <p:spPr>
          <a:xfrm>
            <a:off x="52797" y="1526160"/>
            <a:ext cx="9038405" cy="4320481"/>
          </a:xfrm>
          <a:prstGeom prst="rect">
            <a:avLst/>
          </a:prstGeom>
        </p:spPr>
        <p:txBody>
          <a:bodyPr/>
          <a:lstStyle>
            <a:lvl1pPr>
              <a:defRPr sz="1800"/>
            </a:lvl1pPr>
          </a:lstStyle>
          <a:p>
            <a:r>
              <a:rPr lang="en-US"/>
              <a:t>Click icon to add chart</a:t>
            </a:r>
            <a:endParaRPr lang="en-GB"/>
          </a:p>
        </p:txBody>
      </p:sp>
    </p:spTree>
    <p:extLst>
      <p:ext uri="{BB962C8B-B14F-4D97-AF65-F5344CB8AC3E}">
        <p14:creationId xmlns:p14="http://schemas.microsoft.com/office/powerpoint/2010/main" val="316776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2.jpeg"/><Relationship Id="rId4" Type="http://schemas.openxmlformats.org/officeDocument/2006/relationships/slideLayout" Target="../slideLayouts/slideLayout11.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0650"/>
            <a:ext cx="9144000" cy="40005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839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Placeholder 3" descr="Ofcom_Publication logo_CMYK.eps"/>
          <p:cNvPicPr>
            <a:picLocks noChangeAspect="1"/>
          </p:cNvPicPr>
          <p:nvPr/>
        </p:nvPicPr>
        <p:blipFill>
          <a:blip r:embed="rId9">
            <a:extLst>
              <a:ext uri="{28A0092B-C50C-407E-A947-70E740481C1C}">
                <a14:useLocalDpi xmlns:a14="http://schemas.microsoft.com/office/drawing/2010/main" val="0"/>
              </a:ext>
            </a:extLst>
          </a:blip>
          <a:srcRect t="-7474" b="-7474"/>
          <a:stretch>
            <a:fillRect/>
          </a:stretch>
        </p:blipFill>
        <p:spPr>
          <a:xfrm>
            <a:off x="6154912" y="382199"/>
            <a:ext cx="1340379" cy="603907"/>
          </a:xfrm>
          <a:prstGeom prst="rect">
            <a:avLst/>
          </a:prstGeom>
        </p:spPr>
      </p:pic>
      <p:sp>
        <p:nvSpPr>
          <p:cNvPr id="10" name="Rectangle 15"/>
          <p:cNvSpPr txBox="1">
            <a:spLocks noChangeArrowheads="1"/>
          </p:cNvSpPr>
          <p:nvPr userDrawn="1"/>
        </p:nvSpPr>
        <p:spPr>
          <a:xfrm>
            <a:off x="8748464" y="6543717"/>
            <a:ext cx="411163" cy="253916"/>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spcBef>
                <a:spcPct val="0"/>
              </a:spcBef>
              <a:spcAft>
                <a:spcPct val="0"/>
              </a:spcAft>
              <a:defRPr/>
            </a:pPr>
            <a:fld id="{72C02E80-14A7-4B45-8117-CAA172FE0DCC}" type="slidenum">
              <a:rPr lang="en-GB" sz="1000" smtClean="0">
                <a:solidFill>
                  <a:schemeClr val="tx2">
                    <a:lumMod val="20000"/>
                    <a:lumOff val="80000"/>
                  </a:schemeClr>
                </a:solidFill>
              </a:rPr>
              <a:pPr algn="r" fontAlgn="base">
                <a:spcBef>
                  <a:spcPct val="0"/>
                </a:spcBef>
                <a:spcAft>
                  <a:spcPct val="0"/>
                </a:spcAft>
                <a:defRPr/>
              </a:pPr>
              <a:t>‹#›</a:t>
            </a:fld>
            <a:endParaRPr lang="en-GB" sz="1000" dirty="0">
              <a:solidFill>
                <a:schemeClr val="tx2">
                  <a:lumMod val="20000"/>
                  <a:lumOff val="80000"/>
                </a:schemeClr>
              </a:solidFill>
            </a:endParaRPr>
          </a:p>
        </p:txBody>
      </p:sp>
      <p:pic>
        <p:nvPicPr>
          <p:cNvPr id="8" name="Picture 7">
            <a:extLst>
              <a:ext uri="{FF2B5EF4-FFF2-40B4-BE49-F238E27FC236}">
                <a16:creationId xmlns:a16="http://schemas.microsoft.com/office/drawing/2014/main" id="{03EBC712-4A48-4A9B-82F0-EEA63554B71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40352" y="340596"/>
            <a:ext cx="971600" cy="603907"/>
          </a:xfrm>
          <a:prstGeom prst="rect">
            <a:avLst/>
          </a:prstGeom>
        </p:spPr>
      </p:pic>
    </p:spTree>
    <p:extLst>
      <p:ext uri="{BB962C8B-B14F-4D97-AF65-F5344CB8AC3E}">
        <p14:creationId xmlns:p14="http://schemas.microsoft.com/office/powerpoint/2010/main" val="2880141413"/>
      </p:ext>
    </p:extLst>
  </p:cSld>
  <p:clrMap bg1="lt1" tx1="dk1" bg2="lt2" tx2="dk2" accent1="accent1" accent2="accent2" accent3="accent3" accent4="accent4" accent5="accent5" accent6="accent6" hlink="hlink" folHlink="folHlink"/>
  <p:sldLayoutIdLst>
    <p:sldLayoutId id="2147483684" r:id="rId1"/>
    <p:sldLayoutId id="2147483662" r:id="rId2"/>
    <p:sldLayoutId id="2147483695" r:id="rId3"/>
    <p:sldLayoutId id="2147483685" r:id="rId4"/>
    <p:sldLayoutId id="2147483692" r:id="rId5"/>
    <p:sldLayoutId id="2147483694" r:id="rId6"/>
    <p:sldLayoutId id="2147483693" r:id="rId7"/>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0650"/>
            <a:ext cx="9144000" cy="40005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839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15"/>
          <p:cNvSpPr txBox="1">
            <a:spLocks noChangeArrowheads="1"/>
          </p:cNvSpPr>
          <p:nvPr userDrawn="1"/>
        </p:nvSpPr>
        <p:spPr>
          <a:xfrm>
            <a:off x="8748464" y="6543717"/>
            <a:ext cx="411163" cy="253916"/>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spcBef>
                <a:spcPct val="0"/>
              </a:spcBef>
              <a:spcAft>
                <a:spcPct val="0"/>
              </a:spcAft>
              <a:defRPr/>
            </a:pPr>
            <a:fld id="{72C02E80-14A7-4B45-8117-CAA172FE0DCC}" type="slidenum">
              <a:rPr lang="en-GB" sz="1000" smtClean="0">
                <a:solidFill>
                  <a:schemeClr val="tx2">
                    <a:lumMod val="20000"/>
                    <a:lumOff val="80000"/>
                  </a:schemeClr>
                </a:solidFill>
              </a:rPr>
              <a:pPr algn="r" fontAlgn="base">
                <a:spcBef>
                  <a:spcPct val="0"/>
                </a:spcBef>
                <a:spcAft>
                  <a:spcPct val="0"/>
                </a:spcAft>
                <a:defRPr/>
              </a:pPr>
              <a:t>‹#›</a:t>
            </a:fld>
            <a:endParaRPr lang="en-GB" sz="1000" dirty="0">
              <a:solidFill>
                <a:schemeClr val="tx2">
                  <a:lumMod val="20000"/>
                  <a:lumOff val="80000"/>
                </a:schemeClr>
              </a:solidFill>
            </a:endParaRPr>
          </a:p>
        </p:txBody>
      </p:sp>
      <p:pic>
        <p:nvPicPr>
          <p:cNvPr id="13" name="Picture Placeholder 3" descr="Ofcom_Publication logo_CMYK.eps">
            <a:extLst>
              <a:ext uri="{FF2B5EF4-FFF2-40B4-BE49-F238E27FC236}">
                <a16:creationId xmlns:a16="http://schemas.microsoft.com/office/drawing/2014/main" id="{96A6AB98-5E8D-4592-87C7-F995E000F729}"/>
              </a:ext>
            </a:extLst>
          </p:cNvPr>
          <p:cNvPicPr>
            <a:picLocks noChangeAspect="1"/>
          </p:cNvPicPr>
          <p:nvPr userDrawn="1"/>
        </p:nvPicPr>
        <p:blipFill>
          <a:blip r:embed="rId9">
            <a:extLst>
              <a:ext uri="{28A0092B-C50C-407E-A947-70E740481C1C}">
                <a14:useLocalDpi xmlns:a14="http://schemas.microsoft.com/office/drawing/2010/main" val="0"/>
              </a:ext>
            </a:extLst>
          </a:blip>
          <a:srcRect t="-7474" b="-7474"/>
          <a:stretch>
            <a:fillRect/>
          </a:stretch>
        </p:blipFill>
        <p:spPr>
          <a:xfrm>
            <a:off x="6154912" y="382199"/>
            <a:ext cx="1340379" cy="603907"/>
          </a:xfrm>
          <a:prstGeom prst="rect">
            <a:avLst/>
          </a:prstGeom>
        </p:spPr>
      </p:pic>
      <p:pic>
        <p:nvPicPr>
          <p:cNvPr id="14" name="Picture 13">
            <a:extLst>
              <a:ext uri="{FF2B5EF4-FFF2-40B4-BE49-F238E27FC236}">
                <a16:creationId xmlns:a16="http://schemas.microsoft.com/office/drawing/2014/main" id="{EE4E3E5E-9486-4B34-8DCC-103C37148EE4}"/>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40352" y="340596"/>
            <a:ext cx="971600" cy="603907"/>
          </a:xfrm>
          <a:prstGeom prst="rect">
            <a:avLst/>
          </a:prstGeom>
        </p:spPr>
      </p:pic>
    </p:spTree>
    <p:extLst>
      <p:ext uri="{BB962C8B-B14F-4D97-AF65-F5344CB8AC3E}">
        <p14:creationId xmlns:p14="http://schemas.microsoft.com/office/powerpoint/2010/main" val="307862072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0650"/>
            <a:ext cx="9144000" cy="40005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83900"/>
          </a:xfrm>
          <a:prstGeom prst="rect">
            <a:avLst/>
          </a:prstGeom>
          <a:solidFill>
            <a:srgbClr val="AE15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15"/>
          <p:cNvSpPr txBox="1">
            <a:spLocks noChangeArrowheads="1"/>
          </p:cNvSpPr>
          <p:nvPr userDrawn="1"/>
        </p:nvSpPr>
        <p:spPr>
          <a:xfrm>
            <a:off x="8748464" y="6543717"/>
            <a:ext cx="411163" cy="253916"/>
          </a:xfrm>
          <a:prstGeom prst="rect">
            <a:avLst/>
          </a:prstGeom>
          <a:ln/>
        </p:spPr>
        <p:txBody>
          <a:bodyPr/>
          <a:lstStyle>
            <a:defPPr>
              <a:defRPr lang="en-US"/>
            </a:defPPr>
            <a:lvl1pPr marL="0" algn="l" defTabSz="914400" rtl="0" eaLnBrk="1" latinLnBrk="0" hangingPunct="1">
              <a:defRPr sz="1000" kern="1200">
                <a:solidFill>
                  <a:schemeClr val="bg1"/>
                </a:solidFill>
                <a:latin typeface="Tw Cen MT" panose="020B06020201040206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spcBef>
                <a:spcPct val="0"/>
              </a:spcBef>
              <a:spcAft>
                <a:spcPct val="0"/>
              </a:spcAft>
              <a:defRPr/>
            </a:pPr>
            <a:fld id="{72C02E80-14A7-4B45-8117-CAA172FE0DCC}" type="slidenum">
              <a:rPr lang="en-GB" sz="1000" smtClean="0">
                <a:solidFill>
                  <a:schemeClr val="tx2">
                    <a:lumMod val="20000"/>
                    <a:lumOff val="80000"/>
                  </a:schemeClr>
                </a:solidFill>
              </a:rPr>
              <a:pPr algn="r" fontAlgn="base">
                <a:spcBef>
                  <a:spcPct val="0"/>
                </a:spcBef>
                <a:spcAft>
                  <a:spcPct val="0"/>
                </a:spcAft>
                <a:defRPr/>
              </a:pPr>
              <a:t>‹#›</a:t>
            </a:fld>
            <a:endParaRPr lang="en-GB" sz="1000" dirty="0">
              <a:solidFill>
                <a:schemeClr val="tx2">
                  <a:lumMod val="20000"/>
                  <a:lumOff val="80000"/>
                </a:schemeClr>
              </a:solidFill>
            </a:endParaRPr>
          </a:p>
        </p:txBody>
      </p:sp>
    </p:spTree>
    <p:extLst>
      <p:ext uri="{BB962C8B-B14F-4D97-AF65-F5344CB8AC3E}">
        <p14:creationId xmlns:p14="http://schemas.microsoft.com/office/powerpoint/2010/main" val="20744540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image" Target="../media/image4.sv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image" Target="../media/image4.sv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chart" Target="../charts/chart22.xml"/><Relationship Id="rId5" Type="http://schemas.openxmlformats.org/officeDocument/2006/relationships/image" Target="../media/image4.sv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hart" Target="../charts/chart24.xml"/><Relationship Id="rId5" Type="http://schemas.openxmlformats.org/officeDocument/2006/relationships/image" Target="../media/image4.sv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hart" Target="../charts/chart31.xml"/></Relationships>
</file>

<file path=ppt/slides/_rels/slide33.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42.xm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GB" dirty="0">
                <a:solidFill>
                  <a:schemeClr val="tx1"/>
                </a:solidFill>
              </a:rPr>
              <a:t>Internet users’ experience of harm online: summary of survey research</a:t>
            </a:r>
          </a:p>
        </p:txBody>
      </p:sp>
      <p:sp>
        <p:nvSpPr>
          <p:cNvPr id="5" name="Text Placeholder 4"/>
          <p:cNvSpPr>
            <a:spLocks noGrp="1"/>
          </p:cNvSpPr>
          <p:nvPr>
            <p:ph type="body" sz="quarter" idx="13"/>
          </p:nvPr>
        </p:nvSpPr>
        <p:spPr/>
        <p:txBody>
          <a:bodyPr/>
          <a:lstStyle/>
          <a:p>
            <a:r>
              <a:rPr lang="en-GB" b="1" dirty="0"/>
              <a:t>Conducted by: </a:t>
            </a:r>
            <a:r>
              <a:rPr lang="en-GB" dirty="0"/>
              <a:t>Kantar Media</a:t>
            </a:r>
          </a:p>
          <a:p>
            <a:r>
              <a:rPr lang="en-GB" b="1" dirty="0"/>
              <a:t>Fieldwork: </a:t>
            </a:r>
            <a:r>
              <a:rPr lang="en-GB" dirty="0"/>
              <a:t>June-July 2018</a:t>
            </a:r>
          </a:p>
          <a:p>
            <a:endParaRPr lang="en-GB" dirty="0"/>
          </a:p>
        </p:txBody>
      </p:sp>
    </p:spTree>
    <p:extLst>
      <p:ext uri="{BB962C8B-B14F-4D97-AF65-F5344CB8AC3E}">
        <p14:creationId xmlns:p14="http://schemas.microsoft.com/office/powerpoint/2010/main" val="1114247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466443136"/>
              </p:ext>
            </p:extLst>
          </p:nvPr>
        </p:nvGraphicFramePr>
        <p:xfrm>
          <a:off x="49213" y="1437600"/>
          <a:ext cx="9037637" cy="4539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94382880"/>
              </p:ext>
            </p:extLst>
          </p:nvPr>
        </p:nvGraphicFramePr>
        <p:xfrm>
          <a:off x="7596336" y="1465730"/>
          <a:ext cx="576064" cy="4483546"/>
        </p:xfrm>
        <a:graphic>
          <a:graphicData uri="http://schemas.openxmlformats.org/drawingml/2006/table">
            <a:tbl>
              <a:tblPr firstRow="1" bandRow="1">
                <a:tableStyleId>{0E3FDE45-AF77-4B5C-9715-49D594BDF05E}</a:tableStyleId>
              </a:tblPr>
              <a:tblGrid>
                <a:gridCol w="576064">
                  <a:extLst>
                    <a:ext uri="{9D8B030D-6E8A-4147-A177-3AD203B41FA5}">
                      <a16:colId xmlns:a16="http://schemas.microsoft.com/office/drawing/2014/main" val="1881174575"/>
                    </a:ext>
                  </a:extLst>
                </a:gridCol>
              </a:tblGrid>
              <a:tr h="131869">
                <a:tc>
                  <a:txBody>
                    <a:bodyPr/>
                    <a:lstStyle/>
                    <a:p>
                      <a:pPr algn="ctr"/>
                      <a:r>
                        <a:rPr lang="en-GB" sz="800" b="1" dirty="0"/>
                        <a:t>40%</a:t>
                      </a:r>
                      <a:endParaRPr lang="en-GB" sz="800" b="1" dirty="0">
                        <a:solidFill>
                          <a:schemeClr val="tx1"/>
                        </a:solidFill>
                      </a:endParaRPr>
                    </a:p>
                  </a:txBody>
                  <a:tcPr marT="0" marB="0" anchor="ct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67158007"/>
                  </a:ext>
                </a:extLst>
              </a:tr>
              <a:tr h="131869">
                <a:tc>
                  <a:txBody>
                    <a:bodyPr/>
                    <a:lstStyle/>
                    <a:p>
                      <a:pPr algn="ctr"/>
                      <a:r>
                        <a:rPr lang="en-GB" sz="800" b="1" dirty="0">
                          <a:solidFill>
                            <a:schemeClr val="tx1"/>
                          </a:solidFill>
                        </a:rPr>
                        <a:t>53%</a:t>
                      </a:r>
                    </a:p>
                  </a:txBody>
                  <a:tcPr marT="0" marB="0" anchor="ctr">
                    <a:lnT w="12700" cmpd="sng">
                      <a:noFill/>
                    </a:lnT>
                  </a:tcPr>
                </a:tc>
                <a:extLst>
                  <a:ext uri="{0D108BD9-81ED-4DB2-BD59-A6C34878D82A}">
                    <a16:rowId xmlns:a16="http://schemas.microsoft.com/office/drawing/2014/main" val="2719756333"/>
                  </a:ext>
                </a:extLst>
              </a:tr>
              <a:tr h="131869">
                <a:tc>
                  <a:txBody>
                    <a:bodyPr/>
                    <a:lstStyle/>
                    <a:p>
                      <a:pPr algn="ctr"/>
                      <a:r>
                        <a:rPr lang="en-GB" sz="800" b="1" dirty="0">
                          <a:solidFill>
                            <a:schemeClr val="tx1"/>
                          </a:solidFill>
                        </a:rPr>
                        <a:t>37%</a:t>
                      </a:r>
                    </a:p>
                  </a:txBody>
                  <a:tcPr marT="0" marB="0" anchor="ctr"/>
                </a:tc>
                <a:extLst>
                  <a:ext uri="{0D108BD9-81ED-4DB2-BD59-A6C34878D82A}">
                    <a16:rowId xmlns:a16="http://schemas.microsoft.com/office/drawing/2014/main" val="60101252"/>
                  </a:ext>
                </a:extLst>
              </a:tr>
              <a:tr h="131869">
                <a:tc>
                  <a:txBody>
                    <a:bodyPr/>
                    <a:lstStyle/>
                    <a:p>
                      <a:pPr algn="ctr"/>
                      <a:r>
                        <a:rPr lang="en-GB" sz="800" b="1" dirty="0">
                          <a:solidFill>
                            <a:schemeClr val="tx1"/>
                          </a:solidFill>
                        </a:rPr>
                        <a:t>33%</a:t>
                      </a:r>
                    </a:p>
                  </a:txBody>
                  <a:tcPr marT="0" marB="0" anchor="ctr"/>
                </a:tc>
                <a:extLst>
                  <a:ext uri="{0D108BD9-81ED-4DB2-BD59-A6C34878D82A}">
                    <a16:rowId xmlns:a16="http://schemas.microsoft.com/office/drawing/2014/main" val="481654924"/>
                  </a:ext>
                </a:extLst>
              </a:tr>
              <a:tr h="131869">
                <a:tc>
                  <a:txBody>
                    <a:bodyPr/>
                    <a:lstStyle/>
                    <a:p>
                      <a:pPr algn="ctr"/>
                      <a:r>
                        <a:rPr lang="en-GB" sz="800" b="1" dirty="0">
                          <a:solidFill>
                            <a:schemeClr val="tx1"/>
                          </a:solidFill>
                        </a:rPr>
                        <a:t>39%</a:t>
                      </a:r>
                    </a:p>
                  </a:txBody>
                  <a:tcPr marT="0" marB="0" anchor="ctr"/>
                </a:tc>
                <a:extLst>
                  <a:ext uri="{0D108BD9-81ED-4DB2-BD59-A6C34878D82A}">
                    <a16:rowId xmlns:a16="http://schemas.microsoft.com/office/drawing/2014/main" val="2101411386"/>
                  </a:ext>
                </a:extLst>
              </a:tr>
              <a:tr h="131869">
                <a:tc>
                  <a:txBody>
                    <a:bodyPr/>
                    <a:lstStyle/>
                    <a:p>
                      <a:pPr algn="ctr"/>
                      <a:r>
                        <a:rPr lang="en-GB" sz="800" b="1" dirty="0">
                          <a:solidFill>
                            <a:schemeClr val="tx1"/>
                          </a:solidFill>
                        </a:rPr>
                        <a:t>27%</a:t>
                      </a:r>
                    </a:p>
                  </a:txBody>
                  <a:tcPr marT="0" marB="0" anchor="ctr"/>
                </a:tc>
                <a:extLst>
                  <a:ext uri="{0D108BD9-81ED-4DB2-BD59-A6C34878D82A}">
                    <a16:rowId xmlns:a16="http://schemas.microsoft.com/office/drawing/2014/main" val="4028698569"/>
                  </a:ext>
                </a:extLst>
              </a:tr>
              <a:tr h="131869">
                <a:tc>
                  <a:txBody>
                    <a:bodyPr/>
                    <a:lstStyle/>
                    <a:p>
                      <a:pPr algn="ctr"/>
                      <a:r>
                        <a:rPr lang="en-GB" sz="800" b="1" dirty="0">
                          <a:solidFill>
                            <a:schemeClr val="tx1"/>
                          </a:solidFill>
                        </a:rPr>
                        <a:t>37%</a:t>
                      </a:r>
                    </a:p>
                  </a:txBody>
                  <a:tcPr marT="0" marB="0" anchor="ctr"/>
                </a:tc>
                <a:extLst>
                  <a:ext uri="{0D108BD9-81ED-4DB2-BD59-A6C34878D82A}">
                    <a16:rowId xmlns:a16="http://schemas.microsoft.com/office/drawing/2014/main" val="268052065"/>
                  </a:ext>
                </a:extLst>
              </a:tr>
              <a:tr h="131869">
                <a:tc>
                  <a:txBody>
                    <a:bodyPr/>
                    <a:lstStyle/>
                    <a:p>
                      <a:pPr algn="ctr"/>
                      <a:r>
                        <a:rPr lang="en-GB" sz="800" b="1" dirty="0">
                          <a:solidFill>
                            <a:schemeClr val="tx1"/>
                          </a:solidFill>
                        </a:rPr>
                        <a:t>46%</a:t>
                      </a:r>
                    </a:p>
                  </a:txBody>
                  <a:tcPr marT="0" marB="0" anchor="ctr"/>
                </a:tc>
                <a:extLst>
                  <a:ext uri="{0D108BD9-81ED-4DB2-BD59-A6C34878D82A}">
                    <a16:rowId xmlns:a16="http://schemas.microsoft.com/office/drawing/2014/main" val="4292167666"/>
                  </a:ext>
                </a:extLst>
              </a:tr>
              <a:tr h="131869">
                <a:tc>
                  <a:txBody>
                    <a:bodyPr/>
                    <a:lstStyle/>
                    <a:p>
                      <a:pPr algn="ctr"/>
                      <a:r>
                        <a:rPr lang="en-GB" sz="800" b="1" dirty="0">
                          <a:solidFill>
                            <a:schemeClr val="tx1"/>
                          </a:solidFill>
                        </a:rPr>
                        <a:t>39%</a:t>
                      </a:r>
                    </a:p>
                  </a:txBody>
                  <a:tcPr marT="0" marB="0" anchor="ctr"/>
                </a:tc>
                <a:extLst>
                  <a:ext uri="{0D108BD9-81ED-4DB2-BD59-A6C34878D82A}">
                    <a16:rowId xmlns:a16="http://schemas.microsoft.com/office/drawing/2014/main" val="3898492981"/>
                  </a:ext>
                </a:extLst>
              </a:tr>
              <a:tr h="131869">
                <a:tc>
                  <a:txBody>
                    <a:bodyPr/>
                    <a:lstStyle/>
                    <a:p>
                      <a:pPr algn="ctr"/>
                      <a:r>
                        <a:rPr lang="en-GB" sz="800" b="1" dirty="0">
                          <a:solidFill>
                            <a:schemeClr val="tx1"/>
                          </a:solidFill>
                        </a:rPr>
                        <a:t>31%</a:t>
                      </a:r>
                    </a:p>
                  </a:txBody>
                  <a:tcPr marT="0" marB="0" anchor="ctr"/>
                </a:tc>
                <a:extLst>
                  <a:ext uri="{0D108BD9-81ED-4DB2-BD59-A6C34878D82A}">
                    <a16:rowId xmlns:a16="http://schemas.microsoft.com/office/drawing/2014/main" val="2748297024"/>
                  </a:ext>
                </a:extLst>
              </a:tr>
              <a:tr h="131869">
                <a:tc>
                  <a:txBody>
                    <a:bodyPr/>
                    <a:lstStyle/>
                    <a:p>
                      <a:pPr algn="ctr"/>
                      <a:r>
                        <a:rPr lang="en-GB" sz="800" b="1" dirty="0">
                          <a:solidFill>
                            <a:schemeClr val="tx1"/>
                          </a:solidFill>
                        </a:rPr>
                        <a:t>33%</a:t>
                      </a:r>
                    </a:p>
                  </a:txBody>
                  <a:tcPr marT="0" marB="0" anchor="ctr"/>
                </a:tc>
                <a:extLst>
                  <a:ext uri="{0D108BD9-81ED-4DB2-BD59-A6C34878D82A}">
                    <a16:rowId xmlns:a16="http://schemas.microsoft.com/office/drawing/2014/main" val="1217440514"/>
                  </a:ext>
                </a:extLst>
              </a:tr>
              <a:tr h="131869">
                <a:tc>
                  <a:txBody>
                    <a:bodyPr/>
                    <a:lstStyle/>
                    <a:p>
                      <a:pPr algn="ctr"/>
                      <a:r>
                        <a:rPr lang="en-GB" sz="800" b="1" dirty="0">
                          <a:solidFill>
                            <a:schemeClr val="tx1"/>
                          </a:solidFill>
                        </a:rPr>
                        <a:t>39%</a:t>
                      </a:r>
                    </a:p>
                  </a:txBody>
                  <a:tcPr marT="0" marB="0" anchor="ctr"/>
                </a:tc>
                <a:extLst>
                  <a:ext uri="{0D108BD9-81ED-4DB2-BD59-A6C34878D82A}">
                    <a16:rowId xmlns:a16="http://schemas.microsoft.com/office/drawing/2014/main" val="564863797"/>
                  </a:ext>
                </a:extLst>
              </a:tr>
              <a:tr h="131869">
                <a:tc>
                  <a:txBody>
                    <a:bodyPr/>
                    <a:lstStyle/>
                    <a:p>
                      <a:pPr algn="ctr"/>
                      <a:r>
                        <a:rPr lang="en-GB" sz="800" b="1" dirty="0">
                          <a:solidFill>
                            <a:schemeClr val="tx1"/>
                          </a:solidFill>
                        </a:rPr>
                        <a:t>23%</a:t>
                      </a:r>
                    </a:p>
                  </a:txBody>
                  <a:tcPr marT="0" marB="0" anchor="ctr"/>
                </a:tc>
                <a:extLst>
                  <a:ext uri="{0D108BD9-81ED-4DB2-BD59-A6C34878D82A}">
                    <a16:rowId xmlns:a16="http://schemas.microsoft.com/office/drawing/2014/main" val="2544626261"/>
                  </a:ext>
                </a:extLst>
              </a:tr>
              <a:tr h="131869">
                <a:tc>
                  <a:txBody>
                    <a:bodyPr/>
                    <a:lstStyle/>
                    <a:p>
                      <a:pPr algn="ctr"/>
                      <a:r>
                        <a:rPr lang="en-GB" sz="800" b="1" dirty="0">
                          <a:solidFill>
                            <a:schemeClr val="tx1"/>
                          </a:solidFill>
                        </a:rPr>
                        <a:t>21%</a:t>
                      </a:r>
                    </a:p>
                  </a:txBody>
                  <a:tcPr marT="0" marB="0" anchor="ctr"/>
                </a:tc>
                <a:extLst>
                  <a:ext uri="{0D108BD9-81ED-4DB2-BD59-A6C34878D82A}">
                    <a16:rowId xmlns:a16="http://schemas.microsoft.com/office/drawing/2014/main" val="2751110350"/>
                  </a:ext>
                </a:extLst>
              </a:tr>
              <a:tr h="131869">
                <a:tc>
                  <a:txBody>
                    <a:bodyPr/>
                    <a:lstStyle/>
                    <a:p>
                      <a:pPr algn="ctr"/>
                      <a:r>
                        <a:rPr lang="en-GB" sz="800" b="1" dirty="0">
                          <a:solidFill>
                            <a:schemeClr val="tx1"/>
                          </a:solidFill>
                        </a:rPr>
                        <a:t>27%</a:t>
                      </a:r>
                    </a:p>
                  </a:txBody>
                  <a:tcPr marT="0" marB="0" anchor="ctr"/>
                </a:tc>
                <a:extLst>
                  <a:ext uri="{0D108BD9-81ED-4DB2-BD59-A6C34878D82A}">
                    <a16:rowId xmlns:a16="http://schemas.microsoft.com/office/drawing/2014/main" val="154396217"/>
                  </a:ext>
                </a:extLst>
              </a:tr>
              <a:tr h="131869">
                <a:tc>
                  <a:txBody>
                    <a:bodyPr/>
                    <a:lstStyle/>
                    <a:p>
                      <a:pPr algn="ctr"/>
                      <a:r>
                        <a:rPr lang="en-GB" sz="800" b="1" dirty="0">
                          <a:solidFill>
                            <a:schemeClr val="tx1"/>
                          </a:solidFill>
                        </a:rPr>
                        <a:t>27%</a:t>
                      </a:r>
                    </a:p>
                  </a:txBody>
                  <a:tcPr marT="0" marB="0" anchor="ctr"/>
                </a:tc>
                <a:extLst>
                  <a:ext uri="{0D108BD9-81ED-4DB2-BD59-A6C34878D82A}">
                    <a16:rowId xmlns:a16="http://schemas.microsoft.com/office/drawing/2014/main" val="2856821012"/>
                  </a:ext>
                </a:extLst>
              </a:tr>
              <a:tr h="131869">
                <a:tc>
                  <a:txBody>
                    <a:bodyPr/>
                    <a:lstStyle/>
                    <a:p>
                      <a:pPr algn="ctr"/>
                      <a:r>
                        <a:rPr lang="en-GB" sz="800" b="1" dirty="0">
                          <a:solidFill>
                            <a:schemeClr val="tx1"/>
                          </a:solidFill>
                        </a:rPr>
                        <a:t>38%</a:t>
                      </a:r>
                    </a:p>
                  </a:txBody>
                  <a:tcPr marT="0" marB="0" anchor="ctr"/>
                </a:tc>
                <a:extLst>
                  <a:ext uri="{0D108BD9-81ED-4DB2-BD59-A6C34878D82A}">
                    <a16:rowId xmlns:a16="http://schemas.microsoft.com/office/drawing/2014/main" val="2860245123"/>
                  </a:ext>
                </a:extLst>
              </a:tr>
              <a:tr h="131869">
                <a:tc>
                  <a:txBody>
                    <a:bodyPr/>
                    <a:lstStyle/>
                    <a:p>
                      <a:pPr algn="ctr"/>
                      <a:r>
                        <a:rPr lang="en-GB" sz="800" b="1" dirty="0">
                          <a:solidFill>
                            <a:schemeClr val="tx1"/>
                          </a:solidFill>
                        </a:rPr>
                        <a:t>28%</a:t>
                      </a:r>
                    </a:p>
                  </a:txBody>
                  <a:tcPr marT="0" marB="0" anchor="ctr"/>
                </a:tc>
                <a:extLst>
                  <a:ext uri="{0D108BD9-81ED-4DB2-BD59-A6C34878D82A}">
                    <a16:rowId xmlns:a16="http://schemas.microsoft.com/office/drawing/2014/main" val="3281520361"/>
                  </a:ext>
                </a:extLst>
              </a:tr>
              <a:tr h="131869">
                <a:tc>
                  <a:txBody>
                    <a:bodyPr/>
                    <a:lstStyle/>
                    <a:p>
                      <a:pPr algn="ctr"/>
                      <a:r>
                        <a:rPr lang="en-GB" sz="800" b="1" dirty="0">
                          <a:solidFill>
                            <a:schemeClr val="tx1"/>
                          </a:solidFill>
                        </a:rPr>
                        <a:t>31%</a:t>
                      </a:r>
                    </a:p>
                  </a:txBody>
                  <a:tcPr marT="0" marB="0" anchor="ctr"/>
                </a:tc>
                <a:extLst>
                  <a:ext uri="{0D108BD9-81ED-4DB2-BD59-A6C34878D82A}">
                    <a16:rowId xmlns:a16="http://schemas.microsoft.com/office/drawing/2014/main" val="411731701"/>
                  </a:ext>
                </a:extLst>
              </a:tr>
              <a:tr h="131869">
                <a:tc>
                  <a:txBody>
                    <a:bodyPr/>
                    <a:lstStyle/>
                    <a:p>
                      <a:pPr algn="ctr"/>
                      <a:r>
                        <a:rPr lang="en-GB" sz="800" b="1" dirty="0">
                          <a:solidFill>
                            <a:schemeClr val="tx1"/>
                          </a:solidFill>
                        </a:rPr>
                        <a:t>23%</a:t>
                      </a:r>
                    </a:p>
                  </a:txBody>
                  <a:tcPr marT="0" marB="0" anchor="ctr"/>
                </a:tc>
                <a:extLst>
                  <a:ext uri="{0D108BD9-81ED-4DB2-BD59-A6C34878D82A}">
                    <a16:rowId xmlns:a16="http://schemas.microsoft.com/office/drawing/2014/main" val="1168230787"/>
                  </a:ext>
                </a:extLst>
              </a:tr>
              <a:tr h="131869">
                <a:tc>
                  <a:txBody>
                    <a:bodyPr/>
                    <a:lstStyle/>
                    <a:p>
                      <a:pPr algn="ctr"/>
                      <a:r>
                        <a:rPr lang="en-GB" sz="800" b="1" dirty="0">
                          <a:solidFill>
                            <a:schemeClr val="tx1"/>
                          </a:solidFill>
                        </a:rPr>
                        <a:t>27%</a:t>
                      </a:r>
                    </a:p>
                  </a:txBody>
                  <a:tcPr marT="0" marB="0" anchor="ctr"/>
                </a:tc>
                <a:extLst>
                  <a:ext uri="{0D108BD9-81ED-4DB2-BD59-A6C34878D82A}">
                    <a16:rowId xmlns:a16="http://schemas.microsoft.com/office/drawing/2014/main" val="4159098087"/>
                  </a:ext>
                </a:extLst>
              </a:tr>
              <a:tr h="131869">
                <a:tc>
                  <a:txBody>
                    <a:bodyPr/>
                    <a:lstStyle/>
                    <a:p>
                      <a:pPr algn="ctr"/>
                      <a:r>
                        <a:rPr lang="en-GB" sz="800" b="1" dirty="0">
                          <a:solidFill>
                            <a:schemeClr val="tx1"/>
                          </a:solidFill>
                        </a:rPr>
                        <a:t>37%</a:t>
                      </a:r>
                    </a:p>
                  </a:txBody>
                  <a:tcPr marT="0" marB="0" anchor="ctr"/>
                </a:tc>
                <a:extLst>
                  <a:ext uri="{0D108BD9-81ED-4DB2-BD59-A6C34878D82A}">
                    <a16:rowId xmlns:a16="http://schemas.microsoft.com/office/drawing/2014/main" val="1369666217"/>
                  </a:ext>
                </a:extLst>
              </a:tr>
              <a:tr h="131869">
                <a:tc>
                  <a:txBody>
                    <a:bodyPr/>
                    <a:lstStyle/>
                    <a:p>
                      <a:pPr algn="ctr"/>
                      <a:r>
                        <a:rPr lang="en-GB" sz="800" b="1" dirty="0">
                          <a:solidFill>
                            <a:schemeClr val="tx1"/>
                          </a:solidFill>
                        </a:rPr>
                        <a:t>21%</a:t>
                      </a:r>
                    </a:p>
                  </a:txBody>
                  <a:tcPr marT="0" marB="0" anchor="ctr"/>
                </a:tc>
                <a:extLst>
                  <a:ext uri="{0D108BD9-81ED-4DB2-BD59-A6C34878D82A}">
                    <a16:rowId xmlns:a16="http://schemas.microsoft.com/office/drawing/2014/main" val="1304470694"/>
                  </a:ext>
                </a:extLst>
              </a:tr>
              <a:tr h="131869">
                <a:tc>
                  <a:txBody>
                    <a:bodyPr/>
                    <a:lstStyle/>
                    <a:p>
                      <a:pPr algn="ctr"/>
                      <a:r>
                        <a:rPr lang="en-GB" sz="800" b="1" dirty="0">
                          <a:solidFill>
                            <a:schemeClr val="tx1"/>
                          </a:solidFill>
                        </a:rPr>
                        <a:t>19%</a:t>
                      </a:r>
                    </a:p>
                  </a:txBody>
                  <a:tcPr marT="0" marB="0" anchor="ctr"/>
                </a:tc>
                <a:extLst>
                  <a:ext uri="{0D108BD9-81ED-4DB2-BD59-A6C34878D82A}">
                    <a16:rowId xmlns:a16="http://schemas.microsoft.com/office/drawing/2014/main" val="3941113936"/>
                  </a:ext>
                </a:extLst>
              </a:tr>
              <a:tr h="131869">
                <a:tc>
                  <a:txBody>
                    <a:bodyPr/>
                    <a:lstStyle/>
                    <a:p>
                      <a:pPr algn="ctr"/>
                      <a:r>
                        <a:rPr lang="en-GB" sz="800" b="1" dirty="0">
                          <a:solidFill>
                            <a:schemeClr val="tx1"/>
                          </a:solidFill>
                        </a:rPr>
                        <a:t>16%</a:t>
                      </a:r>
                    </a:p>
                  </a:txBody>
                  <a:tcPr marT="0" marB="0" anchor="ctr"/>
                </a:tc>
                <a:extLst>
                  <a:ext uri="{0D108BD9-81ED-4DB2-BD59-A6C34878D82A}">
                    <a16:rowId xmlns:a16="http://schemas.microsoft.com/office/drawing/2014/main" val="2552598145"/>
                  </a:ext>
                </a:extLst>
              </a:tr>
              <a:tr h="131869">
                <a:tc>
                  <a:txBody>
                    <a:bodyPr/>
                    <a:lstStyle/>
                    <a:p>
                      <a:pPr algn="ctr"/>
                      <a:r>
                        <a:rPr lang="en-GB" sz="800" b="1" dirty="0">
                          <a:solidFill>
                            <a:schemeClr val="tx1"/>
                          </a:solidFill>
                        </a:rPr>
                        <a:t>19%</a:t>
                      </a:r>
                    </a:p>
                  </a:txBody>
                  <a:tcPr marT="0" marB="0" anchor="ctr"/>
                </a:tc>
                <a:extLst>
                  <a:ext uri="{0D108BD9-81ED-4DB2-BD59-A6C34878D82A}">
                    <a16:rowId xmlns:a16="http://schemas.microsoft.com/office/drawing/2014/main" val="3593875667"/>
                  </a:ext>
                </a:extLst>
              </a:tr>
              <a:tr h="131869">
                <a:tc>
                  <a:txBody>
                    <a:bodyPr/>
                    <a:lstStyle/>
                    <a:p>
                      <a:pPr algn="ctr"/>
                      <a:r>
                        <a:rPr lang="en-GB" sz="800" b="1" dirty="0">
                          <a:solidFill>
                            <a:schemeClr val="tx1"/>
                          </a:solidFill>
                        </a:rPr>
                        <a:t>19%</a:t>
                      </a:r>
                    </a:p>
                  </a:txBody>
                  <a:tcPr marT="0" marB="0" anchor="ctr"/>
                </a:tc>
                <a:extLst>
                  <a:ext uri="{0D108BD9-81ED-4DB2-BD59-A6C34878D82A}">
                    <a16:rowId xmlns:a16="http://schemas.microsoft.com/office/drawing/2014/main" val="3928030991"/>
                  </a:ext>
                </a:extLst>
              </a:tr>
              <a:tr h="131869">
                <a:tc>
                  <a:txBody>
                    <a:bodyPr/>
                    <a:lstStyle/>
                    <a:p>
                      <a:pPr algn="ctr"/>
                      <a:r>
                        <a:rPr lang="en-GB" sz="800" b="1" dirty="0">
                          <a:solidFill>
                            <a:schemeClr val="tx1"/>
                          </a:solidFill>
                        </a:rPr>
                        <a:t>20%</a:t>
                      </a:r>
                    </a:p>
                  </a:txBody>
                  <a:tcPr marT="0" marB="0" anchor="ctr"/>
                </a:tc>
                <a:extLst>
                  <a:ext uri="{0D108BD9-81ED-4DB2-BD59-A6C34878D82A}">
                    <a16:rowId xmlns:a16="http://schemas.microsoft.com/office/drawing/2014/main" val="1980205222"/>
                  </a:ext>
                </a:extLst>
              </a:tr>
              <a:tr h="131869">
                <a:tc>
                  <a:txBody>
                    <a:bodyPr/>
                    <a:lstStyle/>
                    <a:p>
                      <a:pPr algn="ctr"/>
                      <a:r>
                        <a:rPr lang="en-GB" sz="800" b="1" dirty="0">
                          <a:solidFill>
                            <a:schemeClr val="tx1"/>
                          </a:solidFill>
                        </a:rPr>
                        <a:t>20%</a:t>
                      </a:r>
                    </a:p>
                  </a:txBody>
                  <a:tcPr marT="0" marB="0" anchor="ctr"/>
                </a:tc>
                <a:extLst>
                  <a:ext uri="{0D108BD9-81ED-4DB2-BD59-A6C34878D82A}">
                    <a16:rowId xmlns:a16="http://schemas.microsoft.com/office/drawing/2014/main" val="2384425265"/>
                  </a:ext>
                </a:extLst>
              </a:tr>
              <a:tr h="131869">
                <a:tc>
                  <a:txBody>
                    <a:bodyPr/>
                    <a:lstStyle/>
                    <a:p>
                      <a:pPr algn="ctr"/>
                      <a:r>
                        <a:rPr lang="en-GB" sz="800" b="1" dirty="0">
                          <a:solidFill>
                            <a:schemeClr val="tx1"/>
                          </a:solidFill>
                        </a:rPr>
                        <a:t>18%</a:t>
                      </a:r>
                    </a:p>
                  </a:txBody>
                  <a:tcPr marT="0" marB="0" anchor="ctr"/>
                </a:tc>
                <a:extLst>
                  <a:ext uri="{0D108BD9-81ED-4DB2-BD59-A6C34878D82A}">
                    <a16:rowId xmlns:a16="http://schemas.microsoft.com/office/drawing/2014/main" val="741857352"/>
                  </a:ext>
                </a:extLst>
              </a:tr>
              <a:tr h="131869">
                <a:tc>
                  <a:txBody>
                    <a:bodyPr/>
                    <a:lstStyle/>
                    <a:p>
                      <a:pPr algn="ctr"/>
                      <a:r>
                        <a:rPr lang="en-GB" sz="800" b="1" dirty="0">
                          <a:solidFill>
                            <a:schemeClr val="tx1"/>
                          </a:solidFill>
                        </a:rPr>
                        <a:t>30%</a:t>
                      </a:r>
                    </a:p>
                  </a:txBody>
                  <a:tcPr marT="0" marB="0" anchor="ctr"/>
                </a:tc>
                <a:extLst>
                  <a:ext uri="{0D108BD9-81ED-4DB2-BD59-A6C34878D82A}">
                    <a16:rowId xmlns:a16="http://schemas.microsoft.com/office/drawing/2014/main" val="3548158327"/>
                  </a:ext>
                </a:extLst>
              </a:tr>
              <a:tr h="131869">
                <a:tc>
                  <a:txBody>
                    <a:bodyPr/>
                    <a:lstStyle/>
                    <a:p>
                      <a:pPr algn="ctr"/>
                      <a:r>
                        <a:rPr lang="en-GB" sz="800" b="1" dirty="0">
                          <a:solidFill>
                            <a:schemeClr val="tx1"/>
                          </a:solidFill>
                        </a:rPr>
                        <a:t>29%</a:t>
                      </a:r>
                    </a:p>
                  </a:txBody>
                  <a:tcPr marT="0" marB="0" anchor="ctr"/>
                </a:tc>
                <a:extLst>
                  <a:ext uri="{0D108BD9-81ED-4DB2-BD59-A6C34878D82A}">
                    <a16:rowId xmlns:a16="http://schemas.microsoft.com/office/drawing/2014/main" val="2092415046"/>
                  </a:ext>
                </a:extLst>
              </a:tr>
              <a:tr h="131869">
                <a:tc>
                  <a:txBody>
                    <a:bodyPr/>
                    <a:lstStyle/>
                    <a:p>
                      <a:pPr algn="ctr"/>
                      <a:r>
                        <a:rPr lang="en-GB" sz="800" b="1" dirty="0">
                          <a:solidFill>
                            <a:schemeClr val="tx1"/>
                          </a:solidFill>
                        </a:rPr>
                        <a:t>17%</a:t>
                      </a:r>
                    </a:p>
                  </a:txBody>
                  <a:tcPr marT="0" marB="0" anchor="ctr">
                    <a:lnB>
                      <a:noFill/>
                    </a:lnB>
                  </a:tcPr>
                </a:tc>
                <a:extLst>
                  <a:ext uri="{0D108BD9-81ED-4DB2-BD59-A6C34878D82A}">
                    <a16:rowId xmlns:a16="http://schemas.microsoft.com/office/drawing/2014/main" val="1737313317"/>
                  </a:ext>
                </a:extLst>
              </a:tr>
              <a:tr h="131869">
                <a:tc>
                  <a:txBody>
                    <a:bodyPr/>
                    <a:lstStyle/>
                    <a:p>
                      <a:pPr algn="ctr"/>
                      <a:r>
                        <a:rPr lang="en-GB" sz="800" b="1" dirty="0">
                          <a:solidFill>
                            <a:schemeClr val="tx1"/>
                          </a:solidFill>
                        </a:rPr>
                        <a:t>21%</a:t>
                      </a:r>
                    </a:p>
                  </a:txBody>
                  <a:tcPr marT="0" marB="0" anchor="ct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68957822"/>
                  </a:ext>
                </a:extLst>
              </a:tr>
            </a:tbl>
          </a:graphicData>
        </a:graphic>
      </p:graphicFrame>
      <p:sp>
        <p:nvSpPr>
          <p:cNvPr id="10" name="Text Placeholder 9"/>
          <p:cNvSpPr>
            <a:spLocks noGrp="1"/>
          </p:cNvSpPr>
          <p:nvPr>
            <p:ph type="body" sz="quarter" idx="14"/>
          </p:nvPr>
        </p:nvSpPr>
        <p:spPr>
          <a:xfrm>
            <a:off x="41288" y="282376"/>
            <a:ext cx="5599390" cy="705057"/>
          </a:xfrm>
          <a:prstGeom prst="rect">
            <a:avLst/>
          </a:prstGeom>
        </p:spPr>
        <p:txBody>
          <a:bodyPr/>
          <a:lstStyle/>
          <a:p>
            <a:r>
              <a:rPr lang="en-GB" sz="2400" dirty="0"/>
              <a:t>Issues relating to children were of the greatest concern</a:t>
            </a:r>
          </a:p>
        </p:txBody>
      </p:sp>
      <p:sp>
        <p:nvSpPr>
          <p:cNvPr id="4" name="Title 3"/>
          <p:cNvSpPr>
            <a:spLocks noGrp="1"/>
          </p:cNvSpPr>
          <p:nvPr>
            <p:ph type="title"/>
          </p:nvPr>
        </p:nvSpPr>
        <p:spPr>
          <a:xfrm>
            <a:off x="84961" y="1142526"/>
            <a:ext cx="9046078" cy="300991"/>
          </a:xfrm>
          <a:prstGeom prst="rect">
            <a:avLst/>
          </a:prstGeom>
        </p:spPr>
        <p:txBody>
          <a:bodyPr/>
          <a:lstStyle/>
          <a:p>
            <a:r>
              <a:rPr lang="en-GB" dirty="0"/>
              <a:t>Level of concern: Top 2 box (amongst those concerned about the issue)</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Q3 I am now going to read out the areas you are concerned about and I would like you to tell me on a scale of 1 to 5, where 1 means Not at all Concerned and 5 means Very Concerned how concerned you are about each when using the internet PROMPTED. Q2A/Q2B Which, if any, concerns do you have about the internet? SPONTANEOUS/PROMPTED</a:t>
            </a:r>
          </a:p>
          <a:p>
            <a:r>
              <a:rPr lang="en-GB" dirty="0"/>
              <a:t>Base: All concerned about area (288-882); All internet users (1686)</a:t>
            </a:r>
          </a:p>
        </p:txBody>
      </p:sp>
      <p:cxnSp>
        <p:nvCxnSpPr>
          <p:cNvPr id="3" name="Straight Connector 2"/>
          <p:cNvCxnSpPr/>
          <p:nvPr/>
        </p:nvCxnSpPr>
        <p:spPr>
          <a:xfrm>
            <a:off x="72000" y="21134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72000" y="2773308"/>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18" name="Straight Connector 17"/>
          <p:cNvCxnSpPr/>
          <p:nvPr/>
        </p:nvCxnSpPr>
        <p:spPr>
          <a:xfrm>
            <a:off x="72000" y="3444240"/>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19" name="Straight Connector 18"/>
          <p:cNvCxnSpPr/>
          <p:nvPr/>
        </p:nvCxnSpPr>
        <p:spPr>
          <a:xfrm>
            <a:off x="72000" y="41041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0" name="Straight Connector 19"/>
          <p:cNvCxnSpPr/>
          <p:nvPr/>
        </p:nvCxnSpPr>
        <p:spPr>
          <a:xfrm>
            <a:off x="72000" y="47556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7029797" y="1085254"/>
            <a:ext cx="1693785" cy="380480"/>
          </a:xfrm>
          <a:prstGeom prst="rect">
            <a:avLst/>
          </a:prstGeom>
          <a:noFill/>
        </p:spPr>
        <p:txBody>
          <a:bodyPr wrap="square" tIns="36000" bIns="36000" rtlCol="0">
            <a:spAutoFit/>
          </a:bodyPr>
          <a:lstStyle/>
          <a:p>
            <a:pPr algn="ctr"/>
            <a:r>
              <a:rPr lang="en-GB" sz="1000" i="1" dirty="0"/>
              <a:t>% concerned about area</a:t>
            </a:r>
          </a:p>
          <a:p>
            <a:pPr algn="ctr"/>
            <a:r>
              <a:rPr lang="en-GB" sz="1000" i="1" dirty="0"/>
              <a:t>(amongst all internet users)</a:t>
            </a:r>
          </a:p>
        </p:txBody>
      </p:sp>
      <p:cxnSp>
        <p:nvCxnSpPr>
          <p:cNvPr id="14" name="Straight Connector 13"/>
          <p:cNvCxnSpPr/>
          <p:nvPr/>
        </p:nvCxnSpPr>
        <p:spPr>
          <a:xfrm>
            <a:off x="72000" y="542236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10508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136" y="1302878"/>
            <a:ext cx="9046078" cy="300991"/>
          </a:xfrm>
          <a:prstGeom prst="rect">
            <a:avLst/>
          </a:prstGeom>
        </p:spPr>
        <p:txBody>
          <a:bodyPr/>
          <a:lstStyle/>
          <a:p>
            <a:r>
              <a:rPr lang="en-GB" dirty="0"/>
              <a:t>Consequences of harmful content concerned about</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Q4 You mentioned you were concerned about harmful online content. What consequences were you concerned about? SPONTANEOUS </a:t>
            </a:r>
          </a:p>
          <a:p>
            <a:r>
              <a:rPr lang="en-GB" dirty="0"/>
              <a:t>Base: All with concerns around content (1059)</a:t>
            </a:r>
          </a:p>
          <a:p>
            <a:endParaRPr lang="en-GB" dirty="0"/>
          </a:p>
        </p:txBody>
      </p:sp>
      <p:graphicFrame>
        <p:nvGraphicFramePr>
          <p:cNvPr id="11" name="Chart Placeholder 10"/>
          <p:cNvGraphicFramePr>
            <a:graphicFrameLocks noGrp="1"/>
          </p:cNvGraphicFramePr>
          <p:nvPr>
            <p:ph type="chart" sz="quarter" idx="13"/>
            <p:extLst/>
          </p:nvPr>
        </p:nvGraphicFramePr>
        <p:xfrm>
          <a:off x="78974" y="1557338"/>
          <a:ext cx="8093426" cy="407162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62790DED-ACE2-4D9F-A46F-1547AB913BA9}"/>
              </a:ext>
            </a:extLst>
          </p:cNvPr>
          <p:cNvSpPr txBox="1"/>
          <p:nvPr/>
        </p:nvSpPr>
        <p:spPr>
          <a:xfrm>
            <a:off x="11253" y="5673196"/>
            <a:ext cx="1454244" cy="246221"/>
          </a:xfrm>
          <a:prstGeom prst="rect">
            <a:avLst/>
          </a:prstGeom>
          <a:noFill/>
        </p:spPr>
        <p:txBody>
          <a:bodyPr wrap="none" rtlCol="0">
            <a:spAutoFit/>
          </a:bodyPr>
          <a:lstStyle/>
          <a:p>
            <a:r>
              <a:rPr lang="en-GB" sz="1000" dirty="0"/>
              <a:t>*Codes &lt;5% not charted</a:t>
            </a:r>
          </a:p>
        </p:txBody>
      </p:sp>
      <p:cxnSp>
        <p:nvCxnSpPr>
          <p:cNvPr id="8" name="Straight Arrow Connector 7"/>
          <p:cNvCxnSpPr/>
          <p:nvPr/>
        </p:nvCxnSpPr>
        <p:spPr>
          <a:xfrm>
            <a:off x="6794148" y="1988840"/>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graphicFrame>
        <p:nvGraphicFramePr>
          <p:cNvPr id="9" name="Table 8"/>
          <p:cNvGraphicFramePr>
            <a:graphicFrameLocks noGrp="1"/>
          </p:cNvGraphicFramePr>
          <p:nvPr>
            <p:extLst/>
          </p:nvPr>
        </p:nvGraphicFramePr>
        <p:xfrm>
          <a:off x="7163468" y="1319302"/>
          <a:ext cx="1873028" cy="851654"/>
        </p:xfrm>
        <a:graphic>
          <a:graphicData uri="http://schemas.openxmlformats.org/drawingml/2006/table">
            <a:tbl>
              <a:tblPr firstRow="1" bandRow="1">
                <a:tableStyleId>{2D5ABB26-0587-4C30-8999-92F81FD0307C}</a:tableStyleId>
              </a:tblPr>
              <a:tblGrid>
                <a:gridCol w="936514">
                  <a:extLst>
                    <a:ext uri="{9D8B030D-6E8A-4147-A177-3AD203B41FA5}">
                      <a16:colId xmlns:a16="http://schemas.microsoft.com/office/drawing/2014/main" val="3003021131"/>
                    </a:ext>
                  </a:extLst>
                </a:gridCol>
                <a:gridCol w="936514">
                  <a:extLst>
                    <a:ext uri="{9D8B030D-6E8A-4147-A177-3AD203B41FA5}">
                      <a16:colId xmlns:a16="http://schemas.microsoft.com/office/drawing/2014/main" val="1743852495"/>
                    </a:ext>
                  </a:extLst>
                </a:gridCol>
              </a:tblGrid>
              <a:tr h="489404">
                <a:tc>
                  <a:txBody>
                    <a:bodyPr/>
                    <a:lstStyle/>
                    <a:p>
                      <a:pPr algn="ctr"/>
                      <a:r>
                        <a:rPr lang="en-GB" sz="1100" b="1" dirty="0">
                          <a:solidFill>
                            <a:srgbClr val="AE153B"/>
                          </a:solidFill>
                        </a:rPr>
                        <a:t>Children in household</a:t>
                      </a:r>
                      <a:r>
                        <a:rPr lang="en-GB" sz="1100" b="1" baseline="0" dirty="0">
                          <a:solidFill>
                            <a:srgbClr val="AE153B"/>
                          </a:solidFill>
                        </a:rPr>
                        <a:t> </a:t>
                      </a:r>
                      <a:endParaRPr lang="en-GB" sz="1100" b="1" dirty="0">
                        <a:solidFill>
                          <a:srgbClr val="AE153B"/>
                        </a:solidFill>
                      </a:endParaRPr>
                    </a:p>
                  </a:txBody>
                  <a:tcPr anchor="ctr"/>
                </a:tc>
                <a:tc>
                  <a:txBody>
                    <a:bodyPr/>
                    <a:lstStyle/>
                    <a:p>
                      <a:pPr algn="ctr"/>
                      <a:r>
                        <a:rPr lang="en-GB" sz="1100" b="1" dirty="0">
                          <a:solidFill>
                            <a:srgbClr val="AE153B"/>
                          </a:solidFill>
                        </a:rPr>
                        <a:t>No children in household</a:t>
                      </a:r>
                    </a:p>
                  </a:txBody>
                  <a:tcPr anchor="ctr"/>
                </a:tc>
                <a:extLst>
                  <a:ext uri="{0D108BD9-81ED-4DB2-BD59-A6C34878D82A}">
                    <a16:rowId xmlns:a16="http://schemas.microsoft.com/office/drawing/2014/main" val="3796271185"/>
                  </a:ext>
                </a:extLst>
              </a:tr>
              <a:tr h="362250">
                <a:tc>
                  <a:txBody>
                    <a:bodyPr/>
                    <a:lstStyle/>
                    <a:p>
                      <a:pPr algn="ctr"/>
                      <a:r>
                        <a:rPr lang="en-GB" sz="1200" dirty="0"/>
                        <a:t>67%</a:t>
                      </a:r>
                    </a:p>
                  </a:txBody>
                  <a:tcPr anchor="ctr"/>
                </a:tc>
                <a:tc>
                  <a:txBody>
                    <a:bodyPr/>
                    <a:lstStyle/>
                    <a:p>
                      <a:pPr algn="ctr"/>
                      <a:r>
                        <a:rPr lang="en-GB" sz="1200" dirty="0"/>
                        <a:t>64%</a:t>
                      </a:r>
                    </a:p>
                  </a:txBody>
                  <a:tcPr anchor="ctr"/>
                </a:tc>
                <a:extLst>
                  <a:ext uri="{0D108BD9-81ED-4DB2-BD59-A6C34878D82A}">
                    <a16:rowId xmlns:a16="http://schemas.microsoft.com/office/drawing/2014/main" val="2648397374"/>
                  </a:ext>
                </a:extLst>
              </a:tr>
            </a:tbl>
          </a:graphicData>
        </a:graphic>
      </p:graphicFrame>
      <p:cxnSp>
        <p:nvCxnSpPr>
          <p:cNvPr id="13" name="Straight Arrow Connector 12"/>
          <p:cNvCxnSpPr/>
          <p:nvPr/>
        </p:nvCxnSpPr>
        <p:spPr>
          <a:xfrm>
            <a:off x="6794148" y="2492896"/>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graphicFrame>
        <p:nvGraphicFramePr>
          <p:cNvPr id="14" name="Table 13"/>
          <p:cNvGraphicFramePr>
            <a:graphicFrameLocks noGrp="1"/>
          </p:cNvGraphicFramePr>
          <p:nvPr>
            <p:extLst/>
          </p:nvPr>
        </p:nvGraphicFramePr>
        <p:xfrm>
          <a:off x="7163468" y="2298454"/>
          <a:ext cx="1873028" cy="362250"/>
        </p:xfrm>
        <a:graphic>
          <a:graphicData uri="http://schemas.openxmlformats.org/drawingml/2006/table">
            <a:tbl>
              <a:tblPr firstRow="1" bandRow="1">
                <a:tableStyleId>{2D5ABB26-0587-4C30-8999-92F81FD0307C}</a:tableStyleId>
              </a:tblPr>
              <a:tblGrid>
                <a:gridCol w="936514">
                  <a:extLst>
                    <a:ext uri="{9D8B030D-6E8A-4147-A177-3AD203B41FA5}">
                      <a16:colId xmlns:a16="http://schemas.microsoft.com/office/drawing/2014/main" val="3003021131"/>
                    </a:ext>
                  </a:extLst>
                </a:gridCol>
                <a:gridCol w="936514">
                  <a:extLst>
                    <a:ext uri="{9D8B030D-6E8A-4147-A177-3AD203B41FA5}">
                      <a16:colId xmlns:a16="http://schemas.microsoft.com/office/drawing/2014/main" val="1743852495"/>
                    </a:ext>
                  </a:extLst>
                </a:gridCol>
              </a:tblGrid>
              <a:tr h="362250">
                <a:tc>
                  <a:txBody>
                    <a:bodyPr/>
                    <a:lstStyle/>
                    <a:p>
                      <a:pPr algn="ctr"/>
                      <a:r>
                        <a:rPr lang="en-GB" sz="1200" b="1" dirty="0">
                          <a:solidFill>
                            <a:srgbClr val="00B050"/>
                          </a:solidFill>
                        </a:rPr>
                        <a:t>63%</a:t>
                      </a:r>
                    </a:p>
                  </a:txBody>
                  <a:tcPr anchor="ctr"/>
                </a:tc>
                <a:tc>
                  <a:txBody>
                    <a:bodyPr/>
                    <a:lstStyle/>
                    <a:p>
                      <a:pPr algn="ctr"/>
                      <a:r>
                        <a:rPr lang="en-GB" sz="1200" dirty="0"/>
                        <a:t>48%</a:t>
                      </a:r>
                    </a:p>
                  </a:txBody>
                  <a:tcPr anchor="ctr"/>
                </a:tc>
                <a:extLst>
                  <a:ext uri="{0D108BD9-81ED-4DB2-BD59-A6C34878D82A}">
                    <a16:rowId xmlns:a16="http://schemas.microsoft.com/office/drawing/2014/main" val="2648397374"/>
                  </a:ext>
                </a:extLst>
              </a:tr>
            </a:tbl>
          </a:graphicData>
        </a:graphic>
      </p:graphicFrame>
      <p:sp>
        <p:nvSpPr>
          <p:cNvPr id="15" name="TextBox 14">
            <a:extLst/>
          </p:cNvPr>
          <p:cNvSpPr txBox="1"/>
          <p:nvPr/>
        </p:nvSpPr>
        <p:spPr>
          <a:xfrm>
            <a:off x="5724128" y="5680151"/>
            <a:ext cx="3408537" cy="246221"/>
          </a:xfrm>
          <a:prstGeom prst="rect">
            <a:avLst/>
          </a:prstGeom>
          <a:noFill/>
        </p:spPr>
        <p:txBody>
          <a:bodyPr wrap="square" rtlCol="0">
            <a:spAutoFit/>
          </a:bodyPr>
          <a:lstStyle/>
          <a:p>
            <a:pPr algn="ctr"/>
            <a:r>
              <a:rPr lang="en-GB" sz="1000" dirty="0"/>
              <a:t>Green % significantly higher than total (sig tested to 99%)</a:t>
            </a:r>
          </a:p>
        </p:txBody>
      </p:sp>
      <p:sp>
        <p:nvSpPr>
          <p:cNvPr id="5" name="Text Placeholder 4">
            <a:extLst>
              <a:ext uri="{FF2B5EF4-FFF2-40B4-BE49-F238E27FC236}">
                <a16:creationId xmlns:a16="http://schemas.microsoft.com/office/drawing/2014/main" id="{A7CCE4E9-DC26-49AD-A4D2-6FC9FAB155FE}"/>
              </a:ext>
            </a:extLst>
          </p:cNvPr>
          <p:cNvSpPr>
            <a:spLocks noGrp="1"/>
          </p:cNvSpPr>
          <p:nvPr>
            <p:ph type="body" sz="quarter" idx="14"/>
          </p:nvPr>
        </p:nvSpPr>
        <p:spPr>
          <a:xfrm>
            <a:off x="52731" y="347679"/>
            <a:ext cx="5671397" cy="705057"/>
          </a:xfrm>
        </p:spPr>
        <p:txBody>
          <a:bodyPr/>
          <a:lstStyle/>
          <a:p>
            <a:r>
              <a:rPr lang="en-US" sz="1800" dirty="0"/>
              <a:t>The consequences of greatest concern about online content related to the potential harm of children</a:t>
            </a:r>
            <a:endParaRPr lang="en-GB" dirty="0"/>
          </a:p>
        </p:txBody>
      </p:sp>
    </p:spTree>
    <p:extLst>
      <p:ext uri="{BB962C8B-B14F-4D97-AF65-F5344CB8AC3E}">
        <p14:creationId xmlns:p14="http://schemas.microsoft.com/office/powerpoint/2010/main" val="247322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671397" cy="705057"/>
          </a:xfrm>
          <a:prstGeom prst="rect">
            <a:avLst/>
          </a:prstGeom>
        </p:spPr>
        <p:txBody>
          <a:bodyPr/>
          <a:lstStyle/>
          <a:p>
            <a:r>
              <a:rPr lang="en-GB" sz="1800" dirty="0"/>
              <a:t>The main consequences that people were concerned about relating to harmful interactions were linked to their potentially negative impact on children</a:t>
            </a:r>
          </a:p>
          <a:p>
            <a:endParaRPr lang="en-GB" dirty="0"/>
          </a:p>
        </p:txBody>
      </p:sp>
      <p:sp>
        <p:nvSpPr>
          <p:cNvPr id="4" name="Title 3"/>
          <p:cNvSpPr>
            <a:spLocks noGrp="1"/>
          </p:cNvSpPr>
          <p:nvPr>
            <p:ph type="title"/>
          </p:nvPr>
        </p:nvSpPr>
        <p:spPr>
          <a:xfrm>
            <a:off x="54954" y="1406843"/>
            <a:ext cx="9046078" cy="300991"/>
          </a:xfrm>
          <a:prstGeom prst="rect">
            <a:avLst/>
          </a:prstGeom>
        </p:spPr>
        <p:txBody>
          <a:bodyPr/>
          <a:lstStyle/>
          <a:p>
            <a:r>
              <a:rPr lang="en-GB" dirty="0"/>
              <a:t>Consequences of harmful interactions concerned about</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Q5 You mentioned you were concerned about harmful or offensive online contacts with other individuals. What consequences were you concerned about? SPONTANEOUS</a:t>
            </a:r>
          </a:p>
          <a:p>
            <a:r>
              <a:rPr lang="en-GB" dirty="0"/>
              <a:t>Base: All with concerns around interactions (873)</a:t>
            </a:r>
          </a:p>
          <a:p>
            <a:endParaRPr lang="en-GB" dirty="0"/>
          </a:p>
        </p:txBody>
      </p:sp>
      <p:graphicFrame>
        <p:nvGraphicFramePr>
          <p:cNvPr id="11" name="Chart Placeholder 10"/>
          <p:cNvGraphicFramePr>
            <a:graphicFrameLocks noGrp="1"/>
          </p:cNvGraphicFramePr>
          <p:nvPr>
            <p:ph type="chart" sz="quarter" idx="13"/>
            <p:extLst/>
          </p:nvPr>
        </p:nvGraphicFramePr>
        <p:xfrm>
          <a:off x="49213" y="1557339"/>
          <a:ext cx="9037637" cy="407162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p:cNvPr>
          <p:cNvSpPr txBox="1"/>
          <p:nvPr/>
        </p:nvSpPr>
        <p:spPr>
          <a:xfrm>
            <a:off x="11253" y="5673196"/>
            <a:ext cx="1454244" cy="246221"/>
          </a:xfrm>
          <a:prstGeom prst="rect">
            <a:avLst/>
          </a:prstGeom>
          <a:noFill/>
        </p:spPr>
        <p:txBody>
          <a:bodyPr wrap="none" rtlCol="0">
            <a:spAutoFit/>
          </a:bodyPr>
          <a:lstStyle/>
          <a:p>
            <a:r>
              <a:rPr lang="en-GB" sz="1000" dirty="0"/>
              <a:t>*Codes &lt;5% not charted</a:t>
            </a:r>
          </a:p>
        </p:txBody>
      </p:sp>
    </p:spTree>
    <p:extLst>
      <p:ext uri="{BB962C8B-B14F-4D97-AF65-F5344CB8AC3E}">
        <p14:creationId xmlns:p14="http://schemas.microsoft.com/office/powerpoint/2010/main" val="1174663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599389" cy="705057"/>
          </a:xfrm>
          <a:prstGeom prst="rect">
            <a:avLst/>
          </a:prstGeom>
        </p:spPr>
        <p:txBody>
          <a:bodyPr/>
          <a:lstStyle/>
          <a:p>
            <a:r>
              <a:rPr lang="en-GB" dirty="0"/>
              <a:t>Amongst those concerned about data/ privacy the consequences that people were most concerned about were fraud or financial loss, and identity theft</a:t>
            </a:r>
          </a:p>
          <a:p>
            <a:endParaRPr lang="en-GB" dirty="0"/>
          </a:p>
        </p:txBody>
      </p:sp>
      <p:sp>
        <p:nvSpPr>
          <p:cNvPr id="4" name="Title 3"/>
          <p:cNvSpPr>
            <a:spLocks noGrp="1"/>
          </p:cNvSpPr>
          <p:nvPr>
            <p:ph type="title"/>
          </p:nvPr>
        </p:nvSpPr>
        <p:spPr>
          <a:xfrm>
            <a:off x="0" y="1340768"/>
            <a:ext cx="9046078" cy="300991"/>
          </a:xfrm>
          <a:prstGeom prst="rect">
            <a:avLst/>
          </a:prstGeom>
        </p:spPr>
        <p:txBody>
          <a:bodyPr/>
          <a:lstStyle/>
          <a:p>
            <a:r>
              <a:rPr lang="en-GB" dirty="0"/>
              <a:t>Consequences of harmful data/privacy concerned about</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Q6 You mentioned you were concerned about scams, loss or hacking of personal data and\or passwords. What consequences were you concerned about? SPONTANEOUS </a:t>
            </a:r>
          </a:p>
          <a:p>
            <a:r>
              <a:rPr lang="en-GB" dirty="0"/>
              <a:t>Base: All with concerns around data/privacy (921)</a:t>
            </a:r>
          </a:p>
          <a:p>
            <a:endParaRPr lang="en-GB" dirty="0"/>
          </a:p>
        </p:txBody>
      </p:sp>
      <p:graphicFrame>
        <p:nvGraphicFramePr>
          <p:cNvPr id="11" name="Chart Placeholder 10"/>
          <p:cNvGraphicFramePr>
            <a:graphicFrameLocks noGrp="1"/>
          </p:cNvGraphicFramePr>
          <p:nvPr>
            <p:ph type="chart" sz="quarter" idx="13"/>
            <p:extLst/>
          </p:nvPr>
        </p:nvGraphicFramePr>
        <p:xfrm>
          <a:off x="49213" y="1557339"/>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7401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2</a:t>
            </a:r>
            <a:br>
              <a:rPr lang="en-GB" dirty="0"/>
            </a:br>
            <a:r>
              <a:rPr lang="en-GB" dirty="0"/>
              <a:t>Reported experience of online harm</a:t>
            </a:r>
          </a:p>
        </p:txBody>
      </p:sp>
    </p:spTree>
    <p:extLst>
      <p:ext uri="{BB962C8B-B14F-4D97-AF65-F5344CB8AC3E}">
        <p14:creationId xmlns:p14="http://schemas.microsoft.com/office/powerpoint/2010/main" val="1659109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959429" cy="705057"/>
          </a:xfrm>
          <a:prstGeom prst="rect">
            <a:avLst/>
          </a:prstGeom>
        </p:spPr>
        <p:txBody>
          <a:bodyPr/>
          <a:lstStyle/>
          <a:p>
            <a:r>
              <a:rPr lang="en-GB" sz="2400" dirty="0"/>
              <a:t>Almost half of adult internet users indicated that they had experienced harm online</a:t>
            </a:r>
          </a:p>
        </p:txBody>
      </p:sp>
      <p:sp>
        <p:nvSpPr>
          <p:cNvPr id="4" name="Title 3"/>
          <p:cNvSpPr>
            <a:spLocks noGrp="1"/>
          </p:cNvSpPr>
          <p:nvPr>
            <p:ph type="title"/>
          </p:nvPr>
        </p:nvSpPr>
        <p:spPr>
          <a:xfrm>
            <a:off x="40772" y="1169471"/>
            <a:ext cx="9046078" cy="300991"/>
          </a:xfrm>
          <a:prstGeom prst="rect">
            <a:avLst/>
          </a:prstGeom>
        </p:spPr>
        <p:txBody>
          <a:bodyPr/>
          <a:lstStyle/>
          <a:p>
            <a:r>
              <a:rPr lang="en-GB" dirty="0"/>
              <a:t>Online harm experienced</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3495652696"/>
              </p:ext>
            </p:extLst>
          </p:nvPr>
        </p:nvGraphicFramePr>
        <p:xfrm>
          <a:off x="49213" y="1557339"/>
          <a:ext cx="9037637" cy="407162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81268E12-78DC-41E6-AB06-97889D398F44}"/>
              </a:ext>
            </a:extLst>
          </p:cNvPr>
          <p:cNvSpPr/>
          <p:nvPr/>
        </p:nvSpPr>
        <p:spPr>
          <a:xfrm>
            <a:off x="467544" y="2455437"/>
            <a:ext cx="4032448"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t>NET: Hacking / Security </a:t>
            </a:r>
          </a:p>
        </p:txBody>
      </p:sp>
      <p:sp>
        <p:nvSpPr>
          <p:cNvPr id="16" name="Rectangle 15">
            <a:extLst>
              <a:ext uri="{FF2B5EF4-FFF2-40B4-BE49-F238E27FC236}">
                <a16:creationId xmlns:a16="http://schemas.microsoft.com/office/drawing/2014/main" id="{05BDE47D-C057-48FB-8E32-CCA553D5FC15}"/>
              </a:ext>
            </a:extLst>
          </p:cNvPr>
          <p:cNvSpPr/>
          <p:nvPr/>
        </p:nvSpPr>
        <p:spPr>
          <a:xfrm>
            <a:off x="467544" y="1544853"/>
            <a:ext cx="4032448" cy="180000"/>
          </a:xfrm>
          <a:prstGeom prst="rect">
            <a:avLst/>
          </a:prstGeom>
          <a:solidFill>
            <a:schemeClr val="tx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t>NET: Any harm</a:t>
            </a:r>
          </a:p>
        </p:txBody>
      </p:sp>
      <p:sp>
        <p:nvSpPr>
          <p:cNvPr id="17" name="Rectangle 16">
            <a:extLst>
              <a:ext uri="{FF2B5EF4-FFF2-40B4-BE49-F238E27FC236}">
                <a16:creationId xmlns:a16="http://schemas.microsoft.com/office/drawing/2014/main" id="{87298CB4-1F2B-4D8F-90C4-77D5D25A126A}"/>
              </a:ext>
            </a:extLst>
          </p:cNvPr>
          <p:cNvSpPr/>
          <p:nvPr/>
        </p:nvSpPr>
        <p:spPr>
          <a:xfrm>
            <a:off x="467544" y="4221088"/>
            <a:ext cx="4032448" cy="180000"/>
          </a:xfrm>
          <a:prstGeom prst="rect">
            <a:avLst/>
          </a:prstGeom>
          <a:solidFill>
            <a:srgbClr val="0F9E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t>NET: Interactions</a:t>
            </a:r>
          </a:p>
        </p:txBody>
      </p:sp>
      <p:sp>
        <p:nvSpPr>
          <p:cNvPr id="18" name="Rectangle 17">
            <a:extLst>
              <a:ext uri="{FF2B5EF4-FFF2-40B4-BE49-F238E27FC236}">
                <a16:creationId xmlns:a16="http://schemas.microsoft.com/office/drawing/2014/main" id="{3A255122-D5B5-47D2-A5B3-6E6F777029AD}"/>
              </a:ext>
            </a:extLst>
          </p:cNvPr>
          <p:cNvSpPr/>
          <p:nvPr/>
        </p:nvSpPr>
        <p:spPr>
          <a:xfrm>
            <a:off x="467544" y="3140363"/>
            <a:ext cx="4032448" cy="18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t>NET: Content</a:t>
            </a:r>
          </a:p>
        </p:txBody>
      </p:sp>
      <p:sp>
        <p:nvSpPr>
          <p:cNvPr id="15" name="TextBox 14">
            <a:extLst/>
          </p:cNvPr>
          <p:cNvSpPr txBox="1"/>
          <p:nvPr/>
        </p:nvSpPr>
        <p:spPr>
          <a:xfrm>
            <a:off x="11253" y="5673196"/>
            <a:ext cx="4703532" cy="246221"/>
          </a:xfrm>
          <a:prstGeom prst="rect">
            <a:avLst/>
          </a:prstGeom>
          <a:noFill/>
        </p:spPr>
        <p:txBody>
          <a:bodyPr wrap="none" rtlCol="0">
            <a:spAutoFit/>
          </a:bodyPr>
          <a:lstStyle/>
          <a:p>
            <a:r>
              <a:rPr lang="en-GB" sz="1000" dirty="0"/>
              <a:t>*Answer codes &lt;5% not charted. See data tables for full list. 4% answered ‘don’t know’.</a:t>
            </a:r>
          </a:p>
        </p:txBody>
      </p:sp>
      <p:sp>
        <p:nvSpPr>
          <p:cNvPr id="13" name="Rectangle 12">
            <a:extLst/>
          </p:cNvPr>
          <p:cNvSpPr/>
          <p:nvPr/>
        </p:nvSpPr>
        <p:spPr>
          <a:xfrm>
            <a:off x="467544" y="1762124"/>
            <a:ext cx="4032448" cy="180000"/>
          </a:xfrm>
          <a:prstGeom prst="rect">
            <a:avLst/>
          </a:prstGeom>
          <a:solidFill>
            <a:srgbClr val="81275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t>NET: Data / Privacy</a:t>
            </a:r>
          </a:p>
        </p:txBody>
      </p:sp>
      <p:sp>
        <p:nvSpPr>
          <p:cNvPr id="20" name="TextBox 19">
            <a:extLst>
              <a:ext uri="{FF2B5EF4-FFF2-40B4-BE49-F238E27FC236}">
                <a16:creationId xmlns:a16="http://schemas.microsoft.com/office/drawing/2014/main" id="{DE24D4AE-9FD7-495C-B6F6-B65B96E33D91}"/>
              </a:ext>
            </a:extLst>
          </p:cNvPr>
          <p:cNvSpPr txBox="1"/>
          <p:nvPr/>
        </p:nvSpPr>
        <p:spPr>
          <a:xfrm>
            <a:off x="6876256" y="1881595"/>
            <a:ext cx="2016224" cy="3139321"/>
          </a:xfrm>
          <a:prstGeom prst="rect">
            <a:avLst/>
          </a:prstGeom>
          <a:noFill/>
        </p:spPr>
        <p:txBody>
          <a:bodyPr wrap="square" rtlCol="0">
            <a:spAutoFit/>
          </a:bodyPr>
          <a:lstStyle/>
          <a:p>
            <a:r>
              <a:rPr lang="en-GB" sz="1100" dirty="0"/>
              <a:t>The question asked users “Which, if any, of the following harmful things have you experienced on the internet?”</a:t>
            </a:r>
          </a:p>
          <a:p>
            <a:endParaRPr lang="en-GB" sz="1100" dirty="0"/>
          </a:p>
          <a:p>
            <a:r>
              <a:rPr lang="en-GB" sz="1100" dirty="0"/>
              <a:t>As the question was prompted the answers given may include a degree of overstatement. Page 21 shows a breakdown of the stated impact of harm. For a significant proportion, the impact was rated ‘moderately annoying’.</a:t>
            </a:r>
          </a:p>
          <a:p>
            <a:endParaRPr lang="en-GB" sz="1100" dirty="0"/>
          </a:p>
          <a:p>
            <a:r>
              <a:rPr lang="en-GB" sz="1100" dirty="0"/>
              <a:t>The data only represents a perception of harm, and does not capture any harm which has gone unnoticed by individuals.</a:t>
            </a:r>
          </a:p>
        </p:txBody>
      </p:sp>
      <p:sp>
        <p:nvSpPr>
          <p:cNvPr id="22" name="Rectangle 21">
            <a:extLst>
              <a:ext uri="{FF2B5EF4-FFF2-40B4-BE49-F238E27FC236}">
                <a16:creationId xmlns:a16="http://schemas.microsoft.com/office/drawing/2014/main" id="{83ECFE7C-0786-47BB-A81B-9122BDFDA4D2}"/>
              </a:ext>
            </a:extLst>
          </p:cNvPr>
          <p:cNvSpPr/>
          <p:nvPr/>
        </p:nvSpPr>
        <p:spPr>
          <a:xfrm>
            <a:off x="458207" y="5448965"/>
            <a:ext cx="4032448" cy="18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r>
              <a:rPr lang="en-GB" sz="1200" dirty="0">
                <a:solidFill>
                  <a:schemeClr val="tx1"/>
                </a:solidFill>
              </a:rPr>
              <a:t>NET: Content OR Interactions</a:t>
            </a:r>
          </a:p>
        </p:txBody>
      </p:sp>
    </p:spTree>
    <p:extLst>
      <p:ext uri="{BB962C8B-B14F-4D97-AF65-F5344CB8AC3E}">
        <p14:creationId xmlns:p14="http://schemas.microsoft.com/office/powerpoint/2010/main" val="3282163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383365" cy="705057"/>
          </a:xfrm>
          <a:prstGeom prst="rect">
            <a:avLst/>
          </a:prstGeom>
        </p:spPr>
        <p:txBody>
          <a:bodyPr/>
          <a:lstStyle/>
          <a:p>
            <a:r>
              <a:rPr lang="en-GB" sz="2400" dirty="0"/>
              <a:t>The proportion indicating that they had experienced harm was lower amongst over 65s</a:t>
            </a:r>
          </a:p>
        </p:txBody>
      </p:sp>
      <p:sp>
        <p:nvSpPr>
          <p:cNvPr id="4" name="Title 3"/>
          <p:cNvSpPr>
            <a:spLocks noGrp="1"/>
          </p:cNvSpPr>
          <p:nvPr>
            <p:ph type="title"/>
          </p:nvPr>
        </p:nvSpPr>
        <p:spPr>
          <a:xfrm>
            <a:off x="102450" y="1663395"/>
            <a:ext cx="9046078" cy="300991"/>
          </a:xfrm>
          <a:prstGeom prst="rect">
            <a:avLst/>
          </a:prstGeom>
        </p:spPr>
        <p:txBody>
          <a:bodyPr/>
          <a:lstStyle/>
          <a:p>
            <a:r>
              <a:rPr lang="en-GB" dirty="0"/>
              <a:t>Online harm experienced (Net: Any harm)</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4034505832"/>
              </p:ext>
            </p:extLst>
          </p:nvPr>
        </p:nvGraphicFramePr>
        <p:xfrm>
          <a:off x="49213" y="1557339"/>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1582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743405" cy="705057"/>
          </a:xfrm>
          <a:prstGeom prst="rect">
            <a:avLst/>
          </a:prstGeom>
        </p:spPr>
        <p:txBody>
          <a:bodyPr/>
          <a:lstStyle/>
          <a:p>
            <a:r>
              <a:rPr lang="en-GB" sz="2400" dirty="0"/>
              <a:t>Relatively similar proportions of all age groups indicated that they have experienced harm relating to data/privacy</a:t>
            </a:r>
          </a:p>
        </p:txBody>
      </p:sp>
      <p:sp>
        <p:nvSpPr>
          <p:cNvPr id="4" name="Title 3"/>
          <p:cNvSpPr>
            <a:spLocks noGrp="1"/>
          </p:cNvSpPr>
          <p:nvPr>
            <p:ph type="title"/>
          </p:nvPr>
        </p:nvSpPr>
        <p:spPr>
          <a:xfrm>
            <a:off x="71445" y="1543833"/>
            <a:ext cx="9046078" cy="300991"/>
          </a:xfrm>
          <a:prstGeom prst="rect">
            <a:avLst/>
          </a:prstGeom>
        </p:spPr>
        <p:txBody>
          <a:bodyPr/>
          <a:lstStyle/>
          <a:p>
            <a:r>
              <a:rPr lang="en-GB" dirty="0"/>
              <a:t>Online harm experienced relating to </a:t>
            </a:r>
            <a:br>
              <a:rPr lang="en-GB" b="1" dirty="0"/>
            </a:br>
            <a:r>
              <a:rPr lang="en-GB" b="1" dirty="0"/>
              <a:t>data / privacy </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3344098657"/>
              </p:ext>
            </p:extLst>
          </p:nvPr>
        </p:nvGraphicFramePr>
        <p:xfrm>
          <a:off x="0" y="1844824"/>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057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959429" cy="705057"/>
          </a:xfrm>
          <a:prstGeom prst="rect">
            <a:avLst/>
          </a:prstGeom>
        </p:spPr>
        <p:txBody>
          <a:bodyPr/>
          <a:lstStyle/>
          <a:p>
            <a:r>
              <a:rPr lang="en-GB" sz="2400" dirty="0"/>
              <a:t>Over 65s were slightly less likely to indicate that they had experience of harm related to hacking/security</a:t>
            </a:r>
          </a:p>
        </p:txBody>
      </p:sp>
      <p:sp>
        <p:nvSpPr>
          <p:cNvPr id="4" name="Title 3"/>
          <p:cNvSpPr>
            <a:spLocks noGrp="1"/>
          </p:cNvSpPr>
          <p:nvPr>
            <p:ph type="title"/>
          </p:nvPr>
        </p:nvSpPr>
        <p:spPr>
          <a:xfrm>
            <a:off x="87714" y="1581750"/>
            <a:ext cx="9046078" cy="300991"/>
          </a:xfrm>
          <a:prstGeom prst="rect">
            <a:avLst/>
          </a:prstGeom>
        </p:spPr>
        <p:txBody>
          <a:bodyPr/>
          <a:lstStyle/>
          <a:p>
            <a:r>
              <a:rPr lang="en-GB" dirty="0"/>
              <a:t>Online harm experienced relating to</a:t>
            </a:r>
            <a:br>
              <a:rPr lang="en-GB" b="1" dirty="0"/>
            </a:br>
            <a:r>
              <a:rPr lang="en-GB" b="1" dirty="0"/>
              <a:t>hacking / security</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761881838"/>
              </p:ext>
            </p:extLst>
          </p:nvPr>
        </p:nvGraphicFramePr>
        <p:xfrm>
          <a:off x="48587" y="1774960"/>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1139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959429" cy="705057"/>
          </a:xfrm>
          <a:prstGeom prst="rect">
            <a:avLst/>
          </a:prstGeom>
        </p:spPr>
        <p:txBody>
          <a:bodyPr/>
          <a:lstStyle/>
          <a:p>
            <a:r>
              <a:rPr lang="en-GB" sz="2400" dirty="0"/>
              <a:t>Older people were less likely to indicate that they have experienced harm relating to content</a:t>
            </a:r>
          </a:p>
        </p:txBody>
      </p:sp>
      <p:sp>
        <p:nvSpPr>
          <p:cNvPr id="4" name="Title 3"/>
          <p:cNvSpPr>
            <a:spLocks noGrp="1"/>
          </p:cNvSpPr>
          <p:nvPr>
            <p:ph type="title"/>
          </p:nvPr>
        </p:nvSpPr>
        <p:spPr>
          <a:xfrm>
            <a:off x="-6968" y="1399817"/>
            <a:ext cx="9046078" cy="300991"/>
          </a:xfrm>
          <a:prstGeom prst="rect">
            <a:avLst/>
          </a:prstGeom>
        </p:spPr>
        <p:txBody>
          <a:bodyPr/>
          <a:lstStyle/>
          <a:p>
            <a:r>
              <a:rPr lang="en-GB" dirty="0"/>
              <a:t>Online harm experienced relating to </a:t>
            </a:r>
            <a:r>
              <a:rPr lang="en-GB" dirty="0">
                <a:solidFill>
                  <a:schemeClr val="bg1"/>
                </a:solidFill>
                <a:cs typeface="Arial" panose="020B0604020202020204" pitchFamily="34" charset="0"/>
              </a:rPr>
              <a:t>CONTENT that people view, read or listen to online</a:t>
            </a:r>
            <a:br>
              <a:rPr lang="en-GB" dirty="0">
                <a:solidFill>
                  <a:schemeClr val="bg1"/>
                </a:solidFill>
                <a:cs typeface="Arial" panose="020B0604020202020204" pitchFamily="34" charset="0"/>
              </a:rPr>
            </a:br>
            <a:r>
              <a:rPr lang="en-GB" b="1" dirty="0">
                <a:cs typeface="Arial" panose="020B0604020202020204" pitchFamily="34" charset="0"/>
              </a:rPr>
              <a:t>content that people view, read or listen to online</a:t>
            </a:r>
            <a:endParaRPr lang="en-GB" b="1" dirty="0"/>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957079626"/>
              </p:ext>
            </p:extLst>
          </p:nvPr>
        </p:nvGraphicFramePr>
        <p:xfrm>
          <a:off x="74093" y="1700808"/>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2038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Background and Objectives</a:t>
            </a:r>
          </a:p>
        </p:txBody>
      </p:sp>
      <p:sp>
        <p:nvSpPr>
          <p:cNvPr id="7" name="Rounded Rectangle 6"/>
          <p:cNvSpPr/>
          <p:nvPr/>
        </p:nvSpPr>
        <p:spPr bwMode="auto">
          <a:xfrm>
            <a:off x="97922" y="2622613"/>
            <a:ext cx="8928992" cy="3485625"/>
          </a:xfrm>
          <a:prstGeom prst="round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sz="2000" dirty="0">
                <a:solidFill>
                  <a:schemeClr val="bg1"/>
                </a:solidFill>
                <a:cs typeface="Arial" panose="020B0604020202020204" pitchFamily="34" charset="0"/>
              </a:rPr>
              <a:t>The main objective of the research was to quantify concerns about, and reported experience of, online harm in four key categories:</a:t>
            </a:r>
          </a:p>
          <a:p>
            <a:pPr fontAlgn="base">
              <a:spcBef>
                <a:spcPct val="0"/>
              </a:spcBef>
              <a:spcAft>
                <a:spcPct val="0"/>
              </a:spcAft>
            </a:pPr>
            <a:endParaRPr lang="en-GB" sz="2000" dirty="0">
              <a:solidFill>
                <a:schemeClr val="bg1"/>
              </a:solidFill>
              <a:cs typeface="Arial" panose="020B0604020202020204" pitchFamily="34" charset="0"/>
            </a:endParaRPr>
          </a:p>
          <a:p>
            <a:pPr marL="285750" indent="-285750" fontAlgn="base">
              <a:spcBef>
                <a:spcPct val="0"/>
              </a:spcBef>
              <a:spcAft>
                <a:spcPct val="0"/>
              </a:spcAft>
              <a:buFontTx/>
              <a:buChar char="-"/>
            </a:pPr>
            <a:r>
              <a:rPr lang="en-GB" sz="2000" dirty="0">
                <a:solidFill>
                  <a:schemeClr val="bg1"/>
                </a:solidFill>
                <a:cs typeface="Arial" panose="020B0604020202020204" pitchFamily="34" charset="0"/>
              </a:rPr>
              <a:t>CONTENT that people view, read or listen to online</a:t>
            </a:r>
          </a:p>
          <a:p>
            <a:pPr marL="285750" indent="-285750" fontAlgn="base">
              <a:spcBef>
                <a:spcPct val="0"/>
              </a:spcBef>
              <a:spcAft>
                <a:spcPct val="0"/>
              </a:spcAft>
              <a:buFontTx/>
              <a:buChar char="-"/>
            </a:pPr>
            <a:r>
              <a:rPr lang="en-GB" sz="2000" dirty="0">
                <a:solidFill>
                  <a:schemeClr val="bg1"/>
                </a:solidFill>
                <a:cs typeface="Arial" panose="020B0604020202020204" pitchFamily="34" charset="0"/>
              </a:rPr>
              <a:t>INTERACTIONS WITH OTHER USERS</a:t>
            </a:r>
          </a:p>
          <a:p>
            <a:pPr marL="285750" indent="-285750" fontAlgn="base">
              <a:spcBef>
                <a:spcPct val="0"/>
              </a:spcBef>
              <a:spcAft>
                <a:spcPct val="0"/>
              </a:spcAft>
              <a:buFontTx/>
              <a:buChar char="-"/>
            </a:pPr>
            <a:r>
              <a:rPr lang="en-GB" sz="2000" dirty="0">
                <a:solidFill>
                  <a:schemeClr val="bg1"/>
                </a:solidFill>
                <a:cs typeface="Arial" panose="020B0604020202020204" pitchFamily="34" charset="0"/>
              </a:rPr>
              <a:t>DATA / PRIVACY</a:t>
            </a:r>
          </a:p>
          <a:p>
            <a:pPr marL="285750" indent="-285750" fontAlgn="base">
              <a:spcBef>
                <a:spcPct val="0"/>
              </a:spcBef>
              <a:spcAft>
                <a:spcPct val="0"/>
              </a:spcAft>
              <a:buFontTx/>
              <a:buChar char="-"/>
            </a:pPr>
            <a:r>
              <a:rPr lang="en-GB" sz="2000" dirty="0">
                <a:solidFill>
                  <a:schemeClr val="bg1"/>
                </a:solidFill>
                <a:cs typeface="Arial" panose="020B0604020202020204" pitchFamily="34" charset="0"/>
              </a:rPr>
              <a:t>HACKING / SECURITY</a:t>
            </a:r>
          </a:p>
          <a:p>
            <a:pPr fontAlgn="base">
              <a:spcBef>
                <a:spcPct val="0"/>
              </a:spcBef>
              <a:spcAft>
                <a:spcPct val="0"/>
              </a:spcAft>
            </a:pPr>
            <a:endParaRPr lang="en-GB" sz="2000" dirty="0">
              <a:solidFill>
                <a:schemeClr val="bg1"/>
              </a:solidFill>
              <a:cs typeface="Arial" panose="020B0604020202020204" pitchFamily="34" charset="0"/>
            </a:endParaRPr>
          </a:p>
          <a:p>
            <a:pPr fontAlgn="base">
              <a:spcBef>
                <a:spcPct val="0"/>
              </a:spcBef>
              <a:spcAft>
                <a:spcPct val="0"/>
              </a:spcAft>
            </a:pPr>
            <a:r>
              <a:rPr lang="en-GB" sz="2000" dirty="0">
                <a:solidFill>
                  <a:schemeClr val="bg1"/>
                </a:solidFill>
                <a:cs typeface="Arial" panose="020B0604020202020204" pitchFamily="34" charset="0"/>
              </a:rPr>
              <a:t>The research also explored knowledge and opinions of the current level of regulation that applies to broadcast and online environments</a:t>
            </a:r>
          </a:p>
        </p:txBody>
      </p:sp>
      <p:sp>
        <p:nvSpPr>
          <p:cNvPr id="5" name="Rounded Rectangle 6">
            <a:extLst>
              <a:ext uri="{FF2B5EF4-FFF2-40B4-BE49-F238E27FC236}">
                <a16:creationId xmlns:a16="http://schemas.microsoft.com/office/drawing/2014/main" id="{66BDB252-505C-4E6A-853C-E011CAA2C7FE}"/>
              </a:ext>
            </a:extLst>
          </p:cNvPr>
          <p:cNvSpPr/>
          <p:nvPr/>
        </p:nvSpPr>
        <p:spPr bwMode="auto">
          <a:xfrm>
            <a:off x="114445" y="1382977"/>
            <a:ext cx="8928992" cy="761475"/>
          </a:xfrm>
          <a:prstGeom prst="roundRect">
            <a:avLst/>
          </a:prstGeom>
          <a:solidFill>
            <a:srgbClr val="AE153B"/>
          </a:solidFill>
          <a:ln w="19050" cap="flat" cmpd="sng" algn="ctr">
            <a:noFill/>
            <a:prstDash val="solid"/>
            <a:round/>
            <a:headEnd type="none" w="med" len="med"/>
            <a:tailEnd type="triangle" w="lg" len="med"/>
          </a:ln>
          <a:effec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sz="2000" dirty="0">
                <a:solidFill>
                  <a:schemeClr val="bg1"/>
                </a:solidFill>
                <a:cs typeface="Arial" panose="020B0604020202020204" pitchFamily="34" charset="0"/>
              </a:rPr>
              <a:t>This research was commissioned by Ofcom. The Information Commissioner’s Office provided advice on the research design and analysis.</a:t>
            </a:r>
            <a:endParaRPr kumimoji="0" lang="en-GB" sz="2000" b="0" i="0" u="none" strike="noStrike" cap="none" normalizeH="0" baseline="0" dirty="0">
              <a:ln>
                <a:noFill/>
              </a:ln>
              <a:solidFill>
                <a:schemeClr val="bg1"/>
              </a:solidFill>
              <a:effectLst/>
              <a:cs typeface="Arial" panose="020B0604020202020204" pitchFamily="34" charset="0"/>
            </a:endParaRPr>
          </a:p>
        </p:txBody>
      </p:sp>
    </p:spTree>
    <p:extLst>
      <p:ext uri="{BB962C8B-B14F-4D97-AF65-F5344CB8AC3E}">
        <p14:creationId xmlns:p14="http://schemas.microsoft.com/office/powerpoint/2010/main" val="875684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671397" cy="705057"/>
          </a:xfrm>
          <a:prstGeom prst="rect">
            <a:avLst/>
          </a:prstGeom>
        </p:spPr>
        <p:txBody>
          <a:bodyPr/>
          <a:lstStyle/>
          <a:p>
            <a:r>
              <a:rPr lang="en-GB" sz="2400" dirty="0"/>
              <a:t>Older people were less likely to indicate that they have experienced harm relating to interactions with other users</a:t>
            </a:r>
          </a:p>
        </p:txBody>
      </p:sp>
      <p:sp>
        <p:nvSpPr>
          <p:cNvPr id="4" name="Title 3"/>
          <p:cNvSpPr>
            <a:spLocks noGrp="1"/>
          </p:cNvSpPr>
          <p:nvPr>
            <p:ph type="title"/>
          </p:nvPr>
        </p:nvSpPr>
        <p:spPr>
          <a:xfrm>
            <a:off x="76202" y="1558476"/>
            <a:ext cx="9046078" cy="300991"/>
          </a:xfrm>
          <a:prstGeom prst="rect">
            <a:avLst/>
          </a:prstGeom>
        </p:spPr>
        <p:txBody>
          <a:bodyPr/>
          <a:lstStyle/>
          <a:p>
            <a:r>
              <a:rPr lang="en-GB" dirty="0"/>
              <a:t>Online harm experienced relating to </a:t>
            </a:r>
            <a:br>
              <a:rPr lang="en-GB" b="1" dirty="0"/>
            </a:br>
            <a:r>
              <a:rPr lang="en-GB" b="1" dirty="0"/>
              <a:t>interactions with other users</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Q7 Which, if any, of the following harmful things you have experienced on the internet?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56617699"/>
              </p:ext>
            </p:extLst>
          </p:nvPr>
        </p:nvGraphicFramePr>
        <p:xfrm>
          <a:off x="84643" y="1754701"/>
          <a:ext cx="9037637"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9703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EE4421A-A74F-4A40-A7CB-18E8C8C670AB}"/>
              </a:ext>
            </a:extLst>
          </p:cNvPr>
          <p:cNvGraphicFramePr>
            <a:graphicFrameLocks noGrp="1"/>
          </p:cNvGraphicFramePr>
          <p:nvPr>
            <p:extLst>
              <p:ext uri="{D42A27DB-BD31-4B8C-83A1-F6EECF244321}">
                <p14:modId xmlns:p14="http://schemas.microsoft.com/office/powerpoint/2010/main" val="4167103907"/>
              </p:ext>
            </p:extLst>
          </p:nvPr>
        </p:nvGraphicFramePr>
        <p:xfrm>
          <a:off x="7972008" y="1700260"/>
          <a:ext cx="920472" cy="4198900"/>
        </p:xfrm>
        <a:graphic>
          <a:graphicData uri="http://schemas.openxmlformats.org/drawingml/2006/table">
            <a:tbl>
              <a:tblPr firstRow="1" bandRow="1">
                <a:tableStyleId>{2D5ABB26-0587-4C30-8999-92F81FD0307C}</a:tableStyleId>
              </a:tblPr>
              <a:tblGrid>
                <a:gridCol w="920472">
                  <a:extLst>
                    <a:ext uri="{9D8B030D-6E8A-4147-A177-3AD203B41FA5}">
                      <a16:colId xmlns:a16="http://schemas.microsoft.com/office/drawing/2014/main" val="3486698918"/>
                    </a:ext>
                  </a:extLst>
                </a:gridCol>
              </a:tblGrid>
              <a:tr h="1049725">
                <a:tc>
                  <a:txBody>
                    <a:bodyPr/>
                    <a:lstStyle/>
                    <a:p>
                      <a:pPr algn="ctr"/>
                      <a:r>
                        <a:rPr lang="en-GB" sz="1200" b="1" dirty="0"/>
                        <a:t>50%</a:t>
                      </a:r>
                    </a:p>
                  </a:txBody>
                  <a:tcPr anchor="ctr"/>
                </a:tc>
                <a:extLst>
                  <a:ext uri="{0D108BD9-81ED-4DB2-BD59-A6C34878D82A}">
                    <a16:rowId xmlns:a16="http://schemas.microsoft.com/office/drawing/2014/main" val="2050548131"/>
                  </a:ext>
                </a:extLst>
              </a:tr>
              <a:tr h="1049725">
                <a:tc>
                  <a:txBody>
                    <a:bodyPr/>
                    <a:lstStyle/>
                    <a:p>
                      <a:pPr algn="ctr"/>
                      <a:r>
                        <a:rPr lang="en-GB" sz="1200" b="1" dirty="0"/>
                        <a:t>41%</a:t>
                      </a:r>
                    </a:p>
                  </a:txBody>
                  <a:tcPr anchor="ctr"/>
                </a:tc>
                <a:extLst>
                  <a:ext uri="{0D108BD9-81ED-4DB2-BD59-A6C34878D82A}">
                    <a16:rowId xmlns:a16="http://schemas.microsoft.com/office/drawing/2014/main" val="4032790753"/>
                  </a:ext>
                </a:extLst>
              </a:tr>
              <a:tr h="1049725">
                <a:tc>
                  <a:txBody>
                    <a:bodyPr/>
                    <a:lstStyle/>
                    <a:p>
                      <a:pPr algn="ctr"/>
                      <a:r>
                        <a:rPr lang="en-GB" sz="1200" b="1" dirty="0"/>
                        <a:t>40%</a:t>
                      </a:r>
                    </a:p>
                  </a:txBody>
                  <a:tcPr anchor="ctr"/>
                </a:tc>
                <a:extLst>
                  <a:ext uri="{0D108BD9-81ED-4DB2-BD59-A6C34878D82A}">
                    <a16:rowId xmlns:a16="http://schemas.microsoft.com/office/drawing/2014/main" val="3277421406"/>
                  </a:ext>
                </a:extLst>
              </a:tr>
              <a:tr h="1049725">
                <a:tc>
                  <a:txBody>
                    <a:bodyPr/>
                    <a:lstStyle/>
                    <a:p>
                      <a:pPr algn="ctr"/>
                      <a:r>
                        <a:rPr lang="en-GB" sz="1200" b="1" dirty="0"/>
                        <a:t>34%</a:t>
                      </a:r>
                    </a:p>
                  </a:txBody>
                  <a:tcPr anchor="ctr"/>
                </a:tc>
                <a:extLst>
                  <a:ext uri="{0D108BD9-81ED-4DB2-BD59-A6C34878D82A}">
                    <a16:rowId xmlns:a16="http://schemas.microsoft.com/office/drawing/2014/main" val="4203711895"/>
                  </a:ext>
                </a:extLst>
              </a:tr>
            </a:tbl>
          </a:graphicData>
        </a:graphic>
      </p:graphicFrame>
      <p:sp>
        <p:nvSpPr>
          <p:cNvPr id="9" name="Text Placeholder 8"/>
          <p:cNvSpPr>
            <a:spLocks noGrp="1"/>
          </p:cNvSpPr>
          <p:nvPr>
            <p:ph type="body" sz="quarter" idx="14"/>
          </p:nvPr>
        </p:nvSpPr>
        <p:spPr>
          <a:xfrm>
            <a:off x="48294" y="287834"/>
            <a:ext cx="5599389" cy="705057"/>
          </a:xfrm>
          <a:prstGeom prst="rect">
            <a:avLst/>
          </a:prstGeom>
        </p:spPr>
        <p:txBody>
          <a:bodyPr/>
          <a:lstStyle/>
          <a:p>
            <a:r>
              <a:rPr lang="en-GB" sz="2400" dirty="0"/>
              <a:t>When people experienced harm online its impact was varied</a:t>
            </a:r>
          </a:p>
        </p:txBody>
      </p:sp>
      <p:sp>
        <p:nvSpPr>
          <p:cNvPr id="4" name="Title 3"/>
          <p:cNvSpPr>
            <a:spLocks noGrp="1"/>
          </p:cNvSpPr>
          <p:nvPr>
            <p:ph type="title"/>
          </p:nvPr>
        </p:nvSpPr>
        <p:spPr>
          <a:xfrm>
            <a:off x="36834" y="1320869"/>
            <a:ext cx="9046078" cy="300991"/>
          </a:xfrm>
          <a:prstGeom prst="rect">
            <a:avLst/>
          </a:prstGeom>
        </p:spPr>
        <p:txBody>
          <a:bodyPr/>
          <a:lstStyle/>
          <a:p>
            <a:r>
              <a:rPr lang="en-GB" dirty="0"/>
              <a:t>Impact of online harm experienced </a:t>
            </a:r>
          </a:p>
        </p:txBody>
      </p:sp>
      <p:sp>
        <p:nvSpPr>
          <p:cNvPr id="2" name="Text Placeholder 1"/>
          <p:cNvSpPr>
            <a:spLocks noGrp="1"/>
          </p:cNvSpPr>
          <p:nvPr>
            <p:ph type="body" sz="quarter" idx="12"/>
          </p:nvPr>
        </p:nvSpPr>
        <p:spPr>
          <a:xfrm>
            <a:off x="11253" y="5977560"/>
            <a:ext cx="8665203" cy="880439"/>
          </a:xfrm>
        </p:spPr>
        <p:txBody>
          <a:bodyPr/>
          <a:lstStyle/>
          <a:p>
            <a:r>
              <a:rPr lang="en-GB" dirty="0"/>
              <a:t>Source: Kantar TNS Omnibus 27/06/2018 to 01/07/2018 (Week 26)</a:t>
            </a:r>
          </a:p>
          <a:p>
            <a:r>
              <a:rPr lang="en-GB" dirty="0"/>
              <a:t>Question: Q9 I am now going to read out the areas you experienced online harm and I would like you to tell me the impact it had on each using a scale of 1 to 5? PROMPTED</a:t>
            </a:r>
          </a:p>
          <a:p>
            <a:r>
              <a:rPr lang="en-GB" dirty="0"/>
              <a:t>Base: All who experienced specific online harm (285-471)</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99353815"/>
              </p:ext>
            </p:extLst>
          </p:nvPr>
        </p:nvGraphicFramePr>
        <p:xfrm>
          <a:off x="49213" y="1484784"/>
          <a:ext cx="9037637" cy="431958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3E94E9E0-DA36-4EF3-A0DD-151462F012CC}"/>
              </a:ext>
            </a:extLst>
          </p:cNvPr>
          <p:cNvSpPr txBox="1"/>
          <p:nvPr/>
        </p:nvSpPr>
        <p:spPr>
          <a:xfrm>
            <a:off x="7812360" y="1484784"/>
            <a:ext cx="1204633" cy="461665"/>
          </a:xfrm>
          <a:prstGeom prst="rect">
            <a:avLst/>
          </a:prstGeom>
          <a:noFill/>
        </p:spPr>
        <p:txBody>
          <a:bodyPr wrap="square" rtlCol="0" anchor="ctr">
            <a:spAutoFit/>
          </a:bodyPr>
          <a:lstStyle/>
          <a:p>
            <a:pPr algn="ctr"/>
            <a:r>
              <a:rPr lang="en-GB" sz="1200" b="1" dirty="0"/>
              <a:t>Harmful impact </a:t>
            </a:r>
          </a:p>
          <a:p>
            <a:pPr algn="ctr"/>
            <a:r>
              <a:rPr lang="en-GB" sz="1200" b="1" dirty="0"/>
              <a:t>(top 2 box)</a:t>
            </a:r>
          </a:p>
        </p:txBody>
      </p:sp>
      <p:sp>
        <p:nvSpPr>
          <p:cNvPr id="18" name="TextBox 17">
            <a:extLst>
              <a:ext uri="{FF2B5EF4-FFF2-40B4-BE49-F238E27FC236}">
                <a16:creationId xmlns:a16="http://schemas.microsoft.com/office/drawing/2014/main" id="{45C3E681-1228-4B62-BA9F-366834ABE498}"/>
              </a:ext>
            </a:extLst>
          </p:cNvPr>
          <p:cNvSpPr txBox="1"/>
          <p:nvPr/>
        </p:nvSpPr>
        <p:spPr>
          <a:xfrm>
            <a:off x="5508104" y="2676500"/>
            <a:ext cx="786754" cy="276999"/>
          </a:xfrm>
          <a:prstGeom prst="rect">
            <a:avLst/>
          </a:prstGeom>
          <a:noFill/>
        </p:spPr>
        <p:txBody>
          <a:bodyPr wrap="none" rtlCol="0">
            <a:spAutoFit/>
          </a:bodyPr>
          <a:lstStyle/>
          <a:p>
            <a:r>
              <a:rPr lang="en-GB" sz="1200" dirty="0"/>
              <a:t>Top 2 Box</a:t>
            </a:r>
          </a:p>
        </p:txBody>
      </p:sp>
      <p:sp>
        <p:nvSpPr>
          <p:cNvPr id="7" name="Right Brace 6"/>
          <p:cNvSpPr/>
          <p:nvPr/>
        </p:nvSpPr>
        <p:spPr>
          <a:xfrm rot="5400000">
            <a:off x="5796712" y="1092902"/>
            <a:ext cx="70856" cy="3096344"/>
          </a:xfrm>
          <a:prstGeom prst="rightBrace">
            <a:avLst/>
          </a:prstGeom>
          <a:ln>
            <a:solidFill>
              <a:schemeClr val="tx1">
                <a:lumMod val="50000"/>
              </a:schemeClr>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348593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5455373" cy="705057"/>
          </a:xfrm>
        </p:spPr>
        <p:txBody>
          <a:bodyPr/>
          <a:lstStyle/>
          <a:p>
            <a:r>
              <a:rPr lang="en-GB" dirty="0"/>
              <a:t>Amongst those who indicated experience of harm relating to data/privacy, 21% rated this as having a very harmful impact</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68395" y="1329503"/>
            <a:ext cx="9046078" cy="300991"/>
          </a:xfrm>
        </p:spPr>
        <p:txBody>
          <a:bodyPr/>
          <a:lstStyle/>
          <a:p>
            <a:r>
              <a:rPr lang="en-GB" dirty="0"/>
              <a:t>Summary of reported harms and concerns relating to </a:t>
            </a:r>
            <a:r>
              <a:rPr lang="en-GB" b="1" dirty="0"/>
              <a:t>data / privacy </a:t>
            </a:r>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Q.2a/b Which, if any, concerns do you have about the internet? [Data capture unprompted, then prompted. Chart shows totals after prompting].</a:t>
            </a:r>
          </a:p>
          <a:p>
            <a:r>
              <a:rPr lang="en-GB" dirty="0"/>
              <a:t>Q.7 Which, if any, of the following harmful things have you experienced on the internet? [Prompted with list]</a:t>
            </a:r>
          </a:p>
          <a:p>
            <a:r>
              <a:rPr lang="en-GB" dirty="0"/>
              <a:t>Q.9 I am now going to read out the areas you experienced online harm and I would like you to tell me the impact it had on each using a scale of 1 to 5, where 1 means Moderately annoying impact and 5 means Very harmful impact.</a:t>
            </a:r>
          </a:p>
          <a:p>
            <a:r>
              <a:rPr lang="en-GB" dirty="0"/>
              <a:t>Base: UK adult internet users (1,686), UK adult </a:t>
            </a:r>
            <a:r>
              <a:rPr lang="en-GB" dirty="0" err="1"/>
              <a:t>intenet</a:t>
            </a:r>
            <a:r>
              <a:rPr lang="en-GB" dirty="0"/>
              <a:t> users that had experience harm relating to data/privacy (471)</a:t>
            </a:r>
          </a:p>
          <a:p>
            <a:endParaRPr lang="en-GB" dirty="0"/>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nvPr>
        </p:nvGraphicFramePr>
        <p:xfrm>
          <a:off x="49213" y="1557339"/>
          <a:ext cx="3874715" cy="3887886"/>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6617" y="2270417"/>
            <a:ext cx="800873" cy="943499"/>
          </a:xfrm>
          <a:prstGeom prst="rect">
            <a:avLst/>
          </a:prstGeom>
        </p:spPr>
      </p:pic>
      <p:sp>
        <p:nvSpPr>
          <p:cNvPr id="18" name="Right Brace 17">
            <a:extLst>
              <a:ext uri="{FF2B5EF4-FFF2-40B4-BE49-F238E27FC236}">
                <a16:creationId xmlns:a16="http://schemas.microsoft.com/office/drawing/2014/main" id="{762B4D75-7BD5-4718-A0FD-D0E9013D39AC}"/>
              </a:ext>
            </a:extLst>
          </p:cNvPr>
          <p:cNvSpPr/>
          <p:nvPr/>
        </p:nvSpPr>
        <p:spPr>
          <a:xfrm>
            <a:off x="4269864" y="2132856"/>
            <a:ext cx="324038" cy="1296144"/>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14" name="Table 13">
            <a:extLst>
              <a:ext uri="{FF2B5EF4-FFF2-40B4-BE49-F238E27FC236}">
                <a16:creationId xmlns:a16="http://schemas.microsoft.com/office/drawing/2014/main" id="{BC922EA2-06B5-41CB-B7F6-CEA4170C2CD7}"/>
              </a:ext>
            </a:extLst>
          </p:cNvPr>
          <p:cNvGraphicFramePr>
            <a:graphicFrameLocks noGrp="1"/>
          </p:cNvGraphicFramePr>
          <p:nvPr>
            <p:extLst/>
          </p:nvPr>
        </p:nvGraphicFramePr>
        <p:xfrm>
          <a:off x="4686276" y="2270417"/>
          <a:ext cx="1392811" cy="1023355"/>
        </p:xfrm>
        <a:graphic>
          <a:graphicData uri="http://schemas.openxmlformats.org/drawingml/2006/table">
            <a:tbl>
              <a:tblPr firstRow="1" bandRow="1">
                <a:tableStyleId>{5C22544A-7EE6-4342-B048-85BDC9FD1C3A}</a:tableStyleId>
              </a:tblPr>
              <a:tblGrid>
                <a:gridCol w="1392811">
                  <a:extLst>
                    <a:ext uri="{9D8B030D-6E8A-4147-A177-3AD203B41FA5}">
                      <a16:colId xmlns:a16="http://schemas.microsoft.com/office/drawing/2014/main" val="20001"/>
                    </a:ext>
                  </a:extLst>
                </a:gridCol>
              </a:tblGrid>
              <a:tr h="1023355">
                <a:tc>
                  <a:txBody>
                    <a:bodyPr/>
                    <a:lstStyle/>
                    <a:p>
                      <a:pPr algn="ctr"/>
                      <a:r>
                        <a:rPr lang="en-GB" sz="1400" b="1" dirty="0">
                          <a:solidFill>
                            <a:schemeClr val="bg1"/>
                          </a:solidFill>
                          <a:latin typeface="+mn-lt"/>
                        </a:rPr>
                        <a:t>=  28% indicate harm</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graphicFrame>
        <p:nvGraphicFramePr>
          <p:cNvPr id="15" name="Chart 14">
            <a:extLst>
              <a:ext uri="{FF2B5EF4-FFF2-40B4-BE49-F238E27FC236}">
                <a16:creationId xmlns:a16="http://schemas.microsoft.com/office/drawing/2014/main" id="{F645A82A-7674-4754-A412-5B7DFF6E457B}"/>
              </a:ext>
            </a:extLst>
          </p:cNvPr>
          <p:cNvGraphicFramePr/>
          <p:nvPr>
            <p:extLst/>
          </p:nvPr>
        </p:nvGraphicFramePr>
        <p:xfrm>
          <a:off x="3635896" y="3312848"/>
          <a:ext cx="5256584" cy="2584855"/>
        </p:xfrm>
        <a:graphic>
          <a:graphicData uri="http://schemas.openxmlformats.org/drawingml/2006/chart">
            <c:chart xmlns:c="http://schemas.openxmlformats.org/drawingml/2006/chart" xmlns:r="http://schemas.openxmlformats.org/officeDocument/2006/relationships" r:id="rId6"/>
          </a:graphicData>
        </a:graphic>
      </p:graphicFrame>
      <p:cxnSp>
        <p:nvCxnSpPr>
          <p:cNvPr id="6" name="Straight Arrow Connector 5">
            <a:extLst>
              <a:ext uri="{FF2B5EF4-FFF2-40B4-BE49-F238E27FC236}">
                <a16:creationId xmlns:a16="http://schemas.microsoft.com/office/drawing/2014/main" id="{19901439-BE9E-41E0-B263-20413F3372B2}"/>
              </a:ext>
            </a:extLst>
          </p:cNvPr>
          <p:cNvCxnSpPr/>
          <p:nvPr/>
        </p:nvCxnSpPr>
        <p:spPr>
          <a:xfrm>
            <a:off x="5753218" y="3519447"/>
            <a:ext cx="437129" cy="404184"/>
          </a:xfrm>
          <a:prstGeom prst="straightConnector1">
            <a:avLst/>
          </a:prstGeom>
          <a:ln w="63500">
            <a:tailEnd type="triangle"/>
          </a:ln>
        </p:spPr>
        <p:style>
          <a:lnRef idx="2">
            <a:schemeClr val="accent1"/>
          </a:lnRef>
          <a:fillRef idx="0">
            <a:schemeClr val="accent1"/>
          </a:fillRef>
          <a:effectRef idx="1">
            <a:schemeClr val="accent1"/>
          </a:effectRef>
          <a:fontRef idx="minor">
            <a:schemeClr val="tx1"/>
          </a:fontRef>
        </p:style>
      </p:cxnSp>
      <p:sp>
        <p:nvSpPr>
          <p:cNvPr id="23" name="Title 2">
            <a:extLst>
              <a:ext uri="{FF2B5EF4-FFF2-40B4-BE49-F238E27FC236}">
                <a16:creationId xmlns:a16="http://schemas.microsoft.com/office/drawing/2014/main" id="{E99C8F01-16F9-4337-AC0E-FFE84CEEC6B9}"/>
              </a:ext>
            </a:extLst>
          </p:cNvPr>
          <p:cNvSpPr txBox="1">
            <a:spLocks/>
          </p:cNvSpPr>
          <p:nvPr/>
        </p:nvSpPr>
        <p:spPr>
          <a:xfrm>
            <a:off x="6329567" y="3513803"/>
            <a:ext cx="2562913" cy="300991"/>
          </a:xfrm>
          <a:prstGeom prst="rect">
            <a:avLst/>
          </a:prstGeom>
        </p:spPr>
        <p:txBody>
          <a:bodyPr/>
          <a:lstStyle>
            <a:lvl1pPr algn="l" defTabSz="457200" rtl="0" eaLnBrk="1" latinLnBrk="0" hangingPunct="1">
              <a:spcBef>
                <a:spcPct val="0"/>
              </a:spcBef>
              <a:buNone/>
              <a:defRPr sz="1600" b="1" kern="1200">
                <a:solidFill>
                  <a:schemeClr val="tx1"/>
                </a:solidFill>
                <a:effectLst/>
                <a:latin typeface="+mj-lt"/>
                <a:ea typeface="+mj-ea"/>
                <a:cs typeface="+mj-cs"/>
              </a:defRPr>
            </a:lvl1pPr>
          </a:lstStyle>
          <a:p>
            <a:r>
              <a:rPr lang="en-GB" dirty="0"/>
              <a:t>Impact of harm experienced</a:t>
            </a:r>
          </a:p>
        </p:txBody>
      </p:sp>
    </p:spTree>
    <p:extLst>
      <p:ext uri="{BB962C8B-B14F-4D97-AF65-F5344CB8AC3E}">
        <p14:creationId xmlns:p14="http://schemas.microsoft.com/office/powerpoint/2010/main" val="2148732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5455373" cy="705057"/>
          </a:xfrm>
        </p:spPr>
        <p:txBody>
          <a:bodyPr/>
          <a:lstStyle/>
          <a:p>
            <a:r>
              <a:rPr lang="en-GB" dirty="0"/>
              <a:t>Amongst those who indicated experience of harm relating to hacking/ security, 29% rated this as having a very harmful impact</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68395" y="1329503"/>
            <a:ext cx="9046078" cy="300991"/>
          </a:xfrm>
        </p:spPr>
        <p:txBody>
          <a:bodyPr/>
          <a:lstStyle/>
          <a:p>
            <a:r>
              <a:rPr lang="en-GB" dirty="0"/>
              <a:t>Summary of reported harms and concerns relating to </a:t>
            </a:r>
            <a:r>
              <a:rPr lang="en-GB" b="1" dirty="0"/>
              <a:t>hacking / security</a:t>
            </a:r>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Q.2a/b Which, if any, concerns do you have about the internet? [Data capture unprompted, then prompted. Chart shows totals after prompting].</a:t>
            </a:r>
          </a:p>
          <a:p>
            <a:r>
              <a:rPr lang="en-GB" dirty="0"/>
              <a:t>Q.7 Which, if any, of the following harmful things have you experienced on the internet? [Prompted with list]</a:t>
            </a:r>
          </a:p>
          <a:p>
            <a:r>
              <a:rPr lang="en-GB" dirty="0"/>
              <a:t>Q.9 I am now going to read out the areas you experienced online harm and I would like you to tell me the impact it had on each using a scale of 1 to 5, where 1 means Moderately annoying impact and 5 means Very harmful impact.</a:t>
            </a:r>
          </a:p>
          <a:p>
            <a:r>
              <a:rPr lang="en-GB" dirty="0"/>
              <a:t>Base: UK adult internet users (1,686), UK adult </a:t>
            </a:r>
            <a:r>
              <a:rPr lang="en-GB" dirty="0" err="1"/>
              <a:t>intenet</a:t>
            </a:r>
            <a:r>
              <a:rPr lang="en-GB" dirty="0"/>
              <a:t> users that had experience harm relating to hacking/ security (404)</a:t>
            </a:r>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nvPr>
        </p:nvGraphicFramePr>
        <p:xfrm>
          <a:off x="49213" y="1557339"/>
          <a:ext cx="3874715" cy="3887886"/>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6617" y="2270417"/>
            <a:ext cx="800873" cy="943499"/>
          </a:xfrm>
          <a:prstGeom prst="rect">
            <a:avLst/>
          </a:prstGeom>
        </p:spPr>
      </p:pic>
      <p:sp>
        <p:nvSpPr>
          <p:cNvPr id="18" name="Right Brace 17">
            <a:extLst>
              <a:ext uri="{FF2B5EF4-FFF2-40B4-BE49-F238E27FC236}">
                <a16:creationId xmlns:a16="http://schemas.microsoft.com/office/drawing/2014/main" id="{762B4D75-7BD5-4718-A0FD-D0E9013D39AC}"/>
              </a:ext>
            </a:extLst>
          </p:cNvPr>
          <p:cNvSpPr/>
          <p:nvPr/>
        </p:nvSpPr>
        <p:spPr>
          <a:xfrm>
            <a:off x="4269864" y="2132856"/>
            <a:ext cx="324038" cy="1296144"/>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14" name="Table 13">
            <a:extLst>
              <a:ext uri="{FF2B5EF4-FFF2-40B4-BE49-F238E27FC236}">
                <a16:creationId xmlns:a16="http://schemas.microsoft.com/office/drawing/2014/main" id="{BC922EA2-06B5-41CB-B7F6-CEA4170C2CD7}"/>
              </a:ext>
            </a:extLst>
          </p:cNvPr>
          <p:cNvGraphicFramePr>
            <a:graphicFrameLocks noGrp="1"/>
          </p:cNvGraphicFramePr>
          <p:nvPr>
            <p:extLst/>
          </p:nvPr>
        </p:nvGraphicFramePr>
        <p:xfrm>
          <a:off x="4686276" y="2270417"/>
          <a:ext cx="1392811" cy="1023355"/>
        </p:xfrm>
        <a:graphic>
          <a:graphicData uri="http://schemas.openxmlformats.org/drawingml/2006/table">
            <a:tbl>
              <a:tblPr firstRow="1" bandRow="1">
                <a:tableStyleId>{5C22544A-7EE6-4342-B048-85BDC9FD1C3A}</a:tableStyleId>
              </a:tblPr>
              <a:tblGrid>
                <a:gridCol w="1392811">
                  <a:extLst>
                    <a:ext uri="{9D8B030D-6E8A-4147-A177-3AD203B41FA5}">
                      <a16:colId xmlns:a16="http://schemas.microsoft.com/office/drawing/2014/main" val="20001"/>
                    </a:ext>
                  </a:extLst>
                </a:gridCol>
              </a:tblGrid>
              <a:tr h="1023355">
                <a:tc>
                  <a:txBody>
                    <a:bodyPr/>
                    <a:lstStyle/>
                    <a:p>
                      <a:pPr algn="ctr"/>
                      <a:r>
                        <a:rPr lang="en-GB" sz="1400" b="1" dirty="0">
                          <a:solidFill>
                            <a:schemeClr val="bg1"/>
                          </a:solidFill>
                          <a:latin typeface="+mn-lt"/>
                        </a:rPr>
                        <a:t>=  25% indicate harm</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graphicFrame>
        <p:nvGraphicFramePr>
          <p:cNvPr id="15" name="Chart 14">
            <a:extLst>
              <a:ext uri="{FF2B5EF4-FFF2-40B4-BE49-F238E27FC236}">
                <a16:creationId xmlns:a16="http://schemas.microsoft.com/office/drawing/2014/main" id="{F645A82A-7674-4754-A412-5B7DFF6E457B}"/>
              </a:ext>
            </a:extLst>
          </p:cNvPr>
          <p:cNvGraphicFramePr/>
          <p:nvPr>
            <p:extLst/>
          </p:nvPr>
        </p:nvGraphicFramePr>
        <p:xfrm>
          <a:off x="3635896" y="3312848"/>
          <a:ext cx="5256584" cy="2584855"/>
        </p:xfrm>
        <a:graphic>
          <a:graphicData uri="http://schemas.openxmlformats.org/drawingml/2006/chart">
            <c:chart xmlns:c="http://schemas.openxmlformats.org/drawingml/2006/chart" xmlns:r="http://schemas.openxmlformats.org/officeDocument/2006/relationships" r:id="rId6"/>
          </a:graphicData>
        </a:graphic>
      </p:graphicFrame>
      <p:cxnSp>
        <p:nvCxnSpPr>
          <p:cNvPr id="6" name="Straight Arrow Connector 5">
            <a:extLst>
              <a:ext uri="{FF2B5EF4-FFF2-40B4-BE49-F238E27FC236}">
                <a16:creationId xmlns:a16="http://schemas.microsoft.com/office/drawing/2014/main" id="{19901439-BE9E-41E0-B263-20413F3372B2}"/>
              </a:ext>
            </a:extLst>
          </p:cNvPr>
          <p:cNvCxnSpPr/>
          <p:nvPr/>
        </p:nvCxnSpPr>
        <p:spPr>
          <a:xfrm>
            <a:off x="5753218" y="3519447"/>
            <a:ext cx="437129" cy="404184"/>
          </a:xfrm>
          <a:prstGeom prst="straightConnector1">
            <a:avLst/>
          </a:prstGeom>
          <a:ln w="63500">
            <a:tailEnd type="triangle"/>
          </a:ln>
        </p:spPr>
        <p:style>
          <a:lnRef idx="2">
            <a:schemeClr val="accent1"/>
          </a:lnRef>
          <a:fillRef idx="0">
            <a:schemeClr val="accent1"/>
          </a:fillRef>
          <a:effectRef idx="1">
            <a:schemeClr val="accent1"/>
          </a:effectRef>
          <a:fontRef idx="minor">
            <a:schemeClr val="tx1"/>
          </a:fontRef>
        </p:style>
      </p:cxnSp>
      <p:sp>
        <p:nvSpPr>
          <p:cNvPr id="23" name="Title 2">
            <a:extLst>
              <a:ext uri="{FF2B5EF4-FFF2-40B4-BE49-F238E27FC236}">
                <a16:creationId xmlns:a16="http://schemas.microsoft.com/office/drawing/2014/main" id="{E99C8F01-16F9-4337-AC0E-FFE84CEEC6B9}"/>
              </a:ext>
            </a:extLst>
          </p:cNvPr>
          <p:cNvSpPr txBox="1">
            <a:spLocks/>
          </p:cNvSpPr>
          <p:nvPr/>
        </p:nvSpPr>
        <p:spPr>
          <a:xfrm>
            <a:off x="6329567" y="3513803"/>
            <a:ext cx="2562913" cy="300991"/>
          </a:xfrm>
          <a:prstGeom prst="rect">
            <a:avLst/>
          </a:prstGeom>
        </p:spPr>
        <p:txBody>
          <a:bodyPr/>
          <a:lstStyle>
            <a:lvl1pPr algn="l" defTabSz="457200" rtl="0" eaLnBrk="1" latinLnBrk="0" hangingPunct="1">
              <a:spcBef>
                <a:spcPct val="0"/>
              </a:spcBef>
              <a:buNone/>
              <a:defRPr sz="1600" b="1" kern="1200">
                <a:solidFill>
                  <a:schemeClr val="tx1"/>
                </a:solidFill>
                <a:effectLst/>
                <a:latin typeface="+mj-lt"/>
                <a:ea typeface="+mj-ea"/>
                <a:cs typeface="+mj-cs"/>
              </a:defRPr>
            </a:lvl1pPr>
          </a:lstStyle>
          <a:p>
            <a:r>
              <a:rPr lang="en-GB" dirty="0"/>
              <a:t>Impact of harm experienced</a:t>
            </a:r>
          </a:p>
        </p:txBody>
      </p:sp>
    </p:spTree>
    <p:extLst>
      <p:ext uri="{BB962C8B-B14F-4D97-AF65-F5344CB8AC3E}">
        <p14:creationId xmlns:p14="http://schemas.microsoft.com/office/powerpoint/2010/main" val="3728511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5455373" cy="705057"/>
          </a:xfrm>
        </p:spPr>
        <p:txBody>
          <a:bodyPr/>
          <a:lstStyle/>
          <a:p>
            <a:r>
              <a:rPr lang="en-GB" dirty="0"/>
              <a:t>Amongst those who indicated experience of harm relating to content, 18% rated this as having a very harmful impact</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68395" y="1329503"/>
            <a:ext cx="9046078" cy="300991"/>
          </a:xfrm>
        </p:spPr>
        <p:txBody>
          <a:bodyPr/>
          <a:lstStyle/>
          <a:p>
            <a:r>
              <a:rPr lang="en-GB" dirty="0"/>
              <a:t>Summary of reported harms and concerns relating to </a:t>
            </a:r>
            <a:r>
              <a:rPr lang="en-GB" b="1" dirty="0">
                <a:cs typeface="Arial" panose="020B0604020202020204" pitchFamily="34" charset="0"/>
              </a:rPr>
              <a:t>content that people view, read or listen to online</a:t>
            </a:r>
            <a:br>
              <a:rPr lang="en-GB" b="1" dirty="0">
                <a:cs typeface="Arial" panose="020B0604020202020204" pitchFamily="34" charset="0"/>
              </a:rPr>
            </a:br>
            <a:endParaRPr lang="en-GB" b="1" dirty="0"/>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Q.2a/b Which, if any, concerns do you have about the internet? [Data capture unprompted, then prompted. Chart shows totals after prompting].</a:t>
            </a:r>
          </a:p>
          <a:p>
            <a:r>
              <a:rPr lang="en-GB" dirty="0"/>
              <a:t>Q.7 Which, if any, of the following harmful things have you experienced on the internet? [Prompted with list]</a:t>
            </a:r>
          </a:p>
          <a:p>
            <a:r>
              <a:rPr lang="en-GB" dirty="0"/>
              <a:t>Q.9 I am now going to read out the areas you experienced online harm and I would like you to tell me the impact it had on each using a scale of 1 to 5, where 1 means Moderately annoying impact and 5 means Very harmful impact.</a:t>
            </a:r>
          </a:p>
          <a:p>
            <a:r>
              <a:rPr lang="en-GB" dirty="0"/>
              <a:t>Base: UK adult internet users (1,686), UK adult </a:t>
            </a:r>
            <a:r>
              <a:rPr lang="en-GB" dirty="0" err="1"/>
              <a:t>intenet</a:t>
            </a:r>
            <a:r>
              <a:rPr lang="en-GB" dirty="0"/>
              <a:t> users that had experience harm relating to content (328)</a:t>
            </a:r>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nvPr>
        </p:nvGraphicFramePr>
        <p:xfrm>
          <a:off x="49213" y="1557339"/>
          <a:ext cx="3874715" cy="3887886"/>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6617" y="2270417"/>
            <a:ext cx="800873" cy="943499"/>
          </a:xfrm>
          <a:prstGeom prst="rect">
            <a:avLst/>
          </a:prstGeom>
        </p:spPr>
      </p:pic>
      <p:sp>
        <p:nvSpPr>
          <p:cNvPr id="18" name="Right Brace 17">
            <a:extLst>
              <a:ext uri="{FF2B5EF4-FFF2-40B4-BE49-F238E27FC236}">
                <a16:creationId xmlns:a16="http://schemas.microsoft.com/office/drawing/2014/main" id="{762B4D75-7BD5-4718-A0FD-D0E9013D39AC}"/>
              </a:ext>
            </a:extLst>
          </p:cNvPr>
          <p:cNvSpPr/>
          <p:nvPr/>
        </p:nvSpPr>
        <p:spPr>
          <a:xfrm>
            <a:off x="4269864" y="2132856"/>
            <a:ext cx="324038" cy="1296144"/>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14" name="Table 13">
            <a:extLst>
              <a:ext uri="{FF2B5EF4-FFF2-40B4-BE49-F238E27FC236}">
                <a16:creationId xmlns:a16="http://schemas.microsoft.com/office/drawing/2014/main" id="{BC922EA2-06B5-41CB-B7F6-CEA4170C2CD7}"/>
              </a:ext>
            </a:extLst>
          </p:cNvPr>
          <p:cNvGraphicFramePr>
            <a:graphicFrameLocks noGrp="1"/>
          </p:cNvGraphicFramePr>
          <p:nvPr>
            <p:extLst/>
          </p:nvPr>
        </p:nvGraphicFramePr>
        <p:xfrm>
          <a:off x="4686276" y="2270417"/>
          <a:ext cx="1392811" cy="1023355"/>
        </p:xfrm>
        <a:graphic>
          <a:graphicData uri="http://schemas.openxmlformats.org/drawingml/2006/table">
            <a:tbl>
              <a:tblPr firstRow="1" bandRow="1">
                <a:tableStyleId>{5C22544A-7EE6-4342-B048-85BDC9FD1C3A}</a:tableStyleId>
              </a:tblPr>
              <a:tblGrid>
                <a:gridCol w="1392811">
                  <a:extLst>
                    <a:ext uri="{9D8B030D-6E8A-4147-A177-3AD203B41FA5}">
                      <a16:colId xmlns:a16="http://schemas.microsoft.com/office/drawing/2014/main" val="20001"/>
                    </a:ext>
                  </a:extLst>
                </a:gridCol>
              </a:tblGrid>
              <a:tr h="1023355">
                <a:tc>
                  <a:txBody>
                    <a:bodyPr/>
                    <a:lstStyle/>
                    <a:p>
                      <a:pPr algn="ctr"/>
                      <a:r>
                        <a:rPr lang="en-GB" sz="1400" b="1" dirty="0">
                          <a:solidFill>
                            <a:schemeClr val="bg1"/>
                          </a:solidFill>
                          <a:latin typeface="+mn-lt"/>
                        </a:rPr>
                        <a:t>=  20% indicate harm</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graphicFrame>
        <p:nvGraphicFramePr>
          <p:cNvPr id="15" name="Chart 14">
            <a:extLst>
              <a:ext uri="{FF2B5EF4-FFF2-40B4-BE49-F238E27FC236}">
                <a16:creationId xmlns:a16="http://schemas.microsoft.com/office/drawing/2014/main" id="{F645A82A-7674-4754-A412-5B7DFF6E457B}"/>
              </a:ext>
            </a:extLst>
          </p:cNvPr>
          <p:cNvGraphicFramePr/>
          <p:nvPr>
            <p:extLst/>
          </p:nvPr>
        </p:nvGraphicFramePr>
        <p:xfrm>
          <a:off x="3635896" y="3312848"/>
          <a:ext cx="5256584" cy="2584855"/>
        </p:xfrm>
        <a:graphic>
          <a:graphicData uri="http://schemas.openxmlformats.org/drawingml/2006/chart">
            <c:chart xmlns:c="http://schemas.openxmlformats.org/drawingml/2006/chart" xmlns:r="http://schemas.openxmlformats.org/officeDocument/2006/relationships" r:id="rId6"/>
          </a:graphicData>
        </a:graphic>
      </p:graphicFrame>
      <p:cxnSp>
        <p:nvCxnSpPr>
          <p:cNvPr id="6" name="Straight Arrow Connector 5">
            <a:extLst>
              <a:ext uri="{FF2B5EF4-FFF2-40B4-BE49-F238E27FC236}">
                <a16:creationId xmlns:a16="http://schemas.microsoft.com/office/drawing/2014/main" id="{19901439-BE9E-41E0-B263-20413F3372B2}"/>
              </a:ext>
            </a:extLst>
          </p:cNvPr>
          <p:cNvCxnSpPr/>
          <p:nvPr/>
        </p:nvCxnSpPr>
        <p:spPr>
          <a:xfrm>
            <a:off x="5892438" y="3356211"/>
            <a:ext cx="437129" cy="404184"/>
          </a:xfrm>
          <a:prstGeom prst="straightConnector1">
            <a:avLst/>
          </a:prstGeom>
          <a:ln w="63500">
            <a:tailEnd type="triangle"/>
          </a:ln>
        </p:spPr>
        <p:style>
          <a:lnRef idx="2">
            <a:schemeClr val="accent1"/>
          </a:lnRef>
          <a:fillRef idx="0">
            <a:schemeClr val="accent1"/>
          </a:fillRef>
          <a:effectRef idx="1">
            <a:schemeClr val="accent1"/>
          </a:effectRef>
          <a:fontRef idx="minor">
            <a:schemeClr val="tx1"/>
          </a:fontRef>
        </p:style>
      </p:cxnSp>
      <p:sp>
        <p:nvSpPr>
          <p:cNvPr id="23" name="Title 2">
            <a:extLst>
              <a:ext uri="{FF2B5EF4-FFF2-40B4-BE49-F238E27FC236}">
                <a16:creationId xmlns:a16="http://schemas.microsoft.com/office/drawing/2014/main" id="{E99C8F01-16F9-4337-AC0E-FFE84CEEC6B9}"/>
              </a:ext>
            </a:extLst>
          </p:cNvPr>
          <p:cNvSpPr txBox="1">
            <a:spLocks/>
          </p:cNvSpPr>
          <p:nvPr/>
        </p:nvSpPr>
        <p:spPr>
          <a:xfrm>
            <a:off x="6329567" y="3513803"/>
            <a:ext cx="2562913" cy="300991"/>
          </a:xfrm>
          <a:prstGeom prst="rect">
            <a:avLst/>
          </a:prstGeom>
        </p:spPr>
        <p:txBody>
          <a:bodyPr/>
          <a:lstStyle>
            <a:lvl1pPr algn="l" defTabSz="457200" rtl="0" eaLnBrk="1" latinLnBrk="0" hangingPunct="1">
              <a:spcBef>
                <a:spcPct val="0"/>
              </a:spcBef>
              <a:buNone/>
              <a:defRPr sz="1600" b="1" kern="1200">
                <a:solidFill>
                  <a:schemeClr val="tx1"/>
                </a:solidFill>
                <a:effectLst/>
                <a:latin typeface="+mj-lt"/>
                <a:ea typeface="+mj-ea"/>
                <a:cs typeface="+mj-cs"/>
              </a:defRPr>
            </a:lvl1pPr>
          </a:lstStyle>
          <a:p>
            <a:r>
              <a:rPr lang="en-GB" dirty="0"/>
              <a:t>Impact of harm experienced</a:t>
            </a:r>
          </a:p>
        </p:txBody>
      </p:sp>
    </p:spTree>
    <p:extLst>
      <p:ext uri="{BB962C8B-B14F-4D97-AF65-F5344CB8AC3E}">
        <p14:creationId xmlns:p14="http://schemas.microsoft.com/office/powerpoint/2010/main" val="2542435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5455373" cy="705057"/>
          </a:xfrm>
        </p:spPr>
        <p:txBody>
          <a:bodyPr/>
          <a:lstStyle/>
          <a:p>
            <a:r>
              <a:rPr lang="en-GB" dirty="0"/>
              <a:t>Amongst those who indicated experience of harm relating to interactions with other users, 24% rated this as having a very harmful impact</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68395" y="1329503"/>
            <a:ext cx="9046078" cy="300991"/>
          </a:xfrm>
        </p:spPr>
        <p:txBody>
          <a:bodyPr/>
          <a:lstStyle/>
          <a:p>
            <a:r>
              <a:rPr lang="en-GB" dirty="0"/>
              <a:t>Summary of reported harms and concerns relating to </a:t>
            </a:r>
            <a:r>
              <a:rPr lang="en-GB" b="1" dirty="0"/>
              <a:t>interactions with other users</a:t>
            </a:r>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Q.2a/b Which, if any, concerns do you have about the internet? [Data capture unprompted, then prompted. Chart shows totals after prompting].</a:t>
            </a:r>
          </a:p>
          <a:p>
            <a:r>
              <a:rPr lang="en-GB" dirty="0"/>
              <a:t>Q.7 Which, if any, of the following harmful things have you experienced on the internet? [Prompted with list]</a:t>
            </a:r>
          </a:p>
          <a:p>
            <a:r>
              <a:rPr lang="en-GB" dirty="0"/>
              <a:t>Q.9 I am now going to read out the areas you experienced online harm and I would like you to tell me the impact it had on each using a scale of 1 to 5, where 1 means Moderately annoying impact and 5 means Very harmful impact.</a:t>
            </a:r>
          </a:p>
          <a:p>
            <a:r>
              <a:rPr lang="en-GB" dirty="0"/>
              <a:t>Base: UK adult internet users (1,686), UK adult </a:t>
            </a:r>
            <a:r>
              <a:rPr lang="en-GB" dirty="0" err="1"/>
              <a:t>intenet</a:t>
            </a:r>
            <a:r>
              <a:rPr lang="en-GB" dirty="0"/>
              <a:t> users that had experience harm relating to interactions with other users (285)</a:t>
            </a:r>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nvPr>
        </p:nvGraphicFramePr>
        <p:xfrm>
          <a:off x="49213" y="1557339"/>
          <a:ext cx="3874715" cy="3887886"/>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6617" y="2270417"/>
            <a:ext cx="800873" cy="943499"/>
          </a:xfrm>
          <a:prstGeom prst="rect">
            <a:avLst/>
          </a:prstGeom>
        </p:spPr>
      </p:pic>
      <p:sp>
        <p:nvSpPr>
          <p:cNvPr id="18" name="Right Brace 17">
            <a:extLst>
              <a:ext uri="{FF2B5EF4-FFF2-40B4-BE49-F238E27FC236}">
                <a16:creationId xmlns:a16="http://schemas.microsoft.com/office/drawing/2014/main" id="{762B4D75-7BD5-4718-A0FD-D0E9013D39AC}"/>
              </a:ext>
            </a:extLst>
          </p:cNvPr>
          <p:cNvSpPr/>
          <p:nvPr/>
        </p:nvSpPr>
        <p:spPr>
          <a:xfrm>
            <a:off x="4269864" y="2132856"/>
            <a:ext cx="324038" cy="1296144"/>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14" name="Table 13">
            <a:extLst>
              <a:ext uri="{FF2B5EF4-FFF2-40B4-BE49-F238E27FC236}">
                <a16:creationId xmlns:a16="http://schemas.microsoft.com/office/drawing/2014/main" id="{BC922EA2-06B5-41CB-B7F6-CEA4170C2CD7}"/>
              </a:ext>
            </a:extLst>
          </p:cNvPr>
          <p:cNvGraphicFramePr>
            <a:graphicFrameLocks noGrp="1"/>
          </p:cNvGraphicFramePr>
          <p:nvPr>
            <p:extLst/>
          </p:nvPr>
        </p:nvGraphicFramePr>
        <p:xfrm>
          <a:off x="4686276" y="2270417"/>
          <a:ext cx="1392811" cy="1023355"/>
        </p:xfrm>
        <a:graphic>
          <a:graphicData uri="http://schemas.openxmlformats.org/drawingml/2006/table">
            <a:tbl>
              <a:tblPr firstRow="1" bandRow="1">
                <a:tableStyleId>{5C22544A-7EE6-4342-B048-85BDC9FD1C3A}</a:tableStyleId>
              </a:tblPr>
              <a:tblGrid>
                <a:gridCol w="1392811">
                  <a:extLst>
                    <a:ext uri="{9D8B030D-6E8A-4147-A177-3AD203B41FA5}">
                      <a16:colId xmlns:a16="http://schemas.microsoft.com/office/drawing/2014/main" val="20001"/>
                    </a:ext>
                  </a:extLst>
                </a:gridCol>
              </a:tblGrid>
              <a:tr h="1023355">
                <a:tc>
                  <a:txBody>
                    <a:bodyPr/>
                    <a:lstStyle/>
                    <a:p>
                      <a:pPr algn="ctr"/>
                      <a:r>
                        <a:rPr lang="en-GB" sz="1400" b="1" dirty="0">
                          <a:solidFill>
                            <a:schemeClr val="bg1"/>
                          </a:solidFill>
                          <a:latin typeface="+mn-lt"/>
                        </a:rPr>
                        <a:t>=  17% indicate harm</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graphicFrame>
        <p:nvGraphicFramePr>
          <p:cNvPr id="15" name="Chart 14">
            <a:extLst>
              <a:ext uri="{FF2B5EF4-FFF2-40B4-BE49-F238E27FC236}">
                <a16:creationId xmlns:a16="http://schemas.microsoft.com/office/drawing/2014/main" id="{F645A82A-7674-4754-A412-5B7DFF6E457B}"/>
              </a:ext>
            </a:extLst>
          </p:cNvPr>
          <p:cNvGraphicFramePr/>
          <p:nvPr>
            <p:extLst/>
          </p:nvPr>
        </p:nvGraphicFramePr>
        <p:xfrm>
          <a:off x="3635896" y="3312848"/>
          <a:ext cx="5256584" cy="2584855"/>
        </p:xfrm>
        <a:graphic>
          <a:graphicData uri="http://schemas.openxmlformats.org/drawingml/2006/chart">
            <c:chart xmlns:c="http://schemas.openxmlformats.org/drawingml/2006/chart" xmlns:r="http://schemas.openxmlformats.org/officeDocument/2006/relationships" r:id="rId6"/>
          </a:graphicData>
        </a:graphic>
      </p:graphicFrame>
      <p:cxnSp>
        <p:nvCxnSpPr>
          <p:cNvPr id="6" name="Straight Arrow Connector 5">
            <a:extLst>
              <a:ext uri="{FF2B5EF4-FFF2-40B4-BE49-F238E27FC236}">
                <a16:creationId xmlns:a16="http://schemas.microsoft.com/office/drawing/2014/main" id="{19901439-BE9E-41E0-B263-20413F3372B2}"/>
              </a:ext>
            </a:extLst>
          </p:cNvPr>
          <p:cNvCxnSpPr/>
          <p:nvPr/>
        </p:nvCxnSpPr>
        <p:spPr>
          <a:xfrm>
            <a:off x="5753218" y="3519447"/>
            <a:ext cx="437129" cy="404184"/>
          </a:xfrm>
          <a:prstGeom prst="straightConnector1">
            <a:avLst/>
          </a:prstGeom>
          <a:ln w="63500">
            <a:tailEnd type="triangle"/>
          </a:ln>
        </p:spPr>
        <p:style>
          <a:lnRef idx="2">
            <a:schemeClr val="accent1"/>
          </a:lnRef>
          <a:fillRef idx="0">
            <a:schemeClr val="accent1"/>
          </a:fillRef>
          <a:effectRef idx="1">
            <a:schemeClr val="accent1"/>
          </a:effectRef>
          <a:fontRef idx="minor">
            <a:schemeClr val="tx1"/>
          </a:fontRef>
        </p:style>
      </p:cxnSp>
      <p:sp>
        <p:nvSpPr>
          <p:cNvPr id="23" name="Title 2">
            <a:extLst>
              <a:ext uri="{FF2B5EF4-FFF2-40B4-BE49-F238E27FC236}">
                <a16:creationId xmlns:a16="http://schemas.microsoft.com/office/drawing/2014/main" id="{E99C8F01-16F9-4337-AC0E-FFE84CEEC6B9}"/>
              </a:ext>
            </a:extLst>
          </p:cNvPr>
          <p:cNvSpPr txBox="1">
            <a:spLocks/>
          </p:cNvSpPr>
          <p:nvPr/>
        </p:nvSpPr>
        <p:spPr>
          <a:xfrm>
            <a:off x="6329567" y="3513803"/>
            <a:ext cx="2562913" cy="300991"/>
          </a:xfrm>
          <a:prstGeom prst="rect">
            <a:avLst/>
          </a:prstGeom>
        </p:spPr>
        <p:txBody>
          <a:bodyPr/>
          <a:lstStyle>
            <a:lvl1pPr algn="l" defTabSz="457200" rtl="0" eaLnBrk="1" latinLnBrk="0" hangingPunct="1">
              <a:spcBef>
                <a:spcPct val="0"/>
              </a:spcBef>
              <a:buNone/>
              <a:defRPr sz="1600" b="1" kern="1200">
                <a:solidFill>
                  <a:schemeClr val="tx1"/>
                </a:solidFill>
                <a:effectLst/>
                <a:latin typeface="+mj-lt"/>
                <a:ea typeface="+mj-ea"/>
                <a:cs typeface="+mj-cs"/>
              </a:defRPr>
            </a:lvl1pPr>
          </a:lstStyle>
          <a:p>
            <a:r>
              <a:rPr lang="en-GB" dirty="0"/>
              <a:t>Impact of harm experienced</a:t>
            </a:r>
          </a:p>
        </p:txBody>
      </p:sp>
    </p:spTree>
    <p:extLst>
      <p:ext uri="{BB962C8B-B14F-4D97-AF65-F5344CB8AC3E}">
        <p14:creationId xmlns:p14="http://schemas.microsoft.com/office/powerpoint/2010/main" val="4140178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52731" y="336342"/>
            <a:ext cx="5743405" cy="705057"/>
          </a:xfrm>
        </p:spPr>
        <p:txBody>
          <a:bodyPr/>
          <a:lstStyle/>
          <a:p>
            <a:r>
              <a:rPr lang="en-GB" sz="2400" dirty="0"/>
              <a:t>Social media and email are the main sources of reported harm</a:t>
            </a:r>
          </a:p>
          <a:p>
            <a:endParaRPr lang="en-GB" dirty="0"/>
          </a:p>
        </p:txBody>
      </p:sp>
      <p:sp>
        <p:nvSpPr>
          <p:cNvPr id="4" name="Title 3"/>
          <p:cNvSpPr>
            <a:spLocks noGrp="1"/>
          </p:cNvSpPr>
          <p:nvPr>
            <p:ph type="title"/>
          </p:nvPr>
        </p:nvSpPr>
        <p:spPr>
          <a:xfrm>
            <a:off x="57150" y="1356525"/>
            <a:ext cx="9046078" cy="300991"/>
          </a:xfrm>
          <a:prstGeom prst="rect">
            <a:avLst/>
          </a:prstGeom>
        </p:spPr>
        <p:txBody>
          <a:bodyPr/>
          <a:lstStyle/>
          <a:p>
            <a:r>
              <a:rPr lang="en-GB" dirty="0"/>
              <a:t>Places where online harm was experienced </a:t>
            </a:r>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Q8 And where did you come across this harm? PROMPTED</a:t>
            </a:r>
          </a:p>
          <a:p>
            <a:r>
              <a:rPr lang="en-GB" dirty="0"/>
              <a:t>Base: All who experienced online harm (741)</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1785876059"/>
              </p:ext>
            </p:extLst>
          </p:nvPr>
        </p:nvGraphicFramePr>
        <p:xfrm>
          <a:off x="69456" y="1557338"/>
          <a:ext cx="9037637" cy="431958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1B131C1D-9151-4A85-8DA1-68D7DBDD66B3}"/>
              </a:ext>
            </a:extLst>
          </p:cNvPr>
          <p:cNvSpPr txBox="1"/>
          <p:nvPr/>
        </p:nvSpPr>
        <p:spPr>
          <a:xfrm>
            <a:off x="5076056" y="2049982"/>
            <a:ext cx="3816424" cy="646331"/>
          </a:xfrm>
          <a:prstGeom prst="rect">
            <a:avLst/>
          </a:prstGeom>
          <a:noFill/>
        </p:spPr>
        <p:txBody>
          <a:bodyPr wrap="square" rtlCol="0">
            <a:spAutoFit/>
          </a:bodyPr>
          <a:lstStyle/>
          <a:p>
            <a:r>
              <a:rPr lang="en-GB" sz="1200" dirty="0"/>
              <a:t>Video sharing sites were mentioned by a similar proportion of adults with children in the home (14%) as those without children in the home (13%).</a:t>
            </a:r>
          </a:p>
        </p:txBody>
      </p:sp>
    </p:spTree>
    <p:extLst>
      <p:ext uri="{BB962C8B-B14F-4D97-AF65-F5344CB8AC3E}">
        <p14:creationId xmlns:p14="http://schemas.microsoft.com/office/powerpoint/2010/main" val="1195240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52731" y="336342"/>
            <a:ext cx="5743405" cy="705057"/>
          </a:xfrm>
        </p:spPr>
        <p:txBody>
          <a:bodyPr/>
          <a:lstStyle/>
          <a:p>
            <a:r>
              <a:rPr lang="en-GB" sz="2400" dirty="0"/>
              <a:t>Social media and email are the main sources of reported harm by those who experienced harm relating to data/privacy</a:t>
            </a:r>
          </a:p>
          <a:p>
            <a:endParaRPr lang="en-GB" dirty="0"/>
          </a:p>
        </p:txBody>
      </p:sp>
      <p:sp>
        <p:nvSpPr>
          <p:cNvPr id="4" name="Title 3"/>
          <p:cNvSpPr>
            <a:spLocks noGrp="1"/>
          </p:cNvSpPr>
          <p:nvPr>
            <p:ph type="title"/>
          </p:nvPr>
        </p:nvSpPr>
        <p:spPr>
          <a:xfrm>
            <a:off x="56449" y="1549165"/>
            <a:ext cx="9046078" cy="300991"/>
          </a:xfrm>
          <a:prstGeom prst="rect">
            <a:avLst/>
          </a:prstGeom>
        </p:spPr>
        <p:txBody>
          <a:bodyPr/>
          <a:lstStyle/>
          <a:p>
            <a:r>
              <a:rPr lang="en-GB" dirty="0"/>
              <a:t>Places where online harm was experienced by those who had experienced </a:t>
            </a:r>
            <a:r>
              <a:rPr lang="en-GB" b="1" dirty="0"/>
              <a:t>harm relating to data / privacy</a:t>
            </a:r>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Q8 And where did you come across this harm? PROMPTED</a:t>
            </a:r>
          </a:p>
          <a:p>
            <a:r>
              <a:rPr lang="en-GB" dirty="0"/>
              <a:t>Base: All who experienced online harm relating to DATA/PRIVACY (471)</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073950421"/>
              </p:ext>
            </p:extLst>
          </p:nvPr>
        </p:nvGraphicFramePr>
        <p:xfrm>
          <a:off x="52731" y="1772816"/>
          <a:ext cx="9037637" cy="43195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8803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52731" y="336342"/>
            <a:ext cx="5743405" cy="705057"/>
          </a:xfrm>
        </p:spPr>
        <p:txBody>
          <a:bodyPr/>
          <a:lstStyle/>
          <a:p>
            <a:r>
              <a:rPr lang="en-GB" sz="2400" dirty="0"/>
              <a:t>Social media and email, are the main sources of harm by those who experienced harm relating to hacking/ security</a:t>
            </a:r>
          </a:p>
          <a:p>
            <a:endParaRPr lang="en-GB" dirty="0"/>
          </a:p>
        </p:txBody>
      </p:sp>
      <p:sp>
        <p:nvSpPr>
          <p:cNvPr id="4" name="Title 3"/>
          <p:cNvSpPr>
            <a:spLocks noGrp="1"/>
          </p:cNvSpPr>
          <p:nvPr>
            <p:ph type="title"/>
          </p:nvPr>
        </p:nvSpPr>
        <p:spPr>
          <a:xfrm>
            <a:off x="52731" y="1556792"/>
            <a:ext cx="9046078" cy="300991"/>
          </a:xfrm>
          <a:prstGeom prst="rect">
            <a:avLst/>
          </a:prstGeom>
        </p:spPr>
        <p:txBody>
          <a:bodyPr/>
          <a:lstStyle/>
          <a:p>
            <a:r>
              <a:rPr lang="en-GB" dirty="0"/>
              <a:t>Places where harm was experienced by those who had experienced </a:t>
            </a:r>
            <a:r>
              <a:rPr lang="en-GB" b="1" dirty="0"/>
              <a:t>harm relating to hacking / security</a:t>
            </a:r>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Q8 And where did you come across this harm? PROMPTED</a:t>
            </a:r>
          </a:p>
          <a:p>
            <a:r>
              <a:rPr lang="en-GB" dirty="0"/>
              <a:t>Base: All who experienced online harm relating to HACKING/SECURITY (404)</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724673791"/>
              </p:ext>
            </p:extLst>
          </p:nvPr>
        </p:nvGraphicFramePr>
        <p:xfrm>
          <a:off x="40588" y="1700808"/>
          <a:ext cx="9037637" cy="42767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7245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52731" y="336342"/>
            <a:ext cx="5743405" cy="705057"/>
          </a:xfrm>
        </p:spPr>
        <p:txBody>
          <a:bodyPr/>
          <a:lstStyle/>
          <a:p>
            <a:r>
              <a:rPr lang="en-GB" sz="2400" dirty="0"/>
              <a:t>Social media, email and web browsing are the main sources of reported harm by those who experienced harm relating to content</a:t>
            </a:r>
          </a:p>
          <a:p>
            <a:endParaRPr lang="en-GB" dirty="0"/>
          </a:p>
        </p:txBody>
      </p:sp>
      <p:sp>
        <p:nvSpPr>
          <p:cNvPr id="4" name="Title 3"/>
          <p:cNvSpPr>
            <a:spLocks noGrp="1"/>
          </p:cNvSpPr>
          <p:nvPr>
            <p:ph type="title"/>
          </p:nvPr>
        </p:nvSpPr>
        <p:spPr>
          <a:xfrm>
            <a:off x="56449" y="1549165"/>
            <a:ext cx="9046078" cy="300991"/>
          </a:xfrm>
          <a:prstGeom prst="rect">
            <a:avLst/>
          </a:prstGeom>
        </p:spPr>
        <p:txBody>
          <a:bodyPr/>
          <a:lstStyle/>
          <a:p>
            <a:r>
              <a:rPr lang="en-GB" dirty="0"/>
              <a:t>Places where online harm was experienced by those who had experienced </a:t>
            </a:r>
            <a:r>
              <a:rPr lang="en-GB" b="1" dirty="0"/>
              <a:t>harm relating to content t</a:t>
            </a:r>
            <a:r>
              <a:rPr lang="en-GB" b="1" dirty="0">
                <a:cs typeface="Arial" panose="020B0604020202020204" pitchFamily="34" charset="0"/>
              </a:rPr>
              <a:t>hat people view, read or listen to online</a:t>
            </a:r>
            <a:br>
              <a:rPr lang="en-GB" dirty="0">
                <a:cs typeface="Arial" panose="020B0604020202020204" pitchFamily="34" charset="0"/>
              </a:rPr>
            </a:br>
            <a:endParaRPr lang="en-GB" b="1" dirty="0"/>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Q8 And where did you come across this harm? PROMPTED</a:t>
            </a:r>
          </a:p>
          <a:p>
            <a:r>
              <a:rPr lang="en-GB" dirty="0"/>
              <a:t>Base: All who experienced online harm relating to CONTENT (328)</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520146497"/>
              </p:ext>
            </p:extLst>
          </p:nvPr>
        </p:nvGraphicFramePr>
        <p:xfrm>
          <a:off x="52731" y="1772816"/>
          <a:ext cx="9037637" cy="43195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104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045943952"/>
              </p:ext>
            </p:extLst>
          </p:nvPr>
        </p:nvGraphicFramePr>
        <p:xfrm>
          <a:off x="179512" y="1484784"/>
          <a:ext cx="8964488"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p:cNvSpPr>
            <a:spLocks noGrp="1"/>
          </p:cNvSpPr>
          <p:nvPr>
            <p:ph type="body" sz="quarter" idx="12"/>
          </p:nvPr>
        </p:nvSpPr>
        <p:spPr/>
        <p:txBody>
          <a:bodyPr/>
          <a:lstStyle/>
          <a:p>
            <a:r>
              <a:rPr lang="en-GB" dirty="0"/>
              <a:t>Methodology</a:t>
            </a:r>
          </a:p>
        </p:txBody>
      </p:sp>
    </p:spTree>
    <p:extLst>
      <p:ext uri="{BB962C8B-B14F-4D97-AF65-F5344CB8AC3E}">
        <p14:creationId xmlns:p14="http://schemas.microsoft.com/office/powerpoint/2010/main" val="12354772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52731" y="336342"/>
            <a:ext cx="5743405" cy="705057"/>
          </a:xfrm>
        </p:spPr>
        <p:txBody>
          <a:bodyPr/>
          <a:lstStyle/>
          <a:p>
            <a:r>
              <a:rPr lang="en-GB" sz="2400" dirty="0"/>
              <a:t>Social media is the main source of reported harm by those who experienced harm relating to interactions</a:t>
            </a:r>
          </a:p>
          <a:p>
            <a:endParaRPr lang="en-GB" dirty="0"/>
          </a:p>
        </p:txBody>
      </p:sp>
      <p:sp>
        <p:nvSpPr>
          <p:cNvPr id="4" name="Title 3"/>
          <p:cNvSpPr>
            <a:spLocks noGrp="1"/>
          </p:cNvSpPr>
          <p:nvPr>
            <p:ph type="title"/>
          </p:nvPr>
        </p:nvSpPr>
        <p:spPr>
          <a:xfrm>
            <a:off x="52731" y="1491917"/>
            <a:ext cx="9046078" cy="300991"/>
          </a:xfrm>
          <a:prstGeom prst="rect">
            <a:avLst/>
          </a:prstGeom>
        </p:spPr>
        <p:txBody>
          <a:bodyPr/>
          <a:lstStyle/>
          <a:p>
            <a:r>
              <a:rPr lang="en-GB" dirty="0"/>
              <a:t>Places where online harm was experienced by those who had experienced </a:t>
            </a:r>
            <a:r>
              <a:rPr lang="en-GB" b="1" dirty="0"/>
              <a:t>harm relating to interactions with other users</a:t>
            </a:r>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Q8 And where did you come across this harm? PROMPTED</a:t>
            </a:r>
          </a:p>
          <a:p>
            <a:r>
              <a:rPr lang="en-GB" dirty="0"/>
              <a:t>Base: All who experienced online harm relating to INTERACTIONS (285)</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3657930839"/>
              </p:ext>
            </p:extLst>
          </p:nvPr>
        </p:nvGraphicFramePr>
        <p:xfrm>
          <a:off x="52731" y="1807816"/>
          <a:ext cx="9037637" cy="43195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0409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3</a:t>
            </a:r>
            <a:br>
              <a:rPr lang="en-GB" dirty="0"/>
            </a:br>
            <a:r>
              <a:rPr lang="en-GB" dirty="0"/>
              <a:t>Attitudes towards reporting online harm</a:t>
            </a:r>
          </a:p>
        </p:txBody>
      </p:sp>
    </p:spTree>
    <p:extLst>
      <p:ext uri="{BB962C8B-B14F-4D97-AF65-F5344CB8AC3E}">
        <p14:creationId xmlns:p14="http://schemas.microsoft.com/office/powerpoint/2010/main" val="986558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0" y="336342"/>
            <a:ext cx="5652120" cy="705057"/>
          </a:xfrm>
        </p:spPr>
        <p:txBody>
          <a:bodyPr/>
          <a:lstStyle/>
          <a:p>
            <a:r>
              <a:rPr lang="en-GB" sz="2400" dirty="0"/>
              <a:t>1 in 5 adult internet users has reported offensive, disturbing or harmful content; younger adults were more likely to have done so</a:t>
            </a:r>
          </a:p>
        </p:txBody>
      </p:sp>
      <p:sp>
        <p:nvSpPr>
          <p:cNvPr id="4" name="Title 3"/>
          <p:cNvSpPr>
            <a:spLocks noGrp="1"/>
          </p:cNvSpPr>
          <p:nvPr>
            <p:ph type="title"/>
          </p:nvPr>
        </p:nvSpPr>
        <p:spPr>
          <a:xfrm>
            <a:off x="27897" y="1809373"/>
            <a:ext cx="9046078" cy="300991"/>
          </a:xfrm>
          <a:prstGeom prst="rect">
            <a:avLst/>
          </a:prstGeom>
        </p:spPr>
        <p:txBody>
          <a:bodyPr/>
          <a:lstStyle/>
          <a:p>
            <a:r>
              <a:rPr lang="en-GB" dirty="0"/>
              <a:t>Ever reported harmful videos / pictures</a:t>
            </a:r>
          </a:p>
        </p:txBody>
      </p:sp>
      <p:sp>
        <p:nvSpPr>
          <p:cNvPr id="13" name="Text Placeholder 12"/>
          <p:cNvSpPr>
            <a:spLocks noGrp="1"/>
          </p:cNvSpPr>
          <p:nvPr>
            <p:ph type="body" sz="quarter" idx="12"/>
          </p:nvPr>
        </p:nvSpPr>
        <p:spPr/>
        <p:txBody>
          <a:bodyPr/>
          <a:lstStyle/>
          <a:p>
            <a:r>
              <a:rPr lang="en-GB" dirty="0"/>
              <a:t>Source: Kantar TNS Omnibus 27/06/2018 to 01/07/2018 (Week 26)</a:t>
            </a:r>
          </a:p>
          <a:p>
            <a:r>
              <a:rPr lang="en-GB" dirty="0"/>
              <a:t>Question: Q17 Have you ever taken action to report a video or picture that was offensive, disturbing or harmful on the internet? </a:t>
            </a:r>
          </a:p>
          <a:p>
            <a:r>
              <a:rPr lang="en-GB" dirty="0"/>
              <a:t>Base: All internet users in the UK (1686), 16-34 (536), 35-54 (518), 55+ (632)</a:t>
            </a:r>
          </a:p>
        </p:txBody>
      </p:sp>
      <p:graphicFrame>
        <p:nvGraphicFramePr>
          <p:cNvPr id="17" name="Chart 16"/>
          <p:cNvGraphicFramePr/>
          <p:nvPr>
            <p:extLst>
              <p:ext uri="{D42A27DB-BD31-4B8C-83A1-F6EECF244321}">
                <p14:modId xmlns:p14="http://schemas.microsoft.com/office/powerpoint/2010/main" val="747949634"/>
              </p:ext>
            </p:extLst>
          </p:nvPr>
        </p:nvGraphicFramePr>
        <p:xfrm>
          <a:off x="107504" y="2686334"/>
          <a:ext cx="2961719" cy="3190938"/>
        </p:xfrm>
        <a:graphic>
          <a:graphicData uri="http://schemas.openxmlformats.org/drawingml/2006/chart">
            <c:chart xmlns:c="http://schemas.openxmlformats.org/drawingml/2006/chart" xmlns:r="http://schemas.openxmlformats.org/officeDocument/2006/relationships" r:id="rId3"/>
          </a:graphicData>
        </a:graphic>
      </p:graphicFrame>
      <p:sp>
        <p:nvSpPr>
          <p:cNvPr id="19" name="Arrow: Right 18"/>
          <p:cNvSpPr/>
          <p:nvPr/>
        </p:nvSpPr>
        <p:spPr>
          <a:xfrm>
            <a:off x="3115831" y="3637477"/>
            <a:ext cx="1168137" cy="447142"/>
          </a:xfrm>
          <a:prstGeom prst="rightArrow">
            <a:avLst/>
          </a:prstGeom>
          <a:solidFill>
            <a:srgbClr val="B6CA4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Rectangle 9"/>
          <p:cNvSpPr/>
          <p:nvPr/>
        </p:nvSpPr>
        <p:spPr>
          <a:xfrm>
            <a:off x="43993" y="2183176"/>
            <a:ext cx="2946536" cy="338554"/>
          </a:xfrm>
          <a:prstGeom prst="rect">
            <a:avLst/>
          </a:prstGeom>
        </p:spPr>
        <p:txBody>
          <a:bodyPr wrap="square">
            <a:spAutoFit/>
          </a:bodyPr>
          <a:lstStyle/>
          <a:p>
            <a:pPr algn="ctr"/>
            <a:r>
              <a:rPr lang="en-GB" sz="1600" i="1" dirty="0"/>
              <a:t>% All internet users</a:t>
            </a:r>
          </a:p>
        </p:txBody>
      </p:sp>
      <p:sp>
        <p:nvSpPr>
          <p:cNvPr id="11" name="Rectangle 10"/>
          <p:cNvSpPr/>
          <p:nvPr/>
        </p:nvSpPr>
        <p:spPr>
          <a:xfrm>
            <a:off x="4067944" y="2205241"/>
            <a:ext cx="4248472" cy="338554"/>
          </a:xfrm>
          <a:prstGeom prst="rect">
            <a:avLst/>
          </a:prstGeom>
        </p:spPr>
        <p:txBody>
          <a:bodyPr wrap="square">
            <a:spAutoFit/>
          </a:bodyPr>
          <a:lstStyle/>
          <a:p>
            <a:pPr algn="ctr"/>
            <a:r>
              <a:rPr lang="en-GB" sz="1600" i="1" dirty="0"/>
              <a:t>% those who reported harmful content</a:t>
            </a:r>
          </a:p>
        </p:txBody>
      </p:sp>
      <p:sp>
        <p:nvSpPr>
          <p:cNvPr id="2" name="TextBox 1"/>
          <p:cNvSpPr txBox="1"/>
          <p:nvPr/>
        </p:nvSpPr>
        <p:spPr>
          <a:xfrm>
            <a:off x="755577" y="5628964"/>
            <a:ext cx="2304256" cy="261610"/>
          </a:xfrm>
          <a:prstGeom prst="rect">
            <a:avLst/>
          </a:prstGeom>
          <a:noFill/>
        </p:spPr>
        <p:txBody>
          <a:bodyPr wrap="square" rtlCol="0">
            <a:spAutoFit/>
          </a:bodyPr>
          <a:lstStyle/>
          <a:p>
            <a:r>
              <a:rPr lang="en-GB" sz="1100" i="1" dirty="0"/>
              <a:t>*Including Don’t know and Refused </a:t>
            </a:r>
          </a:p>
        </p:txBody>
      </p:sp>
      <p:graphicFrame>
        <p:nvGraphicFramePr>
          <p:cNvPr id="16" name="Chart Placeholder 10"/>
          <p:cNvGraphicFramePr>
            <a:graphicFrameLocks/>
          </p:cNvGraphicFramePr>
          <p:nvPr>
            <p:extLst>
              <p:ext uri="{D42A27DB-BD31-4B8C-83A1-F6EECF244321}">
                <p14:modId xmlns:p14="http://schemas.microsoft.com/office/powerpoint/2010/main" val="1474445038"/>
              </p:ext>
            </p:extLst>
          </p:nvPr>
        </p:nvGraphicFramePr>
        <p:xfrm>
          <a:off x="4355975" y="3017341"/>
          <a:ext cx="4320481" cy="147988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80BC11DC-2B30-4C99-B8F9-FFCE0DBC6BB9}"/>
              </a:ext>
            </a:extLst>
          </p:cNvPr>
          <p:cNvSpPr txBox="1"/>
          <p:nvPr/>
        </p:nvSpPr>
        <p:spPr>
          <a:xfrm>
            <a:off x="3115830" y="4542421"/>
            <a:ext cx="5848657" cy="1384995"/>
          </a:xfrm>
          <a:prstGeom prst="rect">
            <a:avLst/>
          </a:prstGeom>
          <a:noFill/>
        </p:spPr>
        <p:txBody>
          <a:bodyPr wrap="square" rtlCol="0">
            <a:spAutoFit/>
          </a:bodyPr>
          <a:lstStyle/>
          <a:p>
            <a:r>
              <a:rPr lang="en-GB" sz="1200" dirty="0"/>
              <a:t>Younger adults, especially the 16-24 year old age group have the highest propensity to have reported harmful content (40% had done so). This is partially explained by the fact that they are more likely to have experienced harmful content, but may also reflect a greater confidence in, knowledge of, or ability to use reporting functions.  We also asked a hypothetical question about action that would be taken if the respondent wished to report offensive, disturbing or harmful content on a social media site; we found that younger people were significantly more likely to report (page 35).</a:t>
            </a:r>
          </a:p>
        </p:txBody>
      </p:sp>
    </p:spTree>
    <p:extLst>
      <p:ext uri="{BB962C8B-B14F-4D97-AF65-F5344CB8AC3E}">
        <p14:creationId xmlns:p14="http://schemas.microsoft.com/office/powerpoint/2010/main" val="1563881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0" y="336342"/>
            <a:ext cx="5436096" cy="705057"/>
          </a:xfrm>
          <a:prstGeom prst="rect">
            <a:avLst/>
          </a:prstGeom>
        </p:spPr>
        <p:txBody>
          <a:bodyPr/>
          <a:lstStyle/>
          <a:p>
            <a:r>
              <a:rPr lang="en-GB" sz="1800" dirty="0"/>
              <a:t>Illegal sexual content is the type of content that adult internet users claimed that they would be most likely to report, followed by promotion of terrorism and racism</a:t>
            </a:r>
          </a:p>
          <a:p>
            <a:endParaRPr lang="en-GB" sz="1800" dirty="0"/>
          </a:p>
        </p:txBody>
      </p:sp>
      <p:sp>
        <p:nvSpPr>
          <p:cNvPr id="4" name="Title 3"/>
          <p:cNvSpPr>
            <a:spLocks noGrp="1"/>
          </p:cNvSpPr>
          <p:nvPr>
            <p:ph type="title"/>
          </p:nvPr>
        </p:nvSpPr>
        <p:spPr>
          <a:xfrm>
            <a:off x="-490" y="1256348"/>
            <a:ext cx="9046078" cy="300991"/>
          </a:xfrm>
          <a:prstGeom prst="rect">
            <a:avLst/>
          </a:prstGeom>
        </p:spPr>
        <p:txBody>
          <a:bodyPr/>
          <a:lstStyle/>
          <a:p>
            <a:r>
              <a:rPr lang="en-GB" dirty="0"/>
              <a:t>Types of content likely to report </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Q19 If you saw them, which of these types of content on the internet would you report? PROMPTED </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88734121"/>
              </p:ext>
            </p:extLst>
          </p:nvPr>
        </p:nvGraphicFramePr>
        <p:xfrm>
          <a:off x="52731" y="1557339"/>
          <a:ext cx="9034120"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8276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52731" y="336342"/>
            <a:ext cx="5455373" cy="705057"/>
          </a:xfrm>
          <a:prstGeom prst="rect">
            <a:avLst/>
          </a:prstGeom>
        </p:spPr>
        <p:txBody>
          <a:bodyPr/>
          <a:lstStyle/>
          <a:p>
            <a:r>
              <a:rPr lang="en-GB" dirty="0"/>
              <a:t>Older people were generally less likely to say that they would report harmful content</a:t>
            </a:r>
          </a:p>
        </p:txBody>
      </p:sp>
      <p:sp>
        <p:nvSpPr>
          <p:cNvPr id="2" name="Title 1"/>
          <p:cNvSpPr>
            <a:spLocks noGrp="1"/>
          </p:cNvSpPr>
          <p:nvPr>
            <p:ph type="title"/>
          </p:nvPr>
        </p:nvSpPr>
        <p:spPr>
          <a:xfrm>
            <a:off x="41288" y="1039777"/>
            <a:ext cx="9046078" cy="300991"/>
          </a:xfrm>
          <a:prstGeom prst="rect">
            <a:avLst/>
          </a:prstGeom>
        </p:spPr>
        <p:txBody>
          <a:bodyPr/>
          <a:lstStyle/>
          <a:p>
            <a:r>
              <a:rPr lang="en-GB" dirty="0"/>
              <a:t>Types of content likely to report </a:t>
            </a:r>
          </a:p>
        </p:txBody>
      </p:sp>
      <p:sp>
        <p:nvSpPr>
          <p:cNvPr id="5" name="Text Placeholder 4"/>
          <p:cNvSpPr>
            <a:spLocks noGrp="1"/>
          </p:cNvSpPr>
          <p:nvPr>
            <p:ph type="body" sz="quarter" idx="12"/>
          </p:nvPr>
        </p:nvSpPr>
        <p:spPr/>
        <p:txBody>
          <a:bodyPr/>
          <a:lstStyle/>
          <a:p>
            <a:r>
              <a:rPr lang="en-GB" dirty="0"/>
              <a:t>Source: Kantar TNS Omnibus 27/06/2018 to 01/07/2018 (Week 26)</a:t>
            </a:r>
          </a:p>
          <a:p>
            <a:r>
              <a:rPr lang="en-GB" dirty="0"/>
              <a:t>Question: Q19 If you saw them, which of these types of content on the internet would you report? PROMPTED</a:t>
            </a:r>
          </a:p>
          <a:p>
            <a:r>
              <a:rPr lang="en-GB" dirty="0"/>
              <a:t>Base: All internet users in the UK (n1686), all with children (479), all with no children (n = 1207), 16-34 (536), 35-54 (518), 55+  (632), 65+ (379)</a:t>
            </a:r>
          </a:p>
          <a:p>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266483461"/>
              </p:ext>
            </p:extLst>
          </p:nvPr>
        </p:nvGraphicFramePr>
        <p:xfrm>
          <a:off x="35496" y="1434042"/>
          <a:ext cx="9011580" cy="4297680"/>
        </p:xfrm>
        <a:graphic>
          <a:graphicData uri="http://schemas.openxmlformats.org/drawingml/2006/table">
            <a:tbl>
              <a:tblPr firstRow="1" firstCol="1" bandRow="1">
                <a:tableStyleId>{5C22544A-7EE6-4342-B048-85BDC9FD1C3A}</a:tableStyleId>
              </a:tblPr>
              <a:tblGrid>
                <a:gridCol w="2315580">
                  <a:extLst>
                    <a:ext uri="{9D8B030D-6E8A-4147-A177-3AD203B41FA5}">
                      <a16:colId xmlns:a16="http://schemas.microsoft.com/office/drawing/2014/main" val="20000"/>
                    </a:ext>
                  </a:extLst>
                </a:gridCol>
                <a:gridCol w="936000">
                  <a:extLst>
                    <a:ext uri="{9D8B030D-6E8A-4147-A177-3AD203B41FA5}">
                      <a16:colId xmlns:a16="http://schemas.microsoft.com/office/drawing/2014/main" val="20001"/>
                    </a:ext>
                  </a:extLst>
                </a:gridCol>
                <a:gridCol w="936000">
                  <a:extLst>
                    <a:ext uri="{9D8B030D-6E8A-4147-A177-3AD203B41FA5}">
                      <a16:colId xmlns:a16="http://schemas.microsoft.com/office/drawing/2014/main" val="20002"/>
                    </a:ext>
                  </a:extLst>
                </a:gridCol>
                <a:gridCol w="936000">
                  <a:extLst>
                    <a:ext uri="{9D8B030D-6E8A-4147-A177-3AD203B41FA5}">
                      <a16:colId xmlns:a16="http://schemas.microsoft.com/office/drawing/2014/main" val="20003"/>
                    </a:ext>
                  </a:extLst>
                </a:gridCol>
                <a:gridCol w="936000">
                  <a:extLst>
                    <a:ext uri="{9D8B030D-6E8A-4147-A177-3AD203B41FA5}">
                      <a16:colId xmlns:a16="http://schemas.microsoft.com/office/drawing/2014/main" val="20004"/>
                    </a:ext>
                  </a:extLst>
                </a:gridCol>
                <a:gridCol w="936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gridCol w="1080000">
                  <a:extLst>
                    <a:ext uri="{9D8B030D-6E8A-4147-A177-3AD203B41FA5}">
                      <a16:colId xmlns:a16="http://schemas.microsoft.com/office/drawing/2014/main" val="3642560192"/>
                    </a:ext>
                  </a:extLst>
                </a:gridCol>
              </a:tblGrid>
              <a:tr h="155238">
                <a:tc>
                  <a:txBody>
                    <a:bodyPr/>
                    <a:lstStyle/>
                    <a:p>
                      <a:pPr algn="l"/>
                      <a:endParaRPr lang="en-GB" sz="1000" dirty="0">
                        <a:solidFill>
                          <a:schemeClr val="tx2"/>
                        </a:solidFill>
                      </a:endParaRPr>
                    </a:p>
                  </a:txBody>
                  <a:tcPr>
                    <a:solidFill>
                      <a:schemeClr val="bg1"/>
                    </a:solidFill>
                  </a:tcPr>
                </a:tc>
                <a:tc>
                  <a:txBody>
                    <a:bodyPr/>
                    <a:lstStyle/>
                    <a:p>
                      <a:pPr algn="ctr"/>
                      <a:r>
                        <a:rPr lang="en-GB" sz="1000" dirty="0"/>
                        <a:t>All internet users</a:t>
                      </a:r>
                    </a:p>
                  </a:txBody>
                  <a:tcPr anchor="ctr">
                    <a:solidFill>
                      <a:schemeClr val="bg2"/>
                    </a:solidFill>
                  </a:tcPr>
                </a:tc>
                <a:tc>
                  <a:txBody>
                    <a:bodyPr/>
                    <a:lstStyle/>
                    <a:p>
                      <a:pPr algn="ctr"/>
                      <a:r>
                        <a:rPr lang="en-GB" sz="1000" dirty="0"/>
                        <a:t>Those</a:t>
                      </a:r>
                      <a:r>
                        <a:rPr lang="en-GB" sz="1000" baseline="0" dirty="0"/>
                        <a:t> with children</a:t>
                      </a:r>
                      <a:endParaRPr lang="en-GB" sz="1000" dirty="0"/>
                    </a:p>
                  </a:txBody>
                  <a:tcPr anchor="ctr">
                    <a:solidFill>
                      <a:schemeClr val="bg2"/>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00" dirty="0"/>
                        <a:t>Those</a:t>
                      </a:r>
                      <a:r>
                        <a:rPr lang="en-GB" sz="1000" baseline="0" dirty="0"/>
                        <a:t> with no children</a:t>
                      </a:r>
                      <a:endParaRPr lang="en-GB" sz="1000" dirty="0"/>
                    </a:p>
                  </a:txBody>
                  <a:tcPr anchor="ctr">
                    <a:solidFill>
                      <a:schemeClr val="bg2"/>
                    </a:solidFill>
                  </a:tcPr>
                </a:tc>
                <a:tc>
                  <a:txBody>
                    <a:bodyPr/>
                    <a:lstStyle/>
                    <a:p>
                      <a:pPr algn="ctr"/>
                      <a:r>
                        <a:rPr lang="en-GB" sz="1000" dirty="0"/>
                        <a:t>16-34</a:t>
                      </a:r>
                    </a:p>
                  </a:txBody>
                  <a:tcPr anchor="ctr">
                    <a:solidFill>
                      <a:schemeClr val="bg2"/>
                    </a:solidFill>
                  </a:tcPr>
                </a:tc>
                <a:tc>
                  <a:txBody>
                    <a:bodyPr/>
                    <a:lstStyle/>
                    <a:p>
                      <a:pPr algn="ctr"/>
                      <a:r>
                        <a:rPr lang="en-GB" sz="1000" dirty="0"/>
                        <a:t>35-54</a:t>
                      </a:r>
                    </a:p>
                  </a:txBody>
                  <a:tcPr anchor="ctr">
                    <a:solidFill>
                      <a:schemeClr val="bg2"/>
                    </a:solidFill>
                  </a:tcPr>
                </a:tc>
                <a:tc>
                  <a:txBody>
                    <a:bodyPr/>
                    <a:lstStyle/>
                    <a:p>
                      <a:pPr algn="ctr"/>
                      <a:r>
                        <a:rPr lang="en-GB" sz="1000" dirty="0"/>
                        <a:t>55+</a:t>
                      </a:r>
                    </a:p>
                  </a:txBody>
                  <a:tcPr anchor="ctr">
                    <a:solidFill>
                      <a:schemeClr val="bg2"/>
                    </a:solidFill>
                  </a:tcPr>
                </a:tc>
                <a:tc>
                  <a:txBody>
                    <a:bodyPr/>
                    <a:lstStyle/>
                    <a:p>
                      <a:pPr algn="ctr"/>
                      <a:r>
                        <a:rPr lang="en-GB" sz="1000" dirty="0"/>
                        <a:t>65+</a:t>
                      </a:r>
                    </a:p>
                  </a:txBody>
                  <a:tcPr anchor="ctr">
                    <a:solidFill>
                      <a:schemeClr val="bg2"/>
                    </a:solidFill>
                  </a:tcPr>
                </a:tc>
                <a:extLst>
                  <a:ext uri="{0D108BD9-81ED-4DB2-BD59-A6C34878D82A}">
                    <a16:rowId xmlns:a16="http://schemas.microsoft.com/office/drawing/2014/main" val="10000"/>
                  </a:ext>
                </a:extLst>
              </a:tr>
              <a:tr h="0">
                <a:tc>
                  <a:txBody>
                    <a:bodyPr/>
                    <a:lstStyle/>
                    <a:p>
                      <a:pPr algn="r"/>
                      <a:r>
                        <a:rPr lang="en-GB" sz="1000" dirty="0">
                          <a:solidFill>
                            <a:schemeClr val="tx2"/>
                          </a:solidFill>
                        </a:rPr>
                        <a:t>Base</a:t>
                      </a:r>
                    </a:p>
                  </a:txBody>
                  <a:tcPr>
                    <a:solidFill>
                      <a:schemeClr val="bg1"/>
                    </a:solidFill>
                  </a:tcPr>
                </a:tc>
                <a:tc>
                  <a:txBody>
                    <a:bodyPr/>
                    <a:lstStyle/>
                    <a:p>
                      <a:pPr algn="ctr"/>
                      <a:r>
                        <a:rPr lang="en-GB" sz="1000" dirty="0">
                          <a:solidFill>
                            <a:schemeClr val="tx2"/>
                          </a:solidFill>
                        </a:rPr>
                        <a:t>1686</a:t>
                      </a:r>
                    </a:p>
                  </a:txBody>
                  <a:tcPr anchor="ctr">
                    <a:solidFill>
                      <a:schemeClr val="bg1"/>
                    </a:solidFill>
                  </a:tcPr>
                </a:tc>
                <a:tc>
                  <a:txBody>
                    <a:bodyPr/>
                    <a:lstStyle/>
                    <a:p>
                      <a:pPr algn="ctr"/>
                      <a:r>
                        <a:rPr lang="en-GB" sz="1000" dirty="0">
                          <a:solidFill>
                            <a:schemeClr val="tx2"/>
                          </a:solidFill>
                        </a:rPr>
                        <a:t>479</a:t>
                      </a:r>
                    </a:p>
                  </a:txBody>
                  <a:tcPr anchor="ctr">
                    <a:solidFill>
                      <a:schemeClr val="bg1"/>
                    </a:solidFill>
                  </a:tcPr>
                </a:tc>
                <a:tc>
                  <a:txBody>
                    <a:bodyPr/>
                    <a:lstStyle/>
                    <a:p>
                      <a:pPr algn="ctr"/>
                      <a:r>
                        <a:rPr lang="en-GB" sz="1000" dirty="0">
                          <a:solidFill>
                            <a:schemeClr val="tx2"/>
                          </a:solidFill>
                        </a:rPr>
                        <a:t>1207</a:t>
                      </a:r>
                    </a:p>
                  </a:txBody>
                  <a:tcPr anchor="ctr">
                    <a:solidFill>
                      <a:schemeClr val="bg1"/>
                    </a:solidFill>
                  </a:tcPr>
                </a:tc>
                <a:tc>
                  <a:txBody>
                    <a:bodyPr/>
                    <a:lstStyle/>
                    <a:p>
                      <a:pPr algn="ctr"/>
                      <a:r>
                        <a:rPr lang="en-GB" sz="1000" dirty="0">
                          <a:solidFill>
                            <a:schemeClr val="tx2"/>
                          </a:solidFill>
                        </a:rPr>
                        <a:t>536</a:t>
                      </a:r>
                    </a:p>
                  </a:txBody>
                  <a:tcPr anchor="ctr">
                    <a:solidFill>
                      <a:schemeClr val="bg1"/>
                    </a:solidFill>
                  </a:tcPr>
                </a:tc>
                <a:tc>
                  <a:txBody>
                    <a:bodyPr/>
                    <a:lstStyle/>
                    <a:p>
                      <a:pPr algn="ctr"/>
                      <a:r>
                        <a:rPr lang="en-GB" sz="1000" dirty="0">
                          <a:solidFill>
                            <a:schemeClr val="tx2"/>
                          </a:solidFill>
                        </a:rPr>
                        <a:t>518</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tx2"/>
                          </a:solidFill>
                        </a:rPr>
                        <a:t>632</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tx2"/>
                          </a:solidFill>
                        </a:rPr>
                        <a:t>379</a:t>
                      </a:r>
                    </a:p>
                  </a:txBody>
                  <a:tcPr anchor="ctr">
                    <a:solidFill>
                      <a:schemeClr val="bg1"/>
                    </a:solidFill>
                  </a:tcPr>
                </a:tc>
                <a:extLst>
                  <a:ext uri="{0D108BD9-81ED-4DB2-BD59-A6C34878D82A}">
                    <a16:rowId xmlns:a16="http://schemas.microsoft.com/office/drawing/2014/main" val="10001"/>
                  </a:ext>
                </a:extLst>
              </a:tr>
              <a:tr h="216000">
                <a:tc>
                  <a:txBody>
                    <a:bodyPr/>
                    <a:lstStyle/>
                    <a:p>
                      <a:pPr algn="l"/>
                      <a:r>
                        <a:rPr lang="en-GB" sz="1000" dirty="0"/>
                        <a:t>Illegal sexual content (e.g. child abuse)</a:t>
                      </a:r>
                    </a:p>
                  </a:txBody>
                  <a:tcPr anchor="ctr">
                    <a:solidFill>
                      <a:schemeClr val="bg2"/>
                    </a:solidFill>
                  </a:tcPr>
                </a:tc>
                <a:tc>
                  <a:txBody>
                    <a:bodyPr/>
                    <a:lstStyle/>
                    <a:p>
                      <a:pPr algn="ctr"/>
                      <a:r>
                        <a:rPr lang="en-GB" sz="1000" b="0" dirty="0">
                          <a:solidFill>
                            <a:schemeClr val="tx1"/>
                          </a:solidFill>
                        </a:rPr>
                        <a:t>65%</a:t>
                      </a:r>
                    </a:p>
                  </a:txBody>
                  <a:tcPr anchor="ctr">
                    <a:solidFill>
                      <a:schemeClr val="bg2">
                        <a:lumMod val="20000"/>
                        <a:lumOff val="80000"/>
                      </a:schemeClr>
                    </a:solidFill>
                  </a:tcPr>
                </a:tc>
                <a:tc>
                  <a:txBody>
                    <a:bodyPr/>
                    <a:lstStyle/>
                    <a:p>
                      <a:pPr algn="ctr"/>
                      <a:r>
                        <a:rPr lang="en-GB" sz="1000" b="0" dirty="0">
                          <a:solidFill>
                            <a:schemeClr val="tx1"/>
                          </a:solidFill>
                        </a:rPr>
                        <a:t>66%</a:t>
                      </a:r>
                    </a:p>
                  </a:txBody>
                  <a:tcPr anchor="ctr">
                    <a:solidFill>
                      <a:schemeClr val="bg2">
                        <a:lumMod val="20000"/>
                        <a:lumOff val="80000"/>
                      </a:schemeClr>
                    </a:solidFill>
                  </a:tcPr>
                </a:tc>
                <a:tc>
                  <a:txBody>
                    <a:bodyPr/>
                    <a:lstStyle/>
                    <a:p>
                      <a:pPr algn="ctr"/>
                      <a:r>
                        <a:rPr lang="en-GB" sz="1000" b="0" dirty="0">
                          <a:solidFill>
                            <a:schemeClr val="tx1"/>
                          </a:solidFill>
                        </a:rPr>
                        <a:t>64%</a:t>
                      </a:r>
                    </a:p>
                  </a:txBody>
                  <a:tcPr anchor="ctr">
                    <a:solidFill>
                      <a:schemeClr val="bg2">
                        <a:lumMod val="20000"/>
                        <a:lumOff val="80000"/>
                      </a:schemeClr>
                    </a:solidFill>
                  </a:tcPr>
                </a:tc>
                <a:tc>
                  <a:txBody>
                    <a:bodyPr/>
                    <a:lstStyle/>
                    <a:p>
                      <a:pPr algn="ctr"/>
                      <a:r>
                        <a:rPr lang="en-GB" sz="1000" b="0" dirty="0">
                          <a:solidFill>
                            <a:schemeClr val="tx1"/>
                          </a:solidFill>
                        </a:rPr>
                        <a:t>68%</a:t>
                      </a:r>
                    </a:p>
                  </a:txBody>
                  <a:tcPr anchor="ctr">
                    <a:solidFill>
                      <a:schemeClr val="bg2">
                        <a:lumMod val="20000"/>
                        <a:lumOff val="80000"/>
                      </a:schemeClr>
                    </a:solidFill>
                  </a:tcPr>
                </a:tc>
                <a:tc>
                  <a:txBody>
                    <a:bodyPr/>
                    <a:lstStyle/>
                    <a:p>
                      <a:pPr algn="ctr"/>
                      <a:r>
                        <a:rPr lang="en-GB" sz="1000" b="0" dirty="0">
                          <a:solidFill>
                            <a:schemeClr val="tx1"/>
                          </a:solidFill>
                        </a:rPr>
                        <a:t>64%</a:t>
                      </a:r>
                    </a:p>
                  </a:txBody>
                  <a:tcPr anchor="ctr">
                    <a:solidFill>
                      <a:schemeClr val="bg2">
                        <a:lumMod val="20000"/>
                        <a:lumOff val="80000"/>
                      </a:schemeClr>
                    </a:solidFill>
                  </a:tcPr>
                </a:tc>
                <a:tc>
                  <a:txBody>
                    <a:bodyPr/>
                    <a:lstStyle/>
                    <a:p>
                      <a:pPr algn="ctr"/>
                      <a:r>
                        <a:rPr lang="en-GB" sz="1000" b="0" dirty="0">
                          <a:solidFill>
                            <a:schemeClr val="tx1"/>
                          </a:solidFill>
                        </a:rPr>
                        <a:t>62%</a:t>
                      </a:r>
                    </a:p>
                  </a:txBody>
                  <a:tcPr anchor="ctr">
                    <a:solidFill>
                      <a:schemeClr val="bg2">
                        <a:lumMod val="20000"/>
                        <a:lumOff val="80000"/>
                      </a:schemeClr>
                    </a:solidFill>
                  </a:tcPr>
                </a:tc>
                <a:tc>
                  <a:txBody>
                    <a:bodyPr/>
                    <a:lstStyle/>
                    <a:p>
                      <a:pPr algn="ctr"/>
                      <a:r>
                        <a:rPr lang="en-GB" sz="1000" b="0" dirty="0">
                          <a:solidFill>
                            <a:schemeClr val="tx1"/>
                          </a:solidFill>
                        </a:rPr>
                        <a:t>59%</a:t>
                      </a:r>
                    </a:p>
                  </a:txBody>
                  <a:tcPr anchor="ctr">
                    <a:solidFill>
                      <a:srgbClr val="FF0000"/>
                    </a:solidFill>
                  </a:tcPr>
                </a:tc>
                <a:extLst>
                  <a:ext uri="{0D108BD9-81ED-4DB2-BD59-A6C34878D82A}">
                    <a16:rowId xmlns:a16="http://schemas.microsoft.com/office/drawing/2014/main" val="3461060846"/>
                  </a:ext>
                </a:extLst>
              </a:tr>
              <a:tr h="216000">
                <a:tc>
                  <a:txBody>
                    <a:bodyPr/>
                    <a:lstStyle/>
                    <a:p>
                      <a:pPr algn="l"/>
                      <a:r>
                        <a:rPr lang="en-GB" sz="1000" dirty="0"/>
                        <a:t>Promotion of terrorism</a:t>
                      </a:r>
                    </a:p>
                  </a:txBody>
                  <a:tcPr anchor="ctr">
                    <a:solidFill>
                      <a:schemeClr val="bg2"/>
                    </a:solidFill>
                  </a:tcPr>
                </a:tc>
                <a:tc>
                  <a:txBody>
                    <a:bodyPr/>
                    <a:lstStyle/>
                    <a:p>
                      <a:pPr algn="ctr"/>
                      <a:r>
                        <a:rPr lang="en-GB" sz="1000" dirty="0"/>
                        <a:t>51%</a:t>
                      </a:r>
                    </a:p>
                  </a:txBody>
                  <a:tcPr anchor="ctr">
                    <a:solidFill>
                      <a:schemeClr val="bg2">
                        <a:lumMod val="20000"/>
                        <a:lumOff val="80000"/>
                      </a:schemeClr>
                    </a:solidFill>
                  </a:tcPr>
                </a:tc>
                <a:tc>
                  <a:txBody>
                    <a:bodyPr/>
                    <a:lstStyle/>
                    <a:p>
                      <a:pPr algn="ctr"/>
                      <a:r>
                        <a:rPr lang="en-GB" sz="1000" dirty="0"/>
                        <a:t>51%</a:t>
                      </a:r>
                    </a:p>
                  </a:txBody>
                  <a:tcPr anchor="ctr">
                    <a:solidFill>
                      <a:schemeClr val="bg2">
                        <a:lumMod val="20000"/>
                        <a:lumOff val="80000"/>
                      </a:schemeClr>
                    </a:solidFill>
                  </a:tcPr>
                </a:tc>
                <a:tc>
                  <a:txBody>
                    <a:bodyPr/>
                    <a:lstStyle/>
                    <a:p>
                      <a:pPr algn="ctr"/>
                      <a:r>
                        <a:rPr lang="en-GB" sz="1000" dirty="0"/>
                        <a:t>50%</a:t>
                      </a:r>
                    </a:p>
                  </a:txBody>
                  <a:tcPr anchor="ctr">
                    <a:solidFill>
                      <a:schemeClr val="bg2">
                        <a:lumMod val="20000"/>
                        <a:lumOff val="80000"/>
                      </a:schemeClr>
                    </a:solidFill>
                  </a:tcPr>
                </a:tc>
                <a:tc>
                  <a:txBody>
                    <a:bodyPr/>
                    <a:lstStyle/>
                    <a:p>
                      <a:pPr algn="ctr"/>
                      <a:r>
                        <a:rPr lang="en-GB" sz="1000" dirty="0"/>
                        <a:t>52%</a:t>
                      </a:r>
                    </a:p>
                  </a:txBody>
                  <a:tcPr anchor="ctr">
                    <a:solidFill>
                      <a:schemeClr val="bg2">
                        <a:lumMod val="20000"/>
                        <a:lumOff val="80000"/>
                      </a:schemeClr>
                    </a:solidFill>
                  </a:tcPr>
                </a:tc>
                <a:tc>
                  <a:txBody>
                    <a:bodyPr/>
                    <a:lstStyle/>
                    <a:p>
                      <a:pPr algn="ctr"/>
                      <a:r>
                        <a:rPr lang="en-GB" sz="1000" dirty="0"/>
                        <a:t>52%</a:t>
                      </a:r>
                    </a:p>
                  </a:txBody>
                  <a:tcPr anchor="ctr">
                    <a:solidFill>
                      <a:schemeClr val="bg2">
                        <a:lumMod val="20000"/>
                        <a:lumOff val="80000"/>
                      </a:schemeClr>
                    </a:solidFill>
                  </a:tcPr>
                </a:tc>
                <a:tc>
                  <a:txBody>
                    <a:bodyPr/>
                    <a:lstStyle/>
                    <a:p>
                      <a:pPr algn="ctr"/>
                      <a:r>
                        <a:rPr lang="en-GB" sz="1000" dirty="0"/>
                        <a:t>48%</a:t>
                      </a:r>
                    </a:p>
                  </a:txBody>
                  <a:tcPr anchor="ctr">
                    <a:solidFill>
                      <a:schemeClr val="bg2">
                        <a:lumMod val="20000"/>
                        <a:lumOff val="80000"/>
                      </a:schemeClr>
                    </a:solidFill>
                  </a:tcPr>
                </a:tc>
                <a:tc>
                  <a:txBody>
                    <a:bodyPr/>
                    <a:lstStyle/>
                    <a:p>
                      <a:pPr algn="ctr"/>
                      <a:r>
                        <a:rPr lang="en-GB" sz="1000" dirty="0"/>
                        <a:t>43%</a:t>
                      </a:r>
                    </a:p>
                  </a:txBody>
                  <a:tcPr anchor="ctr">
                    <a:solidFill>
                      <a:srgbClr val="FF0000"/>
                    </a:solidFill>
                  </a:tcPr>
                </a:tc>
                <a:extLst>
                  <a:ext uri="{0D108BD9-81ED-4DB2-BD59-A6C34878D82A}">
                    <a16:rowId xmlns:a16="http://schemas.microsoft.com/office/drawing/2014/main" val="3260517247"/>
                  </a:ext>
                </a:extLst>
              </a:tr>
              <a:tr h="216000">
                <a:tc>
                  <a:txBody>
                    <a:bodyPr/>
                    <a:lstStyle/>
                    <a:p>
                      <a:pPr algn="l"/>
                      <a:r>
                        <a:rPr lang="en-GB" sz="1000" dirty="0"/>
                        <a:t>Racism</a:t>
                      </a:r>
                    </a:p>
                  </a:txBody>
                  <a:tcPr anchor="ctr">
                    <a:solidFill>
                      <a:schemeClr val="bg2"/>
                    </a:solidFill>
                  </a:tcPr>
                </a:tc>
                <a:tc>
                  <a:txBody>
                    <a:bodyPr/>
                    <a:lstStyle/>
                    <a:p>
                      <a:pPr algn="ctr"/>
                      <a:r>
                        <a:rPr lang="en-GB" sz="1000" dirty="0"/>
                        <a:t>47%</a:t>
                      </a:r>
                    </a:p>
                  </a:txBody>
                  <a:tcPr anchor="ctr">
                    <a:solidFill>
                      <a:schemeClr val="bg2">
                        <a:lumMod val="20000"/>
                        <a:lumOff val="80000"/>
                      </a:schemeClr>
                    </a:solidFill>
                  </a:tcPr>
                </a:tc>
                <a:tc>
                  <a:txBody>
                    <a:bodyPr/>
                    <a:lstStyle/>
                    <a:p>
                      <a:pPr algn="ctr"/>
                      <a:r>
                        <a:rPr lang="en-GB" sz="1000" dirty="0"/>
                        <a:t>51%</a:t>
                      </a:r>
                    </a:p>
                  </a:txBody>
                  <a:tcPr anchor="ctr">
                    <a:solidFill>
                      <a:schemeClr val="bg2">
                        <a:lumMod val="20000"/>
                        <a:lumOff val="80000"/>
                      </a:schemeClr>
                    </a:solidFill>
                  </a:tcPr>
                </a:tc>
                <a:tc>
                  <a:txBody>
                    <a:bodyPr/>
                    <a:lstStyle/>
                    <a:p>
                      <a:pPr algn="ctr"/>
                      <a:r>
                        <a:rPr lang="en-GB" sz="1000" dirty="0"/>
                        <a:t>45%</a:t>
                      </a:r>
                    </a:p>
                  </a:txBody>
                  <a:tcPr anchor="ctr">
                    <a:solidFill>
                      <a:schemeClr val="bg2">
                        <a:lumMod val="20000"/>
                        <a:lumOff val="80000"/>
                      </a:schemeClr>
                    </a:solidFill>
                  </a:tcPr>
                </a:tc>
                <a:tc>
                  <a:txBody>
                    <a:bodyPr/>
                    <a:lstStyle/>
                    <a:p>
                      <a:pPr algn="ctr"/>
                      <a:r>
                        <a:rPr lang="en-GB" sz="1000" dirty="0"/>
                        <a:t>51%</a:t>
                      </a:r>
                    </a:p>
                  </a:txBody>
                  <a:tcPr anchor="ctr">
                    <a:solidFill>
                      <a:schemeClr val="bg2">
                        <a:lumMod val="20000"/>
                        <a:lumOff val="80000"/>
                      </a:schemeClr>
                    </a:solidFill>
                  </a:tcPr>
                </a:tc>
                <a:tc>
                  <a:txBody>
                    <a:bodyPr/>
                    <a:lstStyle/>
                    <a:p>
                      <a:pPr algn="ctr"/>
                      <a:r>
                        <a:rPr lang="en-GB" sz="1000" dirty="0"/>
                        <a:t>49%</a:t>
                      </a:r>
                    </a:p>
                  </a:txBody>
                  <a:tcPr anchor="ctr">
                    <a:solidFill>
                      <a:schemeClr val="bg2">
                        <a:lumMod val="20000"/>
                        <a:lumOff val="80000"/>
                      </a:schemeClr>
                    </a:solidFill>
                  </a:tcPr>
                </a:tc>
                <a:tc>
                  <a:txBody>
                    <a:bodyPr/>
                    <a:lstStyle/>
                    <a:p>
                      <a:pPr algn="ctr"/>
                      <a:r>
                        <a:rPr lang="en-GB" sz="1000" dirty="0"/>
                        <a:t>41%</a:t>
                      </a:r>
                    </a:p>
                  </a:txBody>
                  <a:tcPr anchor="ctr">
                    <a:solidFill>
                      <a:srgbClr val="FF0000"/>
                    </a:solidFill>
                  </a:tcPr>
                </a:tc>
                <a:tc>
                  <a:txBody>
                    <a:bodyPr/>
                    <a:lstStyle/>
                    <a:p>
                      <a:pPr algn="ctr"/>
                      <a:r>
                        <a:rPr lang="en-GB" sz="1000" dirty="0"/>
                        <a:t>37%</a:t>
                      </a:r>
                    </a:p>
                  </a:txBody>
                  <a:tcPr anchor="ctr">
                    <a:solidFill>
                      <a:srgbClr val="FF0000"/>
                    </a:solidFill>
                  </a:tcPr>
                </a:tc>
                <a:extLst>
                  <a:ext uri="{0D108BD9-81ED-4DB2-BD59-A6C34878D82A}">
                    <a16:rowId xmlns:a16="http://schemas.microsoft.com/office/drawing/2014/main" val="3431535834"/>
                  </a:ext>
                </a:extLst>
              </a:tr>
              <a:tr h="216000">
                <a:tc>
                  <a:txBody>
                    <a:bodyPr/>
                    <a:lstStyle/>
                    <a:p>
                      <a:pPr algn="l"/>
                      <a:r>
                        <a:rPr lang="en-GB" sz="1000" dirty="0"/>
                        <a:t>Violence</a:t>
                      </a:r>
                    </a:p>
                  </a:txBody>
                  <a:tcPr anchor="ctr">
                    <a:solidFill>
                      <a:schemeClr val="bg2"/>
                    </a:solidFill>
                  </a:tcPr>
                </a:tc>
                <a:tc>
                  <a:txBody>
                    <a:bodyPr/>
                    <a:lstStyle/>
                    <a:p>
                      <a:pPr algn="ctr"/>
                      <a:r>
                        <a:rPr lang="en-GB" sz="1000" dirty="0"/>
                        <a:t>45%</a:t>
                      </a:r>
                    </a:p>
                  </a:txBody>
                  <a:tcPr anchor="ctr">
                    <a:solidFill>
                      <a:schemeClr val="bg2">
                        <a:lumMod val="20000"/>
                        <a:lumOff val="80000"/>
                      </a:schemeClr>
                    </a:solidFill>
                  </a:tcPr>
                </a:tc>
                <a:tc>
                  <a:txBody>
                    <a:bodyPr/>
                    <a:lstStyle/>
                    <a:p>
                      <a:pPr algn="ctr"/>
                      <a:r>
                        <a:rPr lang="en-GB" sz="1000" dirty="0"/>
                        <a:t>46%</a:t>
                      </a:r>
                    </a:p>
                  </a:txBody>
                  <a:tcPr anchor="ctr">
                    <a:solidFill>
                      <a:schemeClr val="bg2">
                        <a:lumMod val="20000"/>
                        <a:lumOff val="80000"/>
                      </a:schemeClr>
                    </a:solidFill>
                  </a:tcPr>
                </a:tc>
                <a:tc>
                  <a:txBody>
                    <a:bodyPr/>
                    <a:lstStyle/>
                    <a:p>
                      <a:pPr algn="ctr"/>
                      <a:r>
                        <a:rPr lang="en-GB" sz="1000" dirty="0"/>
                        <a:t>44%</a:t>
                      </a:r>
                    </a:p>
                  </a:txBody>
                  <a:tcPr anchor="ctr">
                    <a:solidFill>
                      <a:schemeClr val="bg2">
                        <a:lumMod val="20000"/>
                        <a:lumOff val="80000"/>
                      </a:schemeClr>
                    </a:solidFill>
                  </a:tcPr>
                </a:tc>
                <a:tc>
                  <a:txBody>
                    <a:bodyPr/>
                    <a:lstStyle/>
                    <a:p>
                      <a:pPr algn="ctr"/>
                      <a:r>
                        <a:rPr lang="en-GB" sz="1000" dirty="0"/>
                        <a:t>49%</a:t>
                      </a:r>
                    </a:p>
                  </a:txBody>
                  <a:tcPr anchor="ctr">
                    <a:solidFill>
                      <a:schemeClr val="bg2">
                        <a:lumMod val="20000"/>
                        <a:lumOff val="80000"/>
                      </a:schemeClr>
                    </a:solidFill>
                  </a:tcPr>
                </a:tc>
                <a:tc>
                  <a:txBody>
                    <a:bodyPr/>
                    <a:lstStyle/>
                    <a:p>
                      <a:pPr algn="ctr"/>
                      <a:r>
                        <a:rPr lang="en-GB" sz="1000" dirty="0"/>
                        <a:t>43%</a:t>
                      </a:r>
                    </a:p>
                  </a:txBody>
                  <a:tcPr anchor="ctr">
                    <a:solidFill>
                      <a:schemeClr val="bg2">
                        <a:lumMod val="20000"/>
                        <a:lumOff val="80000"/>
                      </a:schemeClr>
                    </a:solidFill>
                  </a:tcPr>
                </a:tc>
                <a:tc>
                  <a:txBody>
                    <a:bodyPr/>
                    <a:lstStyle/>
                    <a:p>
                      <a:pPr algn="ctr"/>
                      <a:r>
                        <a:rPr lang="en-GB" sz="1000" dirty="0"/>
                        <a:t>42%</a:t>
                      </a:r>
                    </a:p>
                  </a:txBody>
                  <a:tcPr anchor="ctr">
                    <a:solidFill>
                      <a:schemeClr val="bg2">
                        <a:lumMod val="20000"/>
                        <a:lumOff val="80000"/>
                      </a:schemeClr>
                    </a:solidFill>
                  </a:tcPr>
                </a:tc>
                <a:tc>
                  <a:txBody>
                    <a:bodyPr/>
                    <a:lstStyle/>
                    <a:p>
                      <a:pPr algn="ctr"/>
                      <a:r>
                        <a:rPr lang="en-GB" sz="1000" dirty="0"/>
                        <a:t>39%</a:t>
                      </a:r>
                    </a:p>
                  </a:txBody>
                  <a:tcPr anchor="ctr">
                    <a:solidFill>
                      <a:schemeClr val="bg2">
                        <a:lumMod val="20000"/>
                        <a:lumOff val="80000"/>
                      </a:schemeClr>
                    </a:solidFill>
                  </a:tcPr>
                </a:tc>
                <a:extLst>
                  <a:ext uri="{0D108BD9-81ED-4DB2-BD59-A6C34878D82A}">
                    <a16:rowId xmlns:a16="http://schemas.microsoft.com/office/drawing/2014/main" val="1508761563"/>
                  </a:ext>
                </a:extLst>
              </a:tr>
              <a:tr h="216000">
                <a:tc>
                  <a:txBody>
                    <a:bodyPr/>
                    <a:lstStyle/>
                    <a:p>
                      <a:pPr algn="l"/>
                      <a:r>
                        <a:rPr lang="en-GB" sz="1000" dirty="0"/>
                        <a:t>Non-sexual child abuse</a:t>
                      </a:r>
                    </a:p>
                  </a:txBody>
                  <a:tcPr anchor="ctr">
                    <a:solidFill>
                      <a:schemeClr val="bg2"/>
                    </a:solidFill>
                  </a:tcPr>
                </a:tc>
                <a:tc>
                  <a:txBody>
                    <a:bodyPr/>
                    <a:lstStyle/>
                    <a:p>
                      <a:pPr algn="ctr"/>
                      <a:r>
                        <a:rPr lang="en-GB" sz="1000" dirty="0"/>
                        <a:t>44%</a:t>
                      </a:r>
                    </a:p>
                  </a:txBody>
                  <a:tcPr anchor="ctr">
                    <a:solidFill>
                      <a:schemeClr val="bg2">
                        <a:lumMod val="20000"/>
                        <a:lumOff val="80000"/>
                      </a:schemeClr>
                    </a:solidFill>
                  </a:tcPr>
                </a:tc>
                <a:tc>
                  <a:txBody>
                    <a:bodyPr/>
                    <a:lstStyle/>
                    <a:p>
                      <a:pPr algn="ctr"/>
                      <a:r>
                        <a:rPr lang="en-GB" sz="1000" dirty="0"/>
                        <a:t>43%</a:t>
                      </a:r>
                    </a:p>
                  </a:txBody>
                  <a:tcPr anchor="ctr">
                    <a:solidFill>
                      <a:schemeClr val="bg2">
                        <a:lumMod val="20000"/>
                        <a:lumOff val="80000"/>
                      </a:schemeClr>
                    </a:solidFill>
                  </a:tcPr>
                </a:tc>
                <a:tc>
                  <a:txBody>
                    <a:bodyPr/>
                    <a:lstStyle/>
                    <a:p>
                      <a:pPr algn="ctr"/>
                      <a:r>
                        <a:rPr lang="en-GB" sz="1000" dirty="0"/>
                        <a:t>44%</a:t>
                      </a:r>
                    </a:p>
                  </a:txBody>
                  <a:tcPr anchor="ctr">
                    <a:solidFill>
                      <a:schemeClr val="bg2">
                        <a:lumMod val="20000"/>
                        <a:lumOff val="80000"/>
                      </a:schemeClr>
                    </a:solidFill>
                  </a:tcPr>
                </a:tc>
                <a:tc>
                  <a:txBody>
                    <a:bodyPr/>
                    <a:lstStyle/>
                    <a:p>
                      <a:pPr algn="ctr"/>
                      <a:r>
                        <a:rPr lang="en-GB" sz="1000" dirty="0"/>
                        <a:t>43%</a:t>
                      </a:r>
                    </a:p>
                  </a:txBody>
                  <a:tcPr anchor="ctr">
                    <a:solidFill>
                      <a:schemeClr val="bg2">
                        <a:lumMod val="20000"/>
                        <a:lumOff val="80000"/>
                      </a:schemeClr>
                    </a:solidFill>
                  </a:tcPr>
                </a:tc>
                <a:tc>
                  <a:txBody>
                    <a:bodyPr/>
                    <a:lstStyle/>
                    <a:p>
                      <a:pPr algn="ctr"/>
                      <a:r>
                        <a:rPr lang="en-GB" sz="1000" dirty="0"/>
                        <a:t>45%</a:t>
                      </a:r>
                    </a:p>
                  </a:txBody>
                  <a:tcPr anchor="ctr">
                    <a:solidFill>
                      <a:schemeClr val="bg2">
                        <a:lumMod val="20000"/>
                        <a:lumOff val="80000"/>
                      </a:schemeClr>
                    </a:solidFill>
                  </a:tcPr>
                </a:tc>
                <a:tc>
                  <a:txBody>
                    <a:bodyPr/>
                    <a:lstStyle/>
                    <a:p>
                      <a:pPr algn="ctr"/>
                      <a:r>
                        <a:rPr lang="en-GB" sz="1000" dirty="0"/>
                        <a:t>44%</a:t>
                      </a:r>
                    </a:p>
                  </a:txBody>
                  <a:tcPr anchor="ctr">
                    <a:solidFill>
                      <a:schemeClr val="bg2">
                        <a:lumMod val="20000"/>
                        <a:lumOff val="80000"/>
                      </a:schemeClr>
                    </a:solidFill>
                  </a:tcPr>
                </a:tc>
                <a:tc>
                  <a:txBody>
                    <a:bodyPr/>
                    <a:lstStyle/>
                    <a:p>
                      <a:pPr algn="ctr"/>
                      <a:r>
                        <a:rPr lang="en-GB" sz="1000" dirty="0"/>
                        <a:t>40%</a:t>
                      </a:r>
                    </a:p>
                  </a:txBody>
                  <a:tcPr anchor="ctr">
                    <a:solidFill>
                      <a:schemeClr val="bg2">
                        <a:lumMod val="20000"/>
                        <a:lumOff val="80000"/>
                      </a:schemeClr>
                    </a:solidFill>
                  </a:tcPr>
                </a:tc>
                <a:extLst>
                  <a:ext uri="{0D108BD9-81ED-4DB2-BD59-A6C34878D82A}">
                    <a16:rowId xmlns:a16="http://schemas.microsoft.com/office/drawing/2014/main" val="10004"/>
                  </a:ext>
                </a:extLst>
              </a:tr>
              <a:tr h="216000">
                <a:tc>
                  <a:txBody>
                    <a:bodyPr/>
                    <a:lstStyle/>
                    <a:p>
                      <a:pPr algn="l"/>
                      <a:r>
                        <a:rPr lang="en-GB" sz="1000" dirty="0"/>
                        <a:t>Harassment / bullying </a:t>
                      </a:r>
                    </a:p>
                  </a:txBody>
                  <a:tcPr anchor="ctr">
                    <a:solidFill>
                      <a:schemeClr val="bg2"/>
                    </a:solidFill>
                  </a:tcPr>
                </a:tc>
                <a:tc>
                  <a:txBody>
                    <a:bodyPr/>
                    <a:lstStyle/>
                    <a:p>
                      <a:pPr algn="ctr"/>
                      <a:r>
                        <a:rPr lang="en-GB" sz="1000" dirty="0"/>
                        <a:t>40%</a:t>
                      </a:r>
                    </a:p>
                  </a:txBody>
                  <a:tcPr anchor="ctr">
                    <a:solidFill>
                      <a:schemeClr val="bg2">
                        <a:lumMod val="20000"/>
                        <a:lumOff val="80000"/>
                      </a:schemeClr>
                    </a:solidFill>
                  </a:tcPr>
                </a:tc>
                <a:tc>
                  <a:txBody>
                    <a:bodyPr/>
                    <a:lstStyle/>
                    <a:p>
                      <a:pPr algn="ctr"/>
                      <a:r>
                        <a:rPr lang="en-GB" sz="1000" dirty="0"/>
                        <a:t>44%</a:t>
                      </a:r>
                    </a:p>
                  </a:txBody>
                  <a:tcPr anchor="ctr">
                    <a:solidFill>
                      <a:schemeClr val="bg2">
                        <a:lumMod val="20000"/>
                        <a:lumOff val="80000"/>
                      </a:schemeClr>
                    </a:solidFill>
                  </a:tcPr>
                </a:tc>
                <a:tc>
                  <a:txBody>
                    <a:bodyPr/>
                    <a:lstStyle/>
                    <a:p>
                      <a:pPr algn="ctr"/>
                      <a:r>
                        <a:rPr lang="en-GB" sz="1000" dirty="0"/>
                        <a:t>38%</a:t>
                      </a:r>
                    </a:p>
                  </a:txBody>
                  <a:tcPr anchor="ctr">
                    <a:solidFill>
                      <a:schemeClr val="bg2">
                        <a:lumMod val="20000"/>
                        <a:lumOff val="80000"/>
                      </a:schemeClr>
                    </a:solidFill>
                  </a:tcPr>
                </a:tc>
                <a:tc>
                  <a:txBody>
                    <a:bodyPr/>
                    <a:lstStyle/>
                    <a:p>
                      <a:pPr algn="ctr"/>
                      <a:r>
                        <a:rPr lang="en-GB" sz="1000" dirty="0"/>
                        <a:t>43%</a:t>
                      </a:r>
                    </a:p>
                  </a:txBody>
                  <a:tcPr anchor="ctr">
                    <a:solidFill>
                      <a:schemeClr val="bg2">
                        <a:lumMod val="20000"/>
                        <a:lumOff val="80000"/>
                      </a:schemeClr>
                    </a:solidFill>
                  </a:tcPr>
                </a:tc>
                <a:tc>
                  <a:txBody>
                    <a:bodyPr/>
                    <a:lstStyle/>
                    <a:p>
                      <a:pPr algn="ctr"/>
                      <a:r>
                        <a:rPr lang="en-GB" sz="1000" dirty="0"/>
                        <a:t>40%</a:t>
                      </a:r>
                    </a:p>
                  </a:txBody>
                  <a:tcPr anchor="ctr">
                    <a:solidFill>
                      <a:schemeClr val="bg2">
                        <a:lumMod val="20000"/>
                        <a:lumOff val="80000"/>
                      </a:schemeClr>
                    </a:solidFill>
                  </a:tcPr>
                </a:tc>
                <a:tc>
                  <a:txBody>
                    <a:bodyPr/>
                    <a:lstStyle/>
                    <a:p>
                      <a:pPr algn="ctr"/>
                      <a:r>
                        <a:rPr lang="en-GB" sz="1000" dirty="0"/>
                        <a:t>37%</a:t>
                      </a:r>
                    </a:p>
                  </a:txBody>
                  <a:tcPr anchor="ctr">
                    <a:solidFill>
                      <a:schemeClr val="bg2">
                        <a:lumMod val="20000"/>
                        <a:lumOff val="80000"/>
                      </a:schemeClr>
                    </a:solidFill>
                  </a:tcPr>
                </a:tc>
                <a:tc>
                  <a:txBody>
                    <a:bodyPr/>
                    <a:lstStyle/>
                    <a:p>
                      <a:pPr algn="ctr"/>
                      <a:r>
                        <a:rPr lang="en-GB" sz="1000" dirty="0"/>
                        <a:t>31%</a:t>
                      </a:r>
                    </a:p>
                  </a:txBody>
                  <a:tcPr anchor="ctr">
                    <a:solidFill>
                      <a:srgbClr val="FF0000"/>
                    </a:solidFill>
                  </a:tcPr>
                </a:tc>
                <a:extLst>
                  <a:ext uri="{0D108BD9-81ED-4DB2-BD59-A6C34878D82A}">
                    <a16:rowId xmlns:a16="http://schemas.microsoft.com/office/drawing/2014/main" val="1306124732"/>
                  </a:ext>
                </a:extLst>
              </a:tr>
              <a:tr h="216000">
                <a:tc>
                  <a:txBody>
                    <a:bodyPr/>
                    <a:lstStyle/>
                    <a:p>
                      <a:pPr algn="l"/>
                      <a:r>
                        <a:rPr lang="en-GB" sz="1000" dirty="0"/>
                        <a:t>Threats</a:t>
                      </a:r>
                    </a:p>
                  </a:txBody>
                  <a:tcPr anchor="ctr">
                    <a:solidFill>
                      <a:schemeClr val="bg2"/>
                    </a:solidFill>
                  </a:tcPr>
                </a:tc>
                <a:tc>
                  <a:txBody>
                    <a:bodyPr/>
                    <a:lstStyle/>
                    <a:p>
                      <a:pPr algn="ctr"/>
                      <a:r>
                        <a:rPr lang="en-GB" sz="1000" dirty="0"/>
                        <a:t>39%</a:t>
                      </a:r>
                    </a:p>
                  </a:txBody>
                  <a:tcPr anchor="ctr">
                    <a:solidFill>
                      <a:schemeClr val="bg2">
                        <a:lumMod val="20000"/>
                        <a:lumOff val="80000"/>
                      </a:schemeClr>
                    </a:solidFill>
                  </a:tcPr>
                </a:tc>
                <a:tc>
                  <a:txBody>
                    <a:bodyPr/>
                    <a:lstStyle/>
                    <a:p>
                      <a:pPr algn="ctr"/>
                      <a:r>
                        <a:rPr lang="en-GB" sz="1000" dirty="0"/>
                        <a:t>44%</a:t>
                      </a:r>
                    </a:p>
                  </a:txBody>
                  <a:tcPr anchor="ctr">
                    <a:solidFill>
                      <a:schemeClr val="accent1"/>
                    </a:solidFill>
                  </a:tcPr>
                </a:tc>
                <a:tc>
                  <a:txBody>
                    <a:bodyPr/>
                    <a:lstStyle/>
                    <a:p>
                      <a:pPr algn="ctr"/>
                      <a:r>
                        <a:rPr lang="en-GB" sz="1000" dirty="0"/>
                        <a:t>37%</a:t>
                      </a:r>
                    </a:p>
                  </a:txBody>
                  <a:tcPr anchor="ctr">
                    <a:solidFill>
                      <a:schemeClr val="bg2">
                        <a:lumMod val="20000"/>
                        <a:lumOff val="80000"/>
                      </a:schemeClr>
                    </a:solidFill>
                  </a:tcPr>
                </a:tc>
                <a:tc>
                  <a:txBody>
                    <a:bodyPr/>
                    <a:lstStyle/>
                    <a:p>
                      <a:pPr algn="ctr"/>
                      <a:r>
                        <a:rPr lang="en-GB" sz="1000" dirty="0"/>
                        <a:t>38%</a:t>
                      </a:r>
                    </a:p>
                  </a:txBody>
                  <a:tcPr anchor="ctr">
                    <a:solidFill>
                      <a:schemeClr val="bg2">
                        <a:lumMod val="20000"/>
                        <a:lumOff val="80000"/>
                      </a:schemeClr>
                    </a:solidFill>
                  </a:tcPr>
                </a:tc>
                <a:tc>
                  <a:txBody>
                    <a:bodyPr/>
                    <a:lstStyle/>
                    <a:p>
                      <a:pPr algn="ctr"/>
                      <a:r>
                        <a:rPr lang="en-GB" sz="1000" dirty="0"/>
                        <a:t>42%</a:t>
                      </a:r>
                    </a:p>
                  </a:txBody>
                  <a:tcPr anchor="ctr">
                    <a:solidFill>
                      <a:schemeClr val="bg2">
                        <a:lumMod val="20000"/>
                        <a:lumOff val="80000"/>
                      </a:schemeClr>
                    </a:solidFill>
                  </a:tcPr>
                </a:tc>
                <a:tc>
                  <a:txBody>
                    <a:bodyPr/>
                    <a:lstStyle/>
                    <a:p>
                      <a:pPr algn="ctr"/>
                      <a:r>
                        <a:rPr lang="en-GB" sz="1000" dirty="0"/>
                        <a:t>38%</a:t>
                      </a:r>
                    </a:p>
                  </a:txBody>
                  <a:tcPr anchor="ctr">
                    <a:solidFill>
                      <a:schemeClr val="bg2">
                        <a:lumMod val="20000"/>
                        <a:lumOff val="80000"/>
                      </a:schemeClr>
                    </a:solidFill>
                  </a:tcPr>
                </a:tc>
                <a:tc>
                  <a:txBody>
                    <a:bodyPr/>
                    <a:lstStyle/>
                    <a:p>
                      <a:pPr algn="ctr"/>
                      <a:r>
                        <a:rPr lang="en-GB" sz="1000" dirty="0"/>
                        <a:t>34%</a:t>
                      </a:r>
                    </a:p>
                  </a:txBody>
                  <a:tcPr anchor="ctr">
                    <a:solidFill>
                      <a:schemeClr val="bg2">
                        <a:lumMod val="20000"/>
                        <a:lumOff val="80000"/>
                      </a:schemeClr>
                    </a:solidFill>
                  </a:tcPr>
                </a:tc>
                <a:extLst>
                  <a:ext uri="{0D108BD9-81ED-4DB2-BD59-A6C34878D82A}">
                    <a16:rowId xmlns:a16="http://schemas.microsoft.com/office/drawing/2014/main" val="3615651928"/>
                  </a:ext>
                </a:extLst>
              </a:tr>
              <a:tr h="216000">
                <a:tc>
                  <a:txBody>
                    <a:bodyPr/>
                    <a:lstStyle/>
                    <a:p>
                      <a:pPr algn="l"/>
                      <a:r>
                        <a:rPr lang="en-GB" sz="1000" dirty="0"/>
                        <a:t>Content that infringes your privacy</a:t>
                      </a:r>
                    </a:p>
                  </a:txBody>
                  <a:tcPr anchor="ctr">
                    <a:solidFill>
                      <a:schemeClr val="bg2"/>
                    </a:solidFill>
                  </a:tcPr>
                </a:tc>
                <a:tc>
                  <a:txBody>
                    <a:bodyPr/>
                    <a:lstStyle/>
                    <a:p>
                      <a:pPr algn="ctr"/>
                      <a:r>
                        <a:rPr lang="en-GB" sz="1000" dirty="0"/>
                        <a:t>28%</a:t>
                      </a:r>
                    </a:p>
                  </a:txBody>
                  <a:tcPr anchor="ctr">
                    <a:solidFill>
                      <a:schemeClr val="bg2">
                        <a:lumMod val="20000"/>
                        <a:lumOff val="80000"/>
                      </a:schemeClr>
                    </a:solidFill>
                  </a:tcPr>
                </a:tc>
                <a:tc>
                  <a:txBody>
                    <a:bodyPr/>
                    <a:lstStyle/>
                    <a:p>
                      <a:pPr algn="ctr"/>
                      <a:r>
                        <a:rPr lang="en-GB" sz="1000" dirty="0"/>
                        <a:t>25%</a:t>
                      </a:r>
                    </a:p>
                  </a:txBody>
                  <a:tcPr anchor="ctr">
                    <a:solidFill>
                      <a:schemeClr val="bg2">
                        <a:lumMod val="20000"/>
                        <a:lumOff val="80000"/>
                      </a:schemeClr>
                    </a:solidFill>
                  </a:tcPr>
                </a:tc>
                <a:tc>
                  <a:txBody>
                    <a:bodyPr/>
                    <a:lstStyle/>
                    <a:p>
                      <a:pPr algn="ctr"/>
                      <a:r>
                        <a:rPr lang="en-GB" sz="1000" dirty="0"/>
                        <a:t>29%</a:t>
                      </a:r>
                    </a:p>
                  </a:txBody>
                  <a:tcPr anchor="ctr">
                    <a:solidFill>
                      <a:schemeClr val="bg2">
                        <a:lumMod val="20000"/>
                        <a:lumOff val="80000"/>
                      </a:schemeClr>
                    </a:solidFill>
                  </a:tcPr>
                </a:tc>
                <a:tc>
                  <a:txBody>
                    <a:bodyPr/>
                    <a:lstStyle/>
                    <a:p>
                      <a:pPr algn="ctr"/>
                      <a:r>
                        <a:rPr lang="en-GB" sz="1000" dirty="0"/>
                        <a:t>28%</a:t>
                      </a:r>
                    </a:p>
                  </a:txBody>
                  <a:tcPr anchor="ctr">
                    <a:solidFill>
                      <a:schemeClr val="bg2">
                        <a:lumMod val="20000"/>
                        <a:lumOff val="80000"/>
                      </a:schemeClr>
                    </a:solidFill>
                  </a:tcPr>
                </a:tc>
                <a:tc>
                  <a:txBody>
                    <a:bodyPr/>
                    <a:lstStyle/>
                    <a:p>
                      <a:pPr algn="ctr"/>
                      <a:r>
                        <a:rPr lang="en-GB" sz="1000" dirty="0"/>
                        <a:t>24%</a:t>
                      </a:r>
                    </a:p>
                  </a:txBody>
                  <a:tcPr anchor="ctr">
                    <a:solidFill>
                      <a:schemeClr val="bg2">
                        <a:lumMod val="20000"/>
                        <a:lumOff val="80000"/>
                      </a:schemeClr>
                    </a:solidFill>
                  </a:tcPr>
                </a:tc>
                <a:tc>
                  <a:txBody>
                    <a:bodyPr/>
                    <a:lstStyle/>
                    <a:p>
                      <a:pPr algn="ctr"/>
                      <a:r>
                        <a:rPr lang="en-GB" sz="1000" dirty="0"/>
                        <a:t>31%</a:t>
                      </a:r>
                    </a:p>
                  </a:txBody>
                  <a:tcPr anchor="ctr">
                    <a:solidFill>
                      <a:schemeClr val="bg2">
                        <a:lumMod val="20000"/>
                        <a:lumOff val="80000"/>
                      </a:schemeClr>
                    </a:solidFill>
                  </a:tcPr>
                </a:tc>
                <a:tc>
                  <a:txBody>
                    <a:bodyPr/>
                    <a:lstStyle/>
                    <a:p>
                      <a:pPr algn="ctr"/>
                      <a:r>
                        <a:rPr lang="en-GB" sz="1000" dirty="0"/>
                        <a:t>28%</a:t>
                      </a:r>
                    </a:p>
                  </a:txBody>
                  <a:tcPr anchor="ctr">
                    <a:solidFill>
                      <a:schemeClr val="bg2">
                        <a:lumMod val="20000"/>
                        <a:lumOff val="80000"/>
                      </a:schemeClr>
                    </a:solidFill>
                  </a:tcPr>
                </a:tc>
                <a:extLst>
                  <a:ext uri="{0D108BD9-81ED-4DB2-BD59-A6C34878D82A}">
                    <a16:rowId xmlns:a16="http://schemas.microsoft.com/office/drawing/2014/main" val="10005"/>
                  </a:ext>
                </a:extLst>
              </a:tr>
              <a:tr h="216000">
                <a:tc>
                  <a:txBody>
                    <a:bodyPr/>
                    <a:lstStyle/>
                    <a:p>
                      <a:pPr algn="l"/>
                      <a:r>
                        <a:rPr lang="en-GB" sz="1000" dirty="0"/>
                        <a:t>Sexual content not breaking the law</a:t>
                      </a:r>
                    </a:p>
                  </a:txBody>
                  <a:tcPr anchor="ctr">
                    <a:solidFill>
                      <a:schemeClr val="bg2"/>
                    </a:solidFill>
                  </a:tcPr>
                </a:tc>
                <a:tc>
                  <a:txBody>
                    <a:bodyPr/>
                    <a:lstStyle/>
                    <a:p>
                      <a:pPr algn="ctr"/>
                      <a:r>
                        <a:rPr lang="en-GB" sz="1000" dirty="0"/>
                        <a:t>26%</a:t>
                      </a:r>
                    </a:p>
                  </a:txBody>
                  <a:tcPr anchor="ctr">
                    <a:solidFill>
                      <a:schemeClr val="bg2">
                        <a:lumMod val="20000"/>
                        <a:lumOff val="80000"/>
                      </a:schemeClr>
                    </a:solidFill>
                  </a:tcPr>
                </a:tc>
                <a:tc>
                  <a:txBody>
                    <a:bodyPr/>
                    <a:lstStyle/>
                    <a:p>
                      <a:pPr algn="ctr"/>
                      <a:r>
                        <a:rPr lang="en-GB" sz="1000" dirty="0"/>
                        <a:t>27%</a:t>
                      </a:r>
                    </a:p>
                  </a:txBody>
                  <a:tcPr anchor="ctr">
                    <a:solidFill>
                      <a:schemeClr val="bg2">
                        <a:lumMod val="20000"/>
                        <a:lumOff val="80000"/>
                      </a:schemeClr>
                    </a:solidFill>
                  </a:tcPr>
                </a:tc>
                <a:tc>
                  <a:txBody>
                    <a:bodyPr/>
                    <a:lstStyle/>
                    <a:p>
                      <a:pPr algn="ctr"/>
                      <a:r>
                        <a:rPr lang="en-GB" sz="1000" dirty="0"/>
                        <a:t>25%</a:t>
                      </a:r>
                    </a:p>
                  </a:txBody>
                  <a:tcPr anchor="ctr">
                    <a:solidFill>
                      <a:schemeClr val="bg2">
                        <a:lumMod val="20000"/>
                        <a:lumOff val="80000"/>
                      </a:schemeClr>
                    </a:solidFill>
                  </a:tcPr>
                </a:tc>
                <a:tc>
                  <a:txBody>
                    <a:bodyPr/>
                    <a:lstStyle/>
                    <a:p>
                      <a:pPr algn="ctr"/>
                      <a:r>
                        <a:rPr lang="en-GB" sz="1000" dirty="0"/>
                        <a:t>25%</a:t>
                      </a:r>
                    </a:p>
                  </a:txBody>
                  <a:tcPr anchor="ctr">
                    <a:solidFill>
                      <a:schemeClr val="bg2">
                        <a:lumMod val="20000"/>
                        <a:lumOff val="80000"/>
                      </a:schemeClr>
                    </a:solidFill>
                  </a:tcPr>
                </a:tc>
                <a:tc>
                  <a:txBody>
                    <a:bodyPr/>
                    <a:lstStyle/>
                    <a:p>
                      <a:pPr algn="ctr"/>
                      <a:r>
                        <a:rPr lang="en-GB" sz="1000" dirty="0"/>
                        <a:t>26%</a:t>
                      </a:r>
                    </a:p>
                  </a:txBody>
                  <a:tcPr anchor="ctr">
                    <a:solidFill>
                      <a:schemeClr val="bg2">
                        <a:lumMod val="20000"/>
                        <a:lumOff val="80000"/>
                      </a:schemeClr>
                    </a:solidFill>
                  </a:tcPr>
                </a:tc>
                <a:tc>
                  <a:txBody>
                    <a:bodyPr/>
                    <a:lstStyle/>
                    <a:p>
                      <a:pPr algn="ctr"/>
                      <a:r>
                        <a:rPr lang="en-GB" sz="1000" dirty="0"/>
                        <a:t>26%</a:t>
                      </a:r>
                    </a:p>
                  </a:txBody>
                  <a:tcPr anchor="ctr">
                    <a:solidFill>
                      <a:schemeClr val="bg2">
                        <a:lumMod val="20000"/>
                        <a:lumOff val="80000"/>
                      </a:schemeClr>
                    </a:solidFill>
                  </a:tcPr>
                </a:tc>
                <a:tc>
                  <a:txBody>
                    <a:bodyPr/>
                    <a:lstStyle/>
                    <a:p>
                      <a:pPr algn="ctr"/>
                      <a:r>
                        <a:rPr lang="en-GB" sz="1000" dirty="0"/>
                        <a:t>24%</a:t>
                      </a:r>
                    </a:p>
                  </a:txBody>
                  <a:tcPr anchor="ctr">
                    <a:solidFill>
                      <a:schemeClr val="bg2">
                        <a:lumMod val="20000"/>
                        <a:lumOff val="80000"/>
                      </a:schemeClr>
                    </a:solidFill>
                  </a:tcPr>
                </a:tc>
                <a:extLst>
                  <a:ext uri="{0D108BD9-81ED-4DB2-BD59-A6C34878D82A}">
                    <a16:rowId xmlns:a16="http://schemas.microsoft.com/office/drawing/2014/main" val="10006"/>
                  </a:ext>
                </a:extLst>
              </a:tr>
              <a:tr h="216000">
                <a:tc>
                  <a:txBody>
                    <a:bodyPr/>
                    <a:lstStyle/>
                    <a:p>
                      <a:pPr algn="l"/>
                      <a:r>
                        <a:rPr lang="en-GB" sz="1000" dirty="0"/>
                        <a:t>Impersonation</a:t>
                      </a:r>
                    </a:p>
                  </a:txBody>
                  <a:tcPr anchor="ctr">
                    <a:solidFill>
                      <a:schemeClr val="bg2"/>
                    </a:solidFill>
                  </a:tcPr>
                </a:tc>
                <a:tc>
                  <a:txBody>
                    <a:bodyPr/>
                    <a:lstStyle/>
                    <a:p>
                      <a:pPr algn="ctr"/>
                      <a:r>
                        <a:rPr lang="en-GB" sz="1000" dirty="0"/>
                        <a:t>24%</a:t>
                      </a:r>
                    </a:p>
                  </a:txBody>
                  <a:tcPr anchor="ctr">
                    <a:solidFill>
                      <a:schemeClr val="bg2">
                        <a:lumMod val="20000"/>
                        <a:lumOff val="80000"/>
                      </a:schemeClr>
                    </a:solidFill>
                  </a:tcPr>
                </a:tc>
                <a:tc>
                  <a:txBody>
                    <a:bodyPr/>
                    <a:lstStyle/>
                    <a:p>
                      <a:pPr algn="ctr"/>
                      <a:r>
                        <a:rPr lang="en-GB" sz="1000" dirty="0"/>
                        <a:t>23%</a:t>
                      </a:r>
                    </a:p>
                  </a:txBody>
                  <a:tcPr anchor="ctr">
                    <a:solidFill>
                      <a:schemeClr val="bg2">
                        <a:lumMod val="20000"/>
                        <a:lumOff val="80000"/>
                      </a:schemeClr>
                    </a:solidFill>
                  </a:tcPr>
                </a:tc>
                <a:tc>
                  <a:txBody>
                    <a:bodyPr/>
                    <a:lstStyle/>
                    <a:p>
                      <a:pPr algn="ctr"/>
                      <a:r>
                        <a:rPr lang="en-GB" sz="1000" dirty="0"/>
                        <a:t>24%</a:t>
                      </a:r>
                    </a:p>
                  </a:txBody>
                  <a:tcPr anchor="ctr">
                    <a:solidFill>
                      <a:schemeClr val="bg2">
                        <a:lumMod val="20000"/>
                        <a:lumOff val="80000"/>
                      </a:schemeClr>
                    </a:solidFill>
                  </a:tcPr>
                </a:tc>
                <a:tc>
                  <a:txBody>
                    <a:bodyPr/>
                    <a:lstStyle/>
                    <a:p>
                      <a:pPr algn="ctr"/>
                      <a:r>
                        <a:rPr lang="en-GB" sz="1000" dirty="0"/>
                        <a:t>24%</a:t>
                      </a:r>
                    </a:p>
                  </a:txBody>
                  <a:tcPr anchor="ctr">
                    <a:solidFill>
                      <a:schemeClr val="bg2">
                        <a:lumMod val="20000"/>
                        <a:lumOff val="80000"/>
                      </a:schemeClr>
                    </a:solidFill>
                  </a:tcPr>
                </a:tc>
                <a:tc>
                  <a:txBody>
                    <a:bodyPr/>
                    <a:lstStyle/>
                    <a:p>
                      <a:pPr algn="ctr"/>
                      <a:r>
                        <a:rPr lang="en-GB" sz="1000" dirty="0"/>
                        <a:t>22%</a:t>
                      </a:r>
                    </a:p>
                  </a:txBody>
                  <a:tcPr anchor="ctr">
                    <a:solidFill>
                      <a:schemeClr val="bg2">
                        <a:lumMod val="20000"/>
                        <a:lumOff val="80000"/>
                      </a:schemeClr>
                    </a:solidFill>
                  </a:tcPr>
                </a:tc>
                <a:tc>
                  <a:txBody>
                    <a:bodyPr/>
                    <a:lstStyle/>
                    <a:p>
                      <a:pPr algn="ctr"/>
                      <a:r>
                        <a:rPr lang="en-GB" sz="1000" dirty="0"/>
                        <a:t>26%</a:t>
                      </a:r>
                    </a:p>
                  </a:txBody>
                  <a:tcPr anchor="ctr">
                    <a:solidFill>
                      <a:schemeClr val="bg2">
                        <a:lumMod val="20000"/>
                        <a:lumOff val="80000"/>
                      </a:schemeClr>
                    </a:solidFill>
                  </a:tcPr>
                </a:tc>
                <a:tc>
                  <a:txBody>
                    <a:bodyPr/>
                    <a:lstStyle/>
                    <a:p>
                      <a:pPr algn="ctr"/>
                      <a:r>
                        <a:rPr lang="en-GB" sz="1000" dirty="0"/>
                        <a:t>22%</a:t>
                      </a:r>
                    </a:p>
                  </a:txBody>
                  <a:tcPr anchor="ctr">
                    <a:solidFill>
                      <a:schemeClr val="bg2">
                        <a:lumMod val="20000"/>
                        <a:lumOff val="80000"/>
                      </a:schemeClr>
                    </a:solidFill>
                  </a:tcPr>
                </a:tc>
                <a:extLst>
                  <a:ext uri="{0D108BD9-81ED-4DB2-BD59-A6C34878D82A}">
                    <a16:rowId xmlns:a16="http://schemas.microsoft.com/office/drawing/2014/main" val="10007"/>
                  </a:ext>
                </a:extLst>
              </a:tr>
              <a:tr h="216000">
                <a:tc>
                  <a:txBody>
                    <a:bodyPr/>
                    <a:lstStyle/>
                    <a:p>
                      <a:pPr algn="l"/>
                      <a:r>
                        <a:rPr lang="en-GB" sz="1000" dirty="0"/>
                        <a:t>Other forms of hateful content</a:t>
                      </a:r>
                    </a:p>
                  </a:txBody>
                  <a:tcPr anchor="ctr">
                    <a:solidFill>
                      <a:schemeClr val="bg2"/>
                    </a:solidFill>
                  </a:tcPr>
                </a:tc>
                <a:tc>
                  <a:txBody>
                    <a:bodyPr/>
                    <a:lstStyle/>
                    <a:p>
                      <a:pPr algn="ctr"/>
                      <a:r>
                        <a:rPr lang="en-GB" sz="1000" dirty="0"/>
                        <a:t>22%</a:t>
                      </a:r>
                    </a:p>
                  </a:txBody>
                  <a:tcPr anchor="ctr">
                    <a:solidFill>
                      <a:schemeClr val="bg2">
                        <a:lumMod val="20000"/>
                        <a:lumOff val="80000"/>
                      </a:schemeClr>
                    </a:solidFill>
                  </a:tcPr>
                </a:tc>
                <a:tc>
                  <a:txBody>
                    <a:bodyPr/>
                    <a:lstStyle/>
                    <a:p>
                      <a:pPr algn="ctr"/>
                      <a:r>
                        <a:rPr lang="en-GB" sz="1000" dirty="0"/>
                        <a:t>21%</a:t>
                      </a:r>
                    </a:p>
                  </a:txBody>
                  <a:tcPr anchor="ctr">
                    <a:solidFill>
                      <a:schemeClr val="bg2">
                        <a:lumMod val="20000"/>
                        <a:lumOff val="80000"/>
                      </a:schemeClr>
                    </a:solidFill>
                  </a:tcPr>
                </a:tc>
                <a:tc>
                  <a:txBody>
                    <a:bodyPr/>
                    <a:lstStyle/>
                    <a:p>
                      <a:pPr algn="ctr"/>
                      <a:r>
                        <a:rPr lang="en-GB" sz="1000" dirty="0"/>
                        <a:t>23%</a:t>
                      </a:r>
                    </a:p>
                  </a:txBody>
                  <a:tcPr anchor="ctr">
                    <a:solidFill>
                      <a:schemeClr val="bg2">
                        <a:lumMod val="20000"/>
                        <a:lumOff val="80000"/>
                      </a:schemeClr>
                    </a:solidFill>
                  </a:tcPr>
                </a:tc>
                <a:tc>
                  <a:txBody>
                    <a:bodyPr/>
                    <a:lstStyle/>
                    <a:p>
                      <a:pPr algn="ctr"/>
                      <a:r>
                        <a:rPr lang="en-GB" sz="1000" dirty="0"/>
                        <a:t>21%</a:t>
                      </a:r>
                    </a:p>
                  </a:txBody>
                  <a:tcPr anchor="ctr">
                    <a:solidFill>
                      <a:schemeClr val="bg2">
                        <a:lumMod val="20000"/>
                        <a:lumOff val="80000"/>
                      </a:schemeClr>
                    </a:solidFill>
                  </a:tcPr>
                </a:tc>
                <a:tc>
                  <a:txBody>
                    <a:bodyPr/>
                    <a:lstStyle/>
                    <a:p>
                      <a:pPr algn="ctr"/>
                      <a:r>
                        <a:rPr lang="en-GB" sz="1000" dirty="0"/>
                        <a:t>24%</a:t>
                      </a:r>
                    </a:p>
                  </a:txBody>
                  <a:tcPr anchor="ctr">
                    <a:solidFill>
                      <a:schemeClr val="bg2">
                        <a:lumMod val="20000"/>
                        <a:lumOff val="80000"/>
                      </a:schemeClr>
                    </a:solidFill>
                  </a:tcPr>
                </a:tc>
                <a:tc>
                  <a:txBody>
                    <a:bodyPr/>
                    <a:lstStyle/>
                    <a:p>
                      <a:pPr algn="ctr"/>
                      <a:r>
                        <a:rPr lang="en-GB" sz="1000" dirty="0"/>
                        <a:t>22%</a:t>
                      </a:r>
                    </a:p>
                  </a:txBody>
                  <a:tcPr anchor="ctr">
                    <a:solidFill>
                      <a:schemeClr val="bg2">
                        <a:lumMod val="20000"/>
                        <a:lumOff val="80000"/>
                      </a:schemeClr>
                    </a:solidFill>
                  </a:tcPr>
                </a:tc>
                <a:tc>
                  <a:txBody>
                    <a:bodyPr/>
                    <a:lstStyle/>
                    <a:p>
                      <a:pPr algn="ctr"/>
                      <a:r>
                        <a:rPr lang="en-GB" sz="1000" dirty="0"/>
                        <a:t>18%</a:t>
                      </a:r>
                    </a:p>
                  </a:txBody>
                  <a:tcPr anchor="ctr">
                    <a:solidFill>
                      <a:schemeClr val="bg2">
                        <a:lumMod val="20000"/>
                        <a:lumOff val="80000"/>
                      </a:schemeClr>
                    </a:solidFill>
                  </a:tcPr>
                </a:tc>
                <a:extLst>
                  <a:ext uri="{0D108BD9-81ED-4DB2-BD59-A6C34878D82A}">
                    <a16:rowId xmlns:a16="http://schemas.microsoft.com/office/drawing/2014/main" val="10008"/>
                  </a:ext>
                </a:extLst>
              </a:tr>
              <a:tr h="216000">
                <a:tc>
                  <a:txBody>
                    <a:bodyPr/>
                    <a:lstStyle/>
                    <a:p>
                      <a:pPr algn="l"/>
                      <a:r>
                        <a:rPr lang="en-GB" sz="1000" dirty="0"/>
                        <a:t>Nudity</a:t>
                      </a:r>
                    </a:p>
                  </a:txBody>
                  <a:tcPr anchor="ctr">
                    <a:solidFill>
                      <a:schemeClr val="bg2"/>
                    </a:solidFill>
                  </a:tcPr>
                </a:tc>
                <a:tc>
                  <a:txBody>
                    <a:bodyPr/>
                    <a:lstStyle/>
                    <a:p>
                      <a:pPr algn="ctr"/>
                      <a:r>
                        <a:rPr lang="en-GB" sz="1000" dirty="0"/>
                        <a:t>20%</a:t>
                      </a:r>
                    </a:p>
                  </a:txBody>
                  <a:tcPr anchor="ctr">
                    <a:solidFill>
                      <a:schemeClr val="bg2">
                        <a:lumMod val="20000"/>
                        <a:lumOff val="80000"/>
                      </a:schemeClr>
                    </a:solidFill>
                  </a:tcPr>
                </a:tc>
                <a:tc>
                  <a:txBody>
                    <a:bodyPr/>
                    <a:lstStyle/>
                    <a:p>
                      <a:pPr algn="ctr"/>
                      <a:r>
                        <a:rPr lang="en-GB" sz="1000" dirty="0"/>
                        <a:t>23%</a:t>
                      </a:r>
                    </a:p>
                  </a:txBody>
                  <a:tcPr anchor="ctr">
                    <a:solidFill>
                      <a:schemeClr val="bg2">
                        <a:lumMod val="20000"/>
                        <a:lumOff val="80000"/>
                      </a:schemeClr>
                    </a:solidFill>
                  </a:tcPr>
                </a:tc>
                <a:tc>
                  <a:txBody>
                    <a:bodyPr/>
                    <a:lstStyle/>
                    <a:p>
                      <a:pPr algn="ctr"/>
                      <a:r>
                        <a:rPr lang="en-GB" sz="1000" dirty="0"/>
                        <a:t>19%</a:t>
                      </a:r>
                    </a:p>
                  </a:txBody>
                  <a:tcPr anchor="ctr">
                    <a:solidFill>
                      <a:schemeClr val="bg2">
                        <a:lumMod val="20000"/>
                        <a:lumOff val="80000"/>
                      </a:schemeClr>
                    </a:solidFill>
                  </a:tcPr>
                </a:tc>
                <a:tc>
                  <a:txBody>
                    <a:bodyPr/>
                    <a:lstStyle/>
                    <a:p>
                      <a:pPr algn="ctr"/>
                      <a:r>
                        <a:rPr lang="en-GB" sz="1000" dirty="0"/>
                        <a:t>22%</a:t>
                      </a:r>
                    </a:p>
                  </a:txBody>
                  <a:tcPr anchor="ctr">
                    <a:solidFill>
                      <a:schemeClr val="bg2">
                        <a:lumMod val="20000"/>
                        <a:lumOff val="80000"/>
                      </a:schemeClr>
                    </a:solidFill>
                  </a:tcPr>
                </a:tc>
                <a:tc>
                  <a:txBody>
                    <a:bodyPr/>
                    <a:lstStyle/>
                    <a:p>
                      <a:pPr algn="ctr"/>
                      <a:r>
                        <a:rPr lang="en-GB" sz="1000" dirty="0"/>
                        <a:t>18%</a:t>
                      </a:r>
                    </a:p>
                  </a:txBody>
                  <a:tcPr anchor="ctr">
                    <a:solidFill>
                      <a:schemeClr val="bg2">
                        <a:lumMod val="20000"/>
                        <a:lumOff val="80000"/>
                      </a:schemeClr>
                    </a:solidFill>
                  </a:tcPr>
                </a:tc>
                <a:tc>
                  <a:txBody>
                    <a:bodyPr/>
                    <a:lstStyle/>
                    <a:p>
                      <a:pPr algn="ctr"/>
                      <a:r>
                        <a:rPr lang="en-GB" sz="1000" dirty="0"/>
                        <a:t>21%</a:t>
                      </a:r>
                    </a:p>
                  </a:txBody>
                  <a:tcPr anchor="ctr">
                    <a:solidFill>
                      <a:schemeClr val="bg2">
                        <a:lumMod val="20000"/>
                        <a:lumOff val="80000"/>
                      </a:schemeClr>
                    </a:solidFill>
                  </a:tcPr>
                </a:tc>
                <a:tc>
                  <a:txBody>
                    <a:bodyPr/>
                    <a:lstStyle/>
                    <a:p>
                      <a:pPr algn="ctr"/>
                      <a:r>
                        <a:rPr lang="en-GB" sz="1000" dirty="0"/>
                        <a:t>17%</a:t>
                      </a:r>
                    </a:p>
                  </a:txBody>
                  <a:tcPr anchor="ctr">
                    <a:solidFill>
                      <a:schemeClr val="bg2">
                        <a:lumMod val="20000"/>
                        <a:lumOff val="80000"/>
                      </a:schemeClr>
                    </a:solidFill>
                  </a:tcPr>
                </a:tc>
                <a:extLst>
                  <a:ext uri="{0D108BD9-81ED-4DB2-BD59-A6C34878D82A}">
                    <a16:rowId xmlns:a16="http://schemas.microsoft.com/office/drawing/2014/main" val="10009"/>
                  </a:ext>
                </a:extLst>
              </a:tr>
              <a:tr h="216000">
                <a:tc>
                  <a:txBody>
                    <a:bodyPr/>
                    <a:lstStyle/>
                    <a:p>
                      <a:pPr algn="l"/>
                      <a:r>
                        <a:rPr lang="en-GB" sz="1000" dirty="0"/>
                        <a:t>Fake news / misinformation</a:t>
                      </a:r>
                    </a:p>
                  </a:txBody>
                  <a:tcPr anchor="ctr">
                    <a:solidFill>
                      <a:schemeClr val="bg2"/>
                    </a:solidFill>
                  </a:tcPr>
                </a:tc>
                <a:tc>
                  <a:txBody>
                    <a:bodyPr/>
                    <a:lstStyle/>
                    <a:p>
                      <a:pPr algn="ctr"/>
                      <a:r>
                        <a:rPr lang="en-GB" sz="1000" dirty="0"/>
                        <a:t>18%</a:t>
                      </a:r>
                    </a:p>
                  </a:txBody>
                  <a:tcPr anchor="ctr">
                    <a:solidFill>
                      <a:schemeClr val="bg2">
                        <a:lumMod val="20000"/>
                        <a:lumOff val="80000"/>
                      </a:schemeClr>
                    </a:solidFill>
                  </a:tcPr>
                </a:tc>
                <a:tc>
                  <a:txBody>
                    <a:bodyPr/>
                    <a:lstStyle/>
                    <a:p>
                      <a:pPr algn="ctr"/>
                      <a:r>
                        <a:rPr lang="en-GB" sz="1000" dirty="0"/>
                        <a:t>16%</a:t>
                      </a:r>
                    </a:p>
                  </a:txBody>
                  <a:tcPr anchor="ctr">
                    <a:solidFill>
                      <a:schemeClr val="bg2">
                        <a:lumMod val="20000"/>
                        <a:lumOff val="80000"/>
                      </a:schemeClr>
                    </a:solidFill>
                  </a:tcPr>
                </a:tc>
                <a:tc>
                  <a:txBody>
                    <a:bodyPr/>
                    <a:lstStyle/>
                    <a:p>
                      <a:pPr algn="ctr"/>
                      <a:r>
                        <a:rPr lang="en-GB" sz="1000" dirty="0"/>
                        <a:t>19%</a:t>
                      </a:r>
                    </a:p>
                  </a:txBody>
                  <a:tcPr anchor="ctr">
                    <a:solidFill>
                      <a:schemeClr val="bg2">
                        <a:lumMod val="20000"/>
                        <a:lumOff val="80000"/>
                      </a:schemeClr>
                    </a:solidFill>
                  </a:tcPr>
                </a:tc>
                <a:tc>
                  <a:txBody>
                    <a:bodyPr/>
                    <a:lstStyle/>
                    <a:p>
                      <a:pPr algn="ctr"/>
                      <a:r>
                        <a:rPr lang="en-GB" sz="1000" dirty="0"/>
                        <a:t>19%</a:t>
                      </a:r>
                    </a:p>
                  </a:txBody>
                  <a:tcPr anchor="ctr">
                    <a:solidFill>
                      <a:schemeClr val="bg2">
                        <a:lumMod val="20000"/>
                        <a:lumOff val="80000"/>
                      </a:schemeClr>
                    </a:solidFill>
                  </a:tcPr>
                </a:tc>
                <a:tc>
                  <a:txBody>
                    <a:bodyPr/>
                    <a:lstStyle/>
                    <a:p>
                      <a:pPr algn="ctr"/>
                      <a:r>
                        <a:rPr lang="en-GB" sz="1000" dirty="0"/>
                        <a:t>16%</a:t>
                      </a:r>
                    </a:p>
                  </a:txBody>
                  <a:tcPr anchor="ctr">
                    <a:solidFill>
                      <a:schemeClr val="bg2">
                        <a:lumMod val="20000"/>
                        <a:lumOff val="80000"/>
                      </a:schemeClr>
                    </a:solidFill>
                  </a:tcPr>
                </a:tc>
                <a:tc>
                  <a:txBody>
                    <a:bodyPr/>
                    <a:lstStyle/>
                    <a:p>
                      <a:pPr algn="ctr"/>
                      <a:r>
                        <a:rPr lang="en-GB" sz="1000" dirty="0"/>
                        <a:t>20%</a:t>
                      </a:r>
                    </a:p>
                  </a:txBody>
                  <a:tcPr anchor="ctr">
                    <a:solidFill>
                      <a:schemeClr val="bg2">
                        <a:lumMod val="20000"/>
                        <a:lumOff val="80000"/>
                      </a:schemeClr>
                    </a:solidFill>
                  </a:tcPr>
                </a:tc>
                <a:tc>
                  <a:txBody>
                    <a:bodyPr/>
                    <a:lstStyle/>
                    <a:p>
                      <a:pPr algn="ctr"/>
                      <a:r>
                        <a:rPr lang="en-GB" sz="1000" dirty="0"/>
                        <a:t>17%</a:t>
                      </a:r>
                    </a:p>
                  </a:txBody>
                  <a:tcPr anchor="ctr">
                    <a:solidFill>
                      <a:schemeClr val="bg2">
                        <a:lumMod val="20000"/>
                        <a:lumOff val="80000"/>
                      </a:schemeClr>
                    </a:solidFill>
                  </a:tcPr>
                </a:tc>
                <a:extLst>
                  <a:ext uri="{0D108BD9-81ED-4DB2-BD59-A6C34878D82A}">
                    <a16:rowId xmlns:a16="http://schemas.microsoft.com/office/drawing/2014/main" val="10010"/>
                  </a:ext>
                </a:extLst>
              </a:tr>
              <a:tr h="216000">
                <a:tc>
                  <a:txBody>
                    <a:bodyPr/>
                    <a:lstStyle/>
                    <a:p>
                      <a:pPr algn="l"/>
                      <a:r>
                        <a:rPr lang="en-GB" sz="1000" dirty="0"/>
                        <a:t>Spam messages</a:t>
                      </a:r>
                    </a:p>
                  </a:txBody>
                  <a:tcPr anchor="ctr">
                    <a:solidFill>
                      <a:schemeClr val="bg2"/>
                    </a:solidFill>
                  </a:tcPr>
                </a:tc>
                <a:tc>
                  <a:txBody>
                    <a:bodyPr/>
                    <a:lstStyle/>
                    <a:p>
                      <a:pPr algn="ctr"/>
                      <a:r>
                        <a:rPr lang="en-GB" sz="1000" dirty="0"/>
                        <a:t>17%</a:t>
                      </a:r>
                    </a:p>
                  </a:txBody>
                  <a:tcPr anchor="ctr">
                    <a:solidFill>
                      <a:schemeClr val="bg2">
                        <a:lumMod val="20000"/>
                        <a:lumOff val="80000"/>
                      </a:schemeClr>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18%</a:t>
                      </a:r>
                    </a:p>
                  </a:txBody>
                  <a:tcPr anchor="ctr">
                    <a:solidFill>
                      <a:schemeClr val="bg2">
                        <a:lumMod val="20000"/>
                        <a:lumOff val="80000"/>
                      </a:schemeClr>
                    </a:solidFill>
                  </a:tcPr>
                </a:tc>
                <a:tc>
                  <a:txBody>
                    <a:bodyPr/>
                    <a:lstStyle/>
                    <a:p>
                      <a:pPr algn="ctr"/>
                      <a:r>
                        <a:rPr lang="en-GB" sz="1000" dirty="0"/>
                        <a:t>16%</a:t>
                      </a:r>
                    </a:p>
                  </a:txBody>
                  <a:tcPr anchor="ctr">
                    <a:solidFill>
                      <a:schemeClr val="bg2">
                        <a:lumMod val="20000"/>
                        <a:lumOff val="80000"/>
                      </a:schemeClr>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20%</a:t>
                      </a:r>
                    </a:p>
                  </a:txBody>
                  <a:tcPr anchor="ctr">
                    <a:solidFill>
                      <a:schemeClr val="bg2">
                        <a:lumMod val="20000"/>
                        <a:lumOff val="80000"/>
                      </a:schemeClr>
                    </a:solidFill>
                  </a:tcPr>
                </a:tc>
                <a:tc>
                  <a:txBody>
                    <a:bodyPr/>
                    <a:lstStyle/>
                    <a:p>
                      <a:pPr algn="ctr"/>
                      <a:r>
                        <a:rPr lang="en-GB" sz="1000" dirty="0"/>
                        <a:t>19%</a:t>
                      </a:r>
                    </a:p>
                  </a:txBody>
                  <a:tcPr anchor="ctr">
                    <a:solidFill>
                      <a:schemeClr val="bg2">
                        <a:lumMod val="20000"/>
                        <a:lumOff val="80000"/>
                      </a:schemeClr>
                    </a:solidFill>
                  </a:tcPr>
                </a:tc>
                <a:extLst>
                  <a:ext uri="{0D108BD9-81ED-4DB2-BD59-A6C34878D82A}">
                    <a16:rowId xmlns:a16="http://schemas.microsoft.com/office/drawing/2014/main" val="10011"/>
                  </a:ext>
                </a:extLst>
              </a:tr>
              <a:tr h="216000">
                <a:tc>
                  <a:txBody>
                    <a:bodyPr/>
                    <a:lstStyle/>
                    <a:p>
                      <a:pPr algn="l"/>
                      <a:r>
                        <a:rPr lang="en-GB" sz="1000" dirty="0"/>
                        <a:t>Copyright infringements</a:t>
                      </a:r>
                    </a:p>
                  </a:txBody>
                  <a:tcPr anchor="ctr">
                    <a:solidFill>
                      <a:schemeClr val="bg2"/>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15%</a:t>
                      </a:r>
                    </a:p>
                  </a:txBody>
                  <a:tcPr anchor="ctr">
                    <a:solidFill>
                      <a:schemeClr val="bg2">
                        <a:lumMod val="20000"/>
                        <a:lumOff val="80000"/>
                      </a:schemeClr>
                    </a:solidFill>
                  </a:tcPr>
                </a:tc>
                <a:tc>
                  <a:txBody>
                    <a:bodyPr/>
                    <a:lstStyle/>
                    <a:p>
                      <a:pPr algn="ctr"/>
                      <a:r>
                        <a:rPr lang="en-GB" sz="1000" dirty="0"/>
                        <a:t>14%</a:t>
                      </a:r>
                    </a:p>
                  </a:txBody>
                  <a:tcPr anchor="ctr">
                    <a:solidFill>
                      <a:schemeClr val="bg2">
                        <a:lumMod val="20000"/>
                        <a:lumOff val="80000"/>
                      </a:schemeClr>
                    </a:solidFill>
                  </a:tcPr>
                </a:tc>
                <a:tc>
                  <a:txBody>
                    <a:bodyPr/>
                    <a:lstStyle/>
                    <a:p>
                      <a:pPr algn="ctr"/>
                      <a:r>
                        <a:rPr lang="en-GB" sz="1000" dirty="0"/>
                        <a:t>16%</a:t>
                      </a:r>
                    </a:p>
                  </a:txBody>
                  <a:tcPr anchor="ctr">
                    <a:solidFill>
                      <a:schemeClr val="bg2">
                        <a:lumMod val="20000"/>
                        <a:lumOff val="80000"/>
                      </a:schemeClr>
                    </a:solidFill>
                  </a:tcPr>
                </a:tc>
                <a:tc>
                  <a:txBody>
                    <a:bodyPr/>
                    <a:lstStyle/>
                    <a:p>
                      <a:pPr algn="ctr"/>
                      <a:r>
                        <a:rPr lang="en-GB" sz="1000" dirty="0"/>
                        <a:t>14%</a:t>
                      </a:r>
                    </a:p>
                  </a:txBody>
                  <a:tcPr anchor="ctr">
                    <a:solidFill>
                      <a:schemeClr val="bg2">
                        <a:lumMod val="20000"/>
                        <a:lumOff val="80000"/>
                      </a:schemeClr>
                    </a:solidFill>
                  </a:tcPr>
                </a:tc>
                <a:extLst>
                  <a:ext uri="{0D108BD9-81ED-4DB2-BD59-A6C34878D82A}">
                    <a16:rowId xmlns:a16="http://schemas.microsoft.com/office/drawing/2014/main" val="166854383"/>
                  </a:ext>
                </a:extLst>
              </a:tr>
            </a:tbl>
          </a:graphicData>
        </a:graphic>
      </p:graphicFrame>
      <p:sp>
        <p:nvSpPr>
          <p:cNvPr id="7" name="TextBox 6">
            <a:extLst/>
          </p:cNvPr>
          <p:cNvSpPr txBox="1"/>
          <p:nvPr/>
        </p:nvSpPr>
        <p:spPr>
          <a:xfrm>
            <a:off x="2627785" y="5734958"/>
            <a:ext cx="6480720" cy="246221"/>
          </a:xfrm>
          <a:prstGeom prst="rect">
            <a:avLst/>
          </a:prstGeom>
          <a:noFill/>
        </p:spPr>
        <p:txBody>
          <a:bodyPr wrap="square" rtlCol="0">
            <a:spAutoFit/>
          </a:bodyPr>
          <a:lstStyle/>
          <a:p>
            <a:pPr algn="r"/>
            <a:r>
              <a:rPr lang="en-GB" sz="1000" dirty="0"/>
              <a:t>Green and red cells denotes significantly higher or lower than those with no children/16-54 or 16-64 (sig tested to 99%)</a:t>
            </a:r>
          </a:p>
        </p:txBody>
      </p:sp>
    </p:spTree>
    <p:extLst>
      <p:ext uri="{BB962C8B-B14F-4D97-AF65-F5344CB8AC3E}">
        <p14:creationId xmlns:p14="http://schemas.microsoft.com/office/powerpoint/2010/main" val="2542548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275671"/>
            <a:ext cx="5671397" cy="705057"/>
          </a:xfrm>
          <a:prstGeom prst="rect">
            <a:avLst/>
          </a:prstGeom>
        </p:spPr>
        <p:txBody>
          <a:bodyPr/>
          <a:lstStyle/>
          <a:p>
            <a:r>
              <a:rPr lang="en-GB" sz="2400" dirty="0"/>
              <a:t>45% of adults internet users claimed that they would use the “Report” button</a:t>
            </a:r>
          </a:p>
        </p:txBody>
      </p:sp>
      <p:sp>
        <p:nvSpPr>
          <p:cNvPr id="4" name="Title 3"/>
          <p:cNvSpPr>
            <a:spLocks noGrp="1"/>
          </p:cNvSpPr>
          <p:nvPr>
            <p:ph type="title"/>
          </p:nvPr>
        </p:nvSpPr>
        <p:spPr>
          <a:prstGeom prst="rect">
            <a:avLst/>
          </a:prstGeom>
        </p:spPr>
        <p:txBody>
          <a:bodyPr/>
          <a:lstStyle/>
          <a:p>
            <a:r>
              <a:rPr lang="en-GB" dirty="0"/>
              <a:t>How would report harmful content on social media sites</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Q16 If you saw a video or picture that was offensive, disturbing or harmful when you were on a social media site and wanted to do something about it, what would you do? SPONTANEOUS </a:t>
            </a:r>
          </a:p>
          <a:p>
            <a:r>
              <a:rPr lang="en-GB" dirty="0"/>
              <a:t>Base: All internet users in the UK (1686); 16-34 (536), 35-54 (518), 55+ (632)</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798981037"/>
              </p:ext>
            </p:extLst>
          </p:nvPr>
        </p:nvGraphicFramePr>
        <p:xfrm>
          <a:off x="11253" y="1557338"/>
          <a:ext cx="9075598" cy="4284779"/>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p:cNvPr>
          <p:cNvSpPr txBox="1"/>
          <p:nvPr/>
        </p:nvSpPr>
        <p:spPr>
          <a:xfrm>
            <a:off x="11253" y="5673196"/>
            <a:ext cx="1454244" cy="246221"/>
          </a:xfrm>
          <a:prstGeom prst="rect">
            <a:avLst/>
          </a:prstGeom>
          <a:noFill/>
        </p:spPr>
        <p:txBody>
          <a:bodyPr wrap="none" rtlCol="0">
            <a:spAutoFit/>
          </a:bodyPr>
          <a:lstStyle/>
          <a:p>
            <a:r>
              <a:rPr lang="en-GB" sz="1000" dirty="0"/>
              <a:t>*Codes &lt;5% not charted</a:t>
            </a:r>
          </a:p>
        </p:txBody>
      </p:sp>
      <p:cxnSp>
        <p:nvCxnSpPr>
          <p:cNvPr id="14" name="Straight Arrow Connector 13"/>
          <p:cNvCxnSpPr/>
          <p:nvPr/>
        </p:nvCxnSpPr>
        <p:spPr>
          <a:xfrm>
            <a:off x="6588224" y="1916832"/>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graphicFrame>
        <p:nvGraphicFramePr>
          <p:cNvPr id="15" name="Table 14"/>
          <p:cNvGraphicFramePr>
            <a:graphicFrameLocks noGrp="1"/>
          </p:cNvGraphicFramePr>
          <p:nvPr>
            <p:extLst>
              <p:ext uri="{D42A27DB-BD31-4B8C-83A1-F6EECF244321}">
                <p14:modId xmlns:p14="http://schemas.microsoft.com/office/powerpoint/2010/main" val="870177618"/>
              </p:ext>
            </p:extLst>
          </p:nvPr>
        </p:nvGraphicFramePr>
        <p:xfrm>
          <a:off x="7117047" y="1204566"/>
          <a:ext cx="1873029" cy="851654"/>
        </p:xfrm>
        <a:graphic>
          <a:graphicData uri="http://schemas.openxmlformats.org/drawingml/2006/table">
            <a:tbl>
              <a:tblPr firstRow="1" bandRow="1">
                <a:tableStyleId>{2D5ABB26-0587-4C30-8999-92F81FD0307C}</a:tableStyleId>
              </a:tblPr>
              <a:tblGrid>
                <a:gridCol w="624343">
                  <a:extLst>
                    <a:ext uri="{9D8B030D-6E8A-4147-A177-3AD203B41FA5}">
                      <a16:colId xmlns:a16="http://schemas.microsoft.com/office/drawing/2014/main" val="3003021131"/>
                    </a:ext>
                  </a:extLst>
                </a:gridCol>
                <a:gridCol w="624343">
                  <a:extLst>
                    <a:ext uri="{9D8B030D-6E8A-4147-A177-3AD203B41FA5}">
                      <a16:colId xmlns:a16="http://schemas.microsoft.com/office/drawing/2014/main" val="1743852495"/>
                    </a:ext>
                  </a:extLst>
                </a:gridCol>
                <a:gridCol w="624343">
                  <a:extLst>
                    <a:ext uri="{9D8B030D-6E8A-4147-A177-3AD203B41FA5}">
                      <a16:colId xmlns:a16="http://schemas.microsoft.com/office/drawing/2014/main" val="3600610930"/>
                    </a:ext>
                  </a:extLst>
                </a:gridCol>
              </a:tblGrid>
              <a:tr h="489404">
                <a:tc>
                  <a:txBody>
                    <a:bodyPr/>
                    <a:lstStyle/>
                    <a:p>
                      <a:pPr algn="ctr"/>
                      <a:r>
                        <a:rPr lang="en-GB" sz="1200" b="1" dirty="0">
                          <a:solidFill>
                            <a:srgbClr val="AE153B"/>
                          </a:solidFill>
                        </a:rPr>
                        <a:t>16-34</a:t>
                      </a:r>
                    </a:p>
                  </a:txBody>
                  <a:tcPr anchor="ctr"/>
                </a:tc>
                <a:tc>
                  <a:txBody>
                    <a:bodyPr/>
                    <a:lstStyle/>
                    <a:p>
                      <a:pPr algn="ctr"/>
                      <a:r>
                        <a:rPr lang="en-GB" sz="1200" b="1" dirty="0">
                          <a:solidFill>
                            <a:srgbClr val="AE153B"/>
                          </a:solidFill>
                        </a:rPr>
                        <a:t>35-54</a:t>
                      </a:r>
                    </a:p>
                  </a:txBody>
                  <a:tcPr anchor="ctr"/>
                </a:tc>
                <a:tc>
                  <a:txBody>
                    <a:bodyPr/>
                    <a:lstStyle/>
                    <a:p>
                      <a:pPr algn="ctr"/>
                      <a:r>
                        <a:rPr lang="en-GB" sz="1200" b="1" dirty="0">
                          <a:solidFill>
                            <a:srgbClr val="AE153B"/>
                          </a:solidFill>
                        </a:rPr>
                        <a:t>55+</a:t>
                      </a:r>
                    </a:p>
                  </a:txBody>
                  <a:tcPr anchor="ctr"/>
                </a:tc>
                <a:extLst>
                  <a:ext uri="{0D108BD9-81ED-4DB2-BD59-A6C34878D82A}">
                    <a16:rowId xmlns:a16="http://schemas.microsoft.com/office/drawing/2014/main" val="3796271185"/>
                  </a:ext>
                </a:extLst>
              </a:tr>
              <a:tr h="362250">
                <a:tc>
                  <a:txBody>
                    <a:bodyPr/>
                    <a:lstStyle/>
                    <a:p>
                      <a:pPr algn="ctr"/>
                      <a:r>
                        <a:rPr lang="en-GB" sz="1200" dirty="0"/>
                        <a:t>72%</a:t>
                      </a:r>
                    </a:p>
                  </a:txBody>
                  <a:tcPr anchor="ctr"/>
                </a:tc>
                <a:tc>
                  <a:txBody>
                    <a:bodyPr/>
                    <a:lstStyle/>
                    <a:p>
                      <a:pPr algn="ctr"/>
                      <a:r>
                        <a:rPr lang="en-GB" sz="1200" dirty="0"/>
                        <a:t>64%</a:t>
                      </a:r>
                    </a:p>
                  </a:txBody>
                  <a:tcPr anchor="ctr"/>
                </a:tc>
                <a:tc>
                  <a:txBody>
                    <a:bodyPr/>
                    <a:lstStyle/>
                    <a:p>
                      <a:pPr algn="ctr"/>
                      <a:r>
                        <a:rPr lang="en-GB" sz="1200" dirty="0"/>
                        <a:t>43%</a:t>
                      </a:r>
                    </a:p>
                  </a:txBody>
                  <a:tcPr anchor="ctr"/>
                </a:tc>
                <a:extLst>
                  <a:ext uri="{0D108BD9-81ED-4DB2-BD59-A6C34878D82A}">
                    <a16:rowId xmlns:a16="http://schemas.microsoft.com/office/drawing/2014/main" val="2648397374"/>
                  </a:ext>
                </a:extLst>
              </a:tr>
            </a:tbl>
          </a:graphicData>
        </a:graphic>
      </p:graphicFrame>
    </p:spTree>
    <p:extLst>
      <p:ext uri="{BB962C8B-B14F-4D97-AF65-F5344CB8AC3E}">
        <p14:creationId xmlns:p14="http://schemas.microsoft.com/office/powerpoint/2010/main" val="1693744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743405" cy="705057"/>
          </a:xfrm>
          <a:prstGeom prst="rect">
            <a:avLst/>
          </a:prstGeom>
        </p:spPr>
        <p:txBody>
          <a:bodyPr/>
          <a:lstStyle/>
          <a:p>
            <a:r>
              <a:rPr lang="en-GB" sz="2400" dirty="0"/>
              <a:t>The “Report” button was the predominant way in which offensive, disturbing or harmful content had been reported</a:t>
            </a:r>
          </a:p>
        </p:txBody>
      </p:sp>
      <p:sp>
        <p:nvSpPr>
          <p:cNvPr id="4" name="Title 3"/>
          <p:cNvSpPr>
            <a:spLocks noGrp="1"/>
          </p:cNvSpPr>
          <p:nvPr>
            <p:ph type="title"/>
          </p:nvPr>
        </p:nvSpPr>
        <p:spPr>
          <a:xfrm>
            <a:off x="48961" y="1490326"/>
            <a:ext cx="9046078" cy="300991"/>
          </a:xfrm>
          <a:prstGeom prst="rect">
            <a:avLst/>
          </a:prstGeom>
        </p:spPr>
        <p:txBody>
          <a:bodyPr/>
          <a:lstStyle/>
          <a:p>
            <a:r>
              <a:rPr lang="en-GB" dirty="0"/>
              <a:t>Methods of reporting harmful videos / pictures</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Q18 What did you do? SPONTANEOUS</a:t>
            </a:r>
          </a:p>
          <a:p>
            <a:r>
              <a:rPr lang="en-GB" dirty="0"/>
              <a:t>Base: All who  have taken action over experiencing any harm when using the internet (340)</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994302460"/>
              </p:ext>
            </p:extLst>
          </p:nvPr>
        </p:nvGraphicFramePr>
        <p:xfrm>
          <a:off x="539552" y="1729192"/>
          <a:ext cx="7920880"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4339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4</a:t>
            </a:r>
            <a:br>
              <a:rPr lang="en-GB" dirty="0"/>
            </a:br>
            <a:r>
              <a:rPr lang="en-GB" dirty="0"/>
              <a:t>Understanding of regulation</a:t>
            </a:r>
          </a:p>
        </p:txBody>
      </p:sp>
    </p:spTree>
    <p:extLst>
      <p:ext uri="{BB962C8B-B14F-4D97-AF65-F5344CB8AC3E}">
        <p14:creationId xmlns:p14="http://schemas.microsoft.com/office/powerpoint/2010/main" val="1887033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a:xfrm>
            <a:off x="52731" y="336342"/>
            <a:ext cx="6103446" cy="705057"/>
          </a:xfrm>
          <a:prstGeom prst="rect">
            <a:avLst/>
          </a:prstGeom>
        </p:spPr>
        <p:txBody>
          <a:bodyPr/>
          <a:lstStyle/>
          <a:p>
            <a:r>
              <a:rPr lang="en-GB" sz="2400" dirty="0"/>
              <a:t>There is a mixed understanding of current levels of regulation among UK adults</a:t>
            </a:r>
          </a:p>
        </p:txBody>
      </p:sp>
      <p:sp>
        <p:nvSpPr>
          <p:cNvPr id="4" name="Title 3"/>
          <p:cNvSpPr>
            <a:spLocks noGrp="1"/>
          </p:cNvSpPr>
          <p:nvPr>
            <p:ph type="title"/>
          </p:nvPr>
        </p:nvSpPr>
        <p:spPr>
          <a:xfrm>
            <a:off x="11253" y="1239499"/>
            <a:ext cx="9046078" cy="300991"/>
          </a:xfrm>
          <a:prstGeom prst="rect">
            <a:avLst/>
          </a:prstGeom>
        </p:spPr>
        <p:txBody>
          <a:bodyPr/>
          <a:lstStyle/>
          <a:p>
            <a:r>
              <a:rPr lang="en-GB" dirty="0"/>
              <a:t>Perceived regulation of different types of media</a:t>
            </a:r>
          </a:p>
        </p:txBody>
      </p:sp>
      <p:sp>
        <p:nvSpPr>
          <p:cNvPr id="2" name="Text Placeholder 1"/>
          <p:cNvSpPr>
            <a:spLocks noGrp="1"/>
          </p:cNvSpPr>
          <p:nvPr>
            <p:ph type="body" sz="quarter" idx="12"/>
          </p:nvPr>
        </p:nvSpPr>
        <p:spPr>
          <a:xfrm>
            <a:off x="11253" y="5977560"/>
            <a:ext cx="8665203" cy="880439"/>
          </a:xfrm>
        </p:spPr>
        <p:txBody>
          <a:bodyPr/>
          <a:lstStyle/>
          <a:p>
            <a:r>
              <a:rPr lang="en-GB" dirty="0"/>
              <a:t>Source: Kantar TNS Omnibus 27/06/2018 to 01/07/2018 (Week 26)</a:t>
            </a:r>
          </a:p>
          <a:p>
            <a:r>
              <a:rPr lang="en-GB" dirty="0"/>
              <a:t>Question: Q22 I’m now going to read out different types of media (for example TV, internet sites, newspapers etc.) and for each please tell me which one statement best describes your understanding of the level of regulation in the UK? PROMPTED</a:t>
            </a:r>
          </a:p>
          <a:p>
            <a:r>
              <a:rPr lang="en-GB" dirty="0"/>
              <a:t>Base: All internet users in the UK (1686)</a:t>
            </a:r>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1003764851"/>
              </p:ext>
            </p:extLst>
          </p:nvPr>
        </p:nvGraphicFramePr>
        <p:xfrm>
          <a:off x="41288" y="1389995"/>
          <a:ext cx="9037637" cy="45592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05529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4"/>
          </p:nvPr>
        </p:nvSpPr>
        <p:spPr>
          <a:xfrm>
            <a:off x="52731" y="336342"/>
            <a:ext cx="5671398" cy="705057"/>
          </a:xfrm>
          <a:prstGeom prst="rect">
            <a:avLst/>
          </a:prstGeom>
        </p:spPr>
        <p:txBody>
          <a:bodyPr/>
          <a:lstStyle/>
          <a:p>
            <a:r>
              <a:rPr lang="en-GB" sz="2400" dirty="0"/>
              <a:t>Perceptions of who the regulator is for different media varies across the population</a:t>
            </a:r>
          </a:p>
        </p:txBody>
      </p:sp>
      <p:sp>
        <p:nvSpPr>
          <p:cNvPr id="4" name="Title 3"/>
          <p:cNvSpPr>
            <a:spLocks noGrp="1"/>
          </p:cNvSpPr>
          <p:nvPr>
            <p:ph type="title"/>
          </p:nvPr>
        </p:nvSpPr>
        <p:spPr>
          <a:xfrm>
            <a:off x="41288" y="1197240"/>
            <a:ext cx="9046078" cy="300991"/>
          </a:xfrm>
          <a:prstGeom prst="rect">
            <a:avLst/>
          </a:prstGeom>
        </p:spPr>
        <p:txBody>
          <a:bodyPr/>
          <a:lstStyle/>
          <a:p>
            <a:r>
              <a:rPr lang="en-GB" dirty="0"/>
              <a:t>Perceived regulatory body (amongst those who believed there is a regulator)</a:t>
            </a:r>
          </a:p>
        </p:txBody>
      </p:sp>
      <p:graphicFrame>
        <p:nvGraphicFramePr>
          <p:cNvPr id="11" name="Chart Placeholder 10"/>
          <p:cNvGraphicFramePr>
            <a:graphicFrameLocks noGrp="1"/>
          </p:cNvGraphicFramePr>
          <p:nvPr>
            <p:ph type="chart" sz="quarter" idx="4294967295"/>
            <p:extLst>
              <p:ext uri="{D42A27DB-BD31-4B8C-83A1-F6EECF244321}">
                <p14:modId xmlns:p14="http://schemas.microsoft.com/office/powerpoint/2010/main" val="899118920"/>
              </p:ext>
            </p:extLst>
          </p:nvPr>
        </p:nvGraphicFramePr>
        <p:xfrm>
          <a:off x="755576" y="1650900"/>
          <a:ext cx="8331273" cy="432666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2"/>
          </p:nvPr>
        </p:nvSpPr>
        <p:spPr/>
        <p:txBody>
          <a:bodyPr/>
          <a:lstStyle/>
          <a:p>
            <a:r>
              <a:rPr lang="en-GB" dirty="0"/>
              <a:t>Source: Kantar TNS Omnibus 27/06/2018 to 01/07/2018 (Week 26)</a:t>
            </a:r>
          </a:p>
          <a:p>
            <a:r>
              <a:rPr lang="en-GB" dirty="0"/>
              <a:t>Question: Q23 Thinking again about each of the following types of media, who do you think is the regulator? PROMPTED</a:t>
            </a:r>
          </a:p>
          <a:p>
            <a:r>
              <a:rPr lang="en-GB" dirty="0"/>
              <a:t>Base: All who believe there is a regulator (354-1001)</a:t>
            </a:r>
          </a:p>
        </p:txBody>
      </p:sp>
      <p:graphicFrame>
        <p:nvGraphicFramePr>
          <p:cNvPr id="2" name="Table 1"/>
          <p:cNvGraphicFramePr>
            <a:graphicFrameLocks noGrp="1"/>
          </p:cNvGraphicFramePr>
          <p:nvPr>
            <p:extLst>
              <p:ext uri="{D42A27DB-BD31-4B8C-83A1-F6EECF244321}">
                <p14:modId xmlns:p14="http://schemas.microsoft.com/office/powerpoint/2010/main" val="714353576"/>
              </p:ext>
            </p:extLst>
          </p:nvPr>
        </p:nvGraphicFramePr>
        <p:xfrm>
          <a:off x="787748" y="5542632"/>
          <a:ext cx="8356248" cy="370840"/>
        </p:xfrm>
        <a:graphic>
          <a:graphicData uri="http://schemas.openxmlformats.org/drawingml/2006/table">
            <a:tbl>
              <a:tblPr firstRow="1" bandRow="1">
                <a:tableStyleId>{2D5ABB26-0587-4C30-8999-92F81FD0307C}</a:tableStyleId>
              </a:tblPr>
              <a:tblGrid>
                <a:gridCol w="928472">
                  <a:extLst>
                    <a:ext uri="{9D8B030D-6E8A-4147-A177-3AD203B41FA5}">
                      <a16:colId xmlns:a16="http://schemas.microsoft.com/office/drawing/2014/main" val="2410921615"/>
                    </a:ext>
                  </a:extLst>
                </a:gridCol>
                <a:gridCol w="928472">
                  <a:extLst>
                    <a:ext uri="{9D8B030D-6E8A-4147-A177-3AD203B41FA5}">
                      <a16:colId xmlns:a16="http://schemas.microsoft.com/office/drawing/2014/main" val="1312214772"/>
                    </a:ext>
                  </a:extLst>
                </a:gridCol>
                <a:gridCol w="928472">
                  <a:extLst>
                    <a:ext uri="{9D8B030D-6E8A-4147-A177-3AD203B41FA5}">
                      <a16:colId xmlns:a16="http://schemas.microsoft.com/office/drawing/2014/main" val="3956430661"/>
                    </a:ext>
                  </a:extLst>
                </a:gridCol>
                <a:gridCol w="928472">
                  <a:extLst>
                    <a:ext uri="{9D8B030D-6E8A-4147-A177-3AD203B41FA5}">
                      <a16:colId xmlns:a16="http://schemas.microsoft.com/office/drawing/2014/main" val="2500286686"/>
                    </a:ext>
                  </a:extLst>
                </a:gridCol>
                <a:gridCol w="928472">
                  <a:extLst>
                    <a:ext uri="{9D8B030D-6E8A-4147-A177-3AD203B41FA5}">
                      <a16:colId xmlns:a16="http://schemas.microsoft.com/office/drawing/2014/main" val="1948732498"/>
                    </a:ext>
                  </a:extLst>
                </a:gridCol>
                <a:gridCol w="928472">
                  <a:extLst>
                    <a:ext uri="{9D8B030D-6E8A-4147-A177-3AD203B41FA5}">
                      <a16:colId xmlns:a16="http://schemas.microsoft.com/office/drawing/2014/main" val="2287660910"/>
                    </a:ext>
                  </a:extLst>
                </a:gridCol>
                <a:gridCol w="928472">
                  <a:extLst>
                    <a:ext uri="{9D8B030D-6E8A-4147-A177-3AD203B41FA5}">
                      <a16:colId xmlns:a16="http://schemas.microsoft.com/office/drawing/2014/main" val="650140264"/>
                    </a:ext>
                  </a:extLst>
                </a:gridCol>
                <a:gridCol w="928472">
                  <a:extLst>
                    <a:ext uri="{9D8B030D-6E8A-4147-A177-3AD203B41FA5}">
                      <a16:colId xmlns:a16="http://schemas.microsoft.com/office/drawing/2014/main" val="3819940076"/>
                    </a:ext>
                  </a:extLst>
                </a:gridCol>
                <a:gridCol w="928472">
                  <a:extLst>
                    <a:ext uri="{9D8B030D-6E8A-4147-A177-3AD203B41FA5}">
                      <a16:colId xmlns:a16="http://schemas.microsoft.com/office/drawing/2014/main" val="588868421"/>
                    </a:ext>
                  </a:extLst>
                </a:gridCol>
              </a:tblGrid>
              <a:tr h="370840">
                <a:tc>
                  <a:txBody>
                    <a:bodyPr/>
                    <a:lstStyle/>
                    <a:p>
                      <a:pPr algn="ctr"/>
                      <a:r>
                        <a:rPr lang="en-GB" sz="1200" b="1" i="1" dirty="0"/>
                        <a:t>60%</a:t>
                      </a:r>
                    </a:p>
                  </a:txBody>
                  <a:tcPr anchor="ctr"/>
                </a:tc>
                <a:tc>
                  <a:txBody>
                    <a:bodyPr/>
                    <a:lstStyle/>
                    <a:p>
                      <a:pPr algn="ctr"/>
                      <a:r>
                        <a:rPr lang="en-GB" sz="1200" b="1" i="1" dirty="0"/>
                        <a:t>54%</a:t>
                      </a:r>
                    </a:p>
                  </a:txBody>
                  <a:tcPr anchor="ctr"/>
                </a:tc>
                <a:tc>
                  <a:txBody>
                    <a:bodyPr/>
                    <a:lstStyle/>
                    <a:p>
                      <a:pPr algn="ctr"/>
                      <a:r>
                        <a:rPr lang="en-GB" sz="1200" b="1" i="1" dirty="0"/>
                        <a:t>52%</a:t>
                      </a:r>
                    </a:p>
                  </a:txBody>
                  <a:tcPr anchor="ctr"/>
                </a:tc>
                <a:tc>
                  <a:txBody>
                    <a:bodyPr/>
                    <a:lstStyle/>
                    <a:p>
                      <a:pPr algn="ctr"/>
                      <a:r>
                        <a:rPr lang="en-GB" sz="1200" b="1" i="1" dirty="0"/>
                        <a:t>30%</a:t>
                      </a:r>
                    </a:p>
                  </a:txBody>
                  <a:tcPr anchor="ctr"/>
                </a:tc>
                <a:tc>
                  <a:txBody>
                    <a:bodyPr/>
                    <a:lstStyle/>
                    <a:p>
                      <a:pPr algn="ctr"/>
                      <a:r>
                        <a:rPr lang="en-GB" sz="1200" b="1" i="1" dirty="0"/>
                        <a:t>31%</a:t>
                      </a:r>
                    </a:p>
                  </a:txBody>
                  <a:tcPr anchor="ctr"/>
                </a:tc>
                <a:tc>
                  <a:txBody>
                    <a:bodyPr/>
                    <a:lstStyle/>
                    <a:p>
                      <a:pPr algn="ctr"/>
                      <a:r>
                        <a:rPr lang="en-GB" sz="1200" b="1" i="1" dirty="0"/>
                        <a:t>46%</a:t>
                      </a:r>
                    </a:p>
                  </a:txBody>
                  <a:tcPr anchor="ctr"/>
                </a:tc>
                <a:tc>
                  <a:txBody>
                    <a:bodyPr/>
                    <a:lstStyle/>
                    <a:p>
                      <a:pPr algn="ctr"/>
                      <a:r>
                        <a:rPr lang="en-GB" sz="1200" b="1" i="1" dirty="0"/>
                        <a:t>21%</a:t>
                      </a:r>
                    </a:p>
                  </a:txBody>
                  <a:tcPr anchor="ctr"/>
                </a:tc>
                <a:tc>
                  <a:txBody>
                    <a:bodyPr/>
                    <a:lstStyle/>
                    <a:p>
                      <a:pPr algn="ctr"/>
                      <a:r>
                        <a:rPr lang="en-GB" sz="1200" b="1" i="1" dirty="0"/>
                        <a:t>39%</a:t>
                      </a:r>
                    </a:p>
                  </a:txBody>
                  <a:tcPr anchor="ctr"/>
                </a:tc>
                <a:tc>
                  <a:txBody>
                    <a:bodyPr/>
                    <a:lstStyle/>
                    <a:p>
                      <a:pPr algn="ctr"/>
                      <a:r>
                        <a:rPr lang="en-GB" sz="1200" b="1" i="1" dirty="0"/>
                        <a:t>21%</a:t>
                      </a:r>
                    </a:p>
                  </a:txBody>
                  <a:tcPr anchor="ctr"/>
                </a:tc>
                <a:extLst>
                  <a:ext uri="{0D108BD9-81ED-4DB2-BD59-A6C34878D82A}">
                    <a16:rowId xmlns:a16="http://schemas.microsoft.com/office/drawing/2014/main" val="3573327974"/>
                  </a:ext>
                </a:extLst>
              </a:tr>
            </a:tbl>
          </a:graphicData>
        </a:graphic>
      </p:graphicFrame>
      <p:sp>
        <p:nvSpPr>
          <p:cNvPr id="3" name="TextBox 2"/>
          <p:cNvSpPr txBox="1"/>
          <p:nvPr/>
        </p:nvSpPr>
        <p:spPr>
          <a:xfrm>
            <a:off x="1588" y="5366449"/>
            <a:ext cx="1037016" cy="600164"/>
          </a:xfrm>
          <a:prstGeom prst="rect">
            <a:avLst/>
          </a:prstGeom>
          <a:noFill/>
        </p:spPr>
        <p:txBody>
          <a:bodyPr wrap="square" rtlCol="0">
            <a:spAutoFit/>
          </a:bodyPr>
          <a:lstStyle/>
          <a:p>
            <a:pPr algn="ctr"/>
            <a:r>
              <a:rPr lang="en-GB" sz="1100" i="1" dirty="0"/>
              <a:t>% who believed there is a regulator</a:t>
            </a:r>
          </a:p>
        </p:txBody>
      </p:sp>
    </p:spTree>
    <p:extLst>
      <p:ext uri="{BB962C8B-B14F-4D97-AF65-F5344CB8AC3E}">
        <p14:creationId xmlns:p14="http://schemas.microsoft.com/office/powerpoint/2010/main" val="343814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Summary of key findings</a:t>
            </a:r>
          </a:p>
        </p:txBody>
      </p:sp>
      <p:sp>
        <p:nvSpPr>
          <p:cNvPr id="4" name="TextBox 3">
            <a:extLst>
              <a:ext uri="{FF2B5EF4-FFF2-40B4-BE49-F238E27FC236}">
                <a16:creationId xmlns:a16="http://schemas.microsoft.com/office/drawing/2014/main" id="{0D86C4A9-5808-4BC4-8F6F-455C97CF3F09}"/>
              </a:ext>
            </a:extLst>
          </p:cNvPr>
          <p:cNvSpPr txBox="1"/>
          <p:nvPr/>
        </p:nvSpPr>
        <p:spPr>
          <a:xfrm>
            <a:off x="251520" y="1124744"/>
            <a:ext cx="8640960" cy="6478697"/>
          </a:xfrm>
          <a:prstGeom prst="rect">
            <a:avLst/>
          </a:prstGeom>
          <a:noFill/>
        </p:spPr>
        <p:txBody>
          <a:bodyPr wrap="square" rtlCol="0">
            <a:spAutoFit/>
          </a:bodyPr>
          <a:lstStyle/>
          <a:p>
            <a:pPr marL="285750"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79% of UK adult internet users have concern(s) about aspects of going online</a:t>
            </a:r>
          </a:p>
          <a:p>
            <a:pPr fontAlgn="base">
              <a:spcBef>
                <a:spcPct val="0"/>
              </a:spcBef>
              <a:spcAft>
                <a:spcPct val="0"/>
              </a:spcAft>
            </a:pPr>
            <a:endParaRPr lang="en-GB" sz="1900" b="1" dirty="0">
              <a:cs typeface="Arial" panose="020B0604020202020204" pitchFamily="34" charset="0"/>
            </a:endParaRPr>
          </a:p>
          <a:p>
            <a:pPr marL="742950" lvl="1"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66% are concerned about CONTENT that people view, read or listen to online</a:t>
            </a:r>
          </a:p>
          <a:p>
            <a:pPr marL="742950" lvl="1"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58% are concerned about DATA / PRIVACY</a:t>
            </a:r>
          </a:p>
          <a:p>
            <a:pPr marL="742950" lvl="1"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55% are concerned about INTERACTIONS WITH OTHER USERS</a:t>
            </a:r>
          </a:p>
          <a:p>
            <a:pPr marL="742950" lvl="1"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54% are concerned about HACKING / SECURITY</a:t>
            </a:r>
          </a:p>
          <a:p>
            <a:pPr marL="285750" indent="-285750" fontAlgn="base">
              <a:spcBef>
                <a:spcPct val="0"/>
              </a:spcBef>
              <a:spcAft>
                <a:spcPct val="0"/>
              </a:spcAft>
              <a:buFont typeface="Arial" panose="020B0604020202020204" pitchFamily="34" charset="0"/>
              <a:buChar char="•"/>
            </a:pPr>
            <a:endParaRPr lang="en-GB" sz="1900"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45% of UK adult internet users indicated that they have experienced some form of online harm</a:t>
            </a:r>
          </a:p>
          <a:p>
            <a:pPr marL="285750" indent="-285750" fontAlgn="base">
              <a:spcBef>
                <a:spcPct val="0"/>
              </a:spcBef>
              <a:spcAft>
                <a:spcPct val="0"/>
              </a:spcAft>
              <a:buFont typeface="Arial" panose="020B0604020202020204" pitchFamily="34" charset="0"/>
              <a:buChar char="•"/>
            </a:pPr>
            <a:endParaRPr lang="en-GB" sz="1900"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21% of UK adult internet users have taken action to report harmful content</a:t>
            </a:r>
          </a:p>
          <a:p>
            <a:pPr marL="285750" indent="-285750" fontAlgn="base">
              <a:spcBef>
                <a:spcPct val="0"/>
              </a:spcBef>
              <a:spcAft>
                <a:spcPct val="0"/>
              </a:spcAft>
              <a:buFont typeface="Arial" panose="020B0604020202020204" pitchFamily="34" charset="0"/>
              <a:buChar char="•"/>
            </a:pPr>
            <a:endParaRPr lang="en-GB" sz="1900"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The broadcast and online regulatory framework is not well understood by a significant proportion of the public</a:t>
            </a:r>
          </a:p>
          <a:p>
            <a:pPr marL="285750" indent="-285750" fontAlgn="base">
              <a:spcBef>
                <a:spcPct val="0"/>
              </a:spcBef>
              <a:spcAft>
                <a:spcPct val="0"/>
              </a:spcAft>
              <a:buFont typeface="Arial" panose="020B0604020202020204" pitchFamily="34" charset="0"/>
              <a:buChar char="•"/>
            </a:pPr>
            <a:endParaRPr lang="en-GB" sz="1900"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GB" sz="1900" b="1" dirty="0">
                <a:cs typeface="Arial" panose="020B0604020202020204" pitchFamily="34" charset="0"/>
              </a:rPr>
              <a:t>Views are split on whether current regulations are sufficient, or whether more is required. Few believe regulation should be reduced</a:t>
            </a:r>
          </a:p>
          <a:p>
            <a:pPr marL="285750" indent="-285750" fontAlgn="base">
              <a:spcBef>
                <a:spcPct val="0"/>
              </a:spcBef>
              <a:spcAft>
                <a:spcPct val="0"/>
              </a:spcAft>
              <a:buFont typeface="Arial" panose="020B0604020202020204" pitchFamily="34" charset="0"/>
              <a:buChar char="•"/>
            </a:pPr>
            <a:endParaRPr lang="en-GB" sz="2000" b="1" dirty="0">
              <a:solidFill>
                <a:srgbClr val="C00000"/>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endParaRPr lang="en-GB"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endParaRPr lang="en-GB"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endParaRPr lang="en-GB" b="1" dirty="0">
              <a:cs typeface="Arial" panose="020B0604020202020204" pitchFamily="34" charset="0"/>
            </a:endParaRPr>
          </a:p>
          <a:p>
            <a:pPr marL="285750" indent="-285750" fontAlgn="base">
              <a:spcBef>
                <a:spcPct val="0"/>
              </a:spcBef>
              <a:spcAft>
                <a:spcPct val="0"/>
              </a:spcAft>
              <a:buFont typeface="Arial" panose="020B0604020202020204" pitchFamily="34" charset="0"/>
              <a:buChar char="•"/>
            </a:pPr>
            <a:endParaRPr lang="en-GB" b="1" dirty="0">
              <a:cs typeface="Arial" panose="020B0604020202020204" pitchFamily="34" charset="0"/>
            </a:endParaRPr>
          </a:p>
        </p:txBody>
      </p:sp>
    </p:spTree>
    <p:extLst>
      <p:ext uri="{BB962C8B-B14F-4D97-AF65-F5344CB8AC3E}">
        <p14:creationId xmlns:p14="http://schemas.microsoft.com/office/powerpoint/2010/main" val="34470866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52731" y="336342"/>
            <a:ext cx="5599389" cy="705057"/>
          </a:xfrm>
          <a:prstGeom prst="rect">
            <a:avLst/>
          </a:prstGeom>
        </p:spPr>
        <p:txBody>
          <a:bodyPr/>
          <a:lstStyle/>
          <a:p>
            <a:r>
              <a:rPr lang="en-GB" sz="1800" dirty="0"/>
              <a:t>There were mixed views on current level of regulation; over half of internet using adults believe more is needed on social media</a:t>
            </a:r>
          </a:p>
          <a:p>
            <a:endParaRPr lang="en-GB" dirty="0"/>
          </a:p>
        </p:txBody>
      </p:sp>
      <p:sp>
        <p:nvSpPr>
          <p:cNvPr id="20" name="Title 19"/>
          <p:cNvSpPr>
            <a:spLocks noGrp="1"/>
          </p:cNvSpPr>
          <p:nvPr>
            <p:ph type="title"/>
          </p:nvPr>
        </p:nvSpPr>
        <p:spPr>
          <a:xfrm>
            <a:off x="48709" y="1230007"/>
            <a:ext cx="9046078" cy="300991"/>
          </a:xfrm>
          <a:prstGeom prst="rect">
            <a:avLst/>
          </a:prstGeom>
        </p:spPr>
        <p:txBody>
          <a:bodyPr/>
          <a:lstStyle/>
          <a:p>
            <a:r>
              <a:rPr lang="en-GB" dirty="0"/>
              <a:t>Views on level of regulation </a:t>
            </a:r>
          </a:p>
        </p:txBody>
      </p:sp>
      <p:sp>
        <p:nvSpPr>
          <p:cNvPr id="2" name="Text Placeholder 1"/>
          <p:cNvSpPr>
            <a:spLocks noGrp="1"/>
          </p:cNvSpPr>
          <p:nvPr>
            <p:ph type="body" sz="quarter" idx="12"/>
          </p:nvPr>
        </p:nvSpPr>
        <p:spPr/>
        <p:txBody>
          <a:bodyPr/>
          <a:lstStyle/>
          <a:p>
            <a:r>
              <a:rPr lang="en-GB" dirty="0"/>
              <a:t>Source: Kantar TNS Omnibus 27/06/2018 to 01/07/2018 (Week 26)</a:t>
            </a:r>
          </a:p>
          <a:p>
            <a:r>
              <a:rPr lang="en-GB" dirty="0"/>
              <a:t>Question: Q24 And for each type of media, do you think that there should be more, less or about the same amount of regulation as there is today? PROMPTED </a:t>
            </a:r>
          </a:p>
          <a:p>
            <a:r>
              <a:rPr lang="en-GB" dirty="0"/>
              <a:t>Base: All internet users in the UK (1686); 16-34 (536), 55+ (632)</a:t>
            </a:r>
          </a:p>
        </p:txBody>
      </p:sp>
      <p:graphicFrame>
        <p:nvGraphicFramePr>
          <p:cNvPr id="10" name="Chart Placeholder 9"/>
          <p:cNvGraphicFramePr>
            <a:graphicFrameLocks noGrp="1"/>
          </p:cNvGraphicFramePr>
          <p:nvPr>
            <p:ph type="chart" sz="quarter" idx="13"/>
            <p:extLst/>
          </p:nvPr>
        </p:nvGraphicFramePr>
        <p:xfrm>
          <a:off x="49213" y="1437600"/>
          <a:ext cx="8987283" cy="4539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86643561"/>
              </p:ext>
            </p:extLst>
          </p:nvPr>
        </p:nvGraphicFramePr>
        <p:xfrm>
          <a:off x="7020520" y="1179572"/>
          <a:ext cx="2015976" cy="4609380"/>
        </p:xfrm>
        <a:graphic>
          <a:graphicData uri="http://schemas.openxmlformats.org/drawingml/2006/table">
            <a:tbl>
              <a:tblPr firstRow="1" bandRow="1">
                <a:tableStyleId>{2D5ABB26-0587-4C30-8999-92F81FD0307C}</a:tableStyleId>
              </a:tblPr>
              <a:tblGrid>
                <a:gridCol w="1007988">
                  <a:extLst>
                    <a:ext uri="{9D8B030D-6E8A-4147-A177-3AD203B41FA5}">
                      <a16:colId xmlns:a16="http://schemas.microsoft.com/office/drawing/2014/main" val="3003021131"/>
                    </a:ext>
                  </a:extLst>
                </a:gridCol>
                <a:gridCol w="1007988">
                  <a:extLst>
                    <a:ext uri="{9D8B030D-6E8A-4147-A177-3AD203B41FA5}">
                      <a16:colId xmlns:a16="http://schemas.microsoft.com/office/drawing/2014/main" val="1743852495"/>
                    </a:ext>
                  </a:extLst>
                </a:gridCol>
              </a:tblGrid>
              <a:tr h="413589">
                <a:tc gridSpan="2">
                  <a:txBody>
                    <a:bodyPr/>
                    <a:lstStyle/>
                    <a:p>
                      <a:pPr algn="ctr"/>
                      <a:r>
                        <a:rPr lang="en-GB" sz="1200" b="1" i="1" dirty="0">
                          <a:solidFill>
                            <a:srgbClr val="AE153B"/>
                          </a:solidFill>
                        </a:rPr>
                        <a:t>% who</a:t>
                      </a:r>
                      <a:r>
                        <a:rPr lang="en-GB" sz="1200" b="1" i="1" baseline="0" dirty="0">
                          <a:solidFill>
                            <a:srgbClr val="AE153B"/>
                          </a:solidFill>
                        </a:rPr>
                        <a:t> believe there should be </a:t>
                      </a:r>
                      <a:r>
                        <a:rPr lang="en-GB" sz="1200" b="1" i="1" u="sng" baseline="0" dirty="0">
                          <a:solidFill>
                            <a:srgbClr val="AE153B"/>
                          </a:solidFill>
                        </a:rPr>
                        <a:t>more regulation</a:t>
                      </a:r>
                      <a:endParaRPr lang="en-GB" sz="1200" b="1" i="1" u="sng" dirty="0">
                        <a:solidFill>
                          <a:srgbClr val="AE153B"/>
                        </a:solidFill>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GB" sz="1100" b="1" dirty="0">
                        <a:solidFill>
                          <a:srgbClr val="AE153B"/>
                        </a:solidFill>
                      </a:endParaRPr>
                    </a:p>
                  </a:txBody>
                  <a:tcPr anchor="ctr">
                    <a:lnR w="12700" cap="flat" cmpd="sng" algn="ctr">
                      <a:solidFill>
                        <a:schemeClr val="bg1">
                          <a:lumMod val="65000"/>
                        </a:schemeClr>
                      </a:solidFill>
                      <a:prstDash val="sysDash"/>
                      <a:round/>
                      <a:headEnd type="none" w="med" len="med"/>
                      <a:tailEnd type="none" w="med" len="med"/>
                    </a:lnR>
                  </a:tcPr>
                </a:tc>
                <a:extLst>
                  <a:ext uri="{0D108BD9-81ED-4DB2-BD59-A6C34878D82A}">
                    <a16:rowId xmlns:a16="http://schemas.microsoft.com/office/drawing/2014/main" val="2413889096"/>
                  </a:ext>
                </a:extLst>
              </a:tr>
              <a:tr h="541938">
                <a:tc>
                  <a:txBody>
                    <a:bodyPr/>
                    <a:lstStyle/>
                    <a:p>
                      <a:pPr algn="ctr"/>
                      <a:r>
                        <a:rPr lang="en-GB" sz="1200" b="1" dirty="0">
                          <a:solidFill>
                            <a:srgbClr val="AE153B"/>
                          </a:solidFill>
                        </a:rPr>
                        <a:t>16-34</a:t>
                      </a:r>
                    </a:p>
                  </a:txBody>
                  <a:tcPr anchor="ctr">
                    <a:lnR>
                      <a:noFill/>
                    </a:lnR>
                    <a:lnT>
                      <a:noFill/>
                    </a:lnT>
                  </a:tcPr>
                </a:tc>
                <a:tc>
                  <a:txBody>
                    <a:bodyPr/>
                    <a:lstStyle/>
                    <a:p>
                      <a:pPr algn="ctr"/>
                      <a:r>
                        <a:rPr lang="en-GB" sz="1200" b="1" dirty="0">
                          <a:solidFill>
                            <a:srgbClr val="AE153B"/>
                          </a:solidFill>
                        </a:rPr>
                        <a:t>55+</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796271185"/>
                  </a:ext>
                </a:extLst>
              </a:tr>
              <a:tr h="401138">
                <a:tc>
                  <a:txBody>
                    <a:bodyPr/>
                    <a:lstStyle/>
                    <a:p>
                      <a:pPr algn="ctr"/>
                      <a:r>
                        <a:rPr lang="en-GB" sz="1200" dirty="0"/>
                        <a:t>19%</a:t>
                      </a:r>
                    </a:p>
                  </a:txBody>
                  <a:tcPr anchor="ctr">
                    <a:lnR>
                      <a:noFill/>
                    </a:lnR>
                  </a:tcPr>
                </a:tc>
                <a:tc>
                  <a:txBody>
                    <a:bodyPr/>
                    <a:lstStyle/>
                    <a:p>
                      <a:pPr algn="ctr"/>
                      <a:r>
                        <a:rPr lang="en-GB" sz="1200" b="1" dirty="0">
                          <a:solidFill>
                            <a:srgbClr val="00B050"/>
                          </a:solidFill>
                        </a:rPr>
                        <a:t>26%</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800226653"/>
                  </a:ext>
                </a:extLst>
              </a:tr>
              <a:tr h="401138">
                <a:tc>
                  <a:txBody>
                    <a:bodyPr/>
                    <a:lstStyle/>
                    <a:p>
                      <a:pPr algn="ctr"/>
                      <a:r>
                        <a:rPr lang="en-GB" sz="1200"/>
                        <a:t>18%</a:t>
                      </a:r>
                      <a:endParaRPr lang="en-GB" sz="1200" dirty="0"/>
                    </a:p>
                  </a:txBody>
                  <a:tcPr anchor="ctr">
                    <a:lnR>
                      <a:noFill/>
                    </a:lnR>
                  </a:tcPr>
                </a:tc>
                <a:tc>
                  <a:txBody>
                    <a:bodyPr/>
                    <a:lstStyle/>
                    <a:p>
                      <a:pPr algn="ctr"/>
                      <a:r>
                        <a:rPr lang="en-GB" sz="1200" b="1" dirty="0">
                          <a:solidFill>
                            <a:srgbClr val="00B050"/>
                          </a:solidFill>
                        </a:rPr>
                        <a:t>27%</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140324550"/>
                  </a:ext>
                </a:extLst>
              </a:tr>
              <a:tr h="401138">
                <a:tc>
                  <a:txBody>
                    <a:bodyPr/>
                    <a:lstStyle/>
                    <a:p>
                      <a:pPr algn="ctr"/>
                      <a:r>
                        <a:rPr lang="en-GB" sz="1200" dirty="0"/>
                        <a:t>19%</a:t>
                      </a:r>
                    </a:p>
                  </a:txBody>
                  <a:tcPr anchor="ctr">
                    <a:lnR>
                      <a:noFill/>
                    </a:lnR>
                  </a:tcPr>
                </a:tc>
                <a:tc>
                  <a:txBody>
                    <a:bodyPr/>
                    <a:lstStyle/>
                    <a:p>
                      <a:pPr algn="ctr"/>
                      <a:r>
                        <a:rPr lang="en-GB" sz="1200" b="1" dirty="0">
                          <a:solidFill>
                            <a:srgbClr val="00B050"/>
                          </a:solidFill>
                        </a:rPr>
                        <a:t>27%</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52856756"/>
                  </a:ext>
                </a:extLst>
              </a:tr>
              <a:tr h="401138">
                <a:tc>
                  <a:txBody>
                    <a:bodyPr/>
                    <a:lstStyle/>
                    <a:p>
                      <a:pPr algn="ctr"/>
                      <a:r>
                        <a:rPr lang="en-GB" sz="1200" dirty="0"/>
                        <a:t>21%</a:t>
                      </a:r>
                    </a:p>
                  </a:txBody>
                  <a:tcPr anchor="ctr">
                    <a:lnR>
                      <a:noFill/>
                    </a:lnR>
                  </a:tcPr>
                </a:tc>
                <a:tc>
                  <a:txBody>
                    <a:bodyPr/>
                    <a:lstStyle/>
                    <a:p>
                      <a:pPr algn="ctr"/>
                      <a:r>
                        <a:rPr lang="en-GB" sz="1200" b="1" dirty="0">
                          <a:solidFill>
                            <a:srgbClr val="00B050"/>
                          </a:solidFill>
                        </a:rPr>
                        <a:t>29%</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97134733"/>
                  </a:ext>
                </a:extLst>
              </a:tr>
              <a:tr h="401138">
                <a:tc>
                  <a:txBody>
                    <a:bodyPr/>
                    <a:lstStyle/>
                    <a:p>
                      <a:pPr algn="ctr"/>
                      <a:r>
                        <a:rPr lang="en-GB" sz="1200" dirty="0"/>
                        <a:t>24%</a:t>
                      </a:r>
                    </a:p>
                  </a:txBody>
                  <a:tcPr anchor="ctr">
                    <a:lnR>
                      <a:noFill/>
                    </a:lnR>
                  </a:tcPr>
                </a:tc>
                <a:tc>
                  <a:txBody>
                    <a:bodyPr/>
                    <a:lstStyle/>
                    <a:p>
                      <a:pPr algn="ctr"/>
                      <a:r>
                        <a:rPr lang="en-GB" sz="1200" dirty="0"/>
                        <a:t>30%</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75856007"/>
                  </a:ext>
                </a:extLst>
              </a:tr>
              <a:tr h="401138">
                <a:tc>
                  <a:txBody>
                    <a:bodyPr/>
                    <a:lstStyle/>
                    <a:p>
                      <a:pPr algn="ctr"/>
                      <a:r>
                        <a:rPr lang="en-GB" sz="1200" dirty="0"/>
                        <a:t>36%</a:t>
                      </a:r>
                    </a:p>
                  </a:txBody>
                  <a:tcPr anchor="ctr">
                    <a:lnR>
                      <a:noFill/>
                    </a:lnR>
                  </a:tcPr>
                </a:tc>
                <a:tc>
                  <a:txBody>
                    <a:bodyPr/>
                    <a:lstStyle/>
                    <a:p>
                      <a:pPr algn="ctr"/>
                      <a:r>
                        <a:rPr lang="en-GB" sz="1200" dirty="0"/>
                        <a:t>40%</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1113408"/>
                  </a:ext>
                </a:extLst>
              </a:tr>
              <a:tr h="401138">
                <a:tc>
                  <a:txBody>
                    <a:bodyPr/>
                    <a:lstStyle/>
                    <a:p>
                      <a:pPr algn="ctr"/>
                      <a:r>
                        <a:rPr lang="en-GB" sz="1200" dirty="0"/>
                        <a:t>36%</a:t>
                      </a:r>
                    </a:p>
                  </a:txBody>
                  <a:tcPr anchor="ctr">
                    <a:lnR>
                      <a:noFill/>
                    </a:lnR>
                  </a:tcPr>
                </a:tc>
                <a:tc>
                  <a:txBody>
                    <a:bodyPr/>
                    <a:lstStyle/>
                    <a:p>
                      <a:pPr algn="ctr"/>
                      <a:r>
                        <a:rPr lang="en-GB" sz="1200" b="1" dirty="0">
                          <a:solidFill>
                            <a:srgbClr val="00B050"/>
                          </a:solidFill>
                        </a:rPr>
                        <a:t>49%</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4283397061"/>
                  </a:ext>
                </a:extLst>
              </a:tr>
              <a:tr h="401138">
                <a:tc>
                  <a:txBody>
                    <a:bodyPr/>
                    <a:lstStyle/>
                    <a:p>
                      <a:pPr algn="ctr"/>
                      <a:r>
                        <a:rPr lang="en-GB" sz="1200" dirty="0"/>
                        <a:t>40%</a:t>
                      </a:r>
                    </a:p>
                  </a:txBody>
                  <a:tcPr anchor="ctr">
                    <a:lnR>
                      <a:noFill/>
                    </a:lnR>
                  </a:tcPr>
                </a:tc>
                <a:tc>
                  <a:txBody>
                    <a:bodyPr/>
                    <a:lstStyle/>
                    <a:p>
                      <a:pPr algn="ctr"/>
                      <a:r>
                        <a:rPr lang="en-GB" sz="1200" b="1" dirty="0">
                          <a:solidFill>
                            <a:srgbClr val="00B050"/>
                          </a:solidFill>
                        </a:rPr>
                        <a:t>48%</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07812855"/>
                  </a:ext>
                </a:extLst>
              </a:tr>
              <a:tr h="401138">
                <a:tc>
                  <a:txBody>
                    <a:bodyPr/>
                    <a:lstStyle/>
                    <a:p>
                      <a:pPr algn="ctr"/>
                      <a:r>
                        <a:rPr lang="en-GB" sz="1200" dirty="0"/>
                        <a:t>48%</a:t>
                      </a:r>
                    </a:p>
                  </a:txBody>
                  <a:tcPr anchor="ctr">
                    <a:lnR>
                      <a:noFill/>
                    </a:lnR>
                  </a:tcPr>
                </a:tc>
                <a:tc>
                  <a:txBody>
                    <a:bodyPr/>
                    <a:lstStyle/>
                    <a:p>
                      <a:pPr algn="ctr"/>
                      <a:r>
                        <a:rPr lang="en-GB" sz="1200" dirty="0"/>
                        <a:t>55%</a:t>
                      </a:r>
                    </a:p>
                  </a:txBody>
                  <a:tcPr anchor="ctr">
                    <a:lnL>
                      <a:noFill/>
                    </a:lnL>
                    <a:lnR w="12700" cap="flat" cmpd="sng" algn="ctr">
                      <a:noFill/>
                      <a:prstDash val="sysDash"/>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48397374"/>
                  </a:ext>
                </a:extLst>
              </a:tr>
            </a:tbl>
          </a:graphicData>
        </a:graphic>
      </p:graphicFrame>
      <p:sp>
        <p:nvSpPr>
          <p:cNvPr id="7" name="TextBox 6">
            <a:extLst/>
          </p:cNvPr>
          <p:cNvSpPr txBox="1"/>
          <p:nvPr/>
        </p:nvSpPr>
        <p:spPr>
          <a:xfrm>
            <a:off x="2627785" y="5734958"/>
            <a:ext cx="6480720" cy="246221"/>
          </a:xfrm>
          <a:prstGeom prst="rect">
            <a:avLst/>
          </a:prstGeom>
          <a:noFill/>
        </p:spPr>
        <p:txBody>
          <a:bodyPr wrap="square" rtlCol="0">
            <a:spAutoFit/>
          </a:bodyPr>
          <a:lstStyle/>
          <a:p>
            <a:pPr algn="r"/>
            <a:r>
              <a:rPr lang="en-GB" sz="1000" dirty="0"/>
              <a:t>Green and red figures denote significantly higher or lower than those without children/16-34 (sig tested to 99%)</a:t>
            </a:r>
          </a:p>
        </p:txBody>
      </p:sp>
    </p:spTree>
    <p:extLst>
      <p:ext uri="{BB962C8B-B14F-4D97-AF65-F5344CB8AC3E}">
        <p14:creationId xmlns:p14="http://schemas.microsoft.com/office/powerpoint/2010/main" val="479301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52731" y="336342"/>
            <a:ext cx="5599389" cy="705057"/>
          </a:xfrm>
          <a:prstGeom prst="rect">
            <a:avLst/>
          </a:prstGeom>
        </p:spPr>
        <p:txBody>
          <a:bodyPr/>
          <a:lstStyle/>
          <a:p>
            <a:r>
              <a:rPr lang="en-GB" sz="1800" dirty="0"/>
              <a:t>Amongst those who believe that there is a regulator that sets rules, the majority believe that the status quo is sufficient </a:t>
            </a:r>
          </a:p>
          <a:p>
            <a:endParaRPr lang="en-GB" dirty="0"/>
          </a:p>
        </p:txBody>
      </p:sp>
      <p:sp>
        <p:nvSpPr>
          <p:cNvPr id="20" name="Title 19"/>
          <p:cNvSpPr>
            <a:spLocks noGrp="1"/>
          </p:cNvSpPr>
          <p:nvPr>
            <p:ph type="title"/>
          </p:nvPr>
        </p:nvSpPr>
        <p:spPr>
          <a:xfrm>
            <a:off x="48709" y="1230007"/>
            <a:ext cx="9046078" cy="300991"/>
          </a:xfrm>
          <a:prstGeom prst="rect">
            <a:avLst/>
          </a:prstGeom>
        </p:spPr>
        <p:txBody>
          <a:bodyPr/>
          <a:lstStyle/>
          <a:p>
            <a:r>
              <a:rPr lang="en-GB" dirty="0"/>
              <a:t>Views on level of regulation – by those who believe a regulator exists </a:t>
            </a:r>
          </a:p>
        </p:txBody>
      </p:sp>
      <p:sp>
        <p:nvSpPr>
          <p:cNvPr id="2" name="Text Placeholder 1"/>
          <p:cNvSpPr>
            <a:spLocks noGrp="1"/>
          </p:cNvSpPr>
          <p:nvPr>
            <p:ph type="body" sz="quarter" idx="12"/>
          </p:nvPr>
        </p:nvSpPr>
        <p:spPr/>
        <p:txBody>
          <a:bodyPr/>
          <a:lstStyle/>
          <a:p>
            <a:r>
              <a:rPr lang="en-GB" dirty="0"/>
              <a:t>Source: Kantar TNS Omnibus 27/06/2018 to 01/07/2018 (Week 26)</a:t>
            </a:r>
          </a:p>
          <a:p>
            <a:r>
              <a:rPr lang="en-GB" dirty="0"/>
              <a:t>Question: Q24 And for each type of media, do you think that there should be more, less or about the same amount of regulation as there is today? PROMPTED </a:t>
            </a:r>
          </a:p>
          <a:p>
            <a:r>
              <a:rPr lang="en-GB" dirty="0"/>
              <a:t>Base: All internet users in the UK who believe a regulator exists for; Online catch-up services for PSB channels (855); Public Service television channels (1,001); Other television channels (893), Subscription video on demand services (646), National newspaper websites (764)</a:t>
            </a:r>
          </a:p>
        </p:txBody>
      </p:sp>
      <p:graphicFrame>
        <p:nvGraphicFramePr>
          <p:cNvPr id="10" name="Chart Placeholder 9"/>
          <p:cNvGraphicFramePr>
            <a:graphicFrameLocks noGrp="1"/>
          </p:cNvGraphicFramePr>
          <p:nvPr>
            <p:ph type="chart" sz="quarter" idx="13"/>
            <p:extLst>
              <p:ext uri="{D42A27DB-BD31-4B8C-83A1-F6EECF244321}">
                <p14:modId xmlns:p14="http://schemas.microsoft.com/office/powerpoint/2010/main" val="1177546269"/>
              </p:ext>
            </p:extLst>
          </p:nvPr>
        </p:nvGraphicFramePr>
        <p:xfrm>
          <a:off x="49213" y="1437600"/>
          <a:ext cx="8987283" cy="45399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1512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52731" y="336342"/>
            <a:ext cx="5599389" cy="705057"/>
          </a:xfrm>
          <a:prstGeom prst="rect">
            <a:avLst/>
          </a:prstGeom>
        </p:spPr>
        <p:txBody>
          <a:bodyPr/>
          <a:lstStyle/>
          <a:p>
            <a:r>
              <a:rPr lang="en-GB" sz="1800" dirty="0"/>
              <a:t>There were mixed views on the current level of regulation among those who believe that there is no regulation apart from the law </a:t>
            </a:r>
          </a:p>
          <a:p>
            <a:endParaRPr lang="en-GB" dirty="0"/>
          </a:p>
        </p:txBody>
      </p:sp>
      <p:sp>
        <p:nvSpPr>
          <p:cNvPr id="20" name="Title 19"/>
          <p:cNvSpPr>
            <a:spLocks noGrp="1"/>
          </p:cNvSpPr>
          <p:nvPr>
            <p:ph type="title"/>
          </p:nvPr>
        </p:nvSpPr>
        <p:spPr>
          <a:xfrm>
            <a:off x="48961" y="1303056"/>
            <a:ext cx="7547375" cy="325744"/>
          </a:xfrm>
          <a:prstGeom prst="rect">
            <a:avLst/>
          </a:prstGeom>
        </p:spPr>
        <p:txBody>
          <a:bodyPr/>
          <a:lstStyle/>
          <a:p>
            <a:r>
              <a:rPr lang="en-GB" dirty="0"/>
              <a:t>Views on level of regulation – by those who believe there is no regulator, but what is shown/written must be legal </a:t>
            </a:r>
          </a:p>
        </p:txBody>
      </p:sp>
      <p:sp>
        <p:nvSpPr>
          <p:cNvPr id="2" name="Text Placeholder 1"/>
          <p:cNvSpPr>
            <a:spLocks noGrp="1"/>
          </p:cNvSpPr>
          <p:nvPr>
            <p:ph type="body" sz="quarter" idx="12"/>
          </p:nvPr>
        </p:nvSpPr>
        <p:spPr/>
        <p:txBody>
          <a:bodyPr/>
          <a:lstStyle/>
          <a:p>
            <a:r>
              <a:rPr lang="en-GB" dirty="0"/>
              <a:t>Source: Kantar TNS Omnibus 27/06/2018 to 01/07/2018 (Week 26)</a:t>
            </a:r>
          </a:p>
          <a:p>
            <a:r>
              <a:rPr lang="en-GB" dirty="0"/>
              <a:t>Question: Q24 And for each type of media, do you think that there should be more, less or about the same amount of regulation as there is today? PROMPTED </a:t>
            </a:r>
          </a:p>
          <a:p>
            <a:r>
              <a:rPr lang="en-GB" dirty="0"/>
              <a:t>Base: All internet users in the UK who believe that there is no regulation apart from the law; for Instant Messenger Services (390); independently owned websites and blogs (444); Video sharing websites (468), Social media sites (496) </a:t>
            </a:r>
          </a:p>
        </p:txBody>
      </p:sp>
      <p:graphicFrame>
        <p:nvGraphicFramePr>
          <p:cNvPr id="10" name="Chart Placeholder 9"/>
          <p:cNvGraphicFramePr>
            <a:graphicFrameLocks noGrp="1"/>
          </p:cNvGraphicFramePr>
          <p:nvPr>
            <p:ph type="chart" sz="quarter" idx="13"/>
            <p:extLst>
              <p:ext uri="{D42A27DB-BD31-4B8C-83A1-F6EECF244321}">
                <p14:modId xmlns:p14="http://schemas.microsoft.com/office/powerpoint/2010/main" val="1663800308"/>
              </p:ext>
            </p:extLst>
          </p:nvPr>
        </p:nvGraphicFramePr>
        <p:xfrm>
          <a:off x="49213" y="1988840"/>
          <a:ext cx="8987283" cy="398872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p:cNvPr>
          <p:cNvSpPr txBox="1"/>
          <p:nvPr/>
        </p:nvSpPr>
        <p:spPr>
          <a:xfrm>
            <a:off x="2627785" y="5734958"/>
            <a:ext cx="6480720" cy="246221"/>
          </a:xfrm>
          <a:prstGeom prst="rect">
            <a:avLst/>
          </a:prstGeom>
          <a:noFill/>
        </p:spPr>
        <p:txBody>
          <a:bodyPr wrap="square" rtlCol="0">
            <a:spAutoFit/>
          </a:bodyPr>
          <a:lstStyle/>
          <a:p>
            <a:pPr algn="r"/>
            <a:r>
              <a:rPr lang="en-GB" sz="1000" dirty="0"/>
              <a:t>Green and red figures denote significantly higher or lower than those without children/16-34 (sig tested to 99%)</a:t>
            </a:r>
          </a:p>
        </p:txBody>
      </p:sp>
    </p:spTree>
    <p:extLst>
      <p:ext uri="{BB962C8B-B14F-4D97-AF65-F5344CB8AC3E}">
        <p14:creationId xmlns:p14="http://schemas.microsoft.com/office/powerpoint/2010/main" val="4145759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5</a:t>
            </a:r>
            <a:br>
              <a:rPr lang="en-GB" dirty="0"/>
            </a:br>
            <a:r>
              <a:rPr lang="en-GB" dirty="0"/>
              <a:t>Personal data &amp; data privacy</a:t>
            </a:r>
          </a:p>
        </p:txBody>
      </p:sp>
    </p:spTree>
    <p:extLst>
      <p:ext uri="{BB962C8B-B14F-4D97-AF65-F5344CB8AC3E}">
        <p14:creationId xmlns:p14="http://schemas.microsoft.com/office/powerpoint/2010/main" val="3563661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6031437" cy="705057"/>
          </a:xfrm>
          <a:prstGeom prst="rect">
            <a:avLst/>
          </a:prstGeom>
        </p:spPr>
        <p:txBody>
          <a:bodyPr/>
          <a:lstStyle/>
          <a:p>
            <a:r>
              <a:rPr lang="en-GB" dirty="0"/>
              <a:t>Two thirds of adult internet users were aware of data privacy options on social media sites</a:t>
            </a:r>
          </a:p>
          <a:p>
            <a:endParaRPr lang="en-GB" dirty="0"/>
          </a:p>
        </p:txBody>
      </p:sp>
      <p:sp>
        <p:nvSpPr>
          <p:cNvPr id="4" name="Title 3"/>
          <p:cNvSpPr>
            <a:spLocks noGrp="1"/>
          </p:cNvSpPr>
          <p:nvPr>
            <p:ph type="title"/>
          </p:nvPr>
        </p:nvSpPr>
        <p:spPr>
          <a:prstGeom prst="rect">
            <a:avLst/>
          </a:prstGeom>
        </p:spPr>
        <p:txBody>
          <a:bodyPr/>
          <a:lstStyle/>
          <a:p>
            <a:r>
              <a:rPr lang="en-GB" dirty="0"/>
              <a:t>Awareness and usage of data privacy options on social media sites</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Q11 Before today, were you aware of or have you used any data privacy options on social media sites? These options allow you to choose who your personal data and information is shared with. By personal data we mean anything that you post on the site, the details in your profile and your list of friends or connections PROMPTED</a:t>
            </a:r>
          </a:p>
          <a:p>
            <a:r>
              <a:rPr lang="en-GB" dirty="0"/>
              <a:t>Base: All internet users in the UK (1686)</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2405621221"/>
              </p:ext>
            </p:extLst>
          </p:nvPr>
        </p:nvGraphicFramePr>
        <p:xfrm>
          <a:off x="395536" y="1737810"/>
          <a:ext cx="8568952" cy="4071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013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4173002269"/>
              </p:ext>
            </p:extLst>
          </p:nvPr>
        </p:nvGraphicFramePr>
        <p:xfrm>
          <a:off x="179512" y="1484784"/>
          <a:ext cx="8907338" cy="431958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14"/>
          </p:nvPr>
        </p:nvSpPr>
        <p:spPr>
          <a:xfrm>
            <a:off x="52731" y="336342"/>
            <a:ext cx="5959429" cy="705057"/>
          </a:xfrm>
          <a:prstGeom prst="rect">
            <a:avLst/>
          </a:prstGeom>
        </p:spPr>
        <p:txBody>
          <a:bodyPr/>
          <a:lstStyle/>
          <a:p>
            <a:r>
              <a:rPr lang="en-GB" dirty="0"/>
              <a:t>A quarter of adult internet users found it difficult to control what happens to their personal data</a:t>
            </a:r>
          </a:p>
        </p:txBody>
      </p:sp>
      <p:sp>
        <p:nvSpPr>
          <p:cNvPr id="2" name="Title 1"/>
          <p:cNvSpPr>
            <a:spLocks noGrp="1"/>
          </p:cNvSpPr>
          <p:nvPr>
            <p:ph type="title"/>
          </p:nvPr>
        </p:nvSpPr>
        <p:spPr>
          <a:xfrm>
            <a:off x="41288" y="1089004"/>
            <a:ext cx="9046078" cy="300991"/>
          </a:xfrm>
          <a:prstGeom prst="rect">
            <a:avLst/>
          </a:prstGeom>
        </p:spPr>
        <p:txBody>
          <a:bodyPr/>
          <a:lstStyle/>
          <a:p>
            <a:r>
              <a:rPr lang="en-GB" dirty="0"/>
              <a:t>Ease of controlling personal data on social media</a:t>
            </a:r>
          </a:p>
        </p:txBody>
      </p:sp>
      <p:sp>
        <p:nvSpPr>
          <p:cNvPr id="6" name="Text Placeholder 5"/>
          <p:cNvSpPr>
            <a:spLocks noGrp="1"/>
          </p:cNvSpPr>
          <p:nvPr>
            <p:ph type="body" sz="quarter" idx="12"/>
          </p:nvPr>
        </p:nvSpPr>
        <p:spPr/>
        <p:txBody>
          <a:bodyPr/>
          <a:lstStyle/>
          <a:p>
            <a:r>
              <a:rPr lang="en-GB" dirty="0"/>
              <a:t>Source: Kantar TNS Omnibus 27/06/2018 to 01/07/2018 (Week 26)</a:t>
            </a:r>
          </a:p>
          <a:p>
            <a:r>
              <a:rPr lang="en-GB" dirty="0"/>
              <a:t>Question: Q12 On a scale of 1 to 5, where 1 means Very difficult and 5 means Very easy, please tell me how easy or difficult you think it is to control what happens to your personal data on the internet and social media sites? PROMPTED</a:t>
            </a:r>
          </a:p>
          <a:p>
            <a:r>
              <a:rPr lang="en-GB" dirty="0"/>
              <a:t>Base: All internet users in the UK (1686); 16-34 (536), 55+ (632)</a:t>
            </a:r>
          </a:p>
        </p:txBody>
      </p:sp>
      <p:sp>
        <p:nvSpPr>
          <p:cNvPr id="15" name="TextBox 14">
            <a:extLst/>
          </p:cNvPr>
          <p:cNvSpPr txBox="1"/>
          <p:nvPr/>
        </p:nvSpPr>
        <p:spPr>
          <a:xfrm>
            <a:off x="1691680" y="3296017"/>
            <a:ext cx="1064459" cy="276999"/>
          </a:xfrm>
          <a:prstGeom prst="rect">
            <a:avLst/>
          </a:prstGeom>
          <a:noFill/>
        </p:spPr>
        <p:txBody>
          <a:bodyPr wrap="none" rtlCol="0">
            <a:spAutoFit/>
          </a:bodyPr>
          <a:lstStyle/>
          <a:p>
            <a:r>
              <a:rPr lang="en-GB" sz="1200" dirty="0"/>
              <a:t>Bottom 2 box</a:t>
            </a:r>
          </a:p>
        </p:txBody>
      </p:sp>
      <p:sp>
        <p:nvSpPr>
          <p:cNvPr id="16" name="Right Brace 15"/>
          <p:cNvSpPr/>
          <p:nvPr/>
        </p:nvSpPr>
        <p:spPr>
          <a:xfrm rot="5400000">
            <a:off x="2137737" y="2661955"/>
            <a:ext cx="94789" cy="1173336"/>
          </a:xfrm>
          <a:prstGeom prst="rightBrace">
            <a:avLst/>
          </a:prstGeom>
          <a:ln>
            <a:solidFill>
              <a:schemeClr val="tx1">
                <a:lumMod val="50000"/>
              </a:schemeClr>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graphicFrame>
        <p:nvGraphicFramePr>
          <p:cNvPr id="10" name="Table 9">
            <a:extLst/>
          </p:cNvPr>
          <p:cNvGraphicFramePr>
            <a:graphicFrameLocks noGrp="1"/>
          </p:cNvGraphicFramePr>
          <p:nvPr>
            <p:extLst>
              <p:ext uri="{D42A27DB-BD31-4B8C-83A1-F6EECF244321}">
                <p14:modId xmlns:p14="http://schemas.microsoft.com/office/powerpoint/2010/main" val="1866574651"/>
              </p:ext>
            </p:extLst>
          </p:nvPr>
        </p:nvGraphicFramePr>
        <p:xfrm>
          <a:off x="6660232" y="2060847"/>
          <a:ext cx="920472" cy="3743523"/>
        </p:xfrm>
        <a:graphic>
          <a:graphicData uri="http://schemas.openxmlformats.org/drawingml/2006/table">
            <a:tbl>
              <a:tblPr firstRow="1" bandRow="1">
                <a:tableStyleId>{2D5ABB26-0587-4C30-8999-92F81FD0307C}</a:tableStyleId>
              </a:tblPr>
              <a:tblGrid>
                <a:gridCol w="920472">
                  <a:extLst>
                    <a:ext uri="{9D8B030D-6E8A-4147-A177-3AD203B41FA5}">
                      <a16:colId xmlns:a16="http://schemas.microsoft.com/office/drawing/2014/main" val="3486698918"/>
                    </a:ext>
                  </a:extLst>
                </a:gridCol>
              </a:tblGrid>
              <a:tr h="1247841">
                <a:tc>
                  <a:txBody>
                    <a:bodyPr/>
                    <a:lstStyle/>
                    <a:p>
                      <a:pPr algn="ctr"/>
                      <a:r>
                        <a:rPr lang="en-GB" sz="1400" b="1" dirty="0"/>
                        <a:t>25%</a:t>
                      </a:r>
                    </a:p>
                  </a:txBody>
                  <a:tcPr anchor="ctr"/>
                </a:tc>
                <a:extLst>
                  <a:ext uri="{0D108BD9-81ED-4DB2-BD59-A6C34878D82A}">
                    <a16:rowId xmlns:a16="http://schemas.microsoft.com/office/drawing/2014/main" val="2050548131"/>
                  </a:ext>
                </a:extLst>
              </a:tr>
              <a:tr h="1247841">
                <a:tc>
                  <a:txBody>
                    <a:bodyPr/>
                    <a:lstStyle/>
                    <a:p>
                      <a:pPr algn="ctr"/>
                      <a:r>
                        <a:rPr lang="en-GB" sz="1400" b="1" dirty="0"/>
                        <a:t>22%</a:t>
                      </a:r>
                    </a:p>
                  </a:txBody>
                  <a:tcPr anchor="ctr"/>
                </a:tc>
                <a:extLst>
                  <a:ext uri="{0D108BD9-81ED-4DB2-BD59-A6C34878D82A}">
                    <a16:rowId xmlns:a16="http://schemas.microsoft.com/office/drawing/2014/main" val="4032790753"/>
                  </a:ext>
                </a:extLst>
              </a:tr>
              <a:tr h="1247841">
                <a:tc>
                  <a:txBody>
                    <a:bodyPr/>
                    <a:lstStyle/>
                    <a:p>
                      <a:pPr algn="ctr"/>
                      <a:r>
                        <a:rPr lang="en-GB" sz="1400" b="1" dirty="0"/>
                        <a:t>21%</a:t>
                      </a:r>
                    </a:p>
                  </a:txBody>
                  <a:tcPr anchor="ctr"/>
                </a:tc>
                <a:extLst>
                  <a:ext uri="{0D108BD9-81ED-4DB2-BD59-A6C34878D82A}">
                    <a16:rowId xmlns:a16="http://schemas.microsoft.com/office/drawing/2014/main" val="3277421406"/>
                  </a:ext>
                </a:extLst>
              </a:tr>
            </a:tbl>
          </a:graphicData>
        </a:graphic>
      </p:graphicFrame>
      <p:sp>
        <p:nvSpPr>
          <p:cNvPr id="13" name="TextBox 12">
            <a:extLst/>
          </p:cNvPr>
          <p:cNvSpPr txBox="1"/>
          <p:nvPr/>
        </p:nvSpPr>
        <p:spPr>
          <a:xfrm>
            <a:off x="6557315" y="1704310"/>
            <a:ext cx="1152623" cy="461665"/>
          </a:xfrm>
          <a:prstGeom prst="rect">
            <a:avLst/>
          </a:prstGeom>
          <a:noFill/>
        </p:spPr>
        <p:txBody>
          <a:bodyPr wrap="none" rtlCol="0">
            <a:spAutoFit/>
          </a:bodyPr>
          <a:lstStyle/>
          <a:p>
            <a:r>
              <a:rPr lang="en-GB" sz="1200" b="1" dirty="0"/>
              <a:t>Found difficult </a:t>
            </a:r>
          </a:p>
          <a:p>
            <a:r>
              <a:rPr lang="en-GB" sz="1200" b="1" dirty="0"/>
              <a:t>(bottom 2 box)</a:t>
            </a:r>
          </a:p>
        </p:txBody>
      </p:sp>
      <p:cxnSp>
        <p:nvCxnSpPr>
          <p:cNvPr id="17" name="Straight Arrow Connector 16"/>
          <p:cNvCxnSpPr/>
          <p:nvPr/>
        </p:nvCxnSpPr>
        <p:spPr>
          <a:xfrm>
            <a:off x="7433618" y="2708920"/>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graphicFrame>
        <p:nvGraphicFramePr>
          <p:cNvPr id="18" name="Table 17"/>
          <p:cNvGraphicFramePr>
            <a:graphicFrameLocks noGrp="1"/>
          </p:cNvGraphicFramePr>
          <p:nvPr>
            <p:extLst>
              <p:ext uri="{D42A27DB-BD31-4B8C-83A1-F6EECF244321}">
                <p14:modId xmlns:p14="http://schemas.microsoft.com/office/powerpoint/2010/main" val="624246436"/>
              </p:ext>
            </p:extLst>
          </p:nvPr>
        </p:nvGraphicFramePr>
        <p:xfrm>
          <a:off x="7858981" y="1998642"/>
          <a:ext cx="1248686" cy="851654"/>
        </p:xfrm>
        <a:graphic>
          <a:graphicData uri="http://schemas.openxmlformats.org/drawingml/2006/table">
            <a:tbl>
              <a:tblPr firstRow="1" bandRow="1">
                <a:tableStyleId>{2D5ABB26-0587-4C30-8999-92F81FD0307C}</a:tableStyleId>
              </a:tblPr>
              <a:tblGrid>
                <a:gridCol w="624343">
                  <a:extLst>
                    <a:ext uri="{9D8B030D-6E8A-4147-A177-3AD203B41FA5}">
                      <a16:colId xmlns:a16="http://schemas.microsoft.com/office/drawing/2014/main" val="3003021131"/>
                    </a:ext>
                  </a:extLst>
                </a:gridCol>
                <a:gridCol w="624343">
                  <a:extLst>
                    <a:ext uri="{9D8B030D-6E8A-4147-A177-3AD203B41FA5}">
                      <a16:colId xmlns:a16="http://schemas.microsoft.com/office/drawing/2014/main" val="3600610930"/>
                    </a:ext>
                  </a:extLst>
                </a:gridCol>
              </a:tblGrid>
              <a:tr h="489404">
                <a:tc>
                  <a:txBody>
                    <a:bodyPr/>
                    <a:lstStyle/>
                    <a:p>
                      <a:pPr algn="ctr"/>
                      <a:r>
                        <a:rPr lang="en-GB" sz="1200" b="1" dirty="0">
                          <a:solidFill>
                            <a:srgbClr val="AE153B"/>
                          </a:solidFill>
                        </a:rPr>
                        <a:t>16-34</a:t>
                      </a:r>
                    </a:p>
                  </a:txBody>
                  <a:tcPr anchor="ctr"/>
                </a:tc>
                <a:tc>
                  <a:txBody>
                    <a:bodyPr/>
                    <a:lstStyle/>
                    <a:p>
                      <a:pPr algn="ctr"/>
                      <a:r>
                        <a:rPr lang="en-GB" sz="1200" b="1" dirty="0">
                          <a:solidFill>
                            <a:srgbClr val="AE153B"/>
                          </a:solidFill>
                        </a:rPr>
                        <a:t>55+</a:t>
                      </a:r>
                    </a:p>
                  </a:txBody>
                  <a:tcPr anchor="ctr"/>
                </a:tc>
                <a:extLst>
                  <a:ext uri="{0D108BD9-81ED-4DB2-BD59-A6C34878D82A}">
                    <a16:rowId xmlns:a16="http://schemas.microsoft.com/office/drawing/2014/main" val="3796271185"/>
                  </a:ext>
                </a:extLst>
              </a:tr>
              <a:tr h="362250">
                <a:tc>
                  <a:txBody>
                    <a:bodyPr/>
                    <a:lstStyle/>
                    <a:p>
                      <a:pPr algn="ctr"/>
                      <a:r>
                        <a:rPr lang="en-GB" sz="1200" dirty="0"/>
                        <a:t>20%</a:t>
                      </a:r>
                    </a:p>
                  </a:txBody>
                  <a:tcPr anchor="ctr"/>
                </a:tc>
                <a:tc>
                  <a:txBody>
                    <a:bodyPr/>
                    <a:lstStyle/>
                    <a:p>
                      <a:pPr algn="ctr"/>
                      <a:r>
                        <a:rPr lang="en-GB" sz="1200" dirty="0"/>
                        <a:t>31%</a:t>
                      </a:r>
                    </a:p>
                  </a:txBody>
                  <a:tcPr anchor="ctr"/>
                </a:tc>
                <a:extLst>
                  <a:ext uri="{0D108BD9-81ED-4DB2-BD59-A6C34878D82A}">
                    <a16:rowId xmlns:a16="http://schemas.microsoft.com/office/drawing/2014/main" val="2648397374"/>
                  </a:ext>
                </a:extLst>
              </a:tr>
            </a:tbl>
          </a:graphicData>
        </a:graphic>
      </p:graphicFrame>
    </p:spTree>
    <p:extLst>
      <p:ext uri="{BB962C8B-B14F-4D97-AF65-F5344CB8AC3E}">
        <p14:creationId xmlns:p14="http://schemas.microsoft.com/office/powerpoint/2010/main" val="11569024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887421" cy="705057"/>
          </a:xfrm>
          <a:prstGeom prst="rect">
            <a:avLst/>
          </a:prstGeom>
        </p:spPr>
        <p:txBody>
          <a:bodyPr/>
          <a:lstStyle/>
          <a:p>
            <a:r>
              <a:rPr lang="en-GB" sz="2400" dirty="0">
                <a:cs typeface="Arial" panose="020B0604020202020204" pitchFamily="34" charset="0"/>
              </a:rPr>
              <a:t>The most-cited reasons for not changing privacy settings was that there was no need or it was too much hassle</a:t>
            </a:r>
          </a:p>
        </p:txBody>
      </p:sp>
      <p:sp>
        <p:nvSpPr>
          <p:cNvPr id="4" name="Title 3"/>
          <p:cNvSpPr>
            <a:spLocks noGrp="1"/>
          </p:cNvSpPr>
          <p:nvPr>
            <p:ph type="title"/>
          </p:nvPr>
        </p:nvSpPr>
        <p:spPr>
          <a:xfrm>
            <a:off x="97922" y="1495181"/>
            <a:ext cx="9046078" cy="300991"/>
          </a:xfrm>
          <a:prstGeom prst="rect">
            <a:avLst/>
          </a:prstGeom>
        </p:spPr>
        <p:txBody>
          <a:bodyPr/>
          <a:lstStyle/>
          <a:p>
            <a:r>
              <a:rPr lang="en-GB" dirty="0"/>
              <a:t>Barriers to adjusting data privacy options on social media sites</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Q13 Which of the following describe why you haven’t adjusted your data privacy options? You can select as many as you like PROMPTED</a:t>
            </a:r>
          </a:p>
          <a:p>
            <a:r>
              <a:rPr lang="en-GB" dirty="0"/>
              <a:t>Base: All aware of but have not adjusted their data privacy options (167)</a:t>
            </a:r>
          </a:p>
          <a:p>
            <a:endParaRPr lang="en-GB" dirty="0"/>
          </a:p>
        </p:txBody>
      </p:sp>
      <p:graphicFrame>
        <p:nvGraphicFramePr>
          <p:cNvPr id="11" name="Chart Placeholder 10"/>
          <p:cNvGraphicFramePr>
            <a:graphicFrameLocks noGrp="1"/>
          </p:cNvGraphicFramePr>
          <p:nvPr>
            <p:ph type="chart" sz="quarter" idx="13"/>
            <p:extLst>
              <p:ext uri="{D42A27DB-BD31-4B8C-83A1-F6EECF244321}">
                <p14:modId xmlns:p14="http://schemas.microsoft.com/office/powerpoint/2010/main" val="1784132872"/>
              </p:ext>
            </p:extLst>
          </p:nvPr>
        </p:nvGraphicFramePr>
        <p:xfrm>
          <a:off x="-1449919" y="1645677"/>
          <a:ext cx="10404648" cy="41233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16773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52731" y="336342"/>
            <a:ext cx="5455373" cy="705057"/>
          </a:xfrm>
          <a:prstGeom prst="rect">
            <a:avLst/>
          </a:prstGeom>
        </p:spPr>
        <p:txBody>
          <a:bodyPr/>
          <a:lstStyle/>
          <a:p>
            <a:r>
              <a:rPr lang="en-GB" sz="2400" dirty="0"/>
              <a:t>Level of concern about the ways personal data is used was polarised</a:t>
            </a:r>
          </a:p>
        </p:txBody>
      </p:sp>
      <p:sp>
        <p:nvSpPr>
          <p:cNvPr id="4" name="Title 3"/>
          <p:cNvSpPr>
            <a:spLocks noGrp="1"/>
          </p:cNvSpPr>
          <p:nvPr>
            <p:ph type="title"/>
          </p:nvPr>
        </p:nvSpPr>
        <p:spPr>
          <a:xfrm>
            <a:off x="40772" y="1237100"/>
            <a:ext cx="9046078" cy="300991"/>
          </a:xfrm>
          <a:prstGeom prst="rect">
            <a:avLst/>
          </a:prstGeom>
        </p:spPr>
        <p:txBody>
          <a:bodyPr/>
          <a:lstStyle/>
          <a:p>
            <a:r>
              <a:rPr lang="en-GB" dirty="0"/>
              <a:t>Level of concern over personal data: Top 2 box</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Q14 I am now going to read out different reasons your personal data and information could be used by online companies and I would like you to tell me using a scale of 1 to 5, where 1 means Not at all concerned and 5 means Very concerned how concerned you are for each.  PROMPTED</a:t>
            </a:r>
          </a:p>
          <a:p>
            <a:r>
              <a:rPr lang="en-GB" dirty="0"/>
              <a:t>Base: All internet users in the UK (1686)</a:t>
            </a:r>
          </a:p>
        </p:txBody>
      </p:sp>
      <p:graphicFrame>
        <p:nvGraphicFramePr>
          <p:cNvPr id="9" name="Chart Placeholder 10"/>
          <p:cNvGraphicFramePr>
            <a:graphicFrameLocks noGrp="1"/>
          </p:cNvGraphicFramePr>
          <p:nvPr>
            <p:ph type="chart" sz="quarter" idx="13"/>
            <p:extLst>
              <p:ext uri="{D42A27DB-BD31-4B8C-83A1-F6EECF244321}">
                <p14:modId xmlns:p14="http://schemas.microsoft.com/office/powerpoint/2010/main" val="2816249901"/>
              </p:ext>
            </p:extLst>
          </p:nvPr>
        </p:nvGraphicFramePr>
        <p:xfrm>
          <a:off x="179512" y="1484784"/>
          <a:ext cx="8907338" cy="4319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Table 12">
            <a:extLst/>
          </p:cNvPr>
          <p:cNvGraphicFramePr>
            <a:graphicFrameLocks noGrp="1"/>
          </p:cNvGraphicFramePr>
          <p:nvPr>
            <p:extLst>
              <p:ext uri="{D42A27DB-BD31-4B8C-83A1-F6EECF244321}">
                <p14:modId xmlns:p14="http://schemas.microsoft.com/office/powerpoint/2010/main" val="3233917903"/>
              </p:ext>
            </p:extLst>
          </p:nvPr>
        </p:nvGraphicFramePr>
        <p:xfrm>
          <a:off x="7717884" y="2100273"/>
          <a:ext cx="920472" cy="3822544"/>
        </p:xfrm>
        <a:graphic>
          <a:graphicData uri="http://schemas.openxmlformats.org/drawingml/2006/table">
            <a:tbl>
              <a:tblPr firstRow="1" bandRow="1">
                <a:tableStyleId>{2D5ABB26-0587-4C30-8999-92F81FD0307C}</a:tableStyleId>
              </a:tblPr>
              <a:tblGrid>
                <a:gridCol w="920472">
                  <a:extLst>
                    <a:ext uri="{9D8B030D-6E8A-4147-A177-3AD203B41FA5}">
                      <a16:colId xmlns:a16="http://schemas.microsoft.com/office/drawing/2014/main" val="3486698918"/>
                    </a:ext>
                  </a:extLst>
                </a:gridCol>
              </a:tblGrid>
              <a:tr h="640636">
                <a:tc>
                  <a:txBody>
                    <a:bodyPr/>
                    <a:lstStyle/>
                    <a:p>
                      <a:pPr algn="ctr"/>
                      <a:r>
                        <a:rPr lang="en-GB" sz="1400" b="0" dirty="0"/>
                        <a:t>33%</a:t>
                      </a:r>
                    </a:p>
                  </a:txBody>
                  <a:tcPr anchor="ctr"/>
                </a:tc>
                <a:extLst>
                  <a:ext uri="{0D108BD9-81ED-4DB2-BD59-A6C34878D82A}">
                    <a16:rowId xmlns:a16="http://schemas.microsoft.com/office/drawing/2014/main" val="2050548131"/>
                  </a:ext>
                </a:extLst>
              </a:tr>
              <a:tr h="640636">
                <a:tc>
                  <a:txBody>
                    <a:bodyPr/>
                    <a:lstStyle/>
                    <a:p>
                      <a:pPr algn="ctr"/>
                      <a:r>
                        <a:rPr lang="en-GB" sz="1400" b="0" dirty="0"/>
                        <a:t>32%</a:t>
                      </a:r>
                    </a:p>
                  </a:txBody>
                  <a:tcPr anchor="ctr"/>
                </a:tc>
                <a:extLst>
                  <a:ext uri="{0D108BD9-81ED-4DB2-BD59-A6C34878D82A}">
                    <a16:rowId xmlns:a16="http://schemas.microsoft.com/office/drawing/2014/main" val="2173073571"/>
                  </a:ext>
                </a:extLst>
              </a:tr>
              <a:tr h="640636">
                <a:tc>
                  <a:txBody>
                    <a:bodyPr/>
                    <a:lstStyle/>
                    <a:p>
                      <a:pPr algn="ctr"/>
                      <a:r>
                        <a:rPr lang="en-GB" sz="1400" b="0" dirty="0"/>
                        <a:t>32%</a:t>
                      </a:r>
                    </a:p>
                  </a:txBody>
                  <a:tcPr anchor="ctr"/>
                </a:tc>
                <a:extLst>
                  <a:ext uri="{0D108BD9-81ED-4DB2-BD59-A6C34878D82A}">
                    <a16:rowId xmlns:a16="http://schemas.microsoft.com/office/drawing/2014/main" val="3299442426"/>
                  </a:ext>
                </a:extLst>
              </a:tr>
              <a:tr h="46800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400" b="0" dirty="0"/>
                        <a:t>32%</a:t>
                      </a:r>
                    </a:p>
                  </a:txBody>
                  <a:tcPr anchor="ctr"/>
                </a:tc>
                <a:extLst>
                  <a:ext uri="{0D108BD9-81ED-4DB2-BD59-A6C34878D82A}">
                    <a16:rowId xmlns:a16="http://schemas.microsoft.com/office/drawing/2014/main" val="4032790753"/>
                  </a:ext>
                </a:extLst>
              </a:tr>
              <a:tr h="64063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400" b="0" dirty="0"/>
                        <a:t>30%</a:t>
                      </a:r>
                    </a:p>
                  </a:txBody>
                  <a:tcPr anchor="ctr"/>
                </a:tc>
                <a:extLst>
                  <a:ext uri="{0D108BD9-81ED-4DB2-BD59-A6C34878D82A}">
                    <a16:rowId xmlns:a16="http://schemas.microsoft.com/office/drawing/2014/main" val="3277421406"/>
                  </a:ext>
                </a:extLst>
              </a:tr>
              <a:tr h="792000">
                <a:tc>
                  <a:txBody>
                    <a:bodyPr/>
                    <a:lstStyle/>
                    <a:p>
                      <a:pPr algn="ctr"/>
                      <a:r>
                        <a:rPr lang="en-GB" sz="1400" b="0" dirty="0"/>
                        <a:t>26%</a:t>
                      </a:r>
                    </a:p>
                  </a:txBody>
                  <a:tcPr anchor="ctr"/>
                </a:tc>
                <a:extLst>
                  <a:ext uri="{0D108BD9-81ED-4DB2-BD59-A6C34878D82A}">
                    <a16:rowId xmlns:a16="http://schemas.microsoft.com/office/drawing/2014/main" val="1681918692"/>
                  </a:ext>
                </a:extLst>
              </a:tr>
            </a:tbl>
          </a:graphicData>
        </a:graphic>
      </p:graphicFrame>
      <p:sp>
        <p:nvSpPr>
          <p:cNvPr id="14" name="TextBox 13">
            <a:extLst/>
          </p:cNvPr>
          <p:cNvSpPr txBox="1"/>
          <p:nvPr/>
        </p:nvSpPr>
        <p:spPr>
          <a:xfrm>
            <a:off x="7709652" y="1624686"/>
            <a:ext cx="882228" cy="461665"/>
          </a:xfrm>
          <a:prstGeom prst="rect">
            <a:avLst/>
          </a:prstGeom>
          <a:noFill/>
        </p:spPr>
        <p:txBody>
          <a:bodyPr wrap="none" rtlCol="0">
            <a:spAutoFit/>
          </a:bodyPr>
          <a:lstStyle/>
          <a:p>
            <a:pPr algn="ctr"/>
            <a:r>
              <a:rPr lang="en-GB" sz="1200" b="1" dirty="0"/>
              <a:t>Concerned</a:t>
            </a:r>
          </a:p>
          <a:p>
            <a:pPr algn="ctr"/>
            <a:r>
              <a:rPr lang="en-GB" sz="1200" b="1" dirty="0"/>
              <a:t>(top 2 box)</a:t>
            </a:r>
          </a:p>
        </p:txBody>
      </p:sp>
    </p:spTree>
    <p:extLst>
      <p:ext uri="{BB962C8B-B14F-4D97-AF65-F5344CB8AC3E}">
        <p14:creationId xmlns:p14="http://schemas.microsoft.com/office/powerpoint/2010/main" val="9004334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6</a:t>
            </a:r>
            <a:br>
              <a:rPr lang="en-GB" dirty="0"/>
            </a:br>
            <a:r>
              <a:rPr lang="en-GB" dirty="0"/>
              <a:t>Attitudes</a:t>
            </a:r>
          </a:p>
        </p:txBody>
      </p:sp>
    </p:spTree>
    <p:extLst>
      <p:ext uri="{BB962C8B-B14F-4D97-AF65-F5344CB8AC3E}">
        <p14:creationId xmlns:p14="http://schemas.microsoft.com/office/powerpoint/2010/main" val="19625106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Placeholder 10"/>
          <p:cNvGraphicFramePr>
            <a:graphicFrameLocks noGrp="1"/>
          </p:cNvGraphicFramePr>
          <p:nvPr>
            <p:ph type="chart" sz="quarter" idx="13"/>
            <p:extLst/>
          </p:nvPr>
        </p:nvGraphicFramePr>
        <p:xfrm>
          <a:off x="179512" y="1484784"/>
          <a:ext cx="8907338" cy="449277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9"/>
          <p:cNvSpPr>
            <a:spLocks noGrp="1"/>
          </p:cNvSpPr>
          <p:nvPr>
            <p:ph type="body" sz="quarter" idx="14"/>
          </p:nvPr>
        </p:nvSpPr>
        <p:spPr>
          <a:xfrm>
            <a:off x="52731" y="336342"/>
            <a:ext cx="5599389" cy="705057"/>
          </a:xfrm>
          <a:prstGeom prst="rect">
            <a:avLst/>
          </a:prstGeom>
        </p:spPr>
        <p:txBody>
          <a:bodyPr/>
          <a:lstStyle/>
          <a:p>
            <a:r>
              <a:rPr lang="en-GB" dirty="0"/>
              <a:t>Over a third of adult internet users said it was impossible to avoid harmful or offensive content</a:t>
            </a:r>
          </a:p>
          <a:p>
            <a:endParaRPr lang="en-GB" dirty="0"/>
          </a:p>
        </p:txBody>
      </p:sp>
      <p:sp>
        <p:nvSpPr>
          <p:cNvPr id="4" name="Title 3"/>
          <p:cNvSpPr>
            <a:spLocks noGrp="1"/>
          </p:cNvSpPr>
          <p:nvPr>
            <p:ph type="title"/>
          </p:nvPr>
        </p:nvSpPr>
        <p:spPr>
          <a:prstGeom prst="rect">
            <a:avLst/>
          </a:prstGeom>
        </p:spPr>
        <p:txBody>
          <a:bodyPr/>
          <a:lstStyle/>
          <a:p>
            <a:r>
              <a:rPr lang="en-GB" dirty="0"/>
              <a:t>Thoughts on harmful impact</a:t>
            </a:r>
          </a:p>
        </p:txBody>
      </p:sp>
      <p:sp>
        <p:nvSpPr>
          <p:cNvPr id="12" name="Text Placeholder 11"/>
          <p:cNvSpPr>
            <a:spLocks noGrp="1"/>
          </p:cNvSpPr>
          <p:nvPr>
            <p:ph type="body" sz="quarter" idx="12"/>
          </p:nvPr>
        </p:nvSpPr>
        <p:spPr/>
        <p:txBody>
          <a:bodyPr/>
          <a:lstStyle/>
          <a:p>
            <a:r>
              <a:rPr lang="en-GB" dirty="0"/>
              <a:t>Source: Kantar TNS Omnibus 27/06/2018 to 01/07/2018 (Week 26)</a:t>
            </a:r>
          </a:p>
          <a:p>
            <a:r>
              <a:rPr lang="en-GB" dirty="0"/>
              <a:t>Question: Q21 On a scale of 1 to 5, where 1 means Strongly disagree and 5 means Strongly agree, please tell me how much you agree or disagree with the following statements PROMPTED</a:t>
            </a:r>
          </a:p>
          <a:p>
            <a:r>
              <a:rPr lang="en-GB" dirty="0"/>
              <a:t>Base: All internet users in the UK (1686); 16-34 (536), 35-54 (518), 65+ (632)</a:t>
            </a:r>
          </a:p>
        </p:txBody>
      </p:sp>
      <p:sp>
        <p:nvSpPr>
          <p:cNvPr id="14" name="TextBox 13">
            <a:extLst/>
          </p:cNvPr>
          <p:cNvSpPr txBox="1"/>
          <p:nvPr/>
        </p:nvSpPr>
        <p:spPr>
          <a:xfrm>
            <a:off x="4731286" y="2690642"/>
            <a:ext cx="745717" cy="261610"/>
          </a:xfrm>
          <a:prstGeom prst="rect">
            <a:avLst/>
          </a:prstGeom>
          <a:noFill/>
        </p:spPr>
        <p:txBody>
          <a:bodyPr wrap="none" rtlCol="0">
            <a:spAutoFit/>
          </a:bodyPr>
          <a:lstStyle/>
          <a:p>
            <a:r>
              <a:rPr lang="en-GB" sz="1100" dirty="0"/>
              <a:t>Top 2 box</a:t>
            </a:r>
          </a:p>
        </p:txBody>
      </p:sp>
      <p:sp>
        <p:nvSpPr>
          <p:cNvPr id="15" name="Right Brace 14"/>
          <p:cNvSpPr/>
          <p:nvPr/>
        </p:nvSpPr>
        <p:spPr>
          <a:xfrm rot="5400000">
            <a:off x="5244274" y="1730337"/>
            <a:ext cx="80754" cy="2001366"/>
          </a:xfrm>
          <a:prstGeom prst="rightBrace">
            <a:avLst/>
          </a:prstGeom>
          <a:ln>
            <a:solidFill>
              <a:schemeClr val="tx1">
                <a:lumMod val="50000"/>
              </a:schemeClr>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graphicFrame>
        <p:nvGraphicFramePr>
          <p:cNvPr id="16" name="Table 15">
            <a:extLst/>
          </p:cNvPr>
          <p:cNvGraphicFramePr>
            <a:graphicFrameLocks noGrp="1"/>
          </p:cNvGraphicFramePr>
          <p:nvPr>
            <p:extLst/>
          </p:nvPr>
        </p:nvGraphicFramePr>
        <p:xfrm>
          <a:off x="6603856" y="2165974"/>
          <a:ext cx="920472" cy="3826488"/>
        </p:xfrm>
        <a:graphic>
          <a:graphicData uri="http://schemas.openxmlformats.org/drawingml/2006/table">
            <a:tbl>
              <a:tblPr firstRow="1" bandRow="1">
                <a:tableStyleId>{2D5ABB26-0587-4C30-8999-92F81FD0307C}</a:tableStyleId>
              </a:tblPr>
              <a:tblGrid>
                <a:gridCol w="920472">
                  <a:extLst>
                    <a:ext uri="{9D8B030D-6E8A-4147-A177-3AD203B41FA5}">
                      <a16:colId xmlns:a16="http://schemas.microsoft.com/office/drawing/2014/main" val="3486698918"/>
                    </a:ext>
                  </a:extLst>
                </a:gridCol>
              </a:tblGrid>
              <a:tr h="637748">
                <a:tc>
                  <a:txBody>
                    <a:bodyPr/>
                    <a:lstStyle/>
                    <a:p>
                      <a:pPr algn="ctr"/>
                      <a:r>
                        <a:rPr lang="en-GB" sz="1400" b="0" dirty="0"/>
                        <a:t>53%</a:t>
                      </a:r>
                    </a:p>
                  </a:txBody>
                  <a:tcPr anchor="ctr"/>
                </a:tc>
                <a:extLst>
                  <a:ext uri="{0D108BD9-81ED-4DB2-BD59-A6C34878D82A}">
                    <a16:rowId xmlns:a16="http://schemas.microsoft.com/office/drawing/2014/main" val="2050548131"/>
                  </a:ext>
                </a:extLst>
              </a:tr>
              <a:tr h="637748">
                <a:tc>
                  <a:txBody>
                    <a:bodyPr/>
                    <a:lstStyle/>
                    <a:p>
                      <a:pPr algn="ctr"/>
                      <a:r>
                        <a:rPr lang="en-GB" sz="1400" b="0" dirty="0"/>
                        <a:t>48%</a:t>
                      </a:r>
                    </a:p>
                  </a:txBody>
                  <a:tcPr anchor="ctr"/>
                </a:tc>
                <a:extLst>
                  <a:ext uri="{0D108BD9-81ED-4DB2-BD59-A6C34878D82A}">
                    <a16:rowId xmlns:a16="http://schemas.microsoft.com/office/drawing/2014/main" val="595416233"/>
                  </a:ext>
                </a:extLst>
              </a:tr>
              <a:tr h="637748">
                <a:tc>
                  <a:txBody>
                    <a:bodyPr/>
                    <a:lstStyle/>
                    <a:p>
                      <a:pPr algn="ctr"/>
                      <a:r>
                        <a:rPr lang="en-GB" sz="1400" b="0" dirty="0"/>
                        <a:t>47%</a:t>
                      </a:r>
                    </a:p>
                  </a:txBody>
                  <a:tcPr anchor="ctr"/>
                </a:tc>
                <a:extLst>
                  <a:ext uri="{0D108BD9-81ED-4DB2-BD59-A6C34878D82A}">
                    <a16:rowId xmlns:a16="http://schemas.microsoft.com/office/drawing/2014/main" val="904868124"/>
                  </a:ext>
                </a:extLst>
              </a:tr>
              <a:tr h="637748">
                <a:tc>
                  <a:txBody>
                    <a:bodyPr/>
                    <a:lstStyle/>
                    <a:p>
                      <a:pPr algn="ctr"/>
                      <a:r>
                        <a:rPr lang="en-GB" sz="1400" b="0" dirty="0"/>
                        <a:t>40%</a:t>
                      </a:r>
                    </a:p>
                  </a:txBody>
                  <a:tcPr anchor="ctr"/>
                </a:tc>
                <a:extLst>
                  <a:ext uri="{0D108BD9-81ED-4DB2-BD59-A6C34878D82A}">
                    <a16:rowId xmlns:a16="http://schemas.microsoft.com/office/drawing/2014/main" val="4032790753"/>
                  </a:ext>
                </a:extLst>
              </a:tr>
              <a:tr h="637748">
                <a:tc>
                  <a:txBody>
                    <a:bodyPr/>
                    <a:lstStyle/>
                    <a:p>
                      <a:pPr algn="ctr"/>
                      <a:r>
                        <a:rPr lang="en-GB" sz="1400" b="0" dirty="0"/>
                        <a:t>36%</a:t>
                      </a:r>
                    </a:p>
                  </a:txBody>
                  <a:tcPr anchor="ctr"/>
                </a:tc>
                <a:extLst>
                  <a:ext uri="{0D108BD9-81ED-4DB2-BD59-A6C34878D82A}">
                    <a16:rowId xmlns:a16="http://schemas.microsoft.com/office/drawing/2014/main" val="3277421406"/>
                  </a:ext>
                </a:extLst>
              </a:tr>
              <a:tr h="637748">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400" b="0" dirty="0"/>
                        <a:t>23%</a:t>
                      </a:r>
                    </a:p>
                  </a:txBody>
                  <a:tcPr anchor="ctr"/>
                </a:tc>
                <a:extLst>
                  <a:ext uri="{0D108BD9-81ED-4DB2-BD59-A6C34878D82A}">
                    <a16:rowId xmlns:a16="http://schemas.microsoft.com/office/drawing/2014/main" val="2369969998"/>
                  </a:ext>
                </a:extLst>
              </a:tr>
            </a:tbl>
          </a:graphicData>
        </a:graphic>
      </p:graphicFrame>
      <p:sp>
        <p:nvSpPr>
          <p:cNvPr id="17" name="TextBox 16">
            <a:extLst/>
          </p:cNvPr>
          <p:cNvSpPr txBox="1"/>
          <p:nvPr/>
        </p:nvSpPr>
        <p:spPr>
          <a:xfrm>
            <a:off x="6588224" y="1704310"/>
            <a:ext cx="882229" cy="461665"/>
          </a:xfrm>
          <a:prstGeom prst="rect">
            <a:avLst/>
          </a:prstGeom>
          <a:noFill/>
        </p:spPr>
        <p:txBody>
          <a:bodyPr wrap="none" rtlCol="0">
            <a:spAutoFit/>
          </a:bodyPr>
          <a:lstStyle/>
          <a:p>
            <a:pPr algn="ctr"/>
            <a:r>
              <a:rPr lang="en-GB" sz="1200" b="1" dirty="0"/>
              <a:t>% agree</a:t>
            </a:r>
          </a:p>
          <a:p>
            <a:pPr algn="ctr"/>
            <a:r>
              <a:rPr lang="en-GB" sz="1200" b="1" dirty="0"/>
              <a:t>(top 2 box)</a:t>
            </a:r>
          </a:p>
        </p:txBody>
      </p:sp>
      <p:graphicFrame>
        <p:nvGraphicFramePr>
          <p:cNvPr id="21" name="Table 20"/>
          <p:cNvGraphicFramePr>
            <a:graphicFrameLocks noGrp="1"/>
          </p:cNvGraphicFramePr>
          <p:nvPr>
            <p:extLst/>
          </p:nvPr>
        </p:nvGraphicFramePr>
        <p:xfrm>
          <a:off x="7787810" y="2564904"/>
          <a:ext cx="1248686" cy="684000"/>
        </p:xfrm>
        <a:graphic>
          <a:graphicData uri="http://schemas.openxmlformats.org/drawingml/2006/table">
            <a:tbl>
              <a:tblPr firstRow="1" bandRow="1">
                <a:tableStyleId>{2D5ABB26-0587-4C30-8999-92F81FD0307C}</a:tableStyleId>
              </a:tblPr>
              <a:tblGrid>
                <a:gridCol w="624343">
                  <a:extLst>
                    <a:ext uri="{9D8B030D-6E8A-4147-A177-3AD203B41FA5}">
                      <a16:colId xmlns:a16="http://schemas.microsoft.com/office/drawing/2014/main" val="3003021131"/>
                    </a:ext>
                  </a:extLst>
                </a:gridCol>
                <a:gridCol w="624343">
                  <a:extLst>
                    <a:ext uri="{9D8B030D-6E8A-4147-A177-3AD203B41FA5}">
                      <a16:colId xmlns:a16="http://schemas.microsoft.com/office/drawing/2014/main" val="3600610930"/>
                    </a:ext>
                  </a:extLst>
                </a:gridCol>
              </a:tblGrid>
              <a:tr h="360000">
                <a:tc>
                  <a:txBody>
                    <a:bodyPr/>
                    <a:lstStyle/>
                    <a:p>
                      <a:pPr algn="ctr"/>
                      <a:r>
                        <a:rPr lang="en-GB" sz="1200" b="1" dirty="0">
                          <a:solidFill>
                            <a:srgbClr val="AE153B"/>
                          </a:solidFill>
                        </a:rPr>
                        <a:t>16-34</a:t>
                      </a:r>
                    </a:p>
                  </a:txBody>
                  <a:tcPr anchor="ctr"/>
                </a:tc>
                <a:tc>
                  <a:txBody>
                    <a:bodyPr/>
                    <a:lstStyle/>
                    <a:p>
                      <a:pPr algn="ctr"/>
                      <a:r>
                        <a:rPr lang="en-GB" sz="1200" b="1" dirty="0">
                          <a:solidFill>
                            <a:srgbClr val="AE153B"/>
                          </a:solidFill>
                        </a:rPr>
                        <a:t>55+</a:t>
                      </a:r>
                    </a:p>
                  </a:txBody>
                  <a:tcPr anchor="ctr"/>
                </a:tc>
                <a:extLst>
                  <a:ext uri="{0D108BD9-81ED-4DB2-BD59-A6C34878D82A}">
                    <a16:rowId xmlns:a16="http://schemas.microsoft.com/office/drawing/2014/main" val="3796271185"/>
                  </a:ext>
                </a:extLst>
              </a:tr>
              <a:tr h="324000">
                <a:tc>
                  <a:txBody>
                    <a:bodyPr/>
                    <a:lstStyle/>
                    <a:p>
                      <a:pPr algn="ctr"/>
                      <a:r>
                        <a:rPr lang="en-GB" sz="1200" dirty="0"/>
                        <a:t>52%</a:t>
                      </a:r>
                    </a:p>
                  </a:txBody>
                  <a:tcPr anchor="ctr"/>
                </a:tc>
                <a:tc>
                  <a:txBody>
                    <a:bodyPr/>
                    <a:lstStyle/>
                    <a:p>
                      <a:pPr algn="ctr"/>
                      <a:r>
                        <a:rPr lang="en-GB" sz="1200" dirty="0"/>
                        <a:t>42%</a:t>
                      </a:r>
                    </a:p>
                  </a:txBody>
                  <a:tcPr anchor="ctr"/>
                </a:tc>
                <a:extLst>
                  <a:ext uri="{0D108BD9-81ED-4DB2-BD59-A6C34878D82A}">
                    <a16:rowId xmlns:a16="http://schemas.microsoft.com/office/drawing/2014/main" val="2648397374"/>
                  </a:ext>
                </a:extLst>
              </a:tr>
            </a:tbl>
          </a:graphicData>
        </a:graphic>
      </p:graphicFrame>
      <p:graphicFrame>
        <p:nvGraphicFramePr>
          <p:cNvPr id="22" name="Table 21"/>
          <p:cNvGraphicFramePr>
            <a:graphicFrameLocks noGrp="1"/>
          </p:cNvGraphicFramePr>
          <p:nvPr>
            <p:extLst/>
          </p:nvPr>
        </p:nvGraphicFramePr>
        <p:xfrm>
          <a:off x="7787810" y="4534990"/>
          <a:ext cx="1248686" cy="648000"/>
        </p:xfrm>
        <a:graphic>
          <a:graphicData uri="http://schemas.openxmlformats.org/drawingml/2006/table">
            <a:tbl>
              <a:tblPr firstRow="1" bandRow="1">
                <a:tableStyleId>{2D5ABB26-0587-4C30-8999-92F81FD0307C}</a:tableStyleId>
              </a:tblPr>
              <a:tblGrid>
                <a:gridCol w="624343">
                  <a:extLst>
                    <a:ext uri="{9D8B030D-6E8A-4147-A177-3AD203B41FA5}">
                      <a16:colId xmlns:a16="http://schemas.microsoft.com/office/drawing/2014/main" val="3003021131"/>
                    </a:ext>
                  </a:extLst>
                </a:gridCol>
                <a:gridCol w="624343">
                  <a:extLst>
                    <a:ext uri="{9D8B030D-6E8A-4147-A177-3AD203B41FA5}">
                      <a16:colId xmlns:a16="http://schemas.microsoft.com/office/drawing/2014/main" val="3600610930"/>
                    </a:ext>
                  </a:extLst>
                </a:gridCol>
              </a:tblGrid>
              <a:tr h="324000">
                <a:tc>
                  <a:txBody>
                    <a:bodyPr/>
                    <a:lstStyle/>
                    <a:p>
                      <a:pPr algn="ctr"/>
                      <a:r>
                        <a:rPr lang="en-GB" sz="1200" b="1" dirty="0">
                          <a:solidFill>
                            <a:srgbClr val="AE153B"/>
                          </a:solidFill>
                        </a:rPr>
                        <a:t>16-34</a:t>
                      </a:r>
                    </a:p>
                  </a:txBody>
                  <a:tcPr anchor="ctr"/>
                </a:tc>
                <a:tc>
                  <a:txBody>
                    <a:bodyPr/>
                    <a:lstStyle/>
                    <a:p>
                      <a:pPr algn="ctr"/>
                      <a:r>
                        <a:rPr lang="en-GB" sz="1200" b="1" dirty="0">
                          <a:solidFill>
                            <a:srgbClr val="AE153B"/>
                          </a:solidFill>
                        </a:rPr>
                        <a:t>55+</a:t>
                      </a:r>
                    </a:p>
                  </a:txBody>
                  <a:tcPr anchor="ctr"/>
                </a:tc>
                <a:extLst>
                  <a:ext uri="{0D108BD9-81ED-4DB2-BD59-A6C34878D82A}">
                    <a16:rowId xmlns:a16="http://schemas.microsoft.com/office/drawing/2014/main" val="3796271185"/>
                  </a:ext>
                </a:extLst>
              </a:tr>
              <a:tr h="324000">
                <a:tc>
                  <a:txBody>
                    <a:bodyPr/>
                    <a:lstStyle/>
                    <a:p>
                      <a:pPr algn="ctr"/>
                      <a:r>
                        <a:rPr lang="en-GB" sz="1200" dirty="0"/>
                        <a:t>41%</a:t>
                      </a:r>
                    </a:p>
                  </a:txBody>
                  <a:tcPr anchor="ctr"/>
                </a:tc>
                <a:tc>
                  <a:txBody>
                    <a:bodyPr/>
                    <a:lstStyle/>
                    <a:p>
                      <a:pPr algn="ctr"/>
                      <a:r>
                        <a:rPr lang="en-GB" sz="1200" dirty="0"/>
                        <a:t>30%</a:t>
                      </a:r>
                    </a:p>
                  </a:txBody>
                  <a:tcPr anchor="ctr"/>
                </a:tc>
                <a:extLst>
                  <a:ext uri="{0D108BD9-81ED-4DB2-BD59-A6C34878D82A}">
                    <a16:rowId xmlns:a16="http://schemas.microsoft.com/office/drawing/2014/main" val="2648397374"/>
                  </a:ext>
                </a:extLst>
              </a:tr>
            </a:tbl>
          </a:graphicData>
        </a:graphic>
      </p:graphicFrame>
      <p:cxnSp>
        <p:nvCxnSpPr>
          <p:cNvPr id="23" name="Straight Arrow Connector 22"/>
          <p:cNvCxnSpPr/>
          <p:nvPr/>
        </p:nvCxnSpPr>
        <p:spPr>
          <a:xfrm>
            <a:off x="7380312" y="3111252"/>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cxnSp>
        <p:nvCxnSpPr>
          <p:cNvPr id="24" name="Straight Arrow Connector 23"/>
          <p:cNvCxnSpPr/>
          <p:nvPr/>
        </p:nvCxnSpPr>
        <p:spPr>
          <a:xfrm>
            <a:off x="7380312" y="5036418"/>
            <a:ext cx="432048" cy="0"/>
          </a:xfrm>
          <a:prstGeom prst="straightConnector1">
            <a:avLst/>
          </a:prstGeom>
          <a:ln w="28575">
            <a:solidFill>
              <a:srgbClr val="AE153B"/>
            </a:solidFill>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9253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2780928"/>
            <a:ext cx="7886700" cy="1080120"/>
          </a:xfrm>
        </p:spPr>
        <p:txBody>
          <a:bodyPr/>
          <a:lstStyle/>
          <a:p>
            <a:r>
              <a:rPr lang="en-GB" dirty="0"/>
              <a:t>Section 1</a:t>
            </a:r>
            <a:br>
              <a:rPr lang="en-GB" dirty="0"/>
            </a:br>
            <a:r>
              <a:rPr lang="en-GB" dirty="0"/>
              <a:t>Concerns about online harm</a:t>
            </a:r>
          </a:p>
        </p:txBody>
      </p:sp>
    </p:spTree>
    <p:extLst>
      <p:ext uri="{BB962C8B-B14F-4D97-AF65-F5344CB8AC3E}">
        <p14:creationId xmlns:p14="http://schemas.microsoft.com/office/powerpoint/2010/main" val="1023728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081F560-B416-411C-A6F8-C34D75A658FD}"/>
              </a:ext>
            </a:extLst>
          </p:cNvPr>
          <p:cNvSpPr/>
          <p:nvPr/>
        </p:nvSpPr>
        <p:spPr>
          <a:xfrm>
            <a:off x="1590195" y="1922144"/>
            <a:ext cx="5773937" cy="36552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aphicFrame>
        <p:nvGraphicFramePr>
          <p:cNvPr id="4" name="Table 3">
            <a:extLst>
              <a:ext uri="{FF2B5EF4-FFF2-40B4-BE49-F238E27FC236}">
                <a16:creationId xmlns:a16="http://schemas.microsoft.com/office/drawing/2014/main" id="{AEE9EBD5-2392-485C-8704-0AFCF08ED35A}"/>
              </a:ext>
            </a:extLst>
          </p:cNvPr>
          <p:cNvGraphicFramePr>
            <a:graphicFrameLocks noGrp="1"/>
          </p:cNvGraphicFramePr>
          <p:nvPr>
            <p:extLst>
              <p:ext uri="{D42A27DB-BD31-4B8C-83A1-F6EECF244321}">
                <p14:modId xmlns:p14="http://schemas.microsoft.com/office/powerpoint/2010/main" val="3749875773"/>
              </p:ext>
            </p:extLst>
          </p:nvPr>
        </p:nvGraphicFramePr>
        <p:xfrm>
          <a:off x="1691678" y="1916832"/>
          <a:ext cx="4536496" cy="370840"/>
        </p:xfrm>
        <a:graphic>
          <a:graphicData uri="http://schemas.openxmlformats.org/drawingml/2006/table">
            <a:tbl>
              <a:tblPr firstRow="1" bandRow="1">
                <a:tableStyleId>{2D5ABB26-0587-4C30-8999-92F81FD0307C}</a:tableStyleId>
              </a:tblPr>
              <a:tblGrid>
                <a:gridCol w="1134124">
                  <a:extLst>
                    <a:ext uri="{9D8B030D-6E8A-4147-A177-3AD203B41FA5}">
                      <a16:colId xmlns:a16="http://schemas.microsoft.com/office/drawing/2014/main" val="2982201419"/>
                    </a:ext>
                  </a:extLst>
                </a:gridCol>
                <a:gridCol w="1134124">
                  <a:extLst>
                    <a:ext uri="{9D8B030D-6E8A-4147-A177-3AD203B41FA5}">
                      <a16:colId xmlns:a16="http://schemas.microsoft.com/office/drawing/2014/main" val="1962309707"/>
                    </a:ext>
                  </a:extLst>
                </a:gridCol>
                <a:gridCol w="1134124">
                  <a:extLst>
                    <a:ext uri="{9D8B030D-6E8A-4147-A177-3AD203B41FA5}">
                      <a16:colId xmlns:a16="http://schemas.microsoft.com/office/drawing/2014/main" val="2198809236"/>
                    </a:ext>
                  </a:extLst>
                </a:gridCol>
                <a:gridCol w="1134124">
                  <a:extLst>
                    <a:ext uri="{9D8B030D-6E8A-4147-A177-3AD203B41FA5}">
                      <a16:colId xmlns:a16="http://schemas.microsoft.com/office/drawing/2014/main" val="1313137449"/>
                    </a:ext>
                  </a:extLst>
                </a:gridCol>
              </a:tblGrid>
              <a:tr h="370840">
                <a:tc>
                  <a:txBody>
                    <a:bodyPr/>
                    <a:lstStyle/>
                    <a:p>
                      <a:pPr algn="ctr"/>
                      <a:r>
                        <a:rPr lang="en-GB" dirty="0"/>
                        <a:t>66%</a:t>
                      </a:r>
                      <a:endParaRPr lang="en-GB" b="0" dirty="0">
                        <a:solidFill>
                          <a:schemeClr val="tx1"/>
                        </a:solidFill>
                      </a:endParaRPr>
                    </a:p>
                  </a:txBody>
                  <a:tcPr/>
                </a:tc>
                <a:tc>
                  <a:txBody>
                    <a:bodyPr/>
                    <a:lstStyle/>
                    <a:p>
                      <a:pPr algn="ctr"/>
                      <a:r>
                        <a:rPr lang="en-GB" dirty="0"/>
                        <a:t>58%</a:t>
                      </a:r>
                      <a:endParaRPr lang="en-GB" b="0" dirty="0">
                        <a:solidFill>
                          <a:schemeClr val="tx1"/>
                        </a:solidFill>
                      </a:endParaRPr>
                    </a:p>
                  </a:txBody>
                  <a:tcPr/>
                </a:tc>
                <a:tc>
                  <a:txBody>
                    <a:bodyPr/>
                    <a:lstStyle/>
                    <a:p>
                      <a:pPr algn="ctr"/>
                      <a:r>
                        <a:rPr lang="en-GB" dirty="0"/>
                        <a:t>55%</a:t>
                      </a:r>
                      <a:endParaRPr lang="en-GB" b="0" dirty="0">
                        <a:solidFill>
                          <a:schemeClr val="tx1"/>
                        </a:solidFill>
                      </a:endParaRPr>
                    </a:p>
                  </a:txBody>
                  <a:tcPr/>
                </a:tc>
                <a:tc>
                  <a:txBody>
                    <a:bodyPr/>
                    <a:lstStyle/>
                    <a:p>
                      <a:pPr algn="ctr"/>
                      <a:r>
                        <a:rPr lang="en-GB" dirty="0"/>
                        <a:t>54%</a:t>
                      </a:r>
                      <a:endParaRPr lang="en-GB" b="0" dirty="0">
                        <a:solidFill>
                          <a:schemeClr val="tx1"/>
                        </a:solidFill>
                      </a:endParaRPr>
                    </a:p>
                  </a:txBody>
                  <a:tcPr/>
                </a:tc>
                <a:extLst>
                  <a:ext uri="{0D108BD9-81ED-4DB2-BD59-A6C34878D82A}">
                    <a16:rowId xmlns:a16="http://schemas.microsoft.com/office/drawing/2014/main" val="628674925"/>
                  </a:ext>
                </a:extLst>
              </a:tr>
            </a:tbl>
          </a:graphicData>
        </a:graphic>
      </p:graphicFrame>
      <p:sp>
        <p:nvSpPr>
          <p:cNvPr id="6" name="Text Placeholder 5"/>
          <p:cNvSpPr>
            <a:spLocks noGrp="1"/>
          </p:cNvSpPr>
          <p:nvPr>
            <p:ph type="body" sz="quarter" idx="14"/>
          </p:nvPr>
        </p:nvSpPr>
        <p:spPr>
          <a:xfrm>
            <a:off x="53567" y="371133"/>
            <a:ext cx="5742569" cy="705057"/>
          </a:xfrm>
          <a:prstGeom prst="rect">
            <a:avLst/>
          </a:prstGeom>
        </p:spPr>
        <p:txBody>
          <a:bodyPr/>
          <a:lstStyle/>
          <a:p>
            <a:r>
              <a:rPr lang="en-GB" sz="2400" dirty="0"/>
              <a:t>8 in 10 adult internet users expressed concerns about the using the internet</a:t>
            </a:r>
          </a:p>
        </p:txBody>
      </p:sp>
      <p:sp>
        <p:nvSpPr>
          <p:cNvPr id="20" name="Title 19"/>
          <p:cNvSpPr>
            <a:spLocks noGrp="1"/>
          </p:cNvSpPr>
          <p:nvPr>
            <p:ph type="title"/>
          </p:nvPr>
        </p:nvSpPr>
        <p:spPr>
          <a:xfrm>
            <a:off x="25744" y="1244161"/>
            <a:ext cx="2348247" cy="536347"/>
          </a:xfrm>
          <a:prstGeom prst="rect">
            <a:avLst/>
          </a:prstGeom>
        </p:spPr>
        <p:txBody>
          <a:bodyPr/>
          <a:lstStyle/>
          <a:p>
            <a:r>
              <a:rPr lang="en-GB" dirty="0"/>
              <a:t>Areas of concerns about the internet</a:t>
            </a:r>
          </a:p>
        </p:txBody>
      </p:sp>
      <p:sp>
        <p:nvSpPr>
          <p:cNvPr id="2" name="Text Placeholder 1"/>
          <p:cNvSpPr>
            <a:spLocks noGrp="1"/>
          </p:cNvSpPr>
          <p:nvPr>
            <p:ph type="body" sz="quarter" idx="12"/>
          </p:nvPr>
        </p:nvSpPr>
        <p:spPr/>
        <p:txBody>
          <a:bodyPr/>
          <a:lstStyle/>
          <a:p>
            <a:r>
              <a:rPr lang="en-GB" dirty="0"/>
              <a:t>Source: Kantar TNS Omnibus 27/06/2018 to 01/07/2018 (Week 26)</a:t>
            </a:r>
          </a:p>
          <a:p>
            <a:r>
              <a:rPr lang="en-GB" dirty="0"/>
              <a:t>Question: Q2A/Q2B Which, if any, concerns do you have about the internet? SPONTANEOUS/PROMPTED</a:t>
            </a:r>
          </a:p>
          <a:p>
            <a:r>
              <a:rPr lang="en-GB" dirty="0"/>
              <a:t>Base: All adult internet users in the UK (1686)</a:t>
            </a:r>
          </a:p>
          <a:p>
            <a:r>
              <a:rPr lang="en-GB" dirty="0"/>
              <a:t>Chart shows the ‘NET’ proportion of all respondents who raised concerns about specific aspects of internet use. </a:t>
            </a:r>
          </a:p>
        </p:txBody>
      </p:sp>
      <p:graphicFrame>
        <p:nvGraphicFramePr>
          <p:cNvPr id="10" name="Chart Placeholder 9"/>
          <p:cNvGraphicFramePr>
            <a:graphicFrameLocks noGrp="1"/>
          </p:cNvGraphicFramePr>
          <p:nvPr>
            <p:ph type="chart" sz="quarter" idx="13"/>
            <p:extLst>
              <p:ext uri="{D42A27DB-BD31-4B8C-83A1-F6EECF244321}">
                <p14:modId xmlns:p14="http://schemas.microsoft.com/office/powerpoint/2010/main" val="3626315053"/>
              </p:ext>
            </p:extLst>
          </p:nvPr>
        </p:nvGraphicFramePr>
        <p:xfrm>
          <a:off x="49213" y="2132856"/>
          <a:ext cx="9037637" cy="374406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0025AD00-3FB1-4483-9C33-E179CE25B44A}"/>
              </a:ext>
            </a:extLst>
          </p:cNvPr>
          <p:cNvSpPr txBox="1"/>
          <p:nvPr/>
        </p:nvSpPr>
        <p:spPr>
          <a:xfrm>
            <a:off x="7452915" y="1941882"/>
            <a:ext cx="1545167" cy="276999"/>
          </a:xfrm>
          <a:prstGeom prst="rect">
            <a:avLst/>
          </a:prstGeom>
          <a:noFill/>
        </p:spPr>
        <p:txBody>
          <a:bodyPr wrap="none" rtlCol="0">
            <a:spAutoFit/>
          </a:bodyPr>
          <a:lstStyle/>
          <a:p>
            <a:r>
              <a:rPr lang="en-GB" sz="1200" dirty="0"/>
              <a:t>Total after prompting </a:t>
            </a:r>
          </a:p>
        </p:txBody>
      </p:sp>
      <p:cxnSp>
        <p:nvCxnSpPr>
          <p:cNvPr id="9" name="Straight Connector 8"/>
          <p:cNvCxnSpPr/>
          <p:nvPr/>
        </p:nvCxnSpPr>
        <p:spPr>
          <a:xfrm>
            <a:off x="1403648" y="1916832"/>
            <a:ext cx="0" cy="3708000"/>
          </a:xfrm>
          <a:prstGeom prst="line">
            <a:avLst/>
          </a:prstGeom>
          <a:ln w="19050">
            <a:solidFill>
              <a:srgbClr val="81275E"/>
            </a:solidFill>
            <a:prstDash val="lgDash"/>
          </a:ln>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42A2C5D7-C337-47A4-8CA1-1132CCE5ACE5}"/>
              </a:ext>
            </a:extLst>
          </p:cNvPr>
          <p:cNvGraphicFramePr>
            <a:graphicFrameLocks noGrp="1"/>
          </p:cNvGraphicFramePr>
          <p:nvPr>
            <p:extLst>
              <p:ext uri="{D42A27DB-BD31-4B8C-83A1-F6EECF244321}">
                <p14:modId xmlns:p14="http://schemas.microsoft.com/office/powerpoint/2010/main" val="3351543572"/>
              </p:ext>
            </p:extLst>
          </p:nvPr>
        </p:nvGraphicFramePr>
        <p:xfrm>
          <a:off x="6630202" y="1922143"/>
          <a:ext cx="2367880" cy="429151"/>
        </p:xfrm>
        <a:graphic>
          <a:graphicData uri="http://schemas.openxmlformats.org/drawingml/2006/table">
            <a:tbl>
              <a:tblPr firstRow="1" bandRow="1">
                <a:tableStyleId>{2D5ABB26-0587-4C30-8999-92F81FD0307C}</a:tableStyleId>
              </a:tblPr>
              <a:tblGrid>
                <a:gridCol w="591970">
                  <a:extLst>
                    <a:ext uri="{9D8B030D-6E8A-4147-A177-3AD203B41FA5}">
                      <a16:colId xmlns:a16="http://schemas.microsoft.com/office/drawing/2014/main" val="2982201419"/>
                    </a:ext>
                  </a:extLst>
                </a:gridCol>
                <a:gridCol w="591970">
                  <a:extLst>
                    <a:ext uri="{9D8B030D-6E8A-4147-A177-3AD203B41FA5}">
                      <a16:colId xmlns:a16="http://schemas.microsoft.com/office/drawing/2014/main" val="1962309707"/>
                    </a:ext>
                  </a:extLst>
                </a:gridCol>
                <a:gridCol w="591970">
                  <a:extLst>
                    <a:ext uri="{9D8B030D-6E8A-4147-A177-3AD203B41FA5}">
                      <a16:colId xmlns:a16="http://schemas.microsoft.com/office/drawing/2014/main" val="2198809236"/>
                    </a:ext>
                  </a:extLst>
                </a:gridCol>
                <a:gridCol w="591970">
                  <a:extLst>
                    <a:ext uri="{9D8B030D-6E8A-4147-A177-3AD203B41FA5}">
                      <a16:colId xmlns:a16="http://schemas.microsoft.com/office/drawing/2014/main" val="1313137449"/>
                    </a:ext>
                  </a:extLst>
                </a:gridCol>
              </a:tblGrid>
              <a:tr h="429151">
                <a:tc>
                  <a:txBody>
                    <a:bodyPr/>
                    <a:lstStyle/>
                    <a:p>
                      <a:pPr algn="ctr"/>
                      <a:r>
                        <a:rPr lang="en-GB" dirty="0"/>
                        <a:t>69%</a:t>
                      </a:r>
                      <a:endParaRPr lang="en-GB" b="0" dirty="0">
                        <a:solidFill>
                          <a:schemeClr val="tx1"/>
                        </a:solidFill>
                      </a:endParaRPr>
                    </a:p>
                  </a:txBody>
                  <a:tcPr/>
                </a:tc>
                <a:tc>
                  <a:txBody>
                    <a:bodyPr/>
                    <a:lstStyle/>
                    <a:p>
                      <a:pPr algn="ctr"/>
                      <a:endParaRPr lang="en-GB" b="0" dirty="0">
                        <a:solidFill>
                          <a:schemeClr val="tx1"/>
                        </a:solidFill>
                      </a:endParaRPr>
                    </a:p>
                  </a:txBody>
                  <a:tcPr/>
                </a:tc>
                <a:tc>
                  <a:txBody>
                    <a:bodyPr/>
                    <a:lstStyle/>
                    <a:p>
                      <a:pPr algn="ctr"/>
                      <a:endParaRPr lang="en-GB" b="0" dirty="0">
                        <a:solidFill>
                          <a:schemeClr val="tx1"/>
                        </a:solidFill>
                      </a:endParaRPr>
                    </a:p>
                  </a:txBody>
                  <a:tcPr/>
                </a:tc>
                <a:tc>
                  <a:txBody>
                    <a:bodyPr/>
                    <a:lstStyle/>
                    <a:p>
                      <a:pPr algn="ctr"/>
                      <a:endParaRPr lang="en-GB" b="0" dirty="0">
                        <a:solidFill>
                          <a:schemeClr val="tx1"/>
                        </a:solidFill>
                      </a:endParaRPr>
                    </a:p>
                  </a:txBody>
                  <a:tcPr/>
                </a:tc>
                <a:extLst>
                  <a:ext uri="{0D108BD9-81ED-4DB2-BD59-A6C34878D82A}">
                    <a16:rowId xmlns:a16="http://schemas.microsoft.com/office/drawing/2014/main" val="628674925"/>
                  </a:ext>
                </a:extLst>
              </a:tr>
            </a:tbl>
          </a:graphicData>
        </a:graphic>
      </p:graphicFrame>
      <p:cxnSp>
        <p:nvCxnSpPr>
          <p:cNvPr id="14" name="Straight Connector 13">
            <a:extLst>
              <a:ext uri="{FF2B5EF4-FFF2-40B4-BE49-F238E27FC236}">
                <a16:creationId xmlns:a16="http://schemas.microsoft.com/office/drawing/2014/main" id="{048EC93B-2014-42BC-9F05-4FDDABC2CB96}"/>
              </a:ext>
            </a:extLst>
          </p:cNvPr>
          <p:cNvCxnSpPr/>
          <p:nvPr/>
        </p:nvCxnSpPr>
        <p:spPr>
          <a:xfrm>
            <a:off x="6372200" y="1780508"/>
            <a:ext cx="0" cy="3708000"/>
          </a:xfrm>
          <a:prstGeom prst="line">
            <a:avLst/>
          </a:prstGeom>
          <a:ln w="19050">
            <a:solidFill>
              <a:srgbClr val="81275E"/>
            </a:solidFill>
            <a:prstDash val="lg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7857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6319469" cy="705057"/>
          </a:xfrm>
        </p:spPr>
        <p:txBody>
          <a:bodyPr/>
          <a:lstStyle/>
          <a:p>
            <a:r>
              <a:rPr lang="en-GB" sz="2400" dirty="0"/>
              <a:t>A wide range of concerns were raised – with protection of children a key area</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48278" y="1245363"/>
            <a:ext cx="9046078" cy="300991"/>
          </a:xfrm>
        </p:spPr>
        <p:txBody>
          <a:bodyPr/>
          <a:lstStyle/>
          <a:p>
            <a:r>
              <a:rPr lang="en-GB" dirty="0"/>
              <a:t>A range of different concerns were cited</a:t>
            </a:r>
            <a:br>
              <a:rPr lang="en-GB" dirty="0"/>
            </a:br>
            <a:r>
              <a:rPr lang="en-GB" sz="1800" b="1" dirty="0">
                <a:solidFill>
                  <a:srgbClr val="C00000"/>
                </a:solidFill>
              </a:rPr>
              <a:t>UNPROMPTED</a:t>
            </a:r>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 </a:t>
            </a:r>
          </a:p>
          <a:p>
            <a:r>
              <a:rPr lang="en-GB" dirty="0"/>
              <a:t>Q.2a Which, if any, concerns do you have about the internet? [Data capture unprompted, then prompted. </a:t>
            </a:r>
            <a:r>
              <a:rPr lang="en-GB" b="1" dirty="0"/>
              <a:t>Chart shows totals before prompting.</a:t>
            </a:r>
          </a:p>
          <a:p>
            <a:r>
              <a:rPr lang="en-GB" dirty="0"/>
              <a:t>Base: UK adult internet users (1,686)</a:t>
            </a:r>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nvPr>
        </p:nvGraphicFramePr>
        <p:xfrm>
          <a:off x="71098" y="1700807"/>
          <a:ext cx="3285132" cy="3528393"/>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99792" y="2961919"/>
            <a:ext cx="800873" cy="943499"/>
          </a:xfrm>
          <a:prstGeom prst="rect">
            <a:avLst/>
          </a:prstGeom>
        </p:spPr>
      </p:pic>
      <p:graphicFrame>
        <p:nvGraphicFramePr>
          <p:cNvPr id="11" name="Table 10">
            <a:extLst>
              <a:ext uri="{FF2B5EF4-FFF2-40B4-BE49-F238E27FC236}">
                <a16:creationId xmlns:a16="http://schemas.microsoft.com/office/drawing/2014/main" id="{02B6DD7C-86E0-4ECE-AA36-31FFF0C30C35}"/>
              </a:ext>
            </a:extLst>
          </p:cNvPr>
          <p:cNvGraphicFramePr>
            <a:graphicFrameLocks noGrp="1"/>
          </p:cNvGraphicFramePr>
          <p:nvPr>
            <p:extLst>
              <p:ext uri="{D42A27DB-BD31-4B8C-83A1-F6EECF244321}">
                <p14:modId xmlns:p14="http://schemas.microsoft.com/office/powerpoint/2010/main" val="4141140579"/>
              </p:ext>
            </p:extLst>
          </p:nvPr>
        </p:nvGraphicFramePr>
        <p:xfrm>
          <a:off x="7570389" y="1103467"/>
          <a:ext cx="1429685" cy="4115400"/>
        </p:xfrm>
        <a:graphic>
          <a:graphicData uri="http://schemas.openxmlformats.org/drawingml/2006/table">
            <a:tbl>
              <a:tblPr firstRow="1" bandRow="1">
                <a:tableStyleId>{5C22544A-7EE6-4342-B048-85BDC9FD1C3A}</a:tableStyleId>
              </a:tblPr>
              <a:tblGrid>
                <a:gridCol w="1429685">
                  <a:extLst>
                    <a:ext uri="{9D8B030D-6E8A-4147-A177-3AD203B41FA5}">
                      <a16:colId xmlns:a16="http://schemas.microsoft.com/office/drawing/2014/main" val="20001"/>
                    </a:ext>
                  </a:extLst>
                </a:gridCol>
              </a:tblGrid>
              <a:tr h="1028850">
                <a:tc>
                  <a:txBody>
                    <a:bodyPr/>
                    <a:lstStyle/>
                    <a:p>
                      <a:pPr algn="ctr"/>
                      <a:r>
                        <a:rPr lang="en-GB" sz="1400" b="1" dirty="0">
                          <a:solidFill>
                            <a:schemeClr val="bg1"/>
                          </a:solidFill>
                          <a:latin typeface="+mn-lt"/>
                        </a:rPr>
                        <a:t>=  32% relating to data/privacy</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028850">
                <a:tc>
                  <a:txBody>
                    <a:bodyPr/>
                    <a:lstStyle/>
                    <a:p>
                      <a:pPr algn="ctr"/>
                      <a:r>
                        <a:rPr lang="en-GB" sz="1400" b="1" dirty="0">
                          <a:solidFill>
                            <a:schemeClr val="tx1"/>
                          </a:solidFill>
                          <a:latin typeface="+mn-lt"/>
                        </a:rPr>
                        <a:t>= 29% relating to hacking/security</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1028850">
                <a:tc>
                  <a:txBody>
                    <a:bodyPr/>
                    <a:lstStyle/>
                    <a:p>
                      <a:pPr algn="ctr"/>
                      <a:r>
                        <a:rPr lang="en-GB" sz="1400" b="1" dirty="0">
                          <a:solidFill>
                            <a:schemeClr val="bg1"/>
                          </a:solidFill>
                          <a:latin typeface="+mn-lt"/>
                        </a:rPr>
                        <a:t>= 33% relating to </a:t>
                      </a:r>
                    </a:p>
                    <a:p>
                      <a:pPr algn="ctr"/>
                      <a:r>
                        <a:rPr lang="en-GB" sz="1400" b="1" dirty="0">
                          <a:solidFill>
                            <a:schemeClr val="bg1"/>
                          </a:solidFill>
                          <a:latin typeface="+mn-lt"/>
                        </a:rPr>
                        <a:t>content</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1028850">
                <a:tc>
                  <a:txBody>
                    <a:bodyPr/>
                    <a:lstStyle/>
                    <a:p>
                      <a:pPr algn="ctr"/>
                      <a:r>
                        <a:rPr lang="en-GB" sz="1400" b="1" dirty="0">
                          <a:solidFill>
                            <a:schemeClr val="tx1"/>
                          </a:solidFill>
                          <a:latin typeface="+mn-lt"/>
                        </a:rPr>
                        <a:t>= 22% relating to interactions with other people</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3"/>
                  </a:ext>
                </a:extLst>
              </a:tr>
            </a:tbl>
          </a:graphicData>
        </a:graphic>
      </p:graphicFrame>
      <p:graphicFrame>
        <p:nvGraphicFramePr>
          <p:cNvPr id="12" name="Table 11">
            <a:extLst>
              <a:ext uri="{FF2B5EF4-FFF2-40B4-BE49-F238E27FC236}">
                <a16:creationId xmlns:a16="http://schemas.microsoft.com/office/drawing/2014/main" id="{D13EE87A-2EF1-44E5-AA88-79BCF2D2CF4D}"/>
              </a:ext>
            </a:extLst>
          </p:cNvPr>
          <p:cNvGraphicFramePr>
            <a:graphicFrameLocks noGrp="1"/>
          </p:cNvGraphicFramePr>
          <p:nvPr>
            <p:extLst>
              <p:ext uri="{D42A27DB-BD31-4B8C-83A1-F6EECF244321}">
                <p14:modId xmlns:p14="http://schemas.microsoft.com/office/powerpoint/2010/main" val="2346040266"/>
              </p:ext>
            </p:extLst>
          </p:nvPr>
        </p:nvGraphicFramePr>
        <p:xfrm>
          <a:off x="3584700" y="1148816"/>
          <a:ext cx="3520675" cy="4080383"/>
        </p:xfrm>
        <a:graphic>
          <a:graphicData uri="http://schemas.openxmlformats.org/drawingml/2006/table">
            <a:tbl>
              <a:tblPr firstRow="1" bandRow="1">
                <a:tableStyleId>{5C22544A-7EE6-4342-B048-85BDC9FD1C3A}</a:tableStyleId>
              </a:tblPr>
              <a:tblGrid>
                <a:gridCol w="3520675">
                  <a:extLst>
                    <a:ext uri="{9D8B030D-6E8A-4147-A177-3AD203B41FA5}">
                      <a16:colId xmlns:a16="http://schemas.microsoft.com/office/drawing/2014/main" val="20001"/>
                    </a:ext>
                  </a:extLst>
                </a:gridCol>
              </a:tblGrid>
              <a:tr h="990799">
                <a:tc>
                  <a:txBody>
                    <a:bodyPr/>
                    <a:lstStyle/>
                    <a:p>
                      <a:pPr algn="ctr"/>
                      <a:r>
                        <a:rPr lang="en-GB" sz="900" b="0" dirty="0">
                          <a:solidFill>
                            <a:schemeClr val="bg1"/>
                          </a:solidFill>
                          <a:latin typeface="+mn-lt"/>
                        </a:rPr>
                        <a:t>Personal data being processed without knowledge/consent (19%), </a:t>
                      </a:r>
                    </a:p>
                    <a:p>
                      <a:pPr algn="ctr"/>
                      <a:r>
                        <a:rPr lang="en-GB" sz="900" b="0" dirty="0">
                          <a:solidFill>
                            <a:schemeClr val="bg1"/>
                          </a:solidFill>
                          <a:latin typeface="+mn-lt"/>
                        </a:rPr>
                        <a:t>Loss of privacy (17%), Personal information not stored securely (14%), Spam emails (12%), Targeted advertising (9%), Fear of private or embarrassing information being made public (9%), Government/agency surveillance (8%), Targeted political messages (7%)</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990799">
                <a:tc>
                  <a:txBody>
                    <a:bodyPr/>
                    <a:lstStyle/>
                    <a:p>
                      <a:pPr algn="ctr"/>
                      <a:r>
                        <a:rPr lang="en-GB" sz="900" b="0" dirty="0">
                          <a:solidFill>
                            <a:schemeClr val="tx1"/>
                          </a:solidFill>
                          <a:latin typeface="+mn-lt"/>
                        </a:rPr>
                        <a:t>Scams/Fraud/ID theft (22%), Loss or hacking of personal data/ passwords (17%), Viruses/trojans/worms/spyware/malicious software (16%)</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990799">
                <a:tc>
                  <a:txBody>
                    <a:bodyPr/>
                    <a:lstStyle/>
                    <a:p>
                      <a:pPr algn="ctr"/>
                      <a:r>
                        <a:rPr lang="en-GB" sz="900" b="0" dirty="0">
                          <a:solidFill>
                            <a:schemeClr val="bg1"/>
                          </a:solidFill>
                          <a:latin typeface="+mn-lt"/>
                        </a:rPr>
                        <a:t>Child exploitation (24%), Unsuitable content for children (15%), Promotion of terrorism/ radicalisation (12%), Sex/pornography (14%), Offensive videos/pictures (11%), Fake news/ disinformation (12%), Violence (11%), Harmful or dangerous content  - e.g. encouraging risky behaviour (9%), Hateful speech (11%), Bad language (8%), Offensive language in publications (7%)</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1107986">
                <a:tc>
                  <a:txBody>
                    <a:bodyPr/>
                    <a:lstStyle/>
                    <a:p>
                      <a:pPr algn="ctr"/>
                      <a:r>
                        <a:rPr lang="en-GB" sz="900" b="0" dirty="0">
                          <a:solidFill>
                            <a:schemeClr val="tx1"/>
                          </a:solidFill>
                          <a:latin typeface="+mn-lt"/>
                        </a:rPr>
                        <a:t>Strangers contacting children (14%), Bullying/harassment/trolling (15%), People masquerading as younger people online (13%), Threats/stalking (10%), People impersonating others or being anonymous (10%), Hateful speech from other users (9%), Offensive images from other users (8%),</a:t>
                      </a:r>
                    </a:p>
                    <a:p>
                      <a:pPr algn="ctr"/>
                      <a:r>
                        <a:rPr lang="en-GB" sz="900" b="0" dirty="0">
                          <a:solidFill>
                            <a:schemeClr val="tx1"/>
                          </a:solidFill>
                          <a:latin typeface="+mn-lt"/>
                        </a:rPr>
                        <a:t> Unsolicited or unwelcome friend/follow/connect requests (8%), </a:t>
                      </a:r>
                    </a:p>
                    <a:p>
                      <a:pPr algn="ctr"/>
                      <a:r>
                        <a:rPr lang="en-GB" sz="900" b="0" dirty="0">
                          <a:solidFill>
                            <a:schemeClr val="tx1"/>
                          </a:solidFill>
                          <a:latin typeface="+mn-lt"/>
                        </a:rPr>
                        <a:t>Offensive language from other users (8%)</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3"/>
                  </a:ext>
                </a:extLst>
              </a:tr>
            </a:tbl>
          </a:graphicData>
        </a:graphic>
      </p:graphicFrame>
      <p:sp>
        <p:nvSpPr>
          <p:cNvPr id="18" name="Right Brace 17">
            <a:extLst>
              <a:ext uri="{FF2B5EF4-FFF2-40B4-BE49-F238E27FC236}">
                <a16:creationId xmlns:a16="http://schemas.microsoft.com/office/drawing/2014/main" id="{762B4D75-7BD5-4718-A0FD-D0E9013D39AC}"/>
              </a:ext>
            </a:extLst>
          </p:cNvPr>
          <p:cNvSpPr/>
          <p:nvPr/>
        </p:nvSpPr>
        <p:spPr>
          <a:xfrm>
            <a:off x="7168834" y="1186456"/>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9" name="Right Brace 18">
            <a:extLst>
              <a:ext uri="{FF2B5EF4-FFF2-40B4-BE49-F238E27FC236}">
                <a16:creationId xmlns:a16="http://schemas.microsoft.com/office/drawing/2014/main" id="{0AC183BE-4834-4693-B489-F7364749FF75}"/>
              </a:ext>
            </a:extLst>
          </p:cNvPr>
          <p:cNvSpPr/>
          <p:nvPr/>
        </p:nvSpPr>
        <p:spPr>
          <a:xfrm>
            <a:off x="7160452" y="2166474"/>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20" name="Right Brace 19">
            <a:extLst>
              <a:ext uri="{FF2B5EF4-FFF2-40B4-BE49-F238E27FC236}">
                <a16:creationId xmlns:a16="http://schemas.microsoft.com/office/drawing/2014/main" id="{2A81F8DA-7A93-4141-B9D6-42E8783E4E04}"/>
              </a:ext>
            </a:extLst>
          </p:cNvPr>
          <p:cNvSpPr/>
          <p:nvPr/>
        </p:nvSpPr>
        <p:spPr>
          <a:xfrm>
            <a:off x="7172646" y="3146493"/>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21" name="Right Brace 20">
            <a:extLst>
              <a:ext uri="{FF2B5EF4-FFF2-40B4-BE49-F238E27FC236}">
                <a16:creationId xmlns:a16="http://schemas.microsoft.com/office/drawing/2014/main" id="{1A9FF997-2EE6-40CE-B14B-139EB4497684}"/>
              </a:ext>
            </a:extLst>
          </p:cNvPr>
          <p:cNvSpPr/>
          <p:nvPr/>
        </p:nvSpPr>
        <p:spPr>
          <a:xfrm>
            <a:off x="7177217" y="4094338"/>
            <a:ext cx="324038" cy="1134862"/>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22" name="Table 21">
            <a:extLst>
              <a:ext uri="{FF2B5EF4-FFF2-40B4-BE49-F238E27FC236}">
                <a16:creationId xmlns:a16="http://schemas.microsoft.com/office/drawing/2014/main" id="{A83F03F9-C68A-466D-ADE8-41205645BB1F}"/>
              </a:ext>
            </a:extLst>
          </p:cNvPr>
          <p:cNvGraphicFramePr>
            <a:graphicFrameLocks noGrp="1"/>
          </p:cNvGraphicFramePr>
          <p:nvPr>
            <p:extLst>
              <p:ext uri="{D42A27DB-BD31-4B8C-83A1-F6EECF244321}">
                <p14:modId xmlns:p14="http://schemas.microsoft.com/office/powerpoint/2010/main" val="454832150"/>
              </p:ext>
            </p:extLst>
          </p:nvPr>
        </p:nvGraphicFramePr>
        <p:xfrm>
          <a:off x="3584700" y="5278412"/>
          <a:ext cx="3520675" cy="665074"/>
        </p:xfrm>
        <a:graphic>
          <a:graphicData uri="http://schemas.openxmlformats.org/drawingml/2006/table">
            <a:tbl>
              <a:tblPr firstRow="1" bandRow="1">
                <a:tableStyleId>{5C22544A-7EE6-4342-B048-85BDC9FD1C3A}</a:tableStyleId>
              </a:tblPr>
              <a:tblGrid>
                <a:gridCol w="3520675">
                  <a:extLst>
                    <a:ext uri="{9D8B030D-6E8A-4147-A177-3AD203B41FA5}">
                      <a16:colId xmlns:a16="http://schemas.microsoft.com/office/drawing/2014/main" val="20001"/>
                    </a:ext>
                  </a:extLst>
                </a:gridCol>
              </a:tblGrid>
              <a:tr h="665074">
                <a:tc>
                  <a:txBody>
                    <a:bodyPr/>
                    <a:lstStyle/>
                    <a:p>
                      <a:pPr algn="ctr"/>
                      <a:r>
                        <a:rPr lang="en-GB" sz="900" b="0" dirty="0">
                          <a:solidFill>
                            <a:schemeClr val="tx1"/>
                          </a:solidFill>
                          <a:latin typeface="+mn-lt"/>
                        </a:rPr>
                        <a:t>Anti-social behaviours (8%), Spending too much time online (7%), Addictive (7%), Other (6%) </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bl>
          </a:graphicData>
        </a:graphic>
      </p:graphicFrame>
      <p:graphicFrame>
        <p:nvGraphicFramePr>
          <p:cNvPr id="16" name="Chart Placeholder 7">
            <a:extLst>
              <a:ext uri="{FF2B5EF4-FFF2-40B4-BE49-F238E27FC236}">
                <a16:creationId xmlns:a16="http://schemas.microsoft.com/office/drawing/2014/main" id="{3530785D-4CDA-444C-80CF-5B2EBE62113B}"/>
              </a:ext>
            </a:extLst>
          </p:cNvPr>
          <p:cNvGraphicFramePr>
            <a:graphicFrameLocks/>
          </p:cNvGraphicFramePr>
          <p:nvPr>
            <p:extLst>
              <p:ext uri="{D42A27DB-BD31-4B8C-83A1-F6EECF244321}">
                <p14:modId xmlns:p14="http://schemas.microsoft.com/office/powerpoint/2010/main" val="4008830164"/>
              </p:ext>
            </p:extLst>
          </p:nvPr>
        </p:nvGraphicFramePr>
        <p:xfrm>
          <a:off x="49214" y="1916831"/>
          <a:ext cx="3154634" cy="352839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420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E188F0-07BE-4447-AEAF-5FB5738C28D0}"/>
              </a:ext>
            </a:extLst>
          </p:cNvPr>
          <p:cNvSpPr>
            <a:spLocks noGrp="1"/>
          </p:cNvSpPr>
          <p:nvPr>
            <p:ph type="body" sz="quarter" idx="14"/>
          </p:nvPr>
        </p:nvSpPr>
        <p:spPr>
          <a:xfrm>
            <a:off x="52731" y="336342"/>
            <a:ext cx="6319469" cy="705057"/>
          </a:xfrm>
        </p:spPr>
        <p:txBody>
          <a:bodyPr/>
          <a:lstStyle/>
          <a:p>
            <a:r>
              <a:rPr lang="en-GB" sz="2400" dirty="0"/>
              <a:t>A wide range of concerns were raised – with protection of children a key area</a:t>
            </a:r>
          </a:p>
        </p:txBody>
      </p:sp>
      <p:sp>
        <p:nvSpPr>
          <p:cNvPr id="3" name="Title 2">
            <a:extLst>
              <a:ext uri="{FF2B5EF4-FFF2-40B4-BE49-F238E27FC236}">
                <a16:creationId xmlns:a16="http://schemas.microsoft.com/office/drawing/2014/main" id="{79082AF1-948E-43A2-8F93-94B123E2B5F8}"/>
              </a:ext>
            </a:extLst>
          </p:cNvPr>
          <p:cNvSpPr>
            <a:spLocks noGrp="1"/>
          </p:cNvSpPr>
          <p:nvPr>
            <p:ph type="title"/>
          </p:nvPr>
        </p:nvSpPr>
        <p:spPr>
          <a:xfrm>
            <a:off x="48961" y="1218714"/>
            <a:ext cx="9046078" cy="300991"/>
          </a:xfrm>
        </p:spPr>
        <p:txBody>
          <a:bodyPr/>
          <a:lstStyle/>
          <a:p>
            <a:r>
              <a:rPr lang="en-GB" dirty="0"/>
              <a:t>A range of different concerns were cited</a:t>
            </a:r>
          </a:p>
        </p:txBody>
      </p:sp>
      <p:sp>
        <p:nvSpPr>
          <p:cNvPr id="4" name="Text Placeholder 3">
            <a:extLst>
              <a:ext uri="{FF2B5EF4-FFF2-40B4-BE49-F238E27FC236}">
                <a16:creationId xmlns:a16="http://schemas.microsoft.com/office/drawing/2014/main" id="{57E6CDC9-6750-4851-956C-8CAA261F0633}"/>
              </a:ext>
            </a:extLst>
          </p:cNvPr>
          <p:cNvSpPr>
            <a:spLocks noGrp="1"/>
          </p:cNvSpPr>
          <p:nvPr>
            <p:ph type="body" sz="quarter" idx="12"/>
          </p:nvPr>
        </p:nvSpPr>
        <p:spPr/>
        <p:txBody>
          <a:bodyPr/>
          <a:lstStyle/>
          <a:p>
            <a:r>
              <a:rPr lang="en-GB" dirty="0"/>
              <a:t> </a:t>
            </a:r>
          </a:p>
          <a:p>
            <a:r>
              <a:rPr lang="en-GB" dirty="0"/>
              <a:t>Q.2a/b Which, if any, concerns do you have about the internet? [Data capture unprompted, then prompted. </a:t>
            </a:r>
            <a:r>
              <a:rPr lang="en-GB" b="1" dirty="0"/>
              <a:t>Chart shows totals after prompting.</a:t>
            </a:r>
          </a:p>
          <a:p>
            <a:r>
              <a:rPr lang="en-GB" dirty="0"/>
              <a:t>Base: UK adult internet users (1,686)</a:t>
            </a:r>
          </a:p>
          <a:p>
            <a:endParaRPr lang="en-GB" dirty="0"/>
          </a:p>
        </p:txBody>
      </p:sp>
      <p:graphicFrame>
        <p:nvGraphicFramePr>
          <p:cNvPr id="8" name="Chart Placeholder 7">
            <a:extLst>
              <a:ext uri="{FF2B5EF4-FFF2-40B4-BE49-F238E27FC236}">
                <a16:creationId xmlns:a16="http://schemas.microsoft.com/office/drawing/2014/main" id="{7D089DE9-910D-434B-BA48-5C11447AF418}"/>
              </a:ext>
            </a:extLst>
          </p:cNvPr>
          <p:cNvGraphicFramePr>
            <a:graphicFrameLocks noGrp="1"/>
          </p:cNvGraphicFramePr>
          <p:nvPr>
            <p:ph type="chart" sz="quarter" idx="13"/>
            <p:extLst>
              <p:ext uri="{D42A27DB-BD31-4B8C-83A1-F6EECF244321}">
                <p14:modId xmlns:p14="http://schemas.microsoft.com/office/powerpoint/2010/main" val="9769913"/>
              </p:ext>
            </p:extLst>
          </p:nvPr>
        </p:nvGraphicFramePr>
        <p:xfrm>
          <a:off x="71098" y="1700807"/>
          <a:ext cx="3285132" cy="3528393"/>
        </p:xfrm>
        <a:graphic>
          <a:graphicData uri="http://schemas.openxmlformats.org/drawingml/2006/chart">
            <c:chart xmlns:c="http://schemas.openxmlformats.org/drawingml/2006/chart" xmlns:r="http://schemas.openxmlformats.org/officeDocument/2006/relationships" r:id="rId3"/>
          </a:graphicData>
        </a:graphic>
      </p:graphicFrame>
      <p:pic>
        <p:nvPicPr>
          <p:cNvPr id="10" name="Graphic 9" descr="Arrow: Slight curve">
            <a:extLst>
              <a:ext uri="{FF2B5EF4-FFF2-40B4-BE49-F238E27FC236}">
                <a16:creationId xmlns:a16="http://schemas.microsoft.com/office/drawing/2014/main" id="{CA971264-94C7-48AA-96D4-9964301344A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99792" y="2961919"/>
            <a:ext cx="800873" cy="943499"/>
          </a:xfrm>
          <a:prstGeom prst="rect">
            <a:avLst/>
          </a:prstGeom>
        </p:spPr>
      </p:pic>
      <p:graphicFrame>
        <p:nvGraphicFramePr>
          <p:cNvPr id="11" name="Table 10">
            <a:extLst>
              <a:ext uri="{FF2B5EF4-FFF2-40B4-BE49-F238E27FC236}">
                <a16:creationId xmlns:a16="http://schemas.microsoft.com/office/drawing/2014/main" id="{02B6DD7C-86E0-4ECE-AA36-31FFF0C30C35}"/>
              </a:ext>
            </a:extLst>
          </p:cNvPr>
          <p:cNvGraphicFramePr>
            <a:graphicFrameLocks noGrp="1"/>
          </p:cNvGraphicFramePr>
          <p:nvPr>
            <p:extLst>
              <p:ext uri="{D42A27DB-BD31-4B8C-83A1-F6EECF244321}">
                <p14:modId xmlns:p14="http://schemas.microsoft.com/office/powerpoint/2010/main" val="949533818"/>
              </p:ext>
            </p:extLst>
          </p:nvPr>
        </p:nvGraphicFramePr>
        <p:xfrm>
          <a:off x="7568525" y="1163012"/>
          <a:ext cx="1429685" cy="4115400"/>
        </p:xfrm>
        <a:graphic>
          <a:graphicData uri="http://schemas.openxmlformats.org/drawingml/2006/table">
            <a:tbl>
              <a:tblPr firstRow="1" bandRow="1">
                <a:tableStyleId>{5C22544A-7EE6-4342-B048-85BDC9FD1C3A}</a:tableStyleId>
              </a:tblPr>
              <a:tblGrid>
                <a:gridCol w="1429685">
                  <a:extLst>
                    <a:ext uri="{9D8B030D-6E8A-4147-A177-3AD203B41FA5}">
                      <a16:colId xmlns:a16="http://schemas.microsoft.com/office/drawing/2014/main" val="20001"/>
                    </a:ext>
                  </a:extLst>
                </a:gridCol>
              </a:tblGrid>
              <a:tr h="1028850">
                <a:tc>
                  <a:txBody>
                    <a:bodyPr/>
                    <a:lstStyle/>
                    <a:p>
                      <a:pPr algn="ctr"/>
                      <a:r>
                        <a:rPr lang="en-GB" sz="1400" b="1" dirty="0">
                          <a:solidFill>
                            <a:schemeClr val="bg1"/>
                          </a:solidFill>
                          <a:latin typeface="+mn-lt"/>
                        </a:rPr>
                        <a:t>=  58% relating to data/privacy</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028850">
                <a:tc>
                  <a:txBody>
                    <a:bodyPr/>
                    <a:lstStyle/>
                    <a:p>
                      <a:pPr algn="ctr"/>
                      <a:r>
                        <a:rPr lang="en-GB" sz="1400" b="1" dirty="0">
                          <a:solidFill>
                            <a:schemeClr val="tx1"/>
                          </a:solidFill>
                          <a:latin typeface="+mn-lt"/>
                        </a:rPr>
                        <a:t>= 54% relating to hacking/security</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1028850">
                <a:tc>
                  <a:txBody>
                    <a:bodyPr/>
                    <a:lstStyle/>
                    <a:p>
                      <a:pPr algn="ctr"/>
                      <a:r>
                        <a:rPr lang="en-GB" sz="1400" b="1" dirty="0">
                          <a:solidFill>
                            <a:schemeClr val="bg1"/>
                          </a:solidFill>
                          <a:latin typeface="+mn-lt"/>
                        </a:rPr>
                        <a:t>= 66% relating to </a:t>
                      </a:r>
                    </a:p>
                    <a:p>
                      <a:pPr algn="ctr"/>
                      <a:r>
                        <a:rPr lang="en-GB" sz="1400" b="1" dirty="0">
                          <a:solidFill>
                            <a:schemeClr val="bg1"/>
                          </a:solidFill>
                          <a:latin typeface="+mn-lt"/>
                        </a:rPr>
                        <a:t>content</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1028850">
                <a:tc>
                  <a:txBody>
                    <a:bodyPr/>
                    <a:lstStyle/>
                    <a:p>
                      <a:pPr algn="ctr"/>
                      <a:r>
                        <a:rPr lang="en-GB" sz="1400" b="1" dirty="0">
                          <a:solidFill>
                            <a:schemeClr val="tx1"/>
                          </a:solidFill>
                          <a:latin typeface="+mn-lt"/>
                        </a:rPr>
                        <a:t>= 55% relating to interactions with other people</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3"/>
                  </a:ext>
                </a:extLst>
              </a:tr>
            </a:tbl>
          </a:graphicData>
        </a:graphic>
      </p:graphicFrame>
      <p:graphicFrame>
        <p:nvGraphicFramePr>
          <p:cNvPr id="12" name="Table 11">
            <a:extLst>
              <a:ext uri="{FF2B5EF4-FFF2-40B4-BE49-F238E27FC236}">
                <a16:creationId xmlns:a16="http://schemas.microsoft.com/office/drawing/2014/main" id="{D13EE87A-2EF1-44E5-AA88-79BCF2D2CF4D}"/>
              </a:ext>
            </a:extLst>
          </p:cNvPr>
          <p:cNvGraphicFramePr>
            <a:graphicFrameLocks noGrp="1"/>
          </p:cNvGraphicFramePr>
          <p:nvPr>
            <p:extLst>
              <p:ext uri="{D42A27DB-BD31-4B8C-83A1-F6EECF244321}">
                <p14:modId xmlns:p14="http://schemas.microsoft.com/office/powerpoint/2010/main" val="777481672"/>
              </p:ext>
            </p:extLst>
          </p:nvPr>
        </p:nvGraphicFramePr>
        <p:xfrm>
          <a:off x="3584700" y="1148816"/>
          <a:ext cx="3520675" cy="4080383"/>
        </p:xfrm>
        <a:graphic>
          <a:graphicData uri="http://schemas.openxmlformats.org/drawingml/2006/table">
            <a:tbl>
              <a:tblPr firstRow="1" bandRow="1">
                <a:tableStyleId>{5C22544A-7EE6-4342-B048-85BDC9FD1C3A}</a:tableStyleId>
              </a:tblPr>
              <a:tblGrid>
                <a:gridCol w="3520675">
                  <a:extLst>
                    <a:ext uri="{9D8B030D-6E8A-4147-A177-3AD203B41FA5}">
                      <a16:colId xmlns:a16="http://schemas.microsoft.com/office/drawing/2014/main" val="20001"/>
                    </a:ext>
                  </a:extLst>
                </a:gridCol>
              </a:tblGrid>
              <a:tr h="990799">
                <a:tc>
                  <a:txBody>
                    <a:bodyPr/>
                    <a:lstStyle/>
                    <a:p>
                      <a:pPr algn="ctr"/>
                      <a:r>
                        <a:rPr lang="en-GB" sz="900" b="0" dirty="0">
                          <a:solidFill>
                            <a:schemeClr val="bg1"/>
                          </a:solidFill>
                          <a:latin typeface="+mn-lt"/>
                        </a:rPr>
                        <a:t>Personal data being processed without knowledge/consent (39%), </a:t>
                      </a:r>
                    </a:p>
                    <a:p>
                      <a:pPr algn="ctr"/>
                      <a:r>
                        <a:rPr lang="en-GB" sz="900" b="0" dirty="0">
                          <a:solidFill>
                            <a:schemeClr val="bg1"/>
                          </a:solidFill>
                          <a:latin typeface="+mn-lt"/>
                        </a:rPr>
                        <a:t>Loss of privacy (38%), Personal information not stored securely (31%), Spam emails (30%), Targeted advertising (21%), Fear of private or embarrassing information being made public (21%), Government/agency surveillance (19%), Targeted political messages (17%)</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990799">
                <a:tc>
                  <a:txBody>
                    <a:bodyPr/>
                    <a:lstStyle/>
                    <a:p>
                      <a:pPr algn="ctr"/>
                      <a:r>
                        <a:rPr lang="en-GB" sz="900" b="0" dirty="0">
                          <a:solidFill>
                            <a:schemeClr val="tx1"/>
                          </a:solidFill>
                          <a:latin typeface="+mn-lt"/>
                        </a:rPr>
                        <a:t>Scams/Fraud/ID theft (46%), Loss or hacking of personal data/ passwords (39%), Viruses/trojans/worms/spyware/malicious software (37%)</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1"/>
                  </a:ext>
                </a:extLst>
              </a:tr>
              <a:tr h="990799">
                <a:tc>
                  <a:txBody>
                    <a:bodyPr/>
                    <a:lstStyle/>
                    <a:p>
                      <a:pPr algn="ctr"/>
                      <a:r>
                        <a:rPr lang="en-GB" sz="900" b="0" dirty="0">
                          <a:solidFill>
                            <a:schemeClr val="bg1"/>
                          </a:solidFill>
                          <a:latin typeface="+mn-lt"/>
                        </a:rPr>
                        <a:t>Child exploitation (53%), Unsuitable content for children (37%), Promotion of terrorism/ radicalisation (37%), Sex/pornography (33%), Offensive videos/pictures (31%), Fake news/ disinformation (29%), Violence (27%), Harmful or dangerous content  - e.g. encouraging risky behaviour (27%), Hateful speech (27%), Bad language (20%), Offensive language in publications (19%)</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1107986">
                <a:tc>
                  <a:txBody>
                    <a:bodyPr/>
                    <a:lstStyle/>
                    <a:p>
                      <a:pPr algn="ctr"/>
                      <a:r>
                        <a:rPr lang="en-GB" sz="900" b="0" dirty="0">
                          <a:solidFill>
                            <a:schemeClr val="tx1"/>
                          </a:solidFill>
                          <a:latin typeface="+mn-lt"/>
                        </a:rPr>
                        <a:t>Strangers contacting children (40%), Bullying/harassment/trolling (39%), People masquerading as younger people online (33%), Threats/stalking (28%), People impersonating others or being anonymous (27%), Hateful speech from other users (23%), Offensive images from other users (21%),</a:t>
                      </a:r>
                    </a:p>
                    <a:p>
                      <a:pPr algn="ctr"/>
                      <a:r>
                        <a:rPr lang="en-GB" sz="900" b="0" dirty="0">
                          <a:solidFill>
                            <a:schemeClr val="tx1"/>
                          </a:solidFill>
                          <a:latin typeface="+mn-lt"/>
                        </a:rPr>
                        <a:t> Unsolicited or unwelcome friend/follow/connect requests (20%), </a:t>
                      </a:r>
                    </a:p>
                    <a:p>
                      <a:pPr algn="ctr"/>
                      <a:r>
                        <a:rPr lang="en-GB" sz="900" b="0" dirty="0">
                          <a:solidFill>
                            <a:schemeClr val="tx1"/>
                          </a:solidFill>
                          <a:latin typeface="+mn-lt"/>
                        </a:rPr>
                        <a:t>Offensive language from other users (19%)</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3"/>
                  </a:ext>
                </a:extLst>
              </a:tr>
            </a:tbl>
          </a:graphicData>
        </a:graphic>
      </p:graphicFrame>
      <p:sp>
        <p:nvSpPr>
          <p:cNvPr id="18" name="Right Brace 17">
            <a:extLst>
              <a:ext uri="{FF2B5EF4-FFF2-40B4-BE49-F238E27FC236}">
                <a16:creationId xmlns:a16="http://schemas.microsoft.com/office/drawing/2014/main" id="{762B4D75-7BD5-4718-A0FD-D0E9013D39AC}"/>
              </a:ext>
            </a:extLst>
          </p:cNvPr>
          <p:cNvSpPr/>
          <p:nvPr/>
        </p:nvSpPr>
        <p:spPr>
          <a:xfrm>
            <a:off x="7168834" y="1186456"/>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9" name="Right Brace 18">
            <a:extLst>
              <a:ext uri="{FF2B5EF4-FFF2-40B4-BE49-F238E27FC236}">
                <a16:creationId xmlns:a16="http://schemas.microsoft.com/office/drawing/2014/main" id="{0AC183BE-4834-4693-B489-F7364749FF75}"/>
              </a:ext>
            </a:extLst>
          </p:cNvPr>
          <p:cNvSpPr/>
          <p:nvPr/>
        </p:nvSpPr>
        <p:spPr>
          <a:xfrm>
            <a:off x="7160452" y="2166474"/>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20" name="Right Brace 19">
            <a:extLst>
              <a:ext uri="{FF2B5EF4-FFF2-40B4-BE49-F238E27FC236}">
                <a16:creationId xmlns:a16="http://schemas.microsoft.com/office/drawing/2014/main" id="{2A81F8DA-7A93-4141-B9D6-42E8783E4E04}"/>
              </a:ext>
            </a:extLst>
          </p:cNvPr>
          <p:cNvSpPr/>
          <p:nvPr/>
        </p:nvSpPr>
        <p:spPr>
          <a:xfrm>
            <a:off x="7172646" y="3146493"/>
            <a:ext cx="324038" cy="795445"/>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21" name="Right Brace 20">
            <a:extLst>
              <a:ext uri="{FF2B5EF4-FFF2-40B4-BE49-F238E27FC236}">
                <a16:creationId xmlns:a16="http://schemas.microsoft.com/office/drawing/2014/main" id="{1A9FF997-2EE6-40CE-B14B-139EB4497684}"/>
              </a:ext>
            </a:extLst>
          </p:cNvPr>
          <p:cNvSpPr/>
          <p:nvPr/>
        </p:nvSpPr>
        <p:spPr>
          <a:xfrm>
            <a:off x="7177217" y="4094338"/>
            <a:ext cx="324038" cy="1134862"/>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aphicFrame>
        <p:nvGraphicFramePr>
          <p:cNvPr id="22" name="Table 21">
            <a:extLst>
              <a:ext uri="{FF2B5EF4-FFF2-40B4-BE49-F238E27FC236}">
                <a16:creationId xmlns:a16="http://schemas.microsoft.com/office/drawing/2014/main" id="{A83F03F9-C68A-466D-ADE8-41205645BB1F}"/>
              </a:ext>
            </a:extLst>
          </p:cNvPr>
          <p:cNvGraphicFramePr>
            <a:graphicFrameLocks noGrp="1"/>
          </p:cNvGraphicFramePr>
          <p:nvPr>
            <p:extLst/>
          </p:nvPr>
        </p:nvGraphicFramePr>
        <p:xfrm>
          <a:off x="3584700" y="5278412"/>
          <a:ext cx="3520675" cy="665074"/>
        </p:xfrm>
        <a:graphic>
          <a:graphicData uri="http://schemas.openxmlformats.org/drawingml/2006/table">
            <a:tbl>
              <a:tblPr firstRow="1" bandRow="1">
                <a:tableStyleId>{5C22544A-7EE6-4342-B048-85BDC9FD1C3A}</a:tableStyleId>
              </a:tblPr>
              <a:tblGrid>
                <a:gridCol w="3520675">
                  <a:extLst>
                    <a:ext uri="{9D8B030D-6E8A-4147-A177-3AD203B41FA5}">
                      <a16:colId xmlns:a16="http://schemas.microsoft.com/office/drawing/2014/main" val="20001"/>
                    </a:ext>
                  </a:extLst>
                </a:gridCol>
              </a:tblGrid>
              <a:tr h="665074">
                <a:tc>
                  <a:txBody>
                    <a:bodyPr/>
                    <a:lstStyle/>
                    <a:p>
                      <a:pPr algn="ctr"/>
                      <a:r>
                        <a:rPr lang="en-GB" sz="900" b="0" dirty="0">
                          <a:solidFill>
                            <a:schemeClr val="tx1"/>
                          </a:solidFill>
                          <a:latin typeface="+mn-lt"/>
                        </a:rPr>
                        <a:t>Anti-social behaviours (23%), Spending too much time online (18%), Addictive (16%), Other (6%) </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E31027ED-72B3-4470-B134-B9374AC3389C}"/>
              </a:ext>
            </a:extLst>
          </p:cNvPr>
          <p:cNvSpPr/>
          <p:nvPr/>
        </p:nvSpPr>
        <p:spPr>
          <a:xfrm>
            <a:off x="48961" y="1544392"/>
            <a:ext cx="2044406" cy="369332"/>
          </a:xfrm>
          <a:prstGeom prst="rect">
            <a:avLst/>
          </a:prstGeom>
        </p:spPr>
        <p:txBody>
          <a:bodyPr wrap="none">
            <a:spAutoFit/>
          </a:bodyPr>
          <a:lstStyle/>
          <a:p>
            <a:r>
              <a:rPr lang="en-GB" b="1" dirty="0">
                <a:solidFill>
                  <a:srgbClr val="C00000"/>
                </a:solidFill>
              </a:rPr>
              <a:t>AFTER PROMPTING</a:t>
            </a:r>
            <a:endParaRPr lang="en-GB" dirty="0"/>
          </a:p>
        </p:txBody>
      </p:sp>
    </p:spTree>
    <p:extLst>
      <p:ext uri="{BB962C8B-B14F-4D97-AF65-F5344CB8AC3E}">
        <p14:creationId xmlns:p14="http://schemas.microsoft.com/office/powerpoint/2010/main" val="1107657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CEF0CCE7-1537-4F71-91C8-5E415E20BC8C}"/>
              </a:ext>
            </a:extLst>
          </p:cNvPr>
          <p:cNvSpPr>
            <a:spLocks noGrp="1"/>
          </p:cNvSpPr>
          <p:nvPr>
            <p:ph type="body" sz="quarter" idx="12"/>
          </p:nvPr>
        </p:nvSpPr>
        <p:spPr/>
        <p:txBody>
          <a:bodyPr/>
          <a:lstStyle/>
          <a:p>
            <a:r>
              <a:rPr lang="en-GB" dirty="0"/>
              <a:t>Source: Kantar TNS Omnibus 27/06/2018 to 01/07/2018 (Week 26)</a:t>
            </a:r>
          </a:p>
          <a:p>
            <a:r>
              <a:rPr lang="en-GB" dirty="0"/>
              <a:t>Question: Q2A/Q2B Which, if any, concerns do you have about the internet? SPONTANEOUS/PROMPTED</a:t>
            </a:r>
          </a:p>
          <a:p>
            <a:r>
              <a:rPr lang="en-GB" dirty="0"/>
              <a:t>Base: All internet users in the UK (1686)</a:t>
            </a:r>
          </a:p>
          <a:p>
            <a:endParaRPr lang="en-GB" dirty="0"/>
          </a:p>
        </p:txBody>
      </p:sp>
      <p:sp>
        <p:nvSpPr>
          <p:cNvPr id="21" name="Title 3">
            <a:extLst>
              <a:ext uri="{FF2B5EF4-FFF2-40B4-BE49-F238E27FC236}">
                <a16:creationId xmlns:a16="http://schemas.microsoft.com/office/drawing/2014/main" id="{319264E9-C2E2-41DA-A234-6835F0EF77A3}"/>
              </a:ext>
            </a:extLst>
          </p:cNvPr>
          <p:cNvSpPr>
            <a:spLocks noGrp="1"/>
          </p:cNvSpPr>
          <p:nvPr>
            <p:ph type="title"/>
          </p:nvPr>
        </p:nvSpPr>
        <p:spPr>
          <a:xfrm>
            <a:off x="84961" y="1142526"/>
            <a:ext cx="9046078" cy="300991"/>
          </a:xfrm>
          <a:prstGeom prst="rect">
            <a:avLst/>
          </a:prstGeom>
        </p:spPr>
        <p:txBody>
          <a:bodyPr/>
          <a:lstStyle/>
          <a:p>
            <a:r>
              <a:rPr lang="en-GB" dirty="0"/>
              <a:t>Proportion of internet users expressing a concern</a:t>
            </a:r>
            <a:br>
              <a:rPr lang="en-GB" dirty="0"/>
            </a:br>
            <a:endParaRPr lang="en-GB" dirty="0"/>
          </a:p>
        </p:txBody>
      </p:sp>
      <p:graphicFrame>
        <p:nvGraphicFramePr>
          <p:cNvPr id="22" name="Chart Placeholder 10">
            <a:extLst>
              <a:ext uri="{FF2B5EF4-FFF2-40B4-BE49-F238E27FC236}">
                <a16:creationId xmlns:a16="http://schemas.microsoft.com/office/drawing/2014/main" id="{3B08440C-A771-4B86-A289-7A2011EEB36D}"/>
              </a:ext>
            </a:extLst>
          </p:cNvPr>
          <p:cNvGraphicFramePr>
            <a:graphicFrameLocks noGrp="1"/>
          </p:cNvGraphicFramePr>
          <p:nvPr>
            <p:ph type="chart" sz="quarter" idx="13"/>
            <p:extLst>
              <p:ext uri="{D42A27DB-BD31-4B8C-83A1-F6EECF244321}">
                <p14:modId xmlns:p14="http://schemas.microsoft.com/office/powerpoint/2010/main" val="2534612971"/>
              </p:ext>
            </p:extLst>
          </p:nvPr>
        </p:nvGraphicFramePr>
        <p:xfrm>
          <a:off x="49213" y="1437600"/>
          <a:ext cx="9037637" cy="4539960"/>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Straight Connector 22">
            <a:extLst>
              <a:ext uri="{FF2B5EF4-FFF2-40B4-BE49-F238E27FC236}">
                <a16:creationId xmlns:a16="http://schemas.microsoft.com/office/drawing/2014/main" id="{DA6BBFA7-BBC3-4E3C-9EF1-9E36D6469C41}"/>
              </a:ext>
            </a:extLst>
          </p:cNvPr>
          <p:cNvCxnSpPr/>
          <p:nvPr/>
        </p:nvCxnSpPr>
        <p:spPr>
          <a:xfrm>
            <a:off x="72000" y="21134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4" name="Straight Connector 23">
            <a:extLst>
              <a:ext uri="{FF2B5EF4-FFF2-40B4-BE49-F238E27FC236}">
                <a16:creationId xmlns:a16="http://schemas.microsoft.com/office/drawing/2014/main" id="{D3E0A28B-8DDA-4F95-B250-08F12358DBAE}"/>
              </a:ext>
            </a:extLst>
          </p:cNvPr>
          <p:cNvCxnSpPr/>
          <p:nvPr/>
        </p:nvCxnSpPr>
        <p:spPr>
          <a:xfrm>
            <a:off x="72000" y="2773308"/>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5" name="Straight Connector 24">
            <a:extLst>
              <a:ext uri="{FF2B5EF4-FFF2-40B4-BE49-F238E27FC236}">
                <a16:creationId xmlns:a16="http://schemas.microsoft.com/office/drawing/2014/main" id="{CACC11F0-A670-44B7-828B-28434F0E6B0D}"/>
              </a:ext>
            </a:extLst>
          </p:cNvPr>
          <p:cNvCxnSpPr/>
          <p:nvPr/>
        </p:nvCxnSpPr>
        <p:spPr>
          <a:xfrm>
            <a:off x="72000" y="3444240"/>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6" name="Straight Connector 25">
            <a:extLst>
              <a:ext uri="{FF2B5EF4-FFF2-40B4-BE49-F238E27FC236}">
                <a16:creationId xmlns:a16="http://schemas.microsoft.com/office/drawing/2014/main" id="{99937D1D-475C-4BFF-9EB6-3BCD3B3013D0}"/>
              </a:ext>
            </a:extLst>
          </p:cNvPr>
          <p:cNvCxnSpPr/>
          <p:nvPr/>
        </p:nvCxnSpPr>
        <p:spPr>
          <a:xfrm>
            <a:off x="72000" y="41041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7" name="Straight Connector 26">
            <a:extLst>
              <a:ext uri="{FF2B5EF4-FFF2-40B4-BE49-F238E27FC236}">
                <a16:creationId xmlns:a16="http://schemas.microsoft.com/office/drawing/2014/main" id="{CDC28812-25B0-432C-8561-7EE0AE317D4A}"/>
              </a:ext>
            </a:extLst>
          </p:cNvPr>
          <p:cNvCxnSpPr/>
          <p:nvPr/>
        </p:nvCxnSpPr>
        <p:spPr>
          <a:xfrm>
            <a:off x="72000" y="475562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cxnSp>
        <p:nvCxnSpPr>
          <p:cNvPr id="28" name="Straight Connector 27">
            <a:extLst>
              <a:ext uri="{FF2B5EF4-FFF2-40B4-BE49-F238E27FC236}">
                <a16:creationId xmlns:a16="http://schemas.microsoft.com/office/drawing/2014/main" id="{E42B6402-62B9-4084-8804-883D724DDA70}"/>
              </a:ext>
            </a:extLst>
          </p:cNvPr>
          <p:cNvCxnSpPr/>
          <p:nvPr/>
        </p:nvCxnSpPr>
        <p:spPr>
          <a:xfrm>
            <a:off x="72000" y="5422364"/>
            <a:ext cx="9072000" cy="0"/>
          </a:xfrm>
          <a:prstGeom prst="line">
            <a:avLst/>
          </a:prstGeom>
          <a:ln>
            <a:solidFill>
              <a:schemeClr val="bg1">
                <a:lumMod val="65000"/>
              </a:schemeClr>
            </a:solidFill>
            <a:prstDash val="dash"/>
          </a:ln>
        </p:spPr>
        <p:style>
          <a:lnRef idx="1">
            <a:schemeClr val="accent6"/>
          </a:lnRef>
          <a:fillRef idx="0">
            <a:schemeClr val="accent6"/>
          </a:fillRef>
          <a:effectRef idx="0">
            <a:schemeClr val="accent6"/>
          </a:effectRef>
          <a:fontRef idx="minor">
            <a:schemeClr val="tx1"/>
          </a:fontRef>
        </p:style>
      </p:cxnSp>
      <p:sp>
        <p:nvSpPr>
          <p:cNvPr id="29" name="Text Placeholder 9">
            <a:extLst>
              <a:ext uri="{FF2B5EF4-FFF2-40B4-BE49-F238E27FC236}">
                <a16:creationId xmlns:a16="http://schemas.microsoft.com/office/drawing/2014/main" id="{EC4A6B15-5850-401A-A99D-2BA93BC37A07}"/>
              </a:ext>
            </a:extLst>
          </p:cNvPr>
          <p:cNvSpPr>
            <a:spLocks noGrp="1"/>
          </p:cNvSpPr>
          <p:nvPr>
            <p:ph type="body" sz="quarter" idx="14"/>
          </p:nvPr>
        </p:nvSpPr>
        <p:spPr>
          <a:xfrm>
            <a:off x="41288" y="282376"/>
            <a:ext cx="5599390" cy="705057"/>
          </a:xfrm>
          <a:prstGeom prst="rect">
            <a:avLst/>
          </a:prstGeom>
        </p:spPr>
        <p:txBody>
          <a:bodyPr/>
          <a:lstStyle/>
          <a:p>
            <a:r>
              <a:rPr lang="en-GB" dirty="0"/>
              <a:t>Summary of concerns – unprompted and prompted</a:t>
            </a:r>
          </a:p>
        </p:txBody>
      </p:sp>
    </p:spTree>
    <p:extLst>
      <p:ext uri="{BB962C8B-B14F-4D97-AF65-F5344CB8AC3E}">
        <p14:creationId xmlns:p14="http://schemas.microsoft.com/office/powerpoint/2010/main" val="2073457936"/>
      </p:ext>
    </p:extLst>
  </p:cSld>
  <p:clrMapOvr>
    <a:masterClrMapping/>
  </p:clrMapOvr>
</p:sld>
</file>

<file path=ppt/theme/theme1.xml><?xml version="1.0" encoding="utf-8"?>
<a:theme xmlns:a="http://schemas.openxmlformats.org/drawingml/2006/main" name="Ofcom Corporate PPT">
  <a:themeElements>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 for Quant Chart Decks - 2017" id="{6F92FAA8-D9B0-4385-9652-D8F942E6951F}" vid="{BEAB635B-8366-47D8-A1F0-6CAED6DC0095}"/>
    </a:ext>
  </a:extLst>
</a:theme>
</file>

<file path=ppt/theme/theme2.xml><?xml version="1.0" encoding="utf-8"?>
<a:theme xmlns:a="http://schemas.openxmlformats.org/drawingml/2006/main" name="2_Ofcom Corporate PPT">
  <a:themeElements>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 for Quant Chart Decks - 2017" id="{6F92FAA8-D9B0-4385-9652-D8F942E6951F}" vid="{BEAB635B-8366-47D8-A1F0-6CAED6DC0095}"/>
    </a:ext>
  </a:extLst>
</a:theme>
</file>

<file path=ppt/theme/theme3.xml><?xml version="1.0" encoding="utf-8"?>
<a:theme xmlns:a="http://schemas.openxmlformats.org/drawingml/2006/main" name="1_Ofcom Corporate PPT">
  <a:themeElements>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 for Quant Chart Decks - 2017" id="{6F92FAA8-D9B0-4385-9652-D8F942E6951F}" vid="{BEAB635B-8366-47D8-A1F0-6CAED6DC009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orking document" ma:contentTypeID="0x010100988E3497602937438538C97EF579A45E0081C1ADC5A8EDB5469FE11A057124950C" ma:contentTypeVersion="3" ma:contentTypeDescription="Short term documents supporting project or function" ma:contentTypeScope="" ma:versionID="c5e76e97d6c8f1ef8db1f940126ae2ea">
  <xsd:schema xmlns:xsd="http://www.w3.org/2001/XMLSchema" xmlns:xs="http://www.w3.org/2001/XMLSchema" xmlns:p="http://schemas.microsoft.com/office/2006/metadata/properties" xmlns:ns2="b325184e-acfd-4976-b409-1b17a45e8fb2" xmlns:ns4="341f3a21-500e-418d-b220-102a9842abf4" targetNamespace="http://schemas.microsoft.com/office/2006/metadata/properties" ma:root="true" ma:fieldsID="5b8b126af44623f3efbafec7b12a5fba" ns2:_="" ns4:_="">
    <xsd:import namespace="b325184e-acfd-4976-b409-1b17a45e8fb2"/>
    <xsd:import namespace="341f3a21-500e-418d-b220-102a9842abf4"/>
    <xsd:element name="properties">
      <xsd:complexType>
        <xsd:sequence>
          <xsd:element name="documentManagement">
            <xsd:complexType>
              <xsd:all>
                <xsd:element ref="ns2:Information_x0020_classification" minOccurs="0"/>
                <xsd:element ref="ns4:From" minOccurs="0"/>
                <xsd:element ref="ns4:SentOn" minOccurs="0"/>
                <xsd:element ref="ns4:To" minOccurs="0"/>
                <xsd:element ref="ns4:Received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25184e-acfd-4976-b409-1b17a45e8fb2" elementFormDefault="qualified">
    <xsd:import namespace="http://schemas.microsoft.com/office/2006/documentManagement/types"/>
    <xsd:import namespace="http://schemas.microsoft.com/office/infopath/2007/PartnerControls"/>
    <xsd:element name="Information_x0020_classification" ma:index="1" nillable="true" ma:displayName="Information classification" ma:format="Dropdown" ma:internalName="Information_x0020_classification">
      <xsd:simpleType>
        <xsd:restriction base="dms:Choice">
          <xsd:enumeration value="Highly sensitive"/>
          <xsd:enumeration value="Confidential"/>
          <xsd:enumeration value="Protected"/>
        </xsd:restriction>
      </xsd:simpleType>
    </xsd:element>
  </xsd:schema>
  <xsd:schema xmlns:xsd="http://www.w3.org/2001/XMLSchema" xmlns:xs="http://www.w3.org/2001/XMLSchema" xmlns:dms="http://schemas.microsoft.com/office/2006/documentManagement/types" xmlns:pc="http://schemas.microsoft.com/office/infopath/2007/PartnerControls" targetNamespace="341f3a21-500e-418d-b220-102a9842abf4" elementFormDefault="qualified">
    <xsd:import namespace="http://schemas.microsoft.com/office/2006/documentManagement/types"/>
    <xsd:import namespace="http://schemas.microsoft.com/office/infopath/2007/PartnerControls"/>
    <xsd:element name="From" ma:index="9" nillable="true" ma:displayName="From" ma:description="Auto-populated by saved email" ma:internalName="From">
      <xsd:simpleType>
        <xsd:restriction base="dms:Text">
          <xsd:maxLength value="255"/>
        </xsd:restriction>
      </xsd:simpleType>
    </xsd:element>
    <xsd:element name="SentOn" ma:index="10" nillable="true" ma:displayName="SentOn" ma:description="Auto-populated by saved email" ma:format="DateTime" ma:internalName="SentOn">
      <xsd:simpleType>
        <xsd:restriction base="dms:DateTime"/>
      </xsd:simpleType>
    </xsd:element>
    <xsd:element name="To" ma:index="11" nillable="true" ma:displayName="To" ma:description="Auto-populated by saved email" ma:internalName="To">
      <xsd:simpleType>
        <xsd:restriction base="dms:Text">
          <xsd:maxLength value="255"/>
        </xsd:restriction>
      </xsd:simpleType>
    </xsd:element>
    <xsd:element name="ReceivedTime" ma:index="12" nillable="true" ma:displayName="ReceivedTime" ma:description="Auto-populated by saved email" ma:format="DateTime" ma:internalName="ReceivedTim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4"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rom xmlns="341f3a21-500e-418d-b220-102a9842abf4" xsi:nil="true"/>
    <SentOn xmlns="341f3a21-500e-418d-b220-102a9842abf4" xsi:nil="true"/>
    <To xmlns="341f3a21-500e-418d-b220-102a9842abf4" xsi:nil="true"/>
    <ReceivedTime xmlns="341f3a21-500e-418d-b220-102a9842abf4" xsi:nil="true"/>
    <Information_x0020_classification xmlns="b325184e-acfd-4976-b409-1b17a45e8fb2">Protected</Information_x0020_classification>
  </documentManagement>
</p:properties>
</file>

<file path=customXml/itemProps1.xml><?xml version="1.0" encoding="utf-8"?>
<ds:datastoreItem xmlns:ds="http://schemas.openxmlformats.org/officeDocument/2006/customXml" ds:itemID="{23A8C45C-0D8B-4BF7-816C-747E93ACE688}">
  <ds:schemaRefs>
    <ds:schemaRef ds:uri="http://schemas.microsoft.com/sharepoint/v3/contenttype/forms"/>
  </ds:schemaRefs>
</ds:datastoreItem>
</file>

<file path=customXml/itemProps2.xml><?xml version="1.0" encoding="utf-8"?>
<ds:datastoreItem xmlns:ds="http://schemas.openxmlformats.org/officeDocument/2006/customXml" ds:itemID="{A6709F7E-E408-449A-A2F1-AE334DE749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25184e-acfd-4976-b409-1b17a45e8fb2"/>
    <ds:schemaRef ds:uri="341f3a21-500e-418d-b220-102a9842ab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6C7E6E-FCE9-4634-8B58-9D76356D6806}">
  <ds:schemaRefs>
    <ds:schemaRef ds:uri="b325184e-acfd-4976-b409-1b17a45e8fb2"/>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341f3a21-500e-418d-b220-102a9842abf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Template for Quant Chart Decks - 2017</Template>
  <TotalTime>5110</TotalTime>
  <Words>5546</Words>
  <Application>Microsoft Office PowerPoint</Application>
  <PresentationFormat>On-screen Show (4:3)</PresentationFormat>
  <Paragraphs>624</Paragraphs>
  <Slides>49</Slides>
  <Notes>49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49</vt:i4>
      </vt:variant>
    </vt:vector>
  </HeadingPairs>
  <TitlesOfParts>
    <vt:vector size="56" baseType="lpstr">
      <vt:lpstr>Arial</vt:lpstr>
      <vt:lpstr>Calibri</vt:lpstr>
      <vt:lpstr>Tahoma</vt:lpstr>
      <vt:lpstr>Tw Cen MT</vt:lpstr>
      <vt:lpstr>Ofcom Corporate PPT</vt:lpstr>
      <vt:lpstr>2_Ofcom Corporate PPT</vt:lpstr>
      <vt:lpstr>1_Ofcom Corporate PPT</vt:lpstr>
      <vt:lpstr>PowerPoint Presentation</vt:lpstr>
      <vt:lpstr>PowerPoint Presentation</vt:lpstr>
      <vt:lpstr>PowerPoint Presentation</vt:lpstr>
      <vt:lpstr>PowerPoint Presentation</vt:lpstr>
      <vt:lpstr>Section 1 Concerns about online harm</vt:lpstr>
      <vt:lpstr>Areas of concerns about the internet</vt:lpstr>
      <vt:lpstr>A range of different concerns were cited UNPROMPTED</vt:lpstr>
      <vt:lpstr>A range of different concerns were cited</vt:lpstr>
      <vt:lpstr>Proportion of internet users expressing a concern </vt:lpstr>
      <vt:lpstr>Level of concern: Top 2 box (amongst those concerned about the issue)</vt:lpstr>
      <vt:lpstr>Consequences of harmful content concerned about</vt:lpstr>
      <vt:lpstr>Consequences of harmful interactions concerned about</vt:lpstr>
      <vt:lpstr>Consequences of harmful data/privacy concerned about</vt:lpstr>
      <vt:lpstr>Section 2 Reported experience of online harm</vt:lpstr>
      <vt:lpstr>Online harm experienced</vt:lpstr>
      <vt:lpstr>Online harm experienced (Net: Any harm)</vt:lpstr>
      <vt:lpstr>Online harm experienced relating to  data / privacy </vt:lpstr>
      <vt:lpstr>Online harm experienced relating to hacking / security</vt:lpstr>
      <vt:lpstr>Online harm experienced relating to CONTENT that people view, read or listen to online content that people view, read or listen to online</vt:lpstr>
      <vt:lpstr>Online harm experienced relating to  interactions with other users</vt:lpstr>
      <vt:lpstr>Impact of online harm experienced </vt:lpstr>
      <vt:lpstr>Summary of reported harms and concerns relating to data / privacy </vt:lpstr>
      <vt:lpstr>Summary of reported harms and concerns relating to hacking / security</vt:lpstr>
      <vt:lpstr>Summary of reported harms and concerns relating to content that people view, read or listen to online </vt:lpstr>
      <vt:lpstr>Summary of reported harms and concerns relating to interactions with other users</vt:lpstr>
      <vt:lpstr>Places where online harm was experienced </vt:lpstr>
      <vt:lpstr>Places where online harm was experienced by those who had experienced harm relating to data / privacy</vt:lpstr>
      <vt:lpstr>Places where harm was experienced by those who had experienced harm relating to hacking / security</vt:lpstr>
      <vt:lpstr>Places where online harm was experienced by those who had experienced harm relating to content that people view, read or listen to online </vt:lpstr>
      <vt:lpstr>Places where online harm was experienced by those who had experienced harm relating to interactions with other users</vt:lpstr>
      <vt:lpstr>Section 3 Attitudes towards reporting online harm</vt:lpstr>
      <vt:lpstr>Ever reported harmful videos / pictures</vt:lpstr>
      <vt:lpstr>Types of content likely to report </vt:lpstr>
      <vt:lpstr>Types of content likely to report </vt:lpstr>
      <vt:lpstr>How would report harmful content on social media sites</vt:lpstr>
      <vt:lpstr>Methods of reporting harmful videos / pictures</vt:lpstr>
      <vt:lpstr>Section 4 Understanding of regulation</vt:lpstr>
      <vt:lpstr>Perceived regulation of different types of media</vt:lpstr>
      <vt:lpstr>Perceived regulatory body (amongst those who believed there is a regulator)</vt:lpstr>
      <vt:lpstr>Views on level of regulation </vt:lpstr>
      <vt:lpstr>Views on level of regulation – by those who believe a regulator exists </vt:lpstr>
      <vt:lpstr>Views on level of regulation – by those who believe there is no regulator, but what is shown/written must be legal </vt:lpstr>
      <vt:lpstr>Section 5 Personal data &amp; data privacy</vt:lpstr>
      <vt:lpstr>Awareness and usage of data privacy options on social media sites</vt:lpstr>
      <vt:lpstr>Ease of controlling personal data on social media</vt:lpstr>
      <vt:lpstr>Barriers to adjusting data privacy options on social media sites</vt:lpstr>
      <vt:lpstr>Level of concern over personal data: Top 2 box</vt:lpstr>
      <vt:lpstr>Section 6 Attitudes</vt:lpstr>
      <vt:lpstr>Thoughts on harmful impact</vt:lpstr>
    </vt:vector>
  </TitlesOfParts>
  <Company>OFCOM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Will Pinkney</cp:lastModifiedBy>
  <cp:revision>502</cp:revision>
  <cp:lastPrinted>2018-09-06T12:00:07Z</cp:lastPrinted>
  <dcterms:created xsi:type="dcterms:W3CDTF">2018-07-18T13:17:17Z</dcterms:created>
  <dcterms:modified xsi:type="dcterms:W3CDTF">2018-09-17T15:52:36Z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uthor">
    <vt:lpwstr/>
  </property>
  <property fmtid="{D5CDD505-2E9C-101B-9397-08002B2CF9AE}" pid="3" name="From">
    <vt:lpwstr/>
  </property>
  <property fmtid="{D5CDD505-2E9C-101B-9397-08002B2CF9AE}" pid="4" name="SentOn">
    <vt:lpwstr/>
  </property>
  <property fmtid="{D5CDD505-2E9C-101B-9397-08002B2CF9AE}" pid="5" name="To">
    <vt:lpwstr/>
  </property>
  <property fmtid="{D5CDD505-2E9C-101B-9397-08002B2CF9AE}" pid="6" name="ReceivedTime">
    <vt:lpwstr/>
  </property>
  <property fmtid="{D5CDD505-2E9C-101B-9397-08002B2CF9AE}" pid="7" name="Attach count">
    <vt:lpwstr/>
  </property>
  <property fmtid="{D5CDD505-2E9C-101B-9397-08002B2CF9AE}" pid="8" name="ContentTypeId">
    <vt:lpwstr>0x010100988E3497602937438538C97EF579A45E0081C1ADC5A8EDB5469FE11A057124950C</vt:lpwstr>
  </property>
  <property fmtid="{D5CDD505-2E9C-101B-9397-08002B2CF9AE}" pid="9" name="MSIP_Label_5a50d26f-5c2c-4137-8396-1b24eb24286c_Enabled">
    <vt:lpwstr>True</vt:lpwstr>
  </property>
  <property fmtid="{D5CDD505-2E9C-101B-9397-08002B2CF9AE}" pid="10" name="MSIP_Label_5a50d26f-5c2c-4137-8396-1b24eb24286c_SiteId">
    <vt:lpwstr>0af648de-310c-4068-8ae4-f9418bae24cc</vt:lpwstr>
  </property>
  <property fmtid="{D5CDD505-2E9C-101B-9397-08002B2CF9AE}" pid="11" name="MSIP_Label_5a50d26f-5c2c-4137-8396-1b24eb24286c_Ref">
    <vt:lpwstr>https://api.informationprotection.azure.com/api/0af648de-310c-4068-8ae4-f9418bae24cc</vt:lpwstr>
  </property>
  <property fmtid="{D5CDD505-2E9C-101B-9397-08002B2CF9AE}" pid="12" name="MSIP_Label_5a50d26f-5c2c-4137-8396-1b24eb24286c_SetBy">
    <vt:lpwstr>Danny.Kay@ofcom.org.uk</vt:lpwstr>
  </property>
  <property fmtid="{D5CDD505-2E9C-101B-9397-08002B2CF9AE}" pid="13" name="MSIP_Label_5a50d26f-5c2c-4137-8396-1b24eb24286c_SetDate">
    <vt:lpwstr>2017-06-16T15:20:18.3350142+01:00</vt:lpwstr>
  </property>
  <property fmtid="{D5CDD505-2E9C-101B-9397-08002B2CF9AE}" pid="14" name="MSIP_Label_5a50d26f-5c2c-4137-8396-1b24eb24286c_Name">
    <vt:lpwstr>Protected</vt:lpwstr>
  </property>
  <property fmtid="{D5CDD505-2E9C-101B-9397-08002B2CF9AE}" pid="15" name="MSIP_Label_5a50d26f-5c2c-4137-8396-1b24eb24286c_Application">
    <vt:lpwstr>Microsoft Azure Information Protection</vt:lpwstr>
  </property>
  <property fmtid="{D5CDD505-2E9C-101B-9397-08002B2CF9AE}" pid="16" name="MSIP_Label_5a50d26f-5c2c-4137-8396-1b24eb24286c_Extended_MSFT_Method">
    <vt:lpwstr>Manual</vt:lpwstr>
  </property>
  <property fmtid="{D5CDD505-2E9C-101B-9397-08002B2CF9AE}" pid="17" name="Sensitivity">
    <vt:lpwstr>Protected</vt:lpwstr>
  </property>
</Properties>
</file>