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handoutMasterIdLst>
    <p:handoutMasterId r:id="rId23"/>
  </p:handoutMasterIdLst>
  <p:sldIdLst>
    <p:sldId id="256" r:id="rId2"/>
    <p:sldId id="262" r:id="rId3"/>
    <p:sldId id="298" r:id="rId4"/>
    <p:sldId id="300" r:id="rId5"/>
    <p:sldId id="279" r:id="rId6"/>
    <p:sldId id="291" r:id="rId7"/>
    <p:sldId id="297" r:id="rId8"/>
    <p:sldId id="265" r:id="rId9"/>
    <p:sldId id="287" r:id="rId10"/>
    <p:sldId id="299" r:id="rId11"/>
    <p:sldId id="295" r:id="rId12"/>
    <p:sldId id="271" r:id="rId13"/>
    <p:sldId id="280" r:id="rId14"/>
    <p:sldId id="292" r:id="rId15"/>
    <p:sldId id="289" r:id="rId16"/>
    <p:sldId id="284" r:id="rId17"/>
    <p:sldId id="290" r:id="rId18"/>
    <p:sldId id="288" r:id="rId19"/>
    <p:sldId id="294" r:id="rId20"/>
    <p:sldId id="278" r:id="rId21"/>
  </p:sldIdLst>
  <p:sldSz cx="9144000" cy="6858000" type="screen4x3"/>
  <p:notesSz cx="6669088" cy="98726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E153"/>
    <a:srgbClr val="FFFF53"/>
    <a:srgbClr val="00853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706" autoAdjust="0"/>
    <p:restoredTop sz="94660"/>
  </p:normalViewPr>
  <p:slideViewPr>
    <p:cSldViewPr>
      <p:cViewPr>
        <p:scale>
          <a:sx n="66" d="100"/>
          <a:sy n="66" d="100"/>
        </p:scale>
        <p:origin x="-2346" y="-972"/>
      </p:cViewPr>
      <p:guideLst>
        <p:guide orient="horz" pos="2160"/>
        <p:guide pos="2880"/>
      </p:guideLst>
    </p:cSldViewPr>
  </p:slideViewPr>
  <p:notesTextViewPr>
    <p:cViewPr>
      <p:scale>
        <a:sx n="125" d="100"/>
        <a:sy n="125"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16941850699878142"/>
          <c:y val="0.10738885390023521"/>
          <c:w val="0.66038925569116658"/>
          <c:h val="0.75741587129187471"/>
        </c:manualLayout>
      </c:layout>
      <c:pieChart>
        <c:varyColors val="1"/>
        <c:ser>
          <c:idx val="0"/>
          <c:order val="0"/>
          <c:tx>
            <c:strRef>
              <c:f>Sheet1!$B$1</c:f>
              <c:strCache>
                <c:ptCount val="1"/>
                <c:pt idx="0">
                  <c:v>Column1</c:v>
                </c:pt>
              </c:strCache>
            </c:strRef>
          </c:tx>
          <c:dLbls>
            <c:dLbl>
              <c:idx val="0"/>
              <c:layout>
                <c:manualLayout>
                  <c:x val="-0.20370206532773172"/>
                  <c:y val="-0.1361428865210853"/>
                </c:manualLayout>
              </c:layout>
              <c:showLegendKey val="0"/>
              <c:showVal val="0"/>
              <c:showCatName val="1"/>
              <c:showSerName val="0"/>
              <c:showPercent val="0"/>
              <c:showBubbleSize val="0"/>
            </c:dLbl>
            <c:dLbl>
              <c:idx val="1"/>
              <c:layout>
                <c:manualLayout>
                  <c:x val="0.22643836483704863"/>
                  <c:y val="-4.9638510083158748E-2"/>
                </c:manualLayout>
              </c:layout>
              <c:showLegendKey val="0"/>
              <c:showVal val="0"/>
              <c:showCatName val="1"/>
              <c:showSerName val="0"/>
              <c:showPercent val="0"/>
              <c:showBubbleSize val="0"/>
            </c:dLbl>
            <c:dLbl>
              <c:idx val="2"/>
              <c:layout>
                <c:manualLayout>
                  <c:x val="0.15638764612810574"/>
                  <c:y val="0.20159826741899411"/>
                </c:manualLayout>
              </c:layout>
              <c:showLegendKey val="0"/>
              <c:showVal val="0"/>
              <c:showCatName val="1"/>
              <c:showSerName val="0"/>
              <c:showPercent val="0"/>
              <c:showBubbleSize val="0"/>
            </c:dLbl>
            <c:txPr>
              <a:bodyPr/>
              <a:lstStyle/>
              <a:p>
                <a:pPr>
                  <a:defRPr sz="1400">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0"/>
            <c:showCatName val="1"/>
            <c:showSerName val="0"/>
            <c:showPercent val="0"/>
            <c:showBubbleSize val="0"/>
            <c:showLeaderLines val="1"/>
          </c:dLbls>
          <c:cat>
            <c:strRef>
              <c:f>Sheet1!$A$2:$A$4</c:f>
              <c:strCache>
                <c:ptCount val="3"/>
                <c:pt idx="0">
                  <c:v>DPA</c:v>
                </c:pt>
                <c:pt idx="1">
                  <c:v>FOIA</c:v>
                </c:pt>
                <c:pt idx="2">
                  <c:v>PECR</c:v>
                </c:pt>
              </c:strCache>
            </c:strRef>
          </c:cat>
          <c:val>
            <c:numRef>
              <c:f>Sheet1!$B$2:$B$4</c:f>
              <c:numCache>
                <c:formatCode>General</c:formatCode>
                <c:ptCount val="3"/>
                <c:pt idx="0">
                  <c:v>69</c:v>
                </c:pt>
                <c:pt idx="1">
                  <c:v>22</c:v>
                </c:pt>
                <c:pt idx="2">
                  <c:v>20</c:v>
                </c:pt>
              </c:numCache>
            </c:numRef>
          </c:val>
        </c:ser>
        <c:dLbls>
          <c:showLegendKey val="0"/>
          <c:showVal val="0"/>
          <c:showCatName val="1"/>
          <c:showSerName val="0"/>
          <c:showPercent val="0"/>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2"/>
            <a:ext cx="2890458" cy="493633"/>
          </a:xfrm>
          <a:prstGeom prst="rect">
            <a:avLst/>
          </a:prstGeom>
        </p:spPr>
        <p:txBody>
          <a:bodyPr vert="horz" lIns="90542" tIns="45273" rIns="90542" bIns="45273" rtlCol="0"/>
          <a:lstStyle>
            <a:lvl1pPr algn="l">
              <a:defRPr sz="1200"/>
            </a:lvl1pPr>
          </a:lstStyle>
          <a:p>
            <a:endParaRPr lang="en-GB" dirty="0"/>
          </a:p>
        </p:txBody>
      </p:sp>
      <p:sp>
        <p:nvSpPr>
          <p:cNvPr id="3" name="Date Placeholder 2"/>
          <p:cNvSpPr>
            <a:spLocks noGrp="1"/>
          </p:cNvSpPr>
          <p:nvPr>
            <p:ph type="dt" sz="quarter" idx="1"/>
          </p:nvPr>
        </p:nvSpPr>
        <p:spPr>
          <a:xfrm>
            <a:off x="3777075" y="2"/>
            <a:ext cx="2890458" cy="493633"/>
          </a:xfrm>
          <a:prstGeom prst="rect">
            <a:avLst/>
          </a:prstGeom>
        </p:spPr>
        <p:txBody>
          <a:bodyPr vert="horz" lIns="90542" tIns="45273" rIns="90542" bIns="45273" rtlCol="0"/>
          <a:lstStyle>
            <a:lvl1pPr algn="r">
              <a:defRPr sz="1200"/>
            </a:lvl1pPr>
          </a:lstStyle>
          <a:p>
            <a:fld id="{973802FA-D355-484A-A0AB-FDE6DAAAC168}" type="datetimeFigureOut">
              <a:rPr lang="en-GB" smtClean="0"/>
              <a:t>01/09/2016</a:t>
            </a:fld>
            <a:endParaRPr lang="en-GB" dirty="0"/>
          </a:p>
        </p:txBody>
      </p:sp>
      <p:sp>
        <p:nvSpPr>
          <p:cNvPr id="4" name="Footer Placeholder 3"/>
          <p:cNvSpPr>
            <a:spLocks noGrp="1"/>
          </p:cNvSpPr>
          <p:nvPr>
            <p:ph type="ftr" sz="quarter" idx="2"/>
          </p:nvPr>
        </p:nvSpPr>
        <p:spPr>
          <a:xfrm>
            <a:off x="2" y="9377450"/>
            <a:ext cx="2890458" cy="493633"/>
          </a:xfrm>
          <a:prstGeom prst="rect">
            <a:avLst/>
          </a:prstGeom>
        </p:spPr>
        <p:txBody>
          <a:bodyPr vert="horz" lIns="90542" tIns="45273" rIns="90542" bIns="45273" rtlCol="0" anchor="b"/>
          <a:lstStyle>
            <a:lvl1pPr algn="l">
              <a:defRPr sz="1200"/>
            </a:lvl1pPr>
          </a:lstStyle>
          <a:p>
            <a:endParaRPr lang="en-GB" dirty="0"/>
          </a:p>
        </p:txBody>
      </p:sp>
      <p:sp>
        <p:nvSpPr>
          <p:cNvPr id="5" name="Slide Number Placeholder 4"/>
          <p:cNvSpPr>
            <a:spLocks noGrp="1"/>
          </p:cNvSpPr>
          <p:nvPr>
            <p:ph type="sldNum" sz="quarter" idx="3"/>
          </p:nvPr>
        </p:nvSpPr>
        <p:spPr>
          <a:xfrm>
            <a:off x="3777075" y="9377450"/>
            <a:ext cx="2890458" cy="493633"/>
          </a:xfrm>
          <a:prstGeom prst="rect">
            <a:avLst/>
          </a:prstGeom>
        </p:spPr>
        <p:txBody>
          <a:bodyPr vert="horz" lIns="90542" tIns="45273" rIns="90542" bIns="45273" rtlCol="0" anchor="b"/>
          <a:lstStyle>
            <a:lvl1pPr algn="r">
              <a:defRPr sz="1200"/>
            </a:lvl1pPr>
          </a:lstStyle>
          <a:p>
            <a:fld id="{DED62D2D-5745-4F41-BEFF-57B1A6F0C1A5}" type="slidenum">
              <a:rPr lang="en-GB" smtClean="0"/>
              <a:t>‹#›</a:t>
            </a:fld>
            <a:endParaRPr lang="en-GB" dirty="0"/>
          </a:p>
        </p:txBody>
      </p:sp>
    </p:spTree>
    <p:extLst>
      <p:ext uri="{BB962C8B-B14F-4D97-AF65-F5344CB8AC3E}">
        <p14:creationId xmlns:p14="http://schemas.microsoft.com/office/powerpoint/2010/main" val="32941901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250" cy="49371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778250" y="0"/>
            <a:ext cx="2889250" cy="493713"/>
          </a:xfrm>
          <a:prstGeom prst="rect">
            <a:avLst/>
          </a:prstGeom>
        </p:spPr>
        <p:txBody>
          <a:bodyPr vert="horz" lIns="91440" tIns="45720" rIns="91440" bIns="45720" rtlCol="0"/>
          <a:lstStyle>
            <a:lvl1pPr algn="r">
              <a:defRPr sz="1200"/>
            </a:lvl1pPr>
          </a:lstStyle>
          <a:p>
            <a:fld id="{15425EE2-A021-4C3D-9D2C-87263A52991D}" type="datetimeFigureOut">
              <a:rPr lang="en-GB" smtClean="0"/>
              <a:t>01/09/2016</a:t>
            </a:fld>
            <a:endParaRPr lang="en-GB"/>
          </a:p>
        </p:txBody>
      </p:sp>
      <p:sp>
        <p:nvSpPr>
          <p:cNvPr id="4" name="Slide Image Placeholder 3"/>
          <p:cNvSpPr>
            <a:spLocks noGrp="1" noRot="1" noChangeAspect="1"/>
          </p:cNvSpPr>
          <p:nvPr>
            <p:ph type="sldImg" idx="2"/>
          </p:nvPr>
        </p:nvSpPr>
        <p:spPr>
          <a:xfrm>
            <a:off x="866775" y="739775"/>
            <a:ext cx="4935538" cy="3703638"/>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66750" y="4689475"/>
            <a:ext cx="5335588" cy="444341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377363"/>
            <a:ext cx="2889250" cy="49371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778250" y="9377363"/>
            <a:ext cx="2889250" cy="493712"/>
          </a:xfrm>
          <a:prstGeom prst="rect">
            <a:avLst/>
          </a:prstGeom>
        </p:spPr>
        <p:txBody>
          <a:bodyPr vert="horz" lIns="91440" tIns="45720" rIns="91440" bIns="45720" rtlCol="0" anchor="b"/>
          <a:lstStyle>
            <a:lvl1pPr algn="r">
              <a:defRPr sz="1200"/>
            </a:lvl1pPr>
          </a:lstStyle>
          <a:p>
            <a:fld id="{C5660709-8137-43D2-86D0-C221D3CE6B28}" type="slidenum">
              <a:rPr lang="en-GB" smtClean="0"/>
              <a:t>‹#›</a:t>
            </a:fld>
            <a:endParaRPr lang="en-GB"/>
          </a:p>
        </p:txBody>
      </p:sp>
    </p:spTree>
    <p:extLst>
      <p:ext uri="{BB962C8B-B14F-4D97-AF65-F5344CB8AC3E}">
        <p14:creationId xmlns:p14="http://schemas.microsoft.com/office/powerpoint/2010/main" val="20096209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5660709-8137-43D2-86D0-C221D3CE6B28}" type="slidenum">
              <a:rPr lang="en-GB" smtClean="0"/>
              <a:t>1</a:t>
            </a:fld>
            <a:endParaRPr lang="en-GB"/>
          </a:p>
        </p:txBody>
      </p:sp>
    </p:spTree>
    <p:extLst>
      <p:ext uri="{BB962C8B-B14F-4D97-AF65-F5344CB8AC3E}">
        <p14:creationId xmlns:p14="http://schemas.microsoft.com/office/powerpoint/2010/main" val="37301959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5660709-8137-43D2-86D0-C221D3CE6B28}" type="slidenum">
              <a:rPr lang="en-GB" smtClean="0"/>
              <a:t>10</a:t>
            </a:fld>
            <a:endParaRPr lang="en-GB"/>
          </a:p>
        </p:txBody>
      </p:sp>
    </p:spTree>
    <p:extLst>
      <p:ext uri="{BB962C8B-B14F-4D97-AF65-F5344CB8AC3E}">
        <p14:creationId xmlns:p14="http://schemas.microsoft.com/office/powerpoint/2010/main" val="1787327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5660709-8137-43D2-86D0-C221D3CE6B28}" type="slidenum">
              <a:rPr lang="en-GB" smtClean="0"/>
              <a:t>11</a:t>
            </a:fld>
            <a:endParaRPr lang="en-GB"/>
          </a:p>
        </p:txBody>
      </p:sp>
    </p:spTree>
    <p:extLst>
      <p:ext uri="{BB962C8B-B14F-4D97-AF65-F5344CB8AC3E}">
        <p14:creationId xmlns:p14="http://schemas.microsoft.com/office/powerpoint/2010/main" val="26423623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5660709-8137-43D2-86D0-C221D3CE6B28}" type="slidenum">
              <a:rPr lang="en-GB" smtClean="0"/>
              <a:t>12</a:t>
            </a:fld>
            <a:endParaRPr lang="en-GB"/>
          </a:p>
        </p:txBody>
      </p:sp>
    </p:spTree>
    <p:extLst>
      <p:ext uri="{BB962C8B-B14F-4D97-AF65-F5344CB8AC3E}">
        <p14:creationId xmlns:p14="http://schemas.microsoft.com/office/powerpoint/2010/main" val="26423623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5660709-8137-43D2-86D0-C221D3CE6B28}" type="slidenum">
              <a:rPr lang="en-GB" smtClean="0"/>
              <a:t>13</a:t>
            </a:fld>
            <a:endParaRPr lang="en-GB"/>
          </a:p>
        </p:txBody>
      </p:sp>
    </p:spTree>
    <p:extLst>
      <p:ext uri="{BB962C8B-B14F-4D97-AF65-F5344CB8AC3E}">
        <p14:creationId xmlns:p14="http://schemas.microsoft.com/office/powerpoint/2010/main" val="7853997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5660709-8137-43D2-86D0-C221D3CE6B28}" type="slidenum">
              <a:rPr lang="en-GB" smtClean="0"/>
              <a:t>14</a:t>
            </a:fld>
            <a:endParaRPr lang="en-GB"/>
          </a:p>
        </p:txBody>
      </p:sp>
    </p:spTree>
    <p:extLst>
      <p:ext uri="{BB962C8B-B14F-4D97-AF65-F5344CB8AC3E}">
        <p14:creationId xmlns:p14="http://schemas.microsoft.com/office/powerpoint/2010/main" val="7853997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5660709-8137-43D2-86D0-C221D3CE6B28}" type="slidenum">
              <a:rPr lang="en-GB" smtClean="0"/>
              <a:t>15</a:t>
            </a:fld>
            <a:endParaRPr lang="en-GB"/>
          </a:p>
        </p:txBody>
      </p:sp>
    </p:spTree>
    <p:extLst>
      <p:ext uri="{BB962C8B-B14F-4D97-AF65-F5344CB8AC3E}">
        <p14:creationId xmlns:p14="http://schemas.microsoft.com/office/powerpoint/2010/main" val="7853997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5660709-8137-43D2-86D0-C221D3CE6B28}" type="slidenum">
              <a:rPr lang="en-GB" smtClean="0">
                <a:solidFill>
                  <a:prstClr val="black"/>
                </a:solidFill>
              </a:rPr>
              <a:pPr/>
              <a:t>16</a:t>
            </a:fld>
            <a:endParaRPr lang="en-GB">
              <a:solidFill>
                <a:prstClr val="black"/>
              </a:solidFill>
            </a:endParaRPr>
          </a:p>
        </p:txBody>
      </p:sp>
    </p:spTree>
    <p:extLst>
      <p:ext uri="{BB962C8B-B14F-4D97-AF65-F5344CB8AC3E}">
        <p14:creationId xmlns:p14="http://schemas.microsoft.com/office/powerpoint/2010/main" val="38300155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5660709-8137-43D2-86D0-C221D3CE6B28}" type="slidenum">
              <a:rPr lang="en-GB" smtClean="0"/>
              <a:t>17</a:t>
            </a:fld>
            <a:endParaRPr lang="en-GB"/>
          </a:p>
        </p:txBody>
      </p:sp>
    </p:spTree>
    <p:extLst>
      <p:ext uri="{BB962C8B-B14F-4D97-AF65-F5344CB8AC3E}">
        <p14:creationId xmlns:p14="http://schemas.microsoft.com/office/powerpoint/2010/main" val="7853997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5660709-8137-43D2-86D0-C221D3CE6B28}" type="slidenum">
              <a:rPr lang="en-GB" smtClean="0"/>
              <a:t>18</a:t>
            </a:fld>
            <a:endParaRPr lang="en-GB"/>
          </a:p>
        </p:txBody>
      </p:sp>
    </p:spTree>
    <p:extLst>
      <p:ext uri="{BB962C8B-B14F-4D97-AF65-F5344CB8AC3E}">
        <p14:creationId xmlns:p14="http://schemas.microsoft.com/office/powerpoint/2010/main" val="30805966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5660709-8137-43D2-86D0-C221D3CE6B28}" type="slidenum">
              <a:rPr lang="en-GB" smtClean="0"/>
              <a:t>19</a:t>
            </a:fld>
            <a:endParaRPr lang="en-GB"/>
          </a:p>
        </p:txBody>
      </p:sp>
    </p:spTree>
    <p:extLst>
      <p:ext uri="{BB962C8B-B14F-4D97-AF65-F5344CB8AC3E}">
        <p14:creationId xmlns:p14="http://schemas.microsoft.com/office/powerpoint/2010/main" val="7214531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5660709-8137-43D2-86D0-C221D3CE6B28}" type="slidenum">
              <a:rPr lang="en-GB" smtClean="0"/>
              <a:t>2</a:t>
            </a:fld>
            <a:endParaRPr lang="en-GB"/>
          </a:p>
        </p:txBody>
      </p:sp>
    </p:spTree>
    <p:extLst>
      <p:ext uri="{BB962C8B-B14F-4D97-AF65-F5344CB8AC3E}">
        <p14:creationId xmlns:p14="http://schemas.microsoft.com/office/powerpoint/2010/main" val="7410937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5660709-8137-43D2-86D0-C221D3CE6B28}" type="slidenum">
              <a:rPr lang="en-GB" smtClean="0"/>
              <a:t>20</a:t>
            </a:fld>
            <a:endParaRPr lang="en-GB"/>
          </a:p>
        </p:txBody>
      </p:sp>
    </p:spTree>
    <p:extLst>
      <p:ext uri="{BB962C8B-B14F-4D97-AF65-F5344CB8AC3E}">
        <p14:creationId xmlns:p14="http://schemas.microsoft.com/office/powerpoint/2010/main" val="1787327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5660709-8137-43D2-86D0-C221D3CE6B28}" type="slidenum">
              <a:rPr lang="en-GB" smtClean="0"/>
              <a:t>3</a:t>
            </a:fld>
            <a:endParaRPr lang="en-GB"/>
          </a:p>
        </p:txBody>
      </p:sp>
    </p:spTree>
    <p:extLst>
      <p:ext uri="{BB962C8B-B14F-4D97-AF65-F5344CB8AC3E}">
        <p14:creationId xmlns:p14="http://schemas.microsoft.com/office/powerpoint/2010/main" val="7410937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5660709-8137-43D2-86D0-C221D3CE6B28}" type="slidenum">
              <a:rPr lang="en-GB" smtClean="0"/>
              <a:t>4</a:t>
            </a:fld>
            <a:endParaRPr lang="en-GB"/>
          </a:p>
        </p:txBody>
      </p:sp>
    </p:spTree>
    <p:extLst>
      <p:ext uri="{BB962C8B-B14F-4D97-AF65-F5344CB8AC3E}">
        <p14:creationId xmlns:p14="http://schemas.microsoft.com/office/powerpoint/2010/main" val="7410937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5660709-8137-43D2-86D0-C221D3CE6B28}" type="slidenum">
              <a:rPr lang="en-GB" smtClean="0"/>
              <a:t>5</a:t>
            </a:fld>
            <a:endParaRPr lang="en-GB"/>
          </a:p>
        </p:txBody>
      </p:sp>
    </p:spTree>
    <p:extLst>
      <p:ext uri="{BB962C8B-B14F-4D97-AF65-F5344CB8AC3E}">
        <p14:creationId xmlns:p14="http://schemas.microsoft.com/office/powerpoint/2010/main" val="7853997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5660709-8137-43D2-86D0-C221D3CE6B28}" type="slidenum">
              <a:rPr lang="en-GB" smtClean="0"/>
              <a:t>6</a:t>
            </a:fld>
            <a:endParaRPr lang="en-GB"/>
          </a:p>
        </p:txBody>
      </p:sp>
    </p:spTree>
    <p:extLst>
      <p:ext uri="{BB962C8B-B14F-4D97-AF65-F5344CB8AC3E}">
        <p14:creationId xmlns:p14="http://schemas.microsoft.com/office/powerpoint/2010/main" val="7410937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5660709-8137-43D2-86D0-C221D3CE6B28}" type="slidenum">
              <a:rPr lang="en-GB" smtClean="0"/>
              <a:t>7</a:t>
            </a:fld>
            <a:endParaRPr lang="en-GB"/>
          </a:p>
        </p:txBody>
      </p:sp>
    </p:spTree>
    <p:extLst>
      <p:ext uri="{BB962C8B-B14F-4D97-AF65-F5344CB8AC3E}">
        <p14:creationId xmlns:p14="http://schemas.microsoft.com/office/powerpoint/2010/main" val="7410937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5660709-8137-43D2-86D0-C221D3CE6B28}" type="slidenum">
              <a:rPr lang="en-GB" smtClean="0"/>
              <a:t>8</a:t>
            </a:fld>
            <a:endParaRPr lang="en-GB"/>
          </a:p>
        </p:txBody>
      </p:sp>
    </p:spTree>
    <p:extLst>
      <p:ext uri="{BB962C8B-B14F-4D97-AF65-F5344CB8AC3E}">
        <p14:creationId xmlns:p14="http://schemas.microsoft.com/office/powerpoint/2010/main" val="6752270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5660709-8137-43D2-86D0-C221D3CE6B28}" type="slidenum">
              <a:rPr lang="en-GB" smtClean="0"/>
              <a:t>9</a:t>
            </a:fld>
            <a:endParaRPr lang="en-GB"/>
          </a:p>
        </p:txBody>
      </p:sp>
    </p:spTree>
    <p:extLst>
      <p:ext uri="{BB962C8B-B14F-4D97-AF65-F5344CB8AC3E}">
        <p14:creationId xmlns:p14="http://schemas.microsoft.com/office/powerpoint/2010/main" val="1787327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CE8E6AD2-E5F5-4F8B-BF3F-4FCF55270474}" type="datetimeFigureOut">
              <a:rPr lang="en-GB" smtClean="0"/>
              <a:t>01/09/2016</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F15EC481-C749-46FB-87F0-A99139C41478}" type="slidenum">
              <a:rPr lang="en-GB" smtClean="0"/>
              <a:t>‹#›</a:t>
            </a:fld>
            <a:endParaRPr lang="en-GB" dirty="0"/>
          </a:p>
        </p:txBody>
      </p:sp>
    </p:spTree>
    <p:extLst>
      <p:ext uri="{BB962C8B-B14F-4D97-AF65-F5344CB8AC3E}">
        <p14:creationId xmlns:p14="http://schemas.microsoft.com/office/powerpoint/2010/main" val="42824161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E8E6AD2-E5F5-4F8B-BF3F-4FCF55270474}" type="datetimeFigureOut">
              <a:rPr lang="en-GB" smtClean="0"/>
              <a:t>01/09/2016</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F15EC481-C749-46FB-87F0-A99139C41478}" type="slidenum">
              <a:rPr lang="en-GB" smtClean="0"/>
              <a:t>‹#›</a:t>
            </a:fld>
            <a:endParaRPr lang="en-GB" dirty="0"/>
          </a:p>
        </p:txBody>
      </p:sp>
    </p:spTree>
    <p:extLst>
      <p:ext uri="{BB962C8B-B14F-4D97-AF65-F5344CB8AC3E}">
        <p14:creationId xmlns:p14="http://schemas.microsoft.com/office/powerpoint/2010/main" val="37250423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E8E6AD2-E5F5-4F8B-BF3F-4FCF55270474}" type="datetimeFigureOut">
              <a:rPr lang="en-GB" smtClean="0"/>
              <a:t>01/09/2016</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F15EC481-C749-46FB-87F0-A99139C41478}" type="slidenum">
              <a:rPr lang="en-GB" smtClean="0"/>
              <a:t>‹#›</a:t>
            </a:fld>
            <a:endParaRPr lang="en-GB" dirty="0"/>
          </a:p>
        </p:txBody>
      </p:sp>
    </p:spTree>
    <p:extLst>
      <p:ext uri="{BB962C8B-B14F-4D97-AF65-F5344CB8AC3E}">
        <p14:creationId xmlns:p14="http://schemas.microsoft.com/office/powerpoint/2010/main" val="32548941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E8E6AD2-E5F5-4F8B-BF3F-4FCF55270474}" type="datetimeFigureOut">
              <a:rPr lang="en-GB" smtClean="0"/>
              <a:t>01/09/2016</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F15EC481-C749-46FB-87F0-A99139C41478}" type="slidenum">
              <a:rPr lang="en-GB" smtClean="0"/>
              <a:t>‹#›</a:t>
            </a:fld>
            <a:endParaRPr lang="en-GB" dirty="0"/>
          </a:p>
        </p:txBody>
      </p:sp>
    </p:spTree>
    <p:extLst>
      <p:ext uri="{BB962C8B-B14F-4D97-AF65-F5344CB8AC3E}">
        <p14:creationId xmlns:p14="http://schemas.microsoft.com/office/powerpoint/2010/main" val="8339419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E8E6AD2-E5F5-4F8B-BF3F-4FCF55270474}" type="datetimeFigureOut">
              <a:rPr lang="en-GB" smtClean="0"/>
              <a:t>01/09/2016</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F15EC481-C749-46FB-87F0-A99139C41478}" type="slidenum">
              <a:rPr lang="en-GB" smtClean="0"/>
              <a:t>‹#›</a:t>
            </a:fld>
            <a:endParaRPr lang="en-GB" dirty="0"/>
          </a:p>
        </p:txBody>
      </p:sp>
    </p:spTree>
    <p:extLst>
      <p:ext uri="{BB962C8B-B14F-4D97-AF65-F5344CB8AC3E}">
        <p14:creationId xmlns:p14="http://schemas.microsoft.com/office/powerpoint/2010/main" val="33791769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CE8E6AD2-E5F5-4F8B-BF3F-4FCF55270474}" type="datetimeFigureOut">
              <a:rPr lang="en-GB" smtClean="0"/>
              <a:t>01/09/2016</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F15EC481-C749-46FB-87F0-A99139C41478}" type="slidenum">
              <a:rPr lang="en-GB" smtClean="0"/>
              <a:t>‹#›</a:t>
            </a:fld>
            <a:endParaRPr lang="en-GB" dirty="0"/>
          </a:p>
        </p:txBody>
      </p:sp>
    </p:spTree>
    <p:extLst>
      <p:ext uri="{BB962C8B-B14F-4D97-AF65-F5344CB8AC3E}">
        <p14:creationId xmlns:p14="http://schemas.microsoft.com/office/powerpoint/2010/main" val="39972955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CE8E6AD2-E5F5-4F8B-BF3F-4FCF55270474}" type="datetimeFigureOut">
              <a:rPr lang="en-GB" smtClean="0"/>
              <a:t>01/09/2016</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F15EC481-C749-46FB-87F0-A99139C41478}" type="slidenum">
              <a:rPr lang="en-GB" smtClean="0"/>
              <a:t>‹#›</a:t>
            </a:fld>
            <a:endParaRPr lang="en-GB" dirty="0"/>
          </a:p>
        </p:txBody>
      </p:sp>
    </p:spTree>
    <p:extLst>
      <p:ext uri="{BB962C8B-B14F-4D97-AF65-F5344CB8AC3E}">
        <p14:creationId xmlns:p14="http://schemas.microsoft.com/office/powerpoint/2010/main" val="13159176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CE8E6AD2-E5F5-4F8B-BF3F-4FCF55270474}" type="datetimeFigureOut">
              <a:rPr lang="en-GB" smtClean="0"/>
              <a:t>01/09/2016</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F15EC481-C749-46FB-87F0-A99139C41478}" type="slidenum">
              <a:rPr lang="en-GB" smtClean="0"/>
              <a:t>‹#›</a:t>
            </a:fld>
            <a:endParaRPr lang="en-GB" dirty="0"/>
          </a:p>
        </p:txBody>
      </p:sp>
    </p:spTree>
    <p:extLst>
      <p:ext uri="{BB962C8B-B14F-4D97-AF65-F5344CB8AC3E}">
        <p14:creationId xmlns:p14="http://schemas.microsoft.com/office/powerpoint/2010/main" val="24102532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E8E6AD2-E5F5-4F8B-BF3F-4FCF55270474}" type="datetimeFigureOut">
              <a:rPr lang="en-GB" smtClean="0"/>
              <a:t>01/09/2016</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F15EC481-C749-46FB-87F0-A99139C41478}" type="slidenum">
              <a:rPr lang="en-GB" smtClean="0"/>
              <a:t>‹#›</a:t>
            </a:fld>
            <a:endParaRPr lang="en-GB" dirty="0"/>
          </a:p>
        </p:txBody>
      </p:sp>
    </p:spTree>
    <p:extLst>
      <p:ext uri="{BB962C8B-B14F-4D97-AF65-F5344CB8AC3E}">
        <p14:creationId xmlns:p14="http://schemas.microsoft.com/office/powerpoint/2010/main" val="35883580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E8E6AD2-E5F5-4F8B-BF3F-4FCF55270474}" type="datetimeFigureOut">
              <a:rPr lang="en-GB" smtClean="0"/>
              <a:t>01/09/2016</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F15EC481-C749-46FB-87F0-A99139C41478}" type="slidenum">
              <a:rPr lang="en-GB" smtClean="0"/>
              <a:t>‹#›</a:t>
            </a:fld>
            <a:endParaRPr lang="en-GB" dirty="0"/>
          </a:p>
        </p:txBody>
      </p:sp>
    </p:spTree>
    <p:extLst>
      <p:ext uri="{BB962C8B-B14F-4D97-AF65-F5344CB8AC3E}">
        <p14:creationId xmlns:p14="http://schemas.microsoft.com/office/powerpoint/2010/main" val="23997954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E8E6AD2-E5F5-4F8B-BF3F-4FCF55270474}" type="datetimeFigureOut">
              <a:rPr lang="en-GB" smtClean="0"/>
              <a:t>01/09/2016</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F15EC481-C749-46FB-87F0-A99139C41478}" type="slidenum">
              <a:rPr lang="en-GB" smtClean="0"/>
              <a:t>‹#›</a:t>
            </a:fld>
            <a:endParaRPr lang="en-GB" dirty="0"/>
          </a:p>
        </p:txBody>
      </p:sp>
    </p:spTree>
    <p:extLst>
      <p:ext uri="{BB962C8B-B14F-4D97-AF65-F5344CB8AC3E}">
        <p14:creationId xmlns:p14="http://schemas.microsoft.com/office/powerpoint/2010/main" val="22430794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8E6AD2-E5F5-4F8B-BF3F-4FCF55270474}" type="datetimeFigureOut">
              <a:rPr lang="en-GB" smtClean="0"/>
              <a:t>01/09/2016</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5EC481-C749-46FB-87F0-A99139C41478}" type="slidenum">
              <a:rPr lang="en-GB" smtClean="0"/>
              <a:t>‹#›</a:t>
            </a:fld>
            <a:endParaRPr lang="en-GB" dirty="0"/>
          </a:p>
        </p:txBody>
      </p:sp>
    </p:spTree>
    <p:extLst>
      <p:ext uri="{BB962C8B-B14F-4D97-AF65-F5344CB8AC3E}">
        <p14:creationId xmlns:p14="http://schemas.microsoft.com/office/powerpoint/2010/main" val="36481322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7.jpeg"/><Relationship Id="rId7" Type="http://schemas.openxmlformats.org/officeDocument/2006/relationships/image" Target="../media/image30.png"/><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hyperlink" Target="https://www.google.co.uk/url?sa=i&amp;rct=j&amp;q=&amp;esrc=s&amp;source=images&amp;cd=&amp;cad=rja&amp;uact=8&amp;ved=0ahUKEwiF2Kyo1_DNAhWmOsAKHUOFBsQQjRwIBw&amp;url=https://twitter.com/reddit&amp;psig=AFQjCNHN66y9Alc3GSmzpeZ353779lmLAw&amp;ust=1468507612589758" TargetMode="External"/><Relationship Id="rId5" Type="http://schemas.openxmlformats.org/officeDocument/2006/relationships/image" Target="../media/image29.jpeg"/><Relationship Id="rId4" Type="http://schemas.openxmlformats.org/officeDocument/2006/relationships/image" Target="../media/image28.png"/></Relationships>
</file>

<file path=ppt/slides/_rels/slide1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1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3.xml"/><Relationship Id="rId1" Type="http://schemas.openxmlformats.org/officeDocument/2006/relationships/slideLayout" Target="../slideLayouts/slideLayout4.xml"/><Relationship Id="rId5" Type="http://schemas.openxmlformats.org/officeDocument/2006/relationships/image" Target="../media/image37.png"/><Relationship Id="rId4" Type="http://schemas.openxmlformats.org/officeDocument/2006/relationships/image" Target="../media/image36.png"/></Relationships>
</file>

<file path=ppt/slides/_rels/slide1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15.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42.png"/><Relationship Id="rId7" Type="http://schemas.openxmlformats.org/officeDocument/2006/relationships/image" Target="../media/image46.png"/><Relationship Id="rId12" Type="http://schemas.openxmlformats.org/officeDocument/2006/relationships/image" Target="../media/image51.png"/><Relationship Id="rId2" Type="http://schemas.openxmlformats.org/officeDocument/2006/relationships/notesSlide" Target="../notesSlides/notesSlide15.xml"/><Relationship Id="rId1" Type="http://schemas.openxmlformats.org/officeDocument/2006/relationships/slideLayout" Target="../slideLayouts/slideLayout4.xml"/><Relationship Id="rId6" Type="http://schemas.openxmlformats.org/officeDocument/2006/relationships/image" Target="../media/image45.png"/><Relationship Id="rId11" Type="http://schemas.openxmlformats.org/officeDocument/2006/relationships/image" Target="../media/image50.png"/><Relationship Id="rId5" Type="http://schemas.openxmlformats.org/officeDocument/2006/relationships/image" Target="../media/image44.png"/><Relationship Id="rId10" Type="http://schemas.openxmlformats.org/officeDocument/2006/relationships/image" Target="../media/image49.png"/><Relationship Id="rId4" Type="http://schemas.openxmlformats.org/officeDocument/2006/relationships/image" Target="../media/image43.png"/><Relationship Id="rId9" Type="http://schemas.openxmlformats.org/officeDocument/2006/relationships/image" Target="../media/image48.png"/></Relationships>
</file>

<file path=ppt/slides/_rels/slide1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7.xml"/><Relationship Id="rId1" Type="http://schemas.openxmlformats.org/officeDocument/2006/relationships/slideLayout" Target="../slideLayouts/slideLayout4.xml"/><Relationship Id="rId5" Type="http://schemas.openxmlformats.org/officeDocument/2006/relationships/image" Target="../media/image55.png"/><Relationship Id="rId4" Type="http://schemas.openxmlformats.org/officeDocument/2006/relationships/image" Target="../media/image54.png"/></Relationships>
</file>

<file path=ppt/slides/_rels/slide18.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57.png"/></Relationships>
</file>

<file path=ppt/slides/_rels/slide19.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20.xml"/><Relationship Id="rId1" Type="http://schemas.openxmlformats.org/officeDocument/2006/relationships/slideLayout" Target="../slideLayouts/slideLayout4.xml"/><Relationship Id="rId6" Type="http://schemas.openxmlformats.org/officeDocument/2006/relationships/image" Target="../media/image62.jpeg"/><Relationship Id="rId5" Type="http://schemas.openxmlformats.org/officeDocument/2006/relationships/image" Target="../media/image61.jpeg"/><Relationship Id="rId4" Type="http://schemas.openxmlformats.org/officeDocument/2006/relationships/image" Target="../media/image60.jpeg"/></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4.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hyperlink" Target="https://www.google.co.uk/url?sa=i&amp;rct=j&amp;q=&amp;esrc=s&amp;source=images&amp;cd=&amp;cad=rja&amp;uact=8&amp;ved=0ahUKEwiIgpDG-vTNAhWnJMAKHb9dC7IQjRwIBw&amp;url=https://peterreynolds.wordpress.com/tag/daily-mail/&amp;bvm=bv.127178174,d.ZGg&amp;psig=AFQjCNGDKbwy8m89Ulsv5FA96s_g-7VJjA&amp;ust=1468654510485303" TargetMode="External"/><Relationship Id="rId3" Type="http://schemas.openxmlformats.org/officeDocument/2006/relationships/image" Target="../media/image5.png"/><Relationship Id="rId7" Type="http://schemas.openxmlformats.org/officeDocument/2006/relationships/image" Target="../media/image13.png"/><Relationship Id="rId12"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2.png"/><Relationship Id="rId11" Type="http://schemas.openxmlformats.org/officeDocument/2006/relationships/hyperlink" Target="http://www.google.co.uk/url?sa=i&amp;rct=j&amp;q=&amp;esrc=s&amp;source=images&amp;cd=&amp;cad=rja&amp;uact=8&amp;ved=0ahUKEwjG89uw-vTNAhVoIcAKHSvZArMQjRwIBw&amp;url=http://www.newsworks.org.uk/The-Times&amp;psig=AFQjCNGBzd-ZrDAJTXiPnoOfE-zPtNiqJw&amp;ust=1468654465409302" TargetMode="External"/><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 Id="rId14" Type="http://schemas.openxmlformats.org/officeDocument/2006/relationships/image" Target="../media/image18.jpeg"/></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21.png"/><Relationship Id="rId4" Type="http://schemas.openxmlformats.org/officeDocument/2006/relationships/image" Target="../media/image20.png"/></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26.png"/></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GB" sz="4800" dirty="0" smtClean="0">
                <a:latin typeface="Georgia" panose="02040502050405020303" pitchFamily="18" charset="0"/>
                <a:ea typeface="Verdana" panose="020B0604030504040204" pitchFamily="34" charset="0"/>
                <a:cs typeface="Verdana" panose="020B0604030504040204" pitchFamily="34" charset="0"/>
              </a:rPr>
              <a:t>Corporate Affairs report</a:t>
            </a:r>
            <a:endParaRPr lang="en-GB" sz="4800" dirty="0">
              <a:latin typeface="Georgia" panose="02040502050405020303" pitchFamily="18" charset="0"/>
              <a:ea typeface="Verdana" panose="020B0604030504040204" pitchFamily="34" charset="0"/>
              <a:cs typeface="Verdana" panose="020B0604030504040204" pitchFamily="34" charset="0"/>
            </a:endParaRPr>
          </a:p>
        </p:txBody>
      </p:sp>
      <p:sp>
        <p:nvSpPr>
          <p:cNvPr id="3" name="Subtitle 2"/>
          <p:cNvSpPr>
            <a:spLocks noGrp="1"/>
          </p:cNvSpPr>
          <p:nvPr>
            <p:ph type="subTitle" idx="1"/>
          </p:nvPr>
        </p:nvSpPr>
        <p:spPr/>
        <p:txBody>
          <a:bodyPr/>
          <a:lstStyle/>
          <a:p>
            <a:r>
              <a:rPr lang="en-GB" dirty="0" smtClean="0">
                <a:latin typeface="Verdana" panose="020B0604030504040204" pitchFamily="34" charset="0"/>
                <a:ea typeface="Verdana" panose="020B0604030504040204" pitchFamily="34" charset="0"/>
                <a:cs typeface="Verdana" panose="020B0604030504040204" pitchFamily="34" charset="0"/>
              </a:rPr>
              <a:t>Quarter 1, July 2016 </a:t>
            </a:r>
          </a:p>
          <a:p>
            <a:r>
              <a:rPr lang="en-GB" dirty="0" smtClean="0">
                <a:latin typeface="Verdana" panose="020B0604030504040204" pitchFamily="34" charset="0"/>
                <a:ea typeface="Verdana" panose="020B0604030504040204" pitchFamily="34" charset="0"/>
                <a:cs typeface="Verdana" panose="020B0604030504040204" pitchFamily="34" charset="0"/>
              </a:rPr>
              <a:t>Management Board</a:t>
            </a:r>
            <a:endParaRPr lang="en-GB"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3940586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9632" y="1916832"/>
            <a:ext cx="6459167" cy="1143000"/>
          </a:xfrm>
          <a:solidFill>
            <a:schemeClr val="tx2">
              <a:lumMod val="20000"/>
              <a:lumOff val="80000"/>
            </a:schemeClr>
          </a:solidFill>
          <a:effectLst>
            <a:outerShdw blurRad="50800" dist="38100" dir="2700000" algn="tl" rotWithShape="0">
              <a:prstClr val="black">
                <a:alpha val="40000"/>
              </a:prstClr>
            </a:outerShdw>
          </a:effectLst>
        </p:spPr>
        <p:txBody>
          <a:bodyPr>
            <a:normAutofit fontScale="90000"/>
          </a:bodyPr>
          <a:lstStyle/>
          <a:p>
            <a:pPr lvl="0">
              <a:spcBef>
                <a:spcPts val="0"/>
              </a:spcBef>
            </a:pPr>
            <a:r>
              <a:rPr lang="en-GB" dirty="0" smtClean="0">
                <a:latin typeface="Georgia" panose="02040502050405020303" pitchFamily="18" charset="0"/>
              </a:rPr>
              <a:t>What do they think </a:t>
            </a:r>
            <a:br>
              <a:rPr lang="en-GB" dirty="0" smtClean="0">
                <a:latin typeface="Georgia" panose="02040502050405020303" pitchFamily="18" charset="0"/>
              </a:rPr>
            </a:br>
            <a:r>
              <a:rPr lang="en-GB" dirty="0" smtClean="0">
                <a:latin typeface="Georgia" panose="02040502050405020303" pitchFamily="18" charset="0"/>
              </a:rPr>
              <a:t>of our website?</a:t>
            </a:r>
            <a:endParaRPr lang="en-GB" dirty="0">
              <a:latin typeface="Georgia" panose="02040502050405020303" pitchFamily="18" charset="0"/>
            </a:endParaRPr>
          </a:p>
        </p:txBody>
      </p:sp>
      <p:sp>
        <p:nvSpPr>
          <p:cNvPr id="30" name="TextBox 29"/>
          <p:cNvSpPr txBox="1"/>
          <p:nvPr/>
        </p:nvSpPr>
        <p:spPr>
          <a:xfrm>
            <a:off x="2916436" y="3506033"/>
            <a:ext cx="3599780" cy="1138773"/>
          </a:xfrm>
          <a:prstGeom prst="rect">
            <a:avLst/>
          </a:prstGeom>
          <a:noFill/>
        </p:spPr>
        <p:txBody>
          <a:bodyPr wrap="square" rtlCol="0">
            <a:spAutoFit/>
          </a:bodyPr>
          <a:lstStyle/>
          <a:p>
            <a:r>
              <a:rPr lang="en-GB" sz="3200" dirty="0" smtClean="0">
                <a:latin typeface="Verdana" panose="020B0604030504040204" pitchFamily="34" charset="0"/>
                <a:ea typeface="Verdana" panose="020B0604030504040204" pitchFamily="34" charset="0"/>
                <a:cs typeface="Verdana" panose="020B0604030504040204" pitchFamily="34" charset="0"/>
              </a:rPr>
              <a:t>85%</a:t>
            </a:r>
            <a:r>
              <a:rPr lang="en-GB" dirty="0" smtClean="0">
                <a:latin typeface="Verdana" panose="020B0604030504040204" pitchFamily="34" charset="0"/>
                <a:ea typeface="Verdana" panose="020B0604030504040204" pitchFamily="34" charset="0"/>
                <a:cs typeface="Verdana" panose="020B0604030504040204" pitchFamily="34" charset="0"/>
              </a:rPr>
              <a:t> rated the accuracy and relevancy of info on the site a good or very good</a:t>
            </a:r>
            <a:endParaRPr lang="en-GB" dirty="0">
              <a:latin typeface="Verdana" panose="020B0604030504040204" pitchFamily="34" charset="0"/>
              <a:ea typeface="Verdana" panose="020B0604030504040204" pitchFamily="34" charset="0"/>
              <a:cs typeface="Verdana" panose="020B0604030504040204" pitchFamily="34" charset="0"/>
            </a:endParaRPr>
          </a:p>
        </p:txBody>
      </p:sp>
      <p:sp>
        <p:nvSpPr>
          <p:cNvPr id="33" name="TextBox 32"/>
          <p:cNvSpPr txBox="1"/>
          <p:nvPr/>
        </p:nvSpPr>
        <p:spPr>
          <a:xfrm>
            <a:off x="215516" y="5240233"/>
            <a:ext cx="3384376" cy="1415772"/>
          </a:xfrm>
          <a:prstGeom prst="rect">
            <a:avLst/>
          </a:prstGeom>
          <a:noFill/>
        </p:spPr>
        <p:txBody>
          <a:bodyPr wrap="square" rtlCol="0">
            <a:spAutoFit/>
          </a:bodyPr>
          <a:lstStyle/>
          <a:p>
            <a:r>
              <a:rPr lang="en-GB" sz="3200" dirty="0" smtClean="0">
                <a:latin typeface="Verdana" panose="020B0604030504040204" pitchFamily="34" charset="0"/>
                <a:ea typeface="Verdana" panose="020B0604030504040204" pitchFamily="34" charset="0"/>
                <a:cs typeface="Verdana" panose="020B0604030504040204" pitchFamily="34" charset="0"/>
              </a:rPr>
              <a:t>69%</a:t>
            </a:r>
            <a:r>
              <a:rPr lang="en-GB" dirty="0" smtClean="0">
                <a:latin typeface="Verdana" panose="020B0604030504040204" pitchFamily="34" charset="0"/>
                <a:ea typeface="Verdana" panose="020B0604030504040204" pitchFamily="34" charset="0"/>
                <a:cs typeface="Verdana" panose="020B0604030504040204" pitchFamily="34" charset="0"/>
              </a:rPr>
              <a:t> who used the search function thought it helped them find what they were looking for</a:t>
            </a:r>
            <a:endParaRPr lang="en-GB" dirty="0">
              <a:latin typeface="Verdana" panose="020B0604030504040204" pitchFamily="34" charset="0"/>
              <a:ea typeface="Verdana" panose="020B0604030504040204" pitchFamily="34" charset="0"/>
              <a:cs typeface="Verdana" panose="020B0604030504040204" pitchFamily="34" charset="0"/>
            </a:endParaRPr>
          </a:p>
        </p:txBody>
      </p:sp>
      <p:sp>
        <p:nvSpPr>
          <p:cNvPr id="34" name="TextBox 33"/>
          <p:cNvSpPr txBox="1"/>
          <p:nvPr/>
        </p:nvSpPr>
        <p:spPr>
          <a:xfrm>
            <a:off x="143508" y="123308"/>
            <a:ext cx="2916324" cy="1138773"/>
          </a:xfrm>
          <a:prstGeom prst="rect">
            <a:avLst/>
          </a:prstGeom>
          <a:noFill/>
        </p:spPr>
        <p:txBody>
          <a:bodyPr wrap="square" rtlCol="0">
            <a:spAutoFit/>
          </a:bodyPr>
          <a:lstStyle/>
          <a:p>
            <a:r>
              <a:rPr lang="en-GB" sz="3200" dirty="0" smtClean="0">
                <a:latin typeface="Verdana" panose="020B0604030504040204" pitchFamily="34" charset="0"/>
                <a:ea typeface="Verdana" panose="020B0604030504040204" pitchFamily="34" charset="0"/>
                <a:cs typeface="Verdana" panose="020B0604030504040204" pitchFamily="34" charset="0"/>
              </a:rPr>
              <a:t>80%</a:t>
            </a:r>
            <a:r>
              <a:rPr lang="en-GB" dirty="0" smtClean="0">
                <a:latin typeface="Verdana" panose="020B0604030504040204" pitchFamily="34" charset="0"/>
                <a:ea typeface="Verdana" panose="020B0604030504040204" pitchFamily="34" charset="0"/>
                <a:cs typeface="Verdana" panose="020B0604030504040204" pitchFamily="34" charset="0"/>
              </a:rPr>
              <a:t> got everything they wanted from their visit to our website</a:t>
            </a:r>
            <a:endParaRPr lang="en-GB" dirty="0">
              <a:latin typeface="Verdana" panose="020B0604030504040204" pitchFamily="34" charset="0"/>
              <a:ea typeface="Verdana" panose="020B0604030504040204" pitchFamily="34" charset="0"/>
              <a:cs typeface="Verdana" panose="020B0604030504040204" pitchFamily="34" charset="0"/>
            </a:endParaRPr>
          </a:p>
        </p:txBody>
      </p:sp>
      <p:sp>
        <p:nvSpPr>
          <p:cNvPr id="35" name="TextBox 34"/>
          <p:cNvSpPr txBox="1"/>
          <p:nvPr/>
        </p:nvSpPr>
        <p:spPr>
          <a:xfrm>
            <a:off x="5313288" y="5517232"/>
            <a:ext cx="3651200" cy="861774"/>
          </a:xfrm>
          <a:prstGeom prst="rect">
            <a:avLst/>
          </a:prstGeom>
          <a:noFill/>
        </p:spPr>
        <p:txBody>
          <a:bodyPr wrap="square" rtlCol="0">
            <a:spAutoFit/>
          </a:bodyPr>
          <a:lstStyle/>
          <a:p>
            <a:r>
              <a:rPr lang="en-GB" sz="3200" dirty="0" smtClean="0">
                <a:latin typeface="Verdana" panose="020B0604030504040204" pitchFamily="34" charset="0"/>
                <a:ea typeface="Verdana" panose="020B0604030504040204" pitchFamily="34" charset="0"/>
                <a:cs typeface="Verdana" panose="020B0604030504040204" pitchFamily="34" charset="0"/>
              </a:rPr>
              <a:t>80%</a:t>
            </a:r>
            <a:r>
              <a:rPr lang="en-GB" dirty="0" smtClean="0">
                <a:latin typeface="Verdana" panose="020B0604030504040204" pitchFamily="34" charset="0"/>
                <a:ea typeface="Verdana" panose="020B0604030504040204" pitchFamily="34" charset="0"/>
                <a:cs typeface="Verdana" panose="020B0604030504040204" pitchFamily="34" charset="0"/>
              </a:rPr>
              <a:t> were satisfied or very satisfied with their visit</a:t>
            </a:r>
            <a:endParaRPr lang="en-GB" dirty="0">
              <a:latin typeface="Verdana" panose="020B0604030504040204" pitchFamily="34" charset="0"/>
              <a:ea typeface="Verdana" panose="020B0604030504040204" pitchFamily="34" charset="0"/>
              <a:cs typeface="Verdana" panose="020B0604030504040204" pitchFamily="34" charset="0"/>
            </a:endParaRPr>
          </a:p>
        </p:txBody>
      </p:sp>
      <p:sp>
        <p:nvSpPr>
          <p:cNvPr id="36" name="TextBox 35"/>
          <p:cNvSpPr txBox="1"/>
          <p:nvPr/>
        </p:nvSpPr>
        <p:spPr>
          <a:xfrm>
            <a:off x="5112886" y="123308"/>
            <a:ext cx="3584777" cy="1138773"/>
          </a:xfrm>
          <a:prstGeom prst="rect">
            <a:avLst/>
          </a:prstGeom>
          <a:noFill/>
        </p:spPr>
        <p:txBody>
          <a:bodyPr wrap="square" rtlCol="0">
            <a:spAutoFit/>
          </a:bodyPr>
          <a:lstStyle/>
          <a:p>
            <a:r>
              <a:rPr lang="en-GB" sz="3200" dirty="0" smtClean="0">
                <a:latin typeface="Verdana" panose="020B0604030504040204" pitchFamily="34" charset="0"/>
                <a:ea typeface="Verdana" panose="020B0604030504040204" pitchFamily="34" charset="0"/>
                <a:cs typeface="Verdana" panose="020B0604030504040204" pitchFamily="34" charset="0"/>
              </a:rPr>
              <a:t>84%</a:t>
            </a:r>
            <a:r>
              <a:rPr lang="en-GB" dirty="0" smtClean="0">
                <a:latin typeface="Verdana" panose="020B0604030504040204" pitchFamily="34" charset="0"/>
                <a:ea typeface="Verdana" panose="020B0604030504040204" pitchFamily="34" charset="0"/>
                <a:cs typeface="Verdana" panose="020B0604030504040204" pitchFamily="34" charset="0"/>
              </a:rPr>
              <a:t> thought the security of the service was very good or good</a:t>
            </a:r>
            <a:endParaRPr lang="en-GB"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1889847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89475"/>
            <a:ext cx="8229600" cy="1143000"/>
          </a:xfrm>
        </p:spPr>
        <p:txBody>
          <a:bodyPr>
            <a:normAutofit/>
          </a:bodyPr>
          <a:lstStyle/>
          <a:p>
            <a:pPr algn="l"/>
            <a:r>
              <a:rPr lang="en-GB" dirty="0" smtClean="0">
                <a:latin typeface="Georgia" panose="02040502050405020303" pitchFamily="18" charset="0"/>
              </a:rPr>
              <a:t>Twitter</a:t>
            </a:r>
            <a:endParaRPr lang="en-GB" dirty="0">
              <a:latin typeface="Georgia" panose="02040502050405020303" pitchFamily="18" charset="0"/>
            </a:endParaRPr>
          </a:p>
        </p:txBody>
      </p:sp>
      <p:sp>
        <p:nvSpPr>
          <p:cNvPr id="8" name="TextBox 7"/>
          <p:cNvSpPr txBox="1"/>
          <p:nvPr/>
        </p:nvSpPr>
        <p:spPr>
          <a:xfrm>
            <a:off x="179512" y="980728"/>
            <a:ext cx="5178261" cy="1969770"/>
          </a:xfrm>
          <a:prstGeom prst="rect">
            <a:avLst/>
          </a:prstGeom>
          <a:noFill/>
        </p:spPr>
        <p:txBody>
          <a:bodyPr wrap="square" rtlCol="0">
            <a:spAutoFit/>
          </a:bodyPr>
          <a:lstStyle/>
          <a:p>
            <a:endParaRPr lang="en-GB" dirty="0" smtClean="0">
              <a:latin typeface="Verdana" panose="020B0604030504040204" pitchFamily="34" charset="0"/>
              <a:ea typeface="Verdana" panose="020B0604030504040204" pitchFamily="34" charset="0"/>
              <a:cs typeface="Verdana" panose="020B0604030504040204" pitchFamily="34" charset="0"/>
            </a:endParaRPr>
          </a:p>
          <a:p>
            <a:r>
              <a:rPr lang="en-GB" dirty="0" smtClean="0">
                <a:latin typeface="Verdana" panose="020B0604030504040204" pitchFamily="34" charset="0"/>
                <a:ea typeface="Verdana" panose="020B0604030504040204" pitchFamily="34" charset="0"/>
                <a:cs typeface="Verdana" panose="020B0604030504040204" pitchFamily="34" charset="0"/>
              </a:rPr>
              <a:t>Our</a:t>
            </a:r>
            <a:br>
              <a:rPr lang="en-GB" dirty="0" smtClean="0">
                <a:latin typeface="Verdana" panose="020B0604030504040204" pitchFamily="34" charset="0"/>
                <a:ea typeface="Verdana" panose="020B0604030504040204" pitchFamily="34" charset="0"/>
                <a:cs typeface="Verdana" panose="020B0604030504040204" pitchFamily="34" charset="0"/>
              </a:rPr>
            </a:br>
            <a:r>
              <a:rPr lang="en-GB" sz="3200" dirty="0" smtClean="0">
                <a:latin typeface="Verdana" panose="020B0604030504040204" pitchFamily="34" charset="0"/>
                <a:ea typeface="Verdana" panose="020B0604030504040204" pitchFamily="34" charset="0"/>
                <a:cs typeface="Verdana" panose="020B0604030504040204" pitchFamily="34" charset="0"/>
              </a:rPr>
              <a:t>16,164 </a:t>
            </a:r>
          </a:p>
          <a:p>
            <a:r>
              <a:rPr lang="en-GB" dirty="0" smtClean="0">
                <a:latin typeface="Verdana" panose="020B0604030504040204" pitchFamily="34" charset="0"/>
                <a:ea typeface="Verdana" panose="020B0604030504040204" pitchFamily="34" charset="0"/>
                <a:cs typeface="Verdana" panose="020B0604030504040204" pitchFamily="34" charset="0"/>
              </a:rPr>
              <a:t>followers see our tweets… </a:t>
            </a:r>
            <a:endParaRPr lang="en-GB" u="sng" dirty="0">
              <a:latin typeface="Verdana" panose="020B0604030504040204" pitchFamily="34" charset="0"/>
              <a:ea typeface="Verdana" panose="020B0604030504040204" pitchFamily="34" charset="0"/>
              <a:cs typeface="Verdana" panose="020B0604030504040204" pitchFamily="34" charset="0"/>
            </a:endParaRPr>
          </a:p>
          <a:p>
            <a:r>
              <a:rPr lang="en-GB" dirty="0" smtClean="0"/>
              <a:t>             			</a:t>
            </a:r>
          </a:p>
          <a:p>
            <a:r>
              <a:rPr lang="en-GB" dirty="0"/>
              <a:t> </a:t>
            </a:r>
          </a:p>
        </p:txBody>
      </p:sp>
      <p:sp>
        <p:nvSpPr>
          <p:cNvPr id="13" name="Rectangle 12"/>
          <p:cNvSpPr/>
          <p:nvPr/>
        </p:nvSpPr>
        <p:spPr>
          <a:xfrm>
            <a:off x="899592" y="2497235"/>
            <a:ext cx="3221452" cy="584775"/>
          </a:xfrm>
          <a:prstGeom prst="rect">
            <a:avLst/>
          </a:prstGeom>
        </p:spPr>
        <p:txBody>
          <a:bodyPr wrap="square">
            <a:spAutoFit/>
          </a:bodyPr>
          <a:lstStyle/>
          <a:p>
            <a:pPr lvl="0"/>
            <a:r>
              <a:rPr lang="en-GB" dirty="0" smtClean="0"/>
              <a:t>(up </a:t>
            </a:r>
            <a:r>
              <a:rPr lang="en-GB" sz="3200" dirty="0" smtClean="0"/>
              <a:t>7% </a:t>
            </a:r>
            <a:r>
              <a:rPr lang="en-GB" dirty="0" smtClean="0"/>
              <a:t>on last quarter)</a:t>
            </a:r>
            <a:endParaRPr lang="en-GB" dirty="0"/>
          </a:p>
        </p:txBody>
      </p:sp>
      <p:sp>
        <p:nvSpPr>
          <p:cNvPr id="10" name="TextBox 9"/>
          <p:cNvSpPr txBox="1"/>
          <p:nvPr/>
        </p:nvSpPr>
        <p:spPr>
          <a:xfrm>
            <a:off x="4554760" y="1298409"/>
            <a:ext cx="4526442" cy="2523768"/>
          </a:xfrm>
          <a:prstGeom prst="rect">
            <a:avLst/>
          </a:prstGeom>
          <a:noFill/>
        </p:spPr>
        <p:txBody>
          <a:bodyPr wrap="square" rtlCol="0">
            <a:spAutoFit/>
          </a:bodyPr>
          <a:lstStyle/>
          <a:p>
            <a:r>
              <a:rPr lang="en-GB" dirty="0" smtClean="0">
                <a:latin typeface="Verdana" panose="020B0604030504040204" pitchFamily="34" charset="0"/>
                <a:ea typeface="Verdana" panose="020B0604030504040204" pitchFamily="34" charset="0"/>
                <a:cs typeface="Verdana" panose="020B0604030504040204" pitchFamily="34" charset="0"/>
              </a:rPr>
              <a:t>An impression is when a tweet is seen by someone, either because they follow us or they’ve seen a retweet. </a:t>
            </a:r>
          </a:p>
          <a:p>
            <a:r>
              <a:rPr lang="en-GB" dirty="0" smtClean="0">
                <a:latin typeface="Verdana" panose="020B0604030504040204" pitchFamily="34" charset="0"/>
                <a:ea typeface="Verdana" panose="020B0604030504040204" pitchFamily="34" charset="0"/>
                <a:cs typeface="Verdana" panose="020B0604030504040204" pitchFamily="34" charset="0"/>
              </a:rPr>
              <a:t>Our tweets got </a:t>
            </a:r>
            <a:r>
              <a:rPr lang="en-GB" sz="3200" dirty="0" smtClean="0">
                <a:latin typeface="Verdana" panose="020B0604030504040204" pitchFamily="34" charset="0"/>
                <a:ea typeface="Verdana" panose="020B0604030504040204" pitchFamily="34" charset="0"/>
                <a:cs typeface="Verdana" panose="020B0604030504040204" pitchFamily="34" charset="0"/>
              </a:rPr>
              <a:t>1.8million </a:t>
            </a:r>
            <a:r>
              <a:rPr lang="en-GB" dirty="0" smtClean="0">
                <a:latin typeface="Verdana" panose="020B0604030504040204" pitchFamily="34" charset="0"/>
                <a:ea typeface="Verdana" panose="020B0604030504040204" pitchFamily="34" charset="0"/>
                <a:cs typeface="Verdana" panose="020B0604030504040204" pitchFamily="34" charset="0"/>
              </a:rPr>
              <a:t>impressions last quarter</a:t>
            </a:r>
            <a:endParaRPr lang="en-GB" u="sng" dirty="0">
              <a:latin typeface="Verdana" panose="020B0604030504040204" pitchFamily="34" charset="0"/>
              <a:ea typeface="Verdana" panose="020B0604030504040204" pitchFamily="34" charset="0"/>
              <a:cs typeface="Verdana" panose="020B0604030504040204" pitchFamily="34" charset="0"/>
            </a:endParaRPr>
          </a:p>
          <a:p>
            <a:r>
              <a:rPr lang="en-GB" dirty="0" smtClean="0"/>
              <a:t>             			</a:t>
            </a:r>
          </a:p>
          <a:p>
            <a:r>
              <a:rPr lang="en-GB" dirty="0"/>
              <a:t> </a:t>
            </a:r>
          </a:p>
        </p:txBody>
      </p:sp>
      <p:cxnSp>
        <p:nvCxnSpPr>
          <p:cNvPr id="12" name="Straight Arrow Connector 11"/>
          <p:cNvCxnSpPr/>
          <p:nvPr/>
        </p:nvCxnSpPr>
        <p:spPr>
          <a:xfrm flipV="1">
            <a:off x="862232" y="2393578"/>
            <a:ext cx="0" cy="792088"/>
          </a:xfrm>
          <a:prstGeom prst="straightConnector1">
            <a:avLst/>
          </a:prstGeom>
          <a:ln w="34925">
            <a:solidFill>
              <a:schemeClr val="accent1"/>
            </a:solidFill>
            <a:tailEnd type="triangle" w="lg" len="lg"/>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35496" y="3573016"/>
            <a:ext cx="5616624" cy="861774"/>
          </a:xfrm>
          <a:prstGeom prst="rect">
            <a:avLst/>
          </a:prstGeom>
          <a:noFill/>
        </p:spPr>
        <p:txBody>
          <a:bodyPr wrap="square" rtlCol="0">
            <a:spAutoFit/>
          </a:bodyPr>
          <a:lstStyle/>
          <a:p>
            <a:r>
              <a:rPr lang="en-GB" dirty="0" smtClean="0">
                <a:latin typeface="Verdana" panose="020B0604030504040204" pitchFamily="34" charset="0"/>
                <a:ea typeface="Verdana" panose="020B0604030504040204" pitchFamily="34" charset="0"/>
                <a:cs typeface="Verdana" panose="020B0604030504040204" pitchFamily="34" charset="0"/>
              </a:rPr>
              <a:t>We got </a:t>
            </a:r>
            <a:r>
              <a:rPr lang="en-GB" sz="3200" dirty="0" smtClean="0">
                <a:latin typeface="Verdana" panose="020B0604030504040204" pitchFamily="34" charset="0"/>
                <a:ea typeface="Verdana" panose="020B0604030504040204" pitchFamily="34" charset="0"/>
                <a:cs typeface="Verdana" panose="020B0604030504040204" pitchFamily="34" charset="0"/>
              </a:rPr>
              <a:t>25,000</a:t>
            </a:r>
            <a:r>
              <a:rPr lang="en-GB" dirty="0" smtClean="0">
                <a:latin typeface="Verdana" panose="020B0604030504040204" pitchFamily="34" charset="0"/>
                <a:ea typeface="Verdana" panose="020B0604030504040204" pitchFamily="34" charset="0"/>
                <a:cs typeface="Verdana" panose="020B0604030504040204" pitchFamily="34" charset="0"/>
              </a:rPr>
              <a:t> referrals to our website from social media in Q1:</a:t>
            </a:r>
          </a:p>
        </p:txBody>
      </p:sp>
      <p:sp>
        <p:nvSpPr>
          <p:cNvPr id="3" name="Rectangle 2"/>
          <p:cNvSpPr/>
          <p:nvPr/>
        </p:nvSpPr>
        <p:spPr>
          <a:xfrm>
            <a:off x="1160322" y="5725992"/>
            <a:ext cx="7983678" cy="861774"/>
          </a:xfrm>
          <a:prstGeom prst="rect">
            <a:avLst/>
          </a:prstGeom>
        </p:spPr>
        <p:txBody>
          <a:bodyPr wrap="square">
            <a:spAutoFit/>
          </a:bodyPr>
          <a:lstStyle/>
          <a:p>
            <a:r>
              <a:rPr lang="en-GB" dirty="0" smtClean="0">
                <a:latin typeface="Verdana" panose="020B0604030504040204" pitchFamily="34" charset="0"/>
                <a:ea typeface="Verdana" panose="020B0604030504040204" pitchFamily="34" charset="0"/>
                <a:cs typeface="Verdana" panose="020B0604030504040204" pitchFamily="34" charset="0"/>
              </a:rPr>
              <a:t>          Twitter           Facebook         LinkedIn       Others </a:t>
            </a:r>
            <a:r>
              <a:rPr lang="en-GB" sz="1400" dirty="0" smtClean="0">
                <a:latin typeface="Verdana" panose="020B0604030504040204" pitchFamily="34" charset="0"/>
                <a:ea typeface="Verdana" panose="020B0604030504040204" pitchFamily="34" charset="0"/>
                <a:cs typeface="Verdana" panose="020B0604030504040204" pitchFamily="34" charset="0"/>
              </a:rPr>
              <a:t>(</a:t>
            </a:r>
            <a:r>
              <a:rPr lang="en-GB" sz="1400" dirty="0" err="1">
                <a:latin typeface="Verdana" panose="020B0604030504040204" pitchFamily="34" charset="0"/>
                <a:ea typeface="Verdana" panose="020B0604030504040204" pitchFamily="34" charset="0"/>
                <a:cs typeface="Verdana" panose="020B0604030504040204" pitchFamily="34" charset="0"/>
              </a:rPr>
              <a:t>inc</a:t>
            </a:r>
            <a:r>
              <a:rPr lang="en-GB" sz="1400" dirty="0">
                <a:latin typeface="Verdana" panose="020B0604030504040204" pitchFamily="34" charset="0"/>
                <a:ea typeface="Verdana" panose="020B0604030504040204" pitchFamily="34" charset="0"/>
                <a:cs typeface="Verdana" panose="020B0604030504040204" pitchFamily="34" charset="0"/>
              </a:rPr>
              <a:t> Reddit)</a:t>
            </a:r>
          </a:p>
          <a:p>
            <a:r>
              <a:rPr lang="en-GB" dirty="0" smtClean="0">
                <a:latin typeface="Verdana" panose="020B0604030504040204" pitchFamily="34" charset="0"/>
                <a:ea typeface="Verdana" panose="020B0604030504040204" pitchFamily="34" charset="0"/>
                <a:cs typeface="Verdana" panose="020B0604030504040204" pitchFamily="34" charset="0"/>
              </a:rPr>
              <a:t>      </a:t>
            </a:r>
            <a:r>
              <a:rPr lang="en-GB" sz="3200" dirty="0" smtClean="0">
                <a:latin typeface="Verdana" panose="020B0604030504040204" pitchFamily="34" charset="0"/>
                <a:ea typeface="Verdana" panose="020B0604030504040204" pitchFamily="34" charset="0"/>
                <a:cs typeface="Verdana" panose="020B0604030504040204" pitchFamily="34" charset="0"/>
              </a:rPr>
              <a:t>10,418</a:t>
            </a:r>
            <a:r>
              <a:rPr lang="en-GB" dirty="0" smtClean="0">
                <a:latin typeface="Verdana" panose="020B0604030504040204" pitchFamily="34" charset="0"/>
                <a:ea typeface="Verdana" panose="020B0604030504040204" pitchFamily="34" charset="0"/>
                <a:cs typeface="Verdana" panose="020B0604030504040204" pitchFamily="34" charset="0"/>
              </a:rPr>
              <a:t>         8,176              5,806                  547</a:t>
            </a:r>
            <a:endParaRPr lang="en-GB" dirty="0">
              <a:latin typeface="Verdana" panose="020B0604030504040204" pitchFamily="34" charset="0"/>
              <a:ea typeface="Verdana" panose="020B0604030504040204" pitchFamily="34" charset="0"/>
              <a:cs typeface="Verdana" panose="020B0604030504040204" pitchFamily="34" charset="0"/>
            </a:endParaRPr>
          </a:p>
        </p:txBody>
      </p:sp>
      <p:pic>
        <p:nvPicPr>
          <p:cNvPr id="14" name="Picture 2" descr="twitter-580x47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07704" y="4467853"/>
            <a:ext cx="1397815" cy="11376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8" descr="LinkedIn_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92080" y="5148437"/>
            <a:ext cx="1584176" cy="5128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0" descr="\\child.indigo.local\profiles\desktop\covellj\Desktop\Various images and designs\facebook_logo.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51920" y="4794830"/>
            <a:ext cx="866418" cy="8664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AutoShape 2" descr="Image result for reddit"/>
          <p:cNvSpPr>
            <a:spLocks noChangeAspect="1" noChangeArrowheads="1"/>
          </p:cNvSpPr>
          <p:nvPr/>
        </p:nvSpPr>
        <p:spPr bwMode="auto">
          <a:xfrm>
            <a:off x="0" y="-136525"/>
            <a:ext cx="1438275" cy="14287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AutoShape 4" descr="Image result for reddit"/>
          <p:cNvSpPr>
            <a:spLocks noChangeAspect="1" noChangeArrowheads="1"/>
          </p:cNvSpPr>
          <p:nvPr/>
        </p:nvSpPr>
        <p:spPr bwMode="auto">
          <a:xfrm>
            <a:off x="152400" y="15875"/>
            <a:ext cx="1438275" cy="14287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 name="AutoShape 6" descr="Image result for reddit"/>
          <p:cNvSpPr>
            <a:spLocks noChangeAspect="1" noChangeArrowheads="1"/>
          </p:cNvSpPr>
          <p:nvPr/>
        </p:nvSpPr>
        <p:spPr bwMode="auto">
          <a:xfrm>
            <a:off x="304800" y="168275"/>
            <a:ext cx="1438275" cy="14287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 name="AutoShape 8" descr="Image result for reddit"/>
          <p:cNvSpPr>
            <a:spLocks noChangeAspect="1" noChangeArrowheads="1"/>
          </p:cNvSpPr>
          <p:nvPr/>
        </p:nvSpPr>
        <p:spPr bwMode="auto">
          <a:xfrm>
            <a:off x="457200" y="320675"/>
            <a:ext cx="1438275" cy="14287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2060" name="Picture 12" descr="https://pbs.twimg.com/profile_images/667516091330002944/wOaS8FKS.png">
            <a:hlinkClick r:id="rId6"/>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884368" y="5321597"/>
            <a:ext cx="288032" cy="2880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19347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89475"/>
            <a:ext cx="8229600" cy="1143000"/>
          </a:xfrm>
        </p:spPr>
        <p:txBody>
          <a:bodyPr>
            <a:normAutofit/>
          </a:bodyPr>
          <a:lstStyle/>
          <a:p>
            <a:pPr algn="l"/>
            <a:r>
              <a:rPr lang="en-GB" dirty="0" smtClean="0">
                <a:latin typeface="Georgia" panose="02040502050405020303" pitchFamily="18" charset="0"/>
              </a:rPr>
              <a:t>Most retweeted stories</a:t>
            </a:r>
            <a:endParaRPr lang="en-GB" dirty="0">
              <a:latin typeface="Georgia" panose="02040502050405020303" pitchFamily="18" charset="0"/>
            </a:endParaRPr>
          </a:p>
        </p:txBody>
      </p:sp>
      <p:sp>
        <p:nvSpPr>
          <p:cNvPr id="22" name="7-Point Star 21"/>
          <p:cNvSpPr/>
          <p:nvPr/>
        </p:nvSpPr>
        <p:spPr>
          <a:xfrm>
            <a:off x="227166" y="1124744"/>
            <a:ext cx="1176482" cy="1080120"/>
          </a:xfrm>
          <a:prstGeom prst="star7">
            <a:avLst/>
          </a:prstGeom>
          <a:solidFill>
            <a:schemeClr val="tx2">
              <a:lumMod val="20000"/>
              <a:lumOff val="8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smtClean="0">
                <a:solidFill>
                  <a:schemeClr val="bg1">
                    <a:lumMod val="50000"/>
                  </a:schemeClr>
                </a:solidFill>
              </a:rPr>
              <a:t>1st</a:t>
            </a:r>
            <a:endParaRPr lang="en-GB" sz="2400" dirty="0">
              <a:solidFill>
                <a:schemeClr val="bg1">
                  <a:lumMod val="50000"/>
                </a:schemeClr>
              </a:solidFill>
            </a:endParaRPr>
          </a:p>
        </p:txBody>
      </p:sp>
      <p:sp>
        <p:nvSpPr>
          <p:cNvPr id="23" name="TextBox 22"/>
          <p:cNvSpPr txBox="1"/>
          <p:nvPr/>
        </p:nvSpPr>
        <p:spPr>
          <a:xfrm>
            <a:off x="417342" y="1129678"/>
            <a:ext cx="5503176" cy="3323987"/>
          </a:xfrm>
          <a:prstGeom prst="rect">
            <a:avLst/>
          </a:prstGeom>
          <a:noFill/>
        </p:spPr>
        <p:txBody>
          <a:bodyPr wrap="square" rtlCol="0">
            <a:spAutoFit/>
          </a:bodyPr>
          <a:lstStyle/>
          <a:p>
            <a:r>
              <a:rPr lang="en-GB" dirty="0" smtClean="0">
                <a:ea typeface="Verdana" panose="020B0604030504040204" pitchFamily="34" charset="0"/>
                <a:cs typeface="Verdana" panose="020B0604030504040204" pitchFamily="34" charset="0"/>
              </a:rPr>
              <a:t> </a:t>
            </a:r>
            <a:endParaRPr lang="en-GB" dirty="0" smtClean="0">
              <a:latin typeface="Verdana" panose="020B0604030504040204" pitchFamily="34" charset="0"/>
              <a:ea typeface="Verdana" panose="020B0604030504040204" pitchFamily="34" charset="0"/>
              <a:cs typeface="Verdana" panose="020B0604030504040204" pitchFamily="34" charset="0"/>
            </a:endParaRPr>
          </a:p>
          <a:p>
            <a:r>
              <a:rPr lang="en-GB" dirty="0" smtClean="0">
                <a:latin typeface="Verdana" panose="020B0604030504040204" pitchFamily="34" charset="0"/>
                <a:ea typeface="Verdana" panose="020B0604030504040204" pitchFamily="34" charset="0"/>
                <a:cs typeface="Verdana" panose="020B0604030504040204" pitchFamily="34" charset="0"/>
              </a:rPr>
              <a:t>            Referendum result response:             </a:t>
            </a:r>
            <a:r>
              <a:rPr lang="en-GB" sz="2000" dirty="0" smtClean="0">
                <a:latin typeface="Verdana" panose="020B0604030504040204" pitchFamily="34" charset="0"/>
                <a:ea typeface="Verdana" panose="020B0604030504040204" pitchFamily="34" charset="0"/>
                <a:cs typeface="Verdana" panose="020B0604030504040204" pitchFamily="34" charset="0"/>
              </a:rPr>
              <a:t/>
            </a:r>
            <a:br>
              <a:rPr lang="en-GB" sz="2000" dirty="0" smtClean="0">
                <a:latin typeface="Verdana" panose="020B0604030504040204" pitchFamily="34" charset="0"/>
                <a:ea typeface="Verdana" panose="020B0604030504040204" pitchFamily="34" charset="0"/>
                <a:cs typeface="Verdana" panose="020B0604030504040204" pitchFamily="34" charset="0"/>
              </a:rPr>
            </a:br>
            <a:r>
              <a:rPr lang="en-GB" sz="2000" dirty="0" smtClean="0">
                <a:latin typeface="Verdana" panose="020B0604030504040204" pitchFamily="34" charset="0"/>
                <a:ea typeface="Verdana" panose="020B0604030504040204" pitchFamily="34" charset="0"/>
                <a:cs typeface="Verdana" panose="020B0604030504040204" pitchFamily="34" charset="0"/>
              </a:rPr>
              <a:t>                       </a:t>
            </a:r>
            <a:r>
              <a:rPr lang="en-GB" dirty="0" smtClean="0">
                <a:latin typeface="Verdana" panose="020B0604030504040204" pitchFamily="34" charset="0"/>
                <a:ea typeface="Verdana" panose="020B0604030504040204" pitchFamily="34" charset="0"/>
                <a:cs typeface="Verdana" panose="020B0604030504040204" pitchFamily="34" charset="0"/>
              </a:rPr>
              <a:t>102 retweets, 34 likes</a:t>
            </a:r>
          </a:p>
          <a:p>
            <a:r>
              <a:rPr lang="en-GB" sz="2800" dirty="0" smtClean="0">
                <a:latin typeface="Verdana" panose="020B0604030504040204" pitchFamily="34" charset="0"/>
                <a:ea typeface="Verdana" panose="020B0604030504040204" pitchFamily="34" charset="0"/>
                <a:cs typeface="Verdana" panose="020B0604030504040204" pitchFamily="34" charset="0"/>
              </a:rPr>
              <a:t>  </a:t>
            </a:r>
          </a:p>
          <a:p>
            <a:r>
              <a:rPr lang="en-GB" dirty="0" smtClean="0">
                <a:latin typeface="Verdana" panose="020B0604030504040204" pitchFamily="34" charset="0"/>
                <a:ea typeface="Verdana" panose="020B0604030504040204" pitchFamily="34" charset="0"/>
                <a:cs typeface="Verdana" panose="020B0604030504040204" pitchFamily="34" charset="0"/>
              </a:rPr>
              <a:t>2. Select Committee approves appointment </a:t>
            </a:r>
            <a:br>
              <a:rPr lang="en-GB" dirty="0" smtClean="0">
                <a:latin typeface="Verdana" panose="020B0604030504040204" pitchFamily="34" charset="0"/>
                <a:ea typeface="Verdana" panose="020B0604030504040204" pitchFamily="34" charset="0"/>
                <a:cs typeface="Verdana" panose="020B0604030504040204" pitchFamily="34" charset="0"/>
              </a:rPr>
            </a:br>
            <a:r>
              <a:rPr lang="en-GB" dirty="0" smtClean="0">
                <a:latin typeface="Verdana" panose="020B0604030504040204" pitchFamily="34" charset="0"/>
                <a:ea typeface="Verdana" panose="020B0604030504040204" pitchFamily="34" charset="0"/>
                <a:cs typeface="Verdana" panose="020B0604030504040204" pitchFamily="34" charset="0"/>
              </a:rPr>
              <a:t>    of Elizabeth Denham</a:t>
            </a:r>
            <a:br>
              <a:rPr lang="en-GB" dirty="0" smtClean="0">
                <a:latin typeface="Verdana" panose="020B0604030504040204" pitchFamily="34" charset="0"/>
                <a:ea typeface="Verdana" panose="020B0604030504040204" pitchFamily="34" charset="0"/>
                <a:cs typeface="Verdana" panose="020B0604030504040204" pitchFamily="34" charset="0"/>
              </a:rPr>
            </a:br>
            <a:r>
              <a:rPr lang="en-GB" dirty="0" smtClean="0">
                <a:latin typeface="Verdana" panose="020B0604030504040204" pitchFamily="34" charset="0"/>
                <a:ea typeface="Verdana" panose="020B0604030504040204" pitchFamily="34" charset="0"/>
                <a:cs typeface="Verdana" panose="020B0604030504040204" pitchFamily="34" charset="0"/>
              </a:rPr>
              <a:t>                          42 retweets, 17 likes</a:t>
            </a:r>
          </a:p>
          <a:p>
            <a:endParaRPr lang="en-GB" dirty="0" smtClean="0">
              <a:latin typeface="Verdana" panose="020B0604030504040204" pitchFamily="34" charset="0"/>
              <a:ea typeface="Verdana" panose="020B0604030504040204" pitchFamily="34" charset="0"/>
              <a:cs typeface="Verdana" panose="020B0604030504040204" pitchFamily="34" charset="0"/>
            </a:endParaRPr>
          </a:p>
          <a:p>
            <a:r>
              <a:rPr lang="en-GB" dirty="0" smtClean="0">
                <a:latin typeface="Verdana" panose="020B0604030504040204" pitchFamily="34" charset="0"/>
                <a:ea typeface="Verdana" panose="020B0604030504040204" pitchFamily="34" charset="0"/>
                <a:cs typeface="Verdana" panose="020B0604030504040204" pitchFamily="34" charset="0"/>
              </a:rPr>
              <a:t>3. Response to </a:t>
            </a:r>
            <a:r>
              <a:rPr lang="en-GB" dirty="0" err="1" smtClean="0">
                <a:latin typeface="Verdana" panose="020B0604030504040204" pitchFamily="34" charset="0"/>
                <a:ea typeface="Verdana" panose="020B0604030504040204" pitchFamily="34" charset="0"/>
                <a:cs typeface="Verdana" panose="020B0604030504040204" pitchFamily="34" charset="0"/>
              </a:rPr>
              <a:t>Leave.EU’s</a:t>
            </a:r>
            <a:r>
              <a:rPr lang="en-GB" dirty="0" smtClean="0">
                <a:latin typeface="Verdana" panose="020B0604030504040204" pitchFamily="34" charset="0"/>
                <a:ea typeface="Verdana" panose="020B0604030504040204" pitchFamily="34" charset="0"/>
                <a:cs typeface="Verdana" panose="020B0604030504040204" pitchFamily="34" charset="0"/>
              </a:rPr>
              <a:t> ‘ICO – Whatever’ </a:t>
            </a:r>
            <a:br>
              <a:rPr lang="en-GB" dirty="0" smtClean="0">
                <a:latin typeface="Verdana" panose="020B0604030504040204" pitchFamily="34" charset="0"/>
                <a:ea typeface="Verdana" panose="020B0604030504040204" pitchFamily="34" charset="0"/>
                <a:cs typeface="Verdana" panose="020B0604030504040204" pitchFamily="34" charset="0"/>
              </a:rPr>
            </a:br>
            <a:r>
              <a:rPr lang="en-GB" dirty="0" smtClean="0">
                <a:latin typeface="Verdana" panose="020B0604030504040204" pitchFamily="34" charset="0"/>
                <a:ea typeface="Verdana" panose="020B0604030504040204" pitchFamily="34" charset="0"/>
                <a:cs typeface="Verdana" panose="020B0604030504040204" pitchFamily="34" charset="0"/>
              </a:rPr>
              <a:t>    press release</a:t>
            </a:r>
            <a:r>
              <a:rPr lang="en-GB" sz="1600" dirty="0">
                <a:latin typeface="Verdana" panose="020B0604030504040204" pitchFamily="34" charset="0"/>
                <a:ea typeface="Verdana" panose="020B0604030504040204" pitchFamily="34" charset="0"/>
                <a:cs typeface="Verdana" panose="020B0604030504040204" pitchFamily="34" charset="0"/>
              </a:rPr>
              <a:t> </a:t>
            </a:r>
            <a:endParaRPr lang="en-GB" sz="1600" dirty="0" smtClean="0">
              <a:latin typeface="Verdana" panose="020B0604030504040204" pitchFamily="34" charset="0"/>
              <a:ea typeface="Verdana" panose="020B0604030504040204" pitchFamily="34" charset="0"/>
              <a:cs typeface="Verdana" panose="020B0604030504040204" pitchFamily="34" charset="0"/>
            </a:endParaRPr>
          </a:p>
          <a:p>
            <a:r>
              <a:rPr lang="en-GB" sz="1600" dirty="0">
                <a:latin typeface="Verdana" panose="020B0604030504040204" pitchFamily="34" charset="0"/>
                <a:ea typeface="Verdana" panose="020B0604030504040204" pitchFamily="34" charset="0"/>
                <a:cs typeface="Verdana" panose="020B0604030504040204" pitchFamily="34" charset="0"/>
              </a:rPr>
              <a:t> </a:t>
            </a:r>
            <a:r>
              <a:rPr lang="en-GB" sz="1600" dirty="0" smtClean="0">
                <a:latin typeface="Verdana" panose="020B0604030504040204" pitchFamily="34" charset="0"/>
                <a:ea typeface="Verdana" panose="020B0604030504040204" pitchFamily="34" charset="0"/>
                <a:cs typeface="Verdana" panose="020B0604030504040204" pitchFamily="34" charset="0"/>
              </a:rPr>
              <a:t>                            </a:t>
            </a:r>
            <a:r>
              <a:rPr lang="en-GB" dirty="0" smtClean="0">
                <a:latin typeface="Verdana" panose="020B0604030504040204" pitchFamily="34" charset="0"/>
                <a:ea typeface="Verdana" panose="020B0604030504040204" pitchFamily="34" charset="0"/>
                <a:cs typeface="Verdana" panose="020B0604030504040204" pitchFamily="34" charset="0"/>
              </a:rPr>
              <a:t>35 retweets, 43 likes</a:t>
            </a:r>
            <a:r>
              <a:rPr lang="en-GB" sz="1600" dirty="0">
                <a:latin typeface="Verdana" panose="020B0604030504040204" pitchFamily="34" charset="0"/>
                <a:ea typeface="Verdana" panose="020B0604030504040204" pitchFamily="34" charset="0"/>
                <a:cs typeface="Verdana" panose="020B0604030504040204" pitchFamily="34" charset="0"/>
              </a:rPr>
              <a:t>       </a:t>
            </a:r>
          </a:p>
        </p:txBody>
      </p:sp>
      <p:pic>
        <p:nvPicPr>
          <p:cNvPr id="1029" name="Picture 5"/>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5436096" y="1340768"/>
            <a:ext cx="3541650" cy="657267"/>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5920518" y="2348880"/>
            <a:ext cx="3043969" cy="2449971"/>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a:stretch/>
        </p:blipFill>
        <p:spPr bwMode="auto">
          <a:xfrm>
            <a:off x="1043608" y="4554995"/>
            <a:ext cx="3343470" cy="20423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4" name="Picture 6"/>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a:stretch/>
        </p:blipFill>
        <p:spPr bwMode="auto">
          <a:xfrm>
            <a:off x="3995936" y="5406148"/>
            <a:ext cx="3487486" cy="1348310"/>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507650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89475"/>
            <a:ext cx="8229600" cy="1143000"/>
          </a:xfrm>
        </p:spPr>
        <p:txBody>
          <a:bodyPr>
            <a:normAutofit/>
          </a:bodyPr>
          <a:lstStyle/>
          <a:p>
            <a:pPr algn="l"/>
            <a:r>
              <a:rPr lang="en-GB" dirty="0" smtClean="0">
                <a:latin typeface="Georgia" panose="02040502050405020303" pitchFamily="18" charset="0"/>
              </a:rPr>
              <a:t>Other Twitter highlights</a:t>
            </a:r>
            <a:endParaRPr lang="en-GB" dirty="0">
              <a:latin typeface="Georgia" panose="02040502050405020303" pitchFamily="18" charset="0"/>
            </a:endParaRPr>
          </a:p>
        </p:txBody>
      </p:sp>
      <p:sp>
        <p:nvSpPr>
          <p:cNvPr id="10" name="TextBox 9"/>
          <p:cNvSpPr txBox="1"/>
          <p:nvPr/>
        </p:nvSpPr>
        <p:spPr>
          <a:xfrm>
            <a:off x="107504" y="4387170"/>
            <a:ext cx="3600400" cy="2862322"/>
          </a:xfrm>
          <a:prstGeom prst="rect">
            <a:avLst/>
          </a:prstGeom>
          <a:noFill/>
        </p:spPr>
        <p:txBody>
          <a:bodyPr wrap="square" rtlCol="0">
            <a:spAutoFit/>
          </a:bodyPr>
          <a:lstStyle/>
          <a:p>
            <a:r>
              <a:rPr lang="en-GB" dirty="0" smtClean="0">
                <a:latin typeface="Verdana" panose="020B0604030504040204" pitchFamily="34" charset="0"/>
                <a:ea typeface="Verdana" panose="020B0604030504040204" pitchFamily="34" charset="0"/>
                <a:cs typeface="Verdana" panose="020B0604030504040204" pitchFamily="34" charset="0"/>
              </a:rPr>
              <a:t>The introduction of ‘Twitter cards’ means tweets with links to many of our webpages will automatically include images. Tweets with images typically prompt more engagement than those without</a:t>
            </a:r>
            <a:endParaRPr lang="en-GB" u="sng" dirty="0">
              <a:latin typeface="Verdana" panose="020B0604030504040204" pitchFamily="34" charset="0"/>
              <a:ea typeface="Verdana" panose="020B0604030504040204" pitchFamily="34" charset="0"/>
              <a:cs typeface="Verdana" panose="020B0604030504040204" pitchFamily="34" charset="0"/>
            </a:endParaRPr>
          </a:p>
          <a:p>
            <a:r>
              <a:rPr lang="en-GB" dirty="0" smtClean="0"/>
              <a:t>             			</a:t>
            </a:r>
          </a:p>
          <a:p>
            <a:r>
              <a:rPr lang="en-GB" dirty="0"/>
              <a:t> </a:t>
            </a:r>
          </a:p>
        </p:txBody>
      </p:sp>
      <p:sp>
        <p:nvSpPr>
          <p:cNvPr id="16" name="TextBox 15"/>
          <p:cNvSpPr txBox="1"/>
          <p:nvPr/>
        </p:nvSpPr>
        <p:spPr>
          <a:xfrm>
            <a:off x="6914107" y="4725455"/>
            <a:ext cx="2411442" cy="2087921"/>
          </a:xfrm>
          <a:prstGeom prst="rect">
            <a:avLst/>
          </a:prstGeom>
          <a:noFill/>
        </p:spPr>
        <p:txBody>
          <a:bodyPr wrap="square" rtlCol="0">
            <a:spAutoFit/>
          </a:bodyPr>
          <a:lstStyle/>
          <a:p>
            <a:r>
              <a:rPr lang="en-GB" dirty="0" smtClean="0">
                <a:latin typeface="Verdana" panose="020B0604030504040204" pitchFamily="34" charset="0"/>
                <a:ea typeface="Verdana" panose="020B0604030504040204" pitchFamily="34" charset="0"/>
                <a:cs typeface="Verdana" panose="020B0604030504040204" pitchFamily="34" charset="0"/>
              </a:rPr>
              <a:t>Using images of complaints to show</a:t>
            </a:r>
            <a:br>
              <a:rPr lang="en-GB" dirty="0" smtClean="0">
                <a:latin typeface="Verdana" panose="020B0604030504040204" pitchFamily="34" charset="0"/>
                <a:ea typeface="Verdana" panose="020B0604030504040204" pitchFamily="34" charset="0"/>
                <a:cs typeface="Verdana" panose="020B0604030504040204" pitchFamily="34" charset="0"/>
              </a:rPr>
            </a:br>
            <a:r>
              <a:rPr lang="en-GB" dirty="0" smtClean="0">
                <a:latin typeface="Verdana" panose="020B0604030504040204" pitchFamily="34" charset="0"/>
                <a:ea typeface="Verdana" panose="020B0604030504040204" pitchFamily="34" charset="0"/>
                <a:cs typeface="Verdana" panose="020B0604030504040204" pitchFamily="34" charset="0"/>
              </a:rPr>
              <a:t>the real annoyance</a:t>
            </a:r>
            <a:br>
              <a:rPr lang="en-GB" dirty="0" smtClean="0">
                <a:latin typeface="Verdana" panose="020B0604030504040204" pitchFamily="34" charset="0"/>
                <a:ea typeface="Verdana" panose="020B0604030504040204" pitchFamily="34" charset="0"/>
                <a:cs typeface="Verdana" panose="020B0604030504040204" pitchFamily="34" charset="0"/>
              </a:rPr>
            </a:br>
            <a:r>
              <a:rPr lang="en-GB" dirty="0" smtClean="0">
                <a:latin typeface="Verdana" panose="020B0604030504040204" pitchFamily="34" charset="0"/>
                <a:ea typeface="Verdana" panose="020B0604030504040204" pitchFamily="34" charset="0"/>
                <a:cs typeface="Verdana" panose="020B0604030504040204" pitchFamily="34" charset="0"/>
              </a:rPr>
              <a:t>of nuisance calls</a:t>
            </a:r>
            <a:endParaRPr lang="en-GB" u="sng" dirty="0">
              <a:latin typeface="Verdana" panose="020B0604030504040204" pitchFamily="34" charset="0"/>
              <a:ea typeface="Verdana" panose="020B0604030504040204" pitchFamily="34" charset="0"/>
              <a:cs typeface="Verdana" panose="020B0604030504040204" pitchFamily="34" charset="0"/>
            </a:endParaRPr>
          </a:p>
          <a:p>
            <a:r>
              <a:rPr lang="en-GB" dirty="0" smtClean="0"/>
              <a:t>             			</a:t>
            </a:r>
          </a:p>
          <a:p>
            <a:r>
              <a:rPr lang="en-GB" dirty="0"/>
              <a:t> </a:t>
            </a:r>
          </a:p>
        </p:txBody>
      </p:sp>
      <p:pic>
        <p:nvPicPr>
          <p:cNvPr id="3074"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194320" y="1844824"/>
            <a:ext cx="3009528" cy="24857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3486967" y="1333646"/>
            <a:ext cx="3427140" cy="26065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TextBox 12"/>
          <p:cNvSpPr txBox="1"/>
          <p:nvPr/>
        </p:nvSpPr>
        <p:spPr>
          <a:xfrm>
            <a:off x="6914107" y="1772816"/>
            <a:ext cx="2229893" cy="2862322"/>
          </a:xfrm>
          <a:prstGeom prst="rect">
            <a:avLst/>
          </a:prstGeom>
          <a:noFill/>
        </p:spPr>
        <p:txBody>
          <a:bodyPr wrap="square" rtlCol="0">
            <a:spAutoFit/>
          </a:bodyPr>
          <a:lstStyle/>
          <a:p>
            <a:r>
              <a:rPr lang="en-GB" dirty="0" smtClean="0">
                <a:latin typeface="Verdana" panose="020B0604030504040204" pitchFamily="34" charset="0"/>
                <a:ea typeface="Verdana" panose="020B0604030504040204" pitchFamily="34" charset="0"/>
                <a:cs typeface="Verdana" panose="020B0604030504040204" pitchFamily="34" charset="0"/>
              </a:rPr>
              <a:t>Positive tweet about ICO’s work by influential BBC Radio 4 Today programme, which has half a million followers.   </a:t>
            </a:r>
            <a:r>
              <a:rPr lang="en-GB" dirty="0" smtClean="0"/>
              <a:t>       			</a:t>
            </a:r>
          </a:p>
          <a:p>
            <a:r>
              <a:rPr lang="en-GB" dirty="0"/>
              <a:t> </a:t>
            </a:r>
          </a:p>
        </p:txBody>
      </p:sp>
      <p:pic>
        <p:nvPicPr>
          <p:cNvPr id="3076" name="Picture 4"/>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a:stretch/>
        </p:blipFill>
        <p:spPr bwMode="auto">
          <a:xfrm>
            <a:off x="3707904" y="4293096"/>
            <a:ext cx="3206203" cy="24147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892496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89475"/>
            <a:ext cx="8229600" cy="1143000"/>
          </a:xfrm>
        </p:spPr>
        <p:txBody>
          <a:bodyPr>
            <a:normAutofit/>
          </a:bodyPr>
          <a:lstStyle/>
          <a:p>
            <a:pPr algn="l"/>
            <a:r>
              <a:rPr lang="en-GB" dirty="0" smtClean="0">
                <a:latin typeface="Georgia" panose="02040502050405020303" pitchFamily="18" charset="0"/>
              </a:rPr>
              <a:t>Other Twitter highlights</a:t>
            </a:r>
            <a:endParaRPr lang="en-GB" dirty="0">
              <a:latin typeface="Georgia" panose="02040502050405020303" pitchFamily="18" charset="0"/>
            </a:endParaRPr>
          </a:p>
        </p:txBody>
      </p:sp>
      <p:sp>
        <p:nvSpPr>
          <p:cNvPr id="10" name="TextBox 9"/>
          <p:cNvSpPr txBox="1"/>
          <p:nvPr/>
        </p:nvSpPr>
        <p:spPr>
          <a:xfrm>
            <a:off x="179511" y="1181651"/>
            <a:ext cx="5475381" cy="2585323"/>
          </a:xfrm>
          <a:prstGeom prst="rect">
            <a:avLst/>
          </a:prstGeom>
          <a:noFill/>
        </p:spPr>
        <p:txBody>
          <a:bodyPr wrap="square" rtlCol="0">
            <a:spAutoFit/>
          </a:bodyPr>
          <a:lstStyle/>
          <a:p>
            <a:r>
              <a:rPr lang="en-GB" dirty="0" smtClean="0">
                <a:latin typeface="Verdana" panose="020B0604030504040204" pitchFamily="34" charset="0"/>
                <a:ea typeface="Verdana" panose="020B0604030504040204" pitchFamily="34" charset="0"/>
                <a:cs typeface="Verdana" panose="020B0604030504040204" pitchFamily="34" charset="0"/>
              </a:rPr>
              <a:t>Supporting international </a:t>
            </a:r>
            <a:r>
              <a:rPr lang="en-GB" dirty="0" err="1" smtClean="0">
                <a:latin typeface="Verdana" panose="020B0604030504040204" pitchFamily="34" charset="0"/>
                <a:ea typeface="Verdana" panose="020B0604030504040204" pitchFamily="34" charset="0"/>
                <a:cs typeface="Verdana" panose="020B0604030504040204" pitchFamily="34" charset="0"/>
              </a:rPr>
              <a:t>comms</a:t>
            </a:r>
            <a:r>
              <a:rPr lang="en-GB" dirty="0" smtClean="0">
                <a:latin typeface="Verdana" panose="020B0604030504040204" pitchFamily="34" charset="0"/>
                <a:ea typeface="Verdana" panose="020B0604030504040204" pitchFamily="34" charset="0"/>
                <a:cs typeface="Verdana" panose="020B0604030504040204" pitchFamily="34" charset="0"/>
              </a:rPr>
              <a:t> work to highlight joined-up approach to nuisance calls…  A farewell video from Christopher Graham…  Live tweeting from the ICO’s Scottish DPO Conference… </a:t>
            </a:r>
          </a:p>
          <a:p>
            <a:pPr algn="r"/>
            <a:r>
              <a:rPr lang="en-GB" dirty="0" smtClean="0">
                <a:latin typeface="Verdana" panose="020B0604030504040204" pitchFamily="34" charset="0"/>
                <a:ea typeface="Verdana" panose="020B0604030504040204" pitchFamily="34" charset="0"/>
                <a:cs typeface="Verdana" panose="020B0604030504040204" pitchFamily="34" charset="0"/>
              </a:rPr>
              <a:t/>
            </a:r>
            <a:br>
              <a:rPr lang="en-GB" dirty="0" smtClean="0">
                <a:latin typeface="Verdana" panose="020B0604030504040204" pitchFamily="34" charset="0"/>
                <a:ea typeface="Verdana" panose="020B0604030504040204" pitchFamily="34" charset="0"/>
                <a:cs typeface="Verdana" panose="020B0604030504040204" pitchFamily="34" charset="0"/>
              </a:rPr>
            </a:br>
            <a:r>
              <a:rPr lang="en-GB" dirty="0" smtClean="0">
                <a:latin typeface="Verdana" panose="020B0604030504040204" pitchFamily="34" charset="0"/>
                <a:ea typeface="Verdana" panose="020B0604030504040204" pitchFamily="34" charset="0"/>
                <a:cs typeface="Verdana" panose="020B0604030504040204" pitchFamily="34" charset="0"/>
              </a:rPr>
              <a:t>And finally, a well received tweet</a:t>
            </a:r>
            <a:br>
              <a:rPr lang="en-GB" dirty="0" smtClean="0">
                <a:latin typeface="Verdana" panose="020B0604030504040204" pitchFamily="34" charset="0"/>
                <a:ea typeface="Verdana" panose="020B0604030504040204" pitchFamily="34" charset="0"/>
                <a:cs typeface="Verdana" panose="020B0604030504040204" pitchFamily="34" charset="0"/>
              </a:rPr>
            </a:br>
            <a:r>
              <a:rPr lang="en-GB" dirty="0" smtClean="0">
                <a:latin typeface="Verdana" panose="020B0604030504040204" pitchFamily="34" charset="0"/>
                <a:ea typeface="Verdana" panose="020B0604030504040204" pitchFamily="34" charset="0"/>
                <a:cs typeface="Verdana" panose="020B0604030504040204" pitchFamily="34" charset="0"/>
              </a:rPr>
              <a:t>as Tim Peake returns from the</a:t>
            </a:r>
            <a:br>
              <a:rPr lang="en-GB" dirty="0" smtClean="0">
                <a:latin typeface="Verdana" panose="020B0604030504040204" pitchFamily="34" charset="0"/>
                <a:ea typeface="Verdana" panose="020B0604030504040204" pitchFamily="34" charset="0"/>
                <a:cs typeface="Verdana" panose="020B0604030504040204" pitchFamily="34" charset="0"/>
              </a:rPr>
            </a:br>
            <a:r>
              <a:rPr lang="en-GB" dirty="0" smtClean="0">
                <a:latin typeface="Verdana" panose="020B0604030504040204" pitchFamily="34" charset="0"/>
                <a:ea typeface="Verdana" panose="020B0604030504040204" pitchFamily="34" charset="0"/>
                <a:cs typeface="Verdana" panose="020B0604030504040204" pitchFamily="34" charset="0"/>
              </a:rPr>
              <a:t> International Space Station</a:t>
            </a:r>
            <a:endParaRPr lang="en-GB" dirty="0">
              <a:latin typeface="Verdana" panose="020B0604030504040204" pitchFamily="34" charset="0"/>
              <a:ea typeface="Verdana" panose="020B0604030504040204" pitchFamily="34" charset="0"/>
              <a:cs typeface="Verdana" panose="020B0604030504040204" pitchFamily="34" charset="0"/>
            </a:endParaRPr>
          </a:p>
        </p:txBody>
      </p:sp>
      <p:pic>
        <p:nvPicPr>
          <p:cNvPr id="102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378254" y="3794044"/>
            <a:ext cx="3073649" cy="2659292"/>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5654893" y="1412776"/>
            <a:ext cx="3420122" cy="3171773"/>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a:stretch/>
        </p:blipFill>
        <p:spPr bwMode="auto">
          <a:xfrm>
            <a:off x="2700334" y="4221088"/>
            <a:ext cx="2735762" cy="2345967"/>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a:stretch/>
        </p:blipFill>
        <p:spPr bwMode="auto">
          <a:xfrm>
            <a:off x="4932040" y="5902717"/>
            <a:ext cx="2824187" cy="838651"/>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204506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27384"/>
            <a:ext cx="8229600" cy="1143000"/>
          </a:xfrm>
        </p:spPr>
        <p:txBody>
          <a:bodyPr>
            <a:normAutofit/>
          </a:bodyPr>
          <a:lstStyle/>
          <a:p>
            <a:pPr algn="l"/>
            <a:r>
              <a:rPr lang="en-GB" dirty="0" smtClean="0">
                <a:latin typeface="Georgia" panose="02040502050405020303" pitchFamily="18" charset="0"/>
              </a:rPr>
              <a:t>Vines</a:t>
            </a:r>
            <a:endParaRPr lang="en-GB" dirty="0">
              <a:latin typeface="Georgia" panose="02040502050405020303" pitchFamily="18" charset="0"/>
            </a:endParaRPr>
          </a:p>
        </p:txBody>
      </p:sp>
      <p:sp>
        <p:nvSpPr>
          <p:cNvPr id="8" name="TextBox 7"/>
          <p:cNvSpPr txBox="1"/>
          <p:nvPr/>
        </p:nvSpPr>
        <p:spPr>
          <a:xfrm>
            <a:off x="3419872" y="-27384"/>
            <a:ext cx="5724128" cy="1969770"/>
          </a:xfrm>
          <a:prstGeom prst="rect">
            <a:avLst/>
          </a:prstGeom>
          <a:noFill/>
        </p:spPr>
        <p:txBody>
          <a:bodyPr wrap="square" rtlCol="0">
            <a:spAutoFit/>
          </a:bodyPr>
          <a:lstStyle/>
          <a:p>
            <a:endParaRPr lang="en-GB" dirty="0" smtClean="0">
              <a:latin typeface="Verdana" panose="020B0604030504040204" pitchFamily="34" charset="0"/>
              <a:ea typeface="Verdana" panose="020B0604030504040204" pitchFamily="34" charset="0"/>
              <a:cs typeface="Verdana" panose="020B0604030504040204" pitchFamily="34" charset="0"/>
            </a:endParaRPr>
          </a:p>
          <a:p>
            <a:r>
              <a:rPr lang="en-GB" dirty="0" smtClean="0">
                <a:latin typeface="Verdana" panose="020B0604030504040204" pitchFamily="34" charset="0"/>
                <a:ea typeface="Verdana" panose="020B0604030504040204" pitchFamily="34" charset="0"/>
                <a:cs typeface="Verdana" panose="020B0604030504040204" pitchFamily="34" charset="0"/>
              </a:rPr>
              <a:t>Using Vines on Twitter means we can give more detail than would otherwise be possible. </a:t>
            </a:r>
            <a:br>
              <a:rPr lang="en-GB" dirty="0" smtClean="0">
                <a:latin typeface="Verdana" panose="020B0604030504040204" pitchFamily="34" charset="0"/>
                <a:ea typeface="Verdana" panose="020B0604030504040204" pitchFamily="34" charset="0"/>
                <a:cs typeface="Verdana" panose="020B0604030504040204" pitchFamily="34" charset="0"/>
              </a:rPr>
            </a:br>
            <a:r>
              <a:rPr lang="en-GB" dirty="0" smtClean="0">
                <a:latin typeface="Verdana" panose="020B0604030504040204" pitchFamily="34" charset="0"/>
                <a:ea typeface="Verdana" panose="020B0604030504040204" pitchFamily="34" charset="0"/>
                <a:cs typeface="Verdana" panose="020B0604030504040204" pitchFamily="34" charset="0"/>
              </a:rPr>
              <a:t>Our vines have so far had </a:t>
            </a:r>
            <a:r>
              <a:rPr lang="en-GB" sz="3200" dirty="0" smtClean="0">
                <a:latin typeface="Verdana" panose="020B0604030504040204" pitchFamily="34" charset="0"/>
                <a:ea typeface="Verdana" panose="020B0604030504040204" pitchFamily="34" charset="0"/>
                <a:cs typeface="Verdana" panose="020B0604030504040204" pitchFamily="34" charset="0"/>
              </a:rPr>
              <a:t>55,000 </a:t>
            </a:r>
            <a:r>
              <a:rPr lang="en-GB" dirty="0" smtClean="0">
                <a:latin typeface="Verdana" panose="020B0604030504040204" pitchFamily="34" charset="0"/>
                <a:ea typeface="Verdana" panose="020B0604030504040204" pitchFamily="34" charset="0"/>
                <a:cs typeface="Verdana" panose="020B0604030504040204" pitchFamily="34" charset="0"/>
              </a:rPr>
              <a:t>loops  </a:t>
            </a:r>
            <a:r>
              <a:rPr lang="en-GB" dirty="0" smtClean="0"/>
              <a:t>  			</a:t>
            </a:r>
          </a:p>
          <a:p>
            <a:r>
              <a:rPr lang="en-GB" dirty="0"/>
              <a:t> </a:t>
            </a:r>
          </a:p>
        </p:txBody>
      </p:sp>
      <p:pic>
        <p:nvPicPr>
          <p:cNvPr id="102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116210" y="1124744"/>
            <a:ext cx="2943622" cy="36839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3059832" y="1602623"/>
            <a:ext cx="2962793" cy="29712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a:stretch/>
        </p:blipFill>
        <p:spPr bwMode="auto">
          <a:xfrm>
            <a:off x="6012160" y="1603368"/>
            <a:ext cx="2962083" cy="29705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a:stretch/>
        </p:blipFill>
        <p:spPr bwMode="auto">
          <a:xfrm>
            <a:off x="2339752" y="4938464"/>
            <a:ext cx="3359217" cy="18749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a:stretch/>
        </p:blipFill>
        <p:spPr bwMode="auto">
          <a:xfrm>
            <a:off x="5696619" y="4938464"/>
            <a:ext cx="3339877" cy="19048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4" name="Group 3"/>
          <p:cNvGrpSpPr/>
          <p:nvPr/>
        </p:nvGrpSpPr>
        <p:grpSpPr>
          <a:xfrm>
            <a:off x="476793" y="5155578"/>
            <a:ext cx="1790951" cy="842279"/>
            <a:chOff x="-519011" y="3274033"/>
            <a:chExt cx="2984648" cy="1361603"/>
          </a:xfrm>
        </p:grpSpPr>
        <p:pic>
          <p:nvPicPr>
            <p:cNvPr id="1031" name="Picture 7"/>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a:stretch/>
          </p:blipFill>
          <p:spPr bwMode="auto">
            <a:xfrm>
              <a:off x="-499391" y="3933056"/>
              <a:ext cx="2965028" cy="7025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 name="Picture 7"/>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a:stretch/>
          </p:blipFill>
          <p:spPr bwMode="auto">
            <a:xfrm>
              <a:off x="395536" y="3573016"/>
              <a:ext cx="2070100" cy="4368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 name="Picture 7"/>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a:stretch/>
          </p:blipFill>
          <p:spPr bwMode="auto">
            <a:xfrm>
              <a:off x="-519011" y="3274033"/>
              <a:ext cx="2698689" cy="3938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 name="Picture 7"/>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a:stretch/>
          </p:blipFill>
          <p:spPr bwMode="auto">
            <a:xfrm>
              <a:off x="-417264" y="3667857"/>
              <a:ext cx="812800" cy="305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1032" name="Picture 8"/>
          <p:cNvPicPr>
            <a:picLocks noChangeAspect="1" noChangeArrowheads="1"/>
          </p:cNvPicPr>
          <p:nvPr/>
        </p:nvPicPr>
        <p:blipFill rotWithShape="1">
          <a:blip r:embed="rId12" cstate="print">
            <a:extLst>
              <a:ext uri="{28A0092B-C50C-407E-A947-70E740481C1C}">
                <a14:useLocalDpi xmlns:a14="http://schemas.microsoft.com/office/drawing/2010/main" val="0"/>
              </a:ext>
            </a:extLst>
          </a:blip>
          <a:srcRect/>
          <a:stretch/>
        </p:blipFill>
        <p:spPr bwMode="auto">
          <a:xfrm>
            <a:off x="521902" y="4938464"/>
            <a:ext cx="1444671" cy="2296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352690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89475"/>
            <a:ext cx="8229600" cy="1143000"/>
          </a:xfrm>
        </p:spPr>
        <p:txBody>
          <a:bodyPr>
            <a:normAutofit/>
          </a:bodyPr>
          <a:lstStyle/>
          <a:p>
            <a:pPr algn="l"/>
            <a:r>
              <a:rPr lang="en-GB" dirty="0" smtClean="0">
                <a:latin typeface="Georgia" panose="02040502050405020303" pitchFamily="18" charset="0"/>
              </a:rPr>
              <a:t>Facebook               LinkedIn</a:t>
            </a:r>
            <a:endParaRPr lang="en-GB" dirty="0">
              <a:latin typeface="Georgia" panose="02040502050405020303" pitchFamily="18" charset="0"/>
            </a:endParaRPr>
          </a:p>
        </p:txBody>
      </p:sp>
      <p:sp>
        <p:nvSpPr>
          <p:cNvPr id="21" name="Rectangle 20"/>
          <p:cNvSpPr/>
          <p:nvPr/>
        </p:nvSpPr>
        <p:spPr>
          <a:xfrm>
            <a:off x="204828" y="1221140"/>
            <a:ext cx="3972012" cy="1415772"/>
          </a:xfrm>
          <a:prstGeom prst="rect">
            <a:avLst/>
          </a:prstGeom>
        </p:spPr>
        <p:txBody>
          <a:bodyPr wrap="square">
            <a:spAutoFit/>
          </a:bodyPr>
          <a:lstStyle/>
          <a:p>
            <a:r>
              <a:rPr lang="en-GB" dirty="0">
                <a:solidFill>
                  <a:prstClr val="black"/>
                </a:solidFill>
                <a:latin typeface="Verdana" panose="020B0604030504040204" pitchFamily="34" charset="0"/>
                <a:ea typeface="Verdana" panose="020B0604030504040204" pitchFamily="34" charset="0"/>
                <a:cs typeface="Verdana" panose="020B0604030504040204" pitchFamily="34" charset="0"/>
              </a:rPr>
              <a:t>Our </a:t>
            </a:r>
            <a:r>
              <a:rPr lang="en-GB" dirty="0" smtClean="0">
                <a:solidFill>
                  <a:prstClr val="black"/>
                </a:solidFill>
                <a:latin typeface="Verdana" panose="020B0604030504040204" pitchFamily="34" charset="0"/>
                <a:ea typeface="Verdana" panose="020B0604030504040204" pitchFamily="34" charset="0"/>
                <a:cs typeface="Verdana" panose="020B0604030504040204" pitchFamily="34" charset="0"/>
              </a:rPr>
              <a:t>Facebook presence continues to be strong. 27 of our posts this quarter reached more than </a:t>
            </a:r>
            <a:r>
              <a:rPr lang="en-GB" sz="3200" dirty="0" smtClean="0">
                <a:solidFill>
                  <a:prstClr val="black"/>
                </a:solidFill>
                <a:latin typeface="Verdana" panose="020B0604030504040204" pitchFamily="34" charset="0"/>
                <a:ea typeface="Verdana" panose="020B0604030504040204" pitchFamily="34" charset="0"/>
                <a:cs typeface="Verdana" panose="020B0604030504040204" pitchFamily="34" charset="0"/>
              </a:rPr>
              <a:t>1,000 </a:t>
            </a:r>
            <a:r>
              <a:rPr lang="en-GB" dirty="0" smtClean="0">
                <a:solidFill>
                  <a:prstClr val="black"/>
                </a:solidFill>
                <a:latin typeface="Verdana" panose="020B0604030504040204" pitchFamily="34" charset="0"/>
                <a:ea typeface="Verdana" panose="020B0604030504040204" pitchFamily="34" charset="0"/>
                <a:cs typeface="Verdana" panose="020B0604030504040204" pitchFamily="34" charset="0"/>
              </a:rPr>
              <a:t>people.</a:t>
            </a:r>
            <a:endParaRPr lang="en-GB" dirty="0">
              <a:solidFill>
                <a:prstClr val="black"/>
              </a:solidFill>
              <a:latin typeface="Verdana" panose="020B0604030504040204" pitchFamily="34" charset="0"/>
              <a:ea typeface="Verdana" panose="020B0604030504040204" pitchFamily="34" charset="0"/>
              <a:cs typeface="Verdana" panose="020B0604030504040204" pitchFamily="34" charset="0"/>
            </a:endParaRPr>
          </a:p>
        </p:txBody>
      </p:sp>
      <p:sp>
        <p:nvSpPr>
          <p:cNvPr id="12" name="Rectangle 11"/>
          <p:cNvSpPr/>
          <p:nvPr/>
        </p:nvSpPr>
        <p:spPr>
          <a:xfrm>
            <a:off x="239728" y="4725144"/>
            <a:ext cx="4044240" cy="1754326"/>
          </a:xfrm>
          <a:prstGeom prst="rect">
            <a:avLst/>
          </a:prstGeom>
        </p:spPr>
        <p:txBody>
          <a:bodyPr wrap="square">
            <a:spAutoFit/>
          </a:bodyPr>
          <a:lstStyle/>
          <a:p>
            <a:r>
              <a:rPr lang="en-GB" dirty="0" smtClean="0">
                <a:solidFill>
                  <a:prstClr val="black"/>
                </a:solidFill>
                <a:latin typeface="Verdana" panose="020B0604030504040204" pitchFamily="34" charset="0"/>
                <a:ea typeface="Verdana" panose="020B0604030504040204" pitchFamily="34" charset="0"/>
                <a:cs typeface="Verdana" panose="020B0604030504040204" pitchFamily="34" charset="0"/>
              </a:rPr>
              <a:t>The referendum result prompted the biggest spike this month, followed by a post about taking photos of children in schools, how social networks use personal info and a post on encryption.</a:t>
            </a:r>
            <a:endParaRPr lang="en-GB" dirty="0">
              <a:solidFill>
                <a:prstClr val="black"/>
              </a:solidFill>
              <a:latin typeface="Verdana" panose="020B0604030504040204" pitchFamily="34" charset="0"/>
              <a:ea typeface="Verdana" panose="020B0604030504040204" pitchFamily="34" charset="0"/>
              <a:cs typeface="Verdana" panose="020B0604030504040204" pitchFamily="34" charset="0"/>
            </a:endParaRPr>
          </a:p>
        </p:txBody>
      </p:sp>
      <p:sp>
        <p:nvSpPr>
          <p:cNvPr id="9" name="Rectangle 8"/>
          <p:cNvSpPr/>
          <p:nvPr/>
        </p:nvSpPr>
        <p:spPr>
          <a:xfrm>
            <a:off x="4716016" y="1221140"/>
            <a:ext cx="3900224" cy="1908215"/>
          </a:xfrm>
          <a:prstGeom prst="rect">
            <a:avLst/>
          </a:prstGeom>
        </p:spPr>
        <p:txBody>
          <a:bodyPr wrap="square">
            <a:spAutoFit/>
          </a:bodyPr>
          <a:lstStyle/>
          <a:p>
            <a:r>
              <a:rPr lang="en-GB" dirty="0" smtClean="0">
                <a:solidFill>
                  <a:prstClr val="black"/>
                </a:solidFill>
                <a:latin typeface="Verdana" panose="020B0604030504040204" pitchFamily="34" charset="0"/>
                <a:ea typeface="Verdana" panose="020B0604030504040204" pitchFamily="34" charset="0"/>
                <a:cs typeface="Verdana" panose="020B0604030504040204" pitchFamily="34" charset="0"/>
              </a:rPr>
              <a:t>Referrals to our website from LinkedIn rose </a:t>
            </a:r>
            <a:r>
              <a:rPr lang="en-GB" sz="3200" dirty="0" smtClean="0">
                <a:solidFill>
                  <a:prstClr val="black"/>
                </a:solidFill>
                <a:latin typeface="Verdana" panose="020B0604030504040204" pitchFamily="34" charset="0"/>
                <a:ea typeface="Verdana" panose="020B0604030504040204" pitchFamily="34" charset="0"/>
                <a:cs typeface="Verdana" panose="020B0604030504040204" pitchFamily="34" charset="0"/>
              </a:rPr>
              <a:t>141%</a:t>
            </a:r>
            <a:r>
              <a:rPr lang="en-GB" dirty="0" smtClean="0">
                <a:solidFill>
                  <a:prstClr val="black"/>
                </a:solidFill>
                <a:latin typeface="Verdana" panose="020B0604030504040204" pitchFamily="34" charset="0"/>
                <a:ea typeface="Verdana" panose="020B0604030504040204" pitchFamily="34" charset="0"/>
                <a:cs typeface="Verdana" panose="020B0604030504040204" pitchFamily="34" charset="0"/>
              </a:rPr>
              <a:t> in the last quarter, with </a:t>
            </a:r>
            <a:r>
              <a:rPr lang="en-GB" sz="3200" dirty="0" smtClean="0">
                <a:solidFill>
                  <a:prstClr val="black"/>
                </a:solidFill>
                <a:latin typeface="Verdana" panose="020B0604030504040204" pitchFamily="34" charset="0"/>
                <a:ea typeface="Verdana" panose="020B0604030504040204" pitchFamily="34" charset="0"/>
                <a:cs typeface="Verdana" panose="020B0604030504040204" pitchFamily="34" charset="0"/>
              </a:rPr>
              <a:t>5,806</a:t>
            </a:r>
            <a:r>
              <a:rPr lang="en-GB" dirty="0" smtClean="0">
                <a:solidFill>
                  <a:prstClr val="black"/>
                </a:solidFill>
                <a:latin typeface="Verdana" panose="020B0604030504040204" pitchFamily="34" charset="0"/>
                <a:ea typeface="Verdana" panose="020B0604030504040204" pitchFamily="34" charset="0"/>
                <a:cs typeface="Verdana" panose="020B0604030504040204" pitchFamily="34" charset="0"/>
              </a:rPr>
              <a:t> users clicking through to ico.org.uk</a:t>
            </a:r>
            <a:endParaRPr lang="en-GB" dirty="0">
              <a:solidFill>
                <a:prstClr val="black"/>
              </a:solidFill>
              <a:latin typeface="Verdana" panose="020B0604030504040204" pitchFamily="34" charset="0"/>
              <a:ea typeface="Verdana" panose="020B0604030504040204" pitchFamily="34" charset="0"/>
              <a:cs typeface="Verdana" panose="020B0604030504040204" pitchFamily="34" charset="0"/>
            </a:endParaRPr>
          </a:p>
        </p:txBody>
      </p:sp>
      <p:cxnSp>
        <p:nvCxnSpPr>
          <p:cNvPr id="4" name="Straight Connector 3"/>
          <p:cNvCxnSpPr/>
          <p:nvPr/>
        </p:nvCxnSpPr>
        <p:spPr>
          <a:xfrm>
            <a:off x="4427984" y="1340768"/>
            <a:ext cx="0" cy="514538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4716016" y="3356992"/>
            <a:ext cx="3900224" cy="1354217"/>
          </a:xfrm>
          <a:prstGeom prst="rect">
            <a:avLst/>
          </a:prstGeom>
        </p:spPr>
        <p:txBody>
          <a:bodyPr wrap="square">
            <a:spAutoFit/>
          </a:bodyPr>
          <a:lstStyle/>
          <a:p>
            <a:r>
              <a:rPr lang="en-GB" dirty="0" smtClean="0">
                <a:latin typeface="Verdana" panose="020B0604030504040204" pitchFamily="34" charset="0"/>
                <a:ea typeface="Verdana" panose="020B0604030504040204" pitchFamily="34" charset="0"/>
                <a:cs typeface="Verdana" panose="020B0604030504040204" pitchFamily="34" charset="0"/>
              </a:rPr>
              <a:t>We have more than </a:t>
            </a:r>
            <a:r>
              <a:rPr lang="en-GB" sz="3200" dirty="0" smtClean="0">
                <a:latin typeface="Verdana" panose="020B0604030504040204" pitchFamily="34" charset="0"/>
                <a:ea typeface="Verdana" panose="020B0604030504040204" pitchFamily="34" charset="0"/>
                <a:cs typeface="Verdana" panose="020B0604030504040204" pitchFamily="34" charset="0"/>
              </a:rPr>
              <a:t>7,000</a:t>
            </a:r>
            <a:r>
              <a:rPr lang="en-GB" dirty="0" smtClean="0">
                <a:latin typeface="Verdana" panose="020B0604030504040204" pitchFamily="34" charset="0"/>
                <a:ea typeface="Verdana" panose="020B0604030504040204" pitchFamily="34" charset="0"/>
                <a:cs typeface="Verdana" panose="020B0604030504040204" pitchFamily="34" charset="0"/>
              </a:rPr>
              <a:t> followers on LinkedIn. This is up </a:t>
            </a:r>
            <a:r>
              <a:rPr lang="en-GB" sz="3200" dirty="0" smtClean="0">
                <a:latin typeface="Verdana" panose="020B0604030504040204" pitchFamily="34" charset="0"/>
                <a:ea typeface="Verdana" panose="020B0604030504040204" pitchFamily="34" charset="0"/>
                <a:cs typeface="Verdana" panose="020B0604030504040204" pitchFamily="34" charset="0"/>
              </a:rPr>
              <a:t>138% </a:t>
            </a:r>
            <a:r>
              <a:rPr lang="en-GB" dirty="0" smtClean="0">
                <a:latin typeface="Verdana" panose="020B0604030504040204" pitchFamily="34" charset="0"/>
                <a:ea typeface="Verdana" panose="020B0604030504040204" pitchFamily="34" charset="0"/>
                <a:cs typeface="Verdana" panose="020B0604030504040204" pitchFamily="34" charset="0"/>
              </a:rPr>
              <a:t>from July 2014.</a:t>
            </a:r>
            <a:endParaRPr lang="en-GB" dirty="0">
              <a:latin typeface="Verdana" panose="020B0604030504040204" pitchFamily="34" charset="0"/>
              <a:ea typeface="Verdana" panose="020B0604030504040204" pitchFamily="34" charset="0"/>
              <a:cs typeface="Verdana" panose="020B0604030504040204" pitchFamily="34" charset="0"/>
            </a:endParaRPr>
          </a:p>
        </p:txBody>
      </p:sp>
      <p:pic>
        <p:nvPicPr>
          <p:cNvPr id="4098"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399279" y="2564904"/>
            <a:ext cx="3725138" cy="16261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038101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89475"/>
            <a:ext cx="8229600" cy="1143000"/>
          </a:xfrm>
        </p:spPr>
        <p:txBody>
          <a:bodyPr>
            <a:normAutofit/>
          </a:bodyPr>
          <a:lstStyle/>
          <a:p>
            <a:pPr algn="l"/>
            <a:r>
              <a:rPr lang="en-GB" dirty="0" smtClean="0">
                <a:latin typeface="Georgia" panose="02040502050405020303" pitchFamily="18" charset="0"/>
              </a:rPr>
              <a:t>Newsletter             Blog</a:t>
            </a:r>
            <a:endParaRPr lang="en-GB" dirty="0">
              <a:latin typeface="Georgia" panose="02040502050405020303" pitchFamily="18" charset="0"/>
            </a:endParaRPr>
          </a:p>
        </p:txBody>
      </p:sp>
      <p:sp>
        <p:nvSpPr>
          <p:cNvPr id="16" name="TextBox 15"/>
          <p:cNvSpPr txBox="1"/>
          <p:nvPr/>
        </p:nvSpPr>
        <p:spPr>
          <a:xfrm>
            <a:off x="4572000" y="4365104"/>
            <a:ext cx="4248472" cy="2585323"/>
          </a:xfrm>
          <a:prstGeom prst="rect">
            <a:avLst/>
          </a:prstGeom>
          <a:noFill/>
        </p:spPr>
        <p:txBody>
          <a:bodyPr wrap="square" rtlCol="0">
            <a:spAutoFit/>
          </a:bodyPr>
          <a:lstStyle/>
          <a:p>
            <a:r>
              <a:rPr lang="en-GB" dirty="0" smtClean="0">
                <a:latin typeface="Verdana" panose="020B0604030504040204" pitchFamily="34" charset="0"/>
                <a:ea typeface="Verdana" panose="020B0604030504040204" pitchFamily="34" charset="0"/>
                <a:cs typeface="Verdana" panose="020B0604030504040204" pitchFamily="34" charset="0"/>
              </a:rPr>
              <a:t>Our blog has had 50,000 visitors this year. The most popular posts have been on:</a:t>
            </a:r>
          </a:p>
          <a:p>
            <a:pPr marL="342900" indent="-342900">
              <a:buAutoNum type="arabicPeriod"/>
            </a:pPr>
            <a:r>
              <a:rPr lang="en-GB" dirty="0" smtClean="0">
                <a:latin typeface="Verdana" panose="020B0604030504040204" pitchFamily="34" charset="0"/>
                <a:ea typeface="Verdana" panose="020B0604030504040204" pitchFamily="34" charset="0"/>
                <a:cs typeface="Verdana" panose="020B0604030504040204" pitchFamily="34" charset="0"/>
              </a:rPr>
              <a:t>Safe Harbour</a:t>
            </a:r>
          </a:p>
          <a:p>
            <a:pPr marL="342900" indent="-342900">
              <a:buAutoNum type="arabicPeriod"/>
            </a:pPr>
            <a:r>
              <a:rPr lang="en-GB" dirty="0" smtClean="0">
                <a:latin typeface="Verdana" panose="020B0604030504040204" pitchFamily="34" charset="0"/>
                <a:ea typeface="Verdana" panose="020B0604030504040204" pitchFamily="34" charset="0"/>
                <a:cs typeface="Verdana" panose="020B0604030504040204" pitchFamily="34" charset="0"/>
              </a:rPr>
              <a:t>GDPR tips</a:t>
            </a:r>
          </a:p>
          <a:p>
            <a:pPr marL="342900" indent="-342900">
              <a:buAutoNum type="arabicPeriod"/>
            </a:pPr>
            <a:r>
              <a:rPr lang="en-GB" dirty="0" smtClean="0">
                <a:latin typeface="Verdana" panose="020B0604030504040204" pitchFamily="34" charset="0"/>
                <a:ea typeface="Verdana" panose="020B0604030504040204" pitchFamily="34" charset="0"/>
                <a:cs typeface="Verdana" panose="020B0604030504040204" pitchFamily="34" charset="0"/>
              </a:rPr>
              <a:t>Encryption guidance (</a:t>
            </a:r>
            <a:r>
              <a:rPr lang="en-GB" dirty="0" err="1" smtClean="0">
                <a:latin typeface="Verdana" panose="020B0604030504040204" pitchFamily="34" charset="0"/>
                <a:ea typeface="Verdana" panose="020B0604030504040204" pitchFamily="34" charset="0"/>
                <a:cs typeface="Verdana" panose="020B0604030504040204" pitchFamily="34" charset="0"/>
              </a:rPr>
              <a:t>inc</a:t>
            </a:r>
            <a:r>
              <a:rPr lang="en-GB" dirty="0" smtClean="0">
                <a:latin typeface="Verdana" panose="020B0604030504040204" pitchFamily="34" charset="0"/>
                <a:ea typeface="Verdana" panose="020B0604030504040204" pitchFamily="34" charset="0"/>
                <a:cs typeface="Verdana" panose="020B0604030504040204" pitchFamily="34" charset="0"/>
              </a:rPr>
              <a:t> short videos)</a:t>
            </a:r>
            <a:endParaRPr lang="en-GB" dirty="0">
              <a:latin typeface="Verdana" panose="020B0604030504040204" pitchFamily="34" charset="0"/>
              <a:ea typeface="Verdana" panose="020B0604030504040204" pitchFamily="34" charset="0"/>
              <a:cs typeface="Verdana" panose="020B0604030504040204" pitchFamily="34" charset="0"/>
            </a:endParaRPr>
          </a:p>
          <a:p>
            <a:r>
              <a:rPr lang="en-GB" dirty="0" smtClean="0"/>
              <a:t>             			</a:t>
            </a:r>
          </a:p>
          <a:p>
            <a:r>
              <a:rPr lang="en-GB" dirty="0"/>
              <a:t> </a:t>
            </a:r>
          </a:p>
        </p:txBody>
      </p:sp>
      <p:grpSp>
        <p:nvGrpSpPr>
          <p:cNvPr id="5" name="Group 4"/>
          <p:cNvGrpSpPr/>
          <p:nvPr/>
        </p:nvGrpSpPr>
        <p:grpSpPr>
          <a:xfrm>
            <a:off x="4618999" y="1273167"/>
            <a:ext cx="3674408" cy="2927277"/>
            <a:chOff x="5724128" y="-531440"/>
            <a:chExt cx="6419850" cy="5272247"/>
          </a:xfrm>
        </p:grpSpPr>
        <p:pic>
          <p:nvPicPr>
            <p:cNvPr id="4"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5724128" y="1055843"/>
              <a:ext cx="6419850" cy="36849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1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5970562" y="-531440"/>
              <a:ext cx="5010150" cy="1562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cxnSp>
        <p:nvCxnSpPr>
          <p:cNvPr id="12" name="Straight Connector 11"/>
          <p:cNvCxnSpPr/>
          <p:nvPr/>
        </p:nvCxnSpPr>
        <p:spPr>
          <a:xfrm>
            <a:off x="4427984" y="1340768"/>
            <a:ext cx="0" cy="514538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1" name="Picture 4"/>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a:stretch/>
        </p:blipFill>
        <p:spPr bwMode="auto">
          <a:xfrm>
            <a:off x="213470" y="1124744"/>
            <a:ext cx="3856334" cy="3075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TextBox 13"/>
          <p:cNvSpPr txBox="1"/>
          <p:nvPr/>
        </p:nvSpPr>
        <p:spPr>
          <a:xfrm>
            <a:off x="213470" y="4365104"/>
            <a:ext cx="4070498" cy="2308324"/>
          </a:xfrm>
          <a:prstGeom prst="rect">
            <a:avLst/>
          </a:prstGeom>
          <a:noFill/>
        </p:spPr>
        <p:txBody>
          <a:bodyPr wrap="square" rtlCol="0">
            <a:spAutoFit/>
          </a:bodyPr>
          <a:lstStyle/>
          <a:p>
            <a:r>
              <a:rPr lang="en-GB" dirty="0" smtClean="0">
                <a:latin typeface="Verdana" panose="020B0604030504040204" pitchFamily="34" charset="0"/>
                <a:ea typeface="Verdana" panose="020B0604030504040204" pitchFamily="34" charset="0"/>
                <a:cs typeface="Verdana" panose="020B0604030504040204" pitchFamily="34" charset="0"/>
              </a:rPr>
              <a:t>Our monthly newsletter has 90,000 subscribers. The most popular stories this quarter were:</a:t>
            </a:r>
          </a:p>
          <a:p>
            <a:pPr marL="342900" indent="-342900">
              <a:buAutoNum type="arabicPeriod"/>
            </a:pPr>
            <a:r>
              <a:rPr lang="en-GB" dirty="0" smtClean="0">
                <a:latin typeface="Verdana" panose="020B0604030504040204" pitchFamily="34" charset="0"/>
                <a:ea typeface="Verdana" panose="020B0604030504040204" pitchFamily="34" charset="0"/>
                <a:cs typeface="Verdana" panose="020B0604030504040204" pitchFamily="34" charset="0"/>
              </a:rPr>
              <a:t>What to expect from the GDPR</a:t>
            </a:r>
          </a:p>
          <a:p>
            <a:pPr marL="342900" indent="-342900">
              <a:buAutoNum type="arabicPeriod"/>
            </a:pPr>
            <a:r>
              <a:rPr lang="en-GB" dirty="0" smtClean="0">
                <a:latin typeface="Verdana" panose="020B0604030504040204" pitchFamily="34" charset="0"/>
                <a:ea typeface="Verdana" panose="020B0604030504040204" pitchFamily="34" charset="0"/>
                <a:cs typeface="Verdana" panose="020B0604030504040204" pitchFamily="34" charset="0"/>
              </a:rPr>
              <a:t>12 steps to prepare for the GDPR</a:t>
            </a:r>
          </a:p>
          <a:p>
            <a:pPr marL="342900" indent="-342900">
              <a:buAutoNum type="arabicPeriod"/>
            </a:pPr>
            <a:r>
              <a:rPr lang="en-GB" dirty="0" smtClean="0">
                <a:latin typeface="Verdana" panose="020B0604030504040204" pitchFamily="34" charset="0"/>
                <a:ea typeface="Verdana" panose="020B0604030504040204" pitchFamily="34" charset="0"/>
                <a:cs typeface="Verdana" panose="020B0604030504040204" pitchFamily="34" charset="0"/>
              </a:rPr>
              <a:t>Sign up to our SAR webinar</a:t>
            </a:r>
            <a:endParaRPr lang="en-GB"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3669343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ontent Placeholder 5"/>
          <p:cNvSpPr>
            <a:spLocks noGrp="1"/>
          </p:cNvSpPr>
          <p:nvPr>
            <p:ph idx="1"/>
          </p:nvPr>
        </p:nvSpPr>
        <p:spPr>
          <a:xfrm>
            <a:off x="216024" y="188640"/>
            <a:ext cx="8388424" cy="1800200"/>
          </a:xfrm>
        </p:spPr>
        <p:txBody>
          <a:bodyPr>
            <a:normAutofit/>
          </a:bodyPr>
          <a:lstStyle/>
          <a:p>
            <a:pPr marL="0" lvl="0" indent="0">
              <a:buNone/>
            </a:pPr>
            <a:r>
              <a:rPr lang="en-GB" sz="4400" dirty="0" smtClean="0">
                <a:latin typeface="Georgia" panose="02040502050405020303" pitchFamily="18" charset="0"/>
                <a:ea typeface="Verdana" panose="020B0604030504040204" pitchFamily="34" charset="0"/>
                <a:cs typeface="Verdana" panose="020B0604030504040204" pitchFamily="34" charset="0"/>
              </a:rPr>
              <a:t>Critics: are ICO fines effective?</a:t>
            </a:r>
          </a:p>
        </p:txBody>
      </p:sp>
      <p:sp>
        <p:nvSpPr>
          <p:cNvPr id="15" name="Rectangle 14"/>
          <p:cNvSpPr/>
          <p:nvPr/>
        </p:nvSpPr>
        <p:spPr>
          <a:xfrm>
            <a:off x="3275856" y="1268760"/>
            <a:ext cx="5544616" cy="3416320"/>
          </a:xfrm>
          <a:prstGeom prst="rect">
            <a:avLst/>
          </a:prstGeom>
          <a:noFill/>
          <a:ln>
            <a:noFill/>
          </a:ln>
          <a:effectLst/>
        </p:spPr>
        <p:txBody>
          <a:bodyPr wrap="square">
            <a:spAutoFit/>
          </a:bodyPr>
          <a:lstStyle/>
          <a:p>
            <a:r>
              <a:rPr lang="en-GB" dirty="0" smtClean="0">
                <a:latin typeface="Verdana" panose="020B0604030504040204" pitchFamily="34" charset="0"/>
                <a:ea typeface="Verdana" panose="020B0604030504040204" pitchFamily="34" charset="0"/>
                <a:cs typeface="Verdana" panose="020B0604030504040204" pitchFamily="34" charset="0"/>
              </a:rPr>
              <a:t>By monitoring social media, we were aware of potential criticism of the ICO around having issued £2m of nuisance call fines, but only £165k has been paid.</a:t>
            </a:r>
          </a:p>
          <a:p>
            <a:r>
              <a:rPr lang="en-GB" dirty="0" smtClean="0">
                <a:latin typeface="Verdana" panose="020B0604030504040204" pitchFamily="34" charset="0"/>
                <a:ea typeface="Verdana" panose="020B0604030504040204" pitchFamily="34" charset="0"/>
                <a:cs typeface="Verdana" panose="020B0604030504040204" pitchFamily="34" charset="0"/>
              </a:rPr>
              <a:t>We wanted to get on the front foot:</a:t>
            </a:r>
          </a:p>
          <a:p>
            <a:pPr marL="285750" indent="-285750">
              <a:buFont typeface="Arial" panose="020B0604020202020204" pitchFamily="34" charset="0"/>
              <a:buChar char="•"/>
            </a:pPr>
            <a:r>
              <a:rPr lang="en-GB" dirty="0" smtClean="0">
                <a:latin typeface="Verdana" panose="020B0604030504040204" pitchFamily="34" charset="0"/>
                <a:ea typeface="Verdana" panose="020B0604030504040204" pitchFamily="34" charset="0"/>
                <a:cs typeface="Verdana" panose="020B0604030504040204" pitchFamily="34" charset="0"/>
              </a:rPr>
              <a:t>We published a blog on ‘the facts behind the headlines’ that highlighted the problem, in context</a:t>
            </a:r>
          </a:p>
          <a:p>
            <a:pPr marL="285750" indent="-285750">
              <a:buFont typeface="Arial" panose="020B0604020202020204" pitchFamily="34" charset="0"/>
              <a:buChar char="•"/>
            </a:pPr>
            <a:r>
              <a:rPr lang="en-GB" dirty="0" smtClean="0">
                <a:latin typeface="Verdana" panose="020B0604030504040204" pitchFamily="34" charset="0"/>
                <a:ea typeface="Verdana" panose="020B0604030504040204" pitchFamily="34" charset="0"/>
                <a:cs typeface="Verdana" panose="020B0604030504040204" pitchFamily="34" charset="0"/>
              </a:rPr>
              <a:t>We arranged a guest blog,  with a an insolvency practitioner explaining the tough laws around avoiding fines by going bankrupt</a:t>
            </a:r>
            <a:endParaRPr lang="en-GB" dirty="0">
              <a:latin typeface="Verdana" panose="020B0604030504040204" pitchFamily="34" charset="0"/>
              <a:ea typeface="Verdana" panose="020B0604030504040204" pitchFamily="34" charset="0"/>
              <a:cs typeface="Verdana" panose="020B0604030504040204" pitchFamily="34" charset="0"/>
            </a:endParaRPr>
          </a:p>
        </p:txBody>
      </p:sp>
      <p:pic>
        <p:nvPicPr>
          <p:cNvPr id="102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61168" y="1700808"/>
            <a:ext cx="2786108" cy="28086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1835696" y="4853164"/>
            <a:ext cx="3852428" cy="20048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093688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89475"/>
            <a:ext cx="8229600" cy="1143000"/>
          </a:xfrm>
        </p:spPr>
        <p:txBody>
          <a:bodyPr/>
          <a:lstStyle/>
          <a:p>
            <a:pPr algn="l"/>
            <a:r>
              <a:rPr lang="en-GB" dirty="0" smtClean="0">
                <a:latin typeface="Georgia" panose="02040502050405020303" pitchFamily="18" charset="0"/>
              </a:rPr>
              <a:t>ICON</a:t>
            </a:r>
            <a:endParaRPr lang="en-GB" dirty="0">
              <a:latin typeface="Georgia" panose="02040502050405020303" pitchFamily="18" charset="0"/>
            </a:endParaRPr>
          </a:p>
        </p:txBody>
      </p:sp>
      <p:sp>
        <p:nvSpPr>
          <p:cNvPr id="8" name="TextBox 7"/>
          <p:cNvSpPr txBox="1"/>
          <p:nvPr/>
        </p:nvSpPr>
        <p:spPr>
          <a:xfrm>
            <a:off x="299174" y="4726885"/>
            <a:ext cx="8424936" cy="646331"/>
          </a:xfrm>
          <a:prstGeom prst="rect">
            <a:avLst/>
          </a:prstGeom>
          <a:noFill/>
        </p:spPr>
        <p:txBody>
          <a:bodyPr wrap="square" rtlCol="0">
            <a:spAutoFit/>
          </a:bodyPr>
          <a:lstStyle/>
          <a:p>
            <a:r>
              <a:rPr lang="en-GB" dirty="0" smtClean="0"/>
              <a:t>     			</a:t>
            </a:r>
          </a:p>
          <a:p>
            <a:r>
              <a:rPr lang="en-GB" dirty="0"/>
              <a:t> </a:t>
            </a:r>
          </a:p>
        </p:txBody>
      </p:sp>
      <p:sp>
        <p:nvSpPr>
          <p:cNvPr id="4" name="TextBox 3"/>
          <p:cNvSpPr txBox="1"/>
          <p:nvPr/>
        </p:nvSpPr>
        <p:spPr>
          <a:xfrm>
            <a:off x="305272" y="1412776"/>
            <a:ext cx="2754560" cy="1138773"/>
          </a:xfrm>
          <a:prstGeom prst="rect">
            <a:avLst/>
          </a:prstGeom>
          <a:noFill/>
        </p:spPr>
        <p:txBody>
          <a:bodyPr wrap="square" rtlCol="0">
            <a:spAutoFit/>
          </a:bodyPr>
          <a:lstStyle/>
          <a:p>
            <a:r>
              <a:rPr lang="en-GB" sz="3200" dirty="0" smtClean="0">
                <a:latin typeface="Verdana" panose="020B0604030504040204" pitchFamily="34" charset="0"/>
                <a:ea typeface="Verdana" panose="020B0604030504040204" pitchFamily="34" charset="0"/>
                <a:cs typeface="Verdana" panose="020B0604030504040204" pitchFamily="34" charset="0"/>
              </a:rPr>
              <a:t>553,605 </a:t>
            </a:r>
            <a:r>
              <a:rPr lang="en-GB" dirty="0" smtClean="0">
                <a:latin typeface="Verdana" panose="020B0604030504040204" pitchFamily="34" charset="0"/>
                <a:ea typeface="Verdana" panose="020B0604030504040204" pitchFamily="34" charset="0"/>
                <a:cs typeface="Verdana" panose="020B0604030504040204" pitchFamily="34" charset="0"/>
              </a:rPr>
              <a:t>page</a:t>
            </a:r>
            <a:br>
              <a:rPr lang="en-GB" dirty="0" smtClean="0">
                <a:latin typeface="Verdana" panose="020B0604030504040204" pitchFamily="34" charset="0"/>
                <a:ea typeface="Verdana" panose="020B0604030504040204" pitchFamily="34" charset="0"/>
                <a:cs typeface="Verdana" panose="020B0604030504040204" pitchFamily="34" charset="0"/>
              </a:rPr>
            </a:br>
            <a:r>
              <a:rPr lang="en-GB" dirty="0" smtClean="0">
                <a:latin typeface="Verdana" panose="020B0604030504040204" pitchFamily="34" charset="0"/>
                <a:ea typeface="Verdana" panose="020B0604030504040204" pitchFamily="34" charset="0"/>
                <a:cs typeface="Verdana" panose="020B0604030504040204" pitchFamily="34" charset="0"/>
              </a:rPr>
              <a:t>views </a:t>
            </a:r>
            <a:r>
              <a:rPr lang="en-GB" dirty="0">
                <a:latin typeface="Verdana" panose="020B0604030504040204" pitchFamily="34" charset="0"/>
                <a:ea typeface="Verdana" panose="020B0604030504040204" pitchFamily="34" charset="0"/>
                <a:cs typeface="Verdana" panose="020B0604030504040204" pitchFamily="34" charset="0"/>
              </a:rPr>
              <a:t>in </a:t>
            </a:r>
            <a:r>
              <a:rPr lang="en-GB" dirty="0" smtClean="0">
                <a:latin typeface="Verdana" panose="020B0604030504040204" pitchFamily="34" charset="0"/>
                <a:ea typeface="Verdana" panose="020B0604030504040204" pitchFamily="34" charset="0"/>
                <a:cs typeface="Verdana" panose="020B0604030504040204" pitchFamily="34" charset="0"/>
              </a:rPr>
              <a:t>Q1, </a:t>
            </a:r>
            <a:r>
              <a:rPr lang="en-GB" dirty="0" smtClean="0">
                <a:latin typeface="Verdana" panose="020B0604030504040204" pitchFamily="34" charset="0"/>
                <a:ea typeface="Verdana" panose="020B0604030504040204" pitchFamily="34" charset="0"/>
                <a:cs typeface="Verdana" panose="020B0604030504040204" pitchFamily="34" charset="0"/>
                <a:sym typeface="Wingdings"/>
              </a:rPr>
              <a:t> </a:t>
            </a:r>
            <a:r>
              <a:rPr lang="en-GB" dirty="0">
                <a:latin typeface="Verdana" panose="020B0604030504040204" pitchFamily="34" charset="0"/>
                <a:ea typeface="Verdana" panose="020B0604030504040204" pitchFamily="34" charset="0"/>
                <a:cs typeface="Verdana" panose="020B0604030504040204" pitchFamily="34" charset="0"/>
                <a:sym typeface="Wingdings"/>
              </a:rPr>
              <a:t>1% </a:t>
            </a:r>
            <a:r>
              <a:rPr lang="en-GB" dirty="0" smtClean="0">
                <a:latin typeface="Verdana" panose="020B0604030504040204" pitchFamily="34" charset="0"/>
                <a:ea typeface="Verdana" panose="020B0604030504040204" pitchFamily="34" charset="0"/>
                <a:cs typeface="Verdana" panose="020B0604030504040204" pitchFamily="34" charset="0"/>
                <a:sym typeface="Wingdings"/>
              </a:rPr>
              <a:t>on</a:t>
            </a:r>
          </a:p>
          <a:p>
            <a:r>
              <a:rPr lang="en-GB" dirty="0" smtClean="0">
                <a:latin typeface="Verdana" panose="020B0604030504040204" pitchFamily="34" charset="0"/>
                <a:ea typeface="Verdana" panose="020B0604030504040204" pitchFamily="34" charset="0"/>
                <a:cs typeface="Verdana" panose="020B0604030504040204" pitchFamily="34" charset="0"/>
                <a:sym typeface="Wingdings"/>
              </a:rPr>
              <a:t>Q4 </a:t>
            </a:r>
            <a:r>
              <a:rPr lang="en-GB" dirty="0">
                <a:latin typeface="Verdana" panose="020B0604030504040204" pitchFamily="34" charset="0"/>
                <a:ea typeface="Verdana" panose="020B0604030504040204" pitchFamily="34" charset="0"/>
                <a:cs typeface="Verdana" panose="020B0604030504040204" pitchFamily="34" charset="0"/>
                <a:sym typeface="Wingdings"/>
              </a:rPr>
              <a:t>2015/16</a:t>
            </a:r>
            <a:r>
              <a:rPr lang="en-GB" dirty="0">
                <a:latin typeface="Verdana" panose="020B0604030504040204" pitchFamily="34" charset="0"/>
                <a:ea typeface="Verdana" panose="020B0604030504040204" pitchFamily="34" charset="0"/>
                <a:cs typeface="Verdana" panose="020B0604030504040204" pitchFamily="34" charset="0"/>
              </a:rPr>
              <a:t> </a:t>
            </a:r>
            <a:r>
              <a:rPr lang="en-GB" sz="1600" dirty="0">
                <a:latin typeface="Verdana" panose="020B0604030504040204" pitchFamily="34" charset="0"/>
                <a:ea typeface="Verdana" panose="020B0604030504040204" pitchFamily="34" charset="0"/>
                <a:cs typeface="Verdana" panose="020B0604030504040204" pitchFamily="34" charset="0"/>
              </a:rPr>
              <a:t>              </a:t>
            </a:r>
          </a:p>
        </p:txBody>
      </p:sp>
      <p:pic>
        <p:nvPicPr>
          <p:cNvPr id="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7944" y="2276872"/>
            <a:ext cx="4922849" cy="28022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Box 9"/>
          <p:cNvSpPr txBox="1"/>
          <p:nvPr/>
        </p:nvSpPr>
        <p:spPr>
          <a:xfrm>
            <a:off x="5649820" y="1196752"/>
            <a:ext cx="2522580" cy="830997"/>
          </a:xfrm>
          <a:prstGeom prst="rect">
            <a:avLst/>
          </a:prstGeom>
          <a:noFill/>
        </p:spPr>
        <p:txBody>
          <a:bodyPr wrap="square" rtlCol="0">
            <a:spAutoFit/>
          </a:bodyPr>
          <a:lstStyle/>
          <a:p>
            <a:r>
              <a:rPr lang="en-GB" sz="1600" dirty="0" smtClean="0">
                <a:latin typeface="Verdana" panose="020B0604030504040204" pitchFamily="34" charset="0"/>
                <a:ea typeface="Verdana" panose="020B0604030504040204" pitchFamily="34" charset="0"/>
                <a:cs typeface="Verdana" panose="020B0604030504040204" pitchFamily="34" charset="0"/>
              </a:rPr>
              <a:t>27 June: </a:t>
            </a:r>
            <a:r>
              <a:rPr lang="en-GB" sz="1600" dirty="0">
                <a:latin typeface="Verdana" panose="020B0604030504040204" pitchFamily="34" charset="0"/>
                <a:ea typeface="Verdana" panose="020B0604030504040204" pitchFamily="34" charset="0"/>
                <a:cs typeface="Verdana" panose="020B0604030504040204" pitchFamily="34" charset="0"/>
              </a:rPr>
              <a:t>Chris announces interim Deputy Commissioner</a:t>
            </a:r>
          </a:p>
        </p:txBody>
      </p:sp>
      <p:cxnSp>
        <p:nvCxnSpPr>
          <p:cNvPr id="11" name="Straight Arrow Connector 10"/>
          <p:cNvCxnSpPr/>
          <p:nvPr/>
        </p:nvCxnSpPr>
        <p:spPr>
          <a:xfrm>
            <a:off x="7452320" y="2060848"/>
            <a:ext cx="713981" cy="64752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7836325" y="620688"/>
            <a:ext cx="1128163" cy="830997"/>
          </a:xfrm>
          <a:prstGeom prst="rect">
            <a:avLst/>
          </a:prstGeom>
          <a:noFill/>
        </p:spPr>
        <p:txBody>
          <a:bodyPr wrap="square" rtlCol="0">
            <a:spAutoFit/>
          </a:bodyPr>
          <a:lstStyle/>
          <a:p>
            <a:r>
              <a:rPr lang="en-GB" sz="1600" dirty="0" smtClean="0">
                <a:latin typeface="Verdana" panose="020B0604030504040204" pitchFamily="34" charset="0"/>
                <a:ea typeface="Verdana" panose="020B0604030504040204" pitchFamily="34" charset="0"/>
                <a:cs typeface="Verdana" panose="020B0604030504040204" pitchFamily="34" charset="0"/>
              </a:rPr>
              <a:t>28 June: annual</a:t>
            </a:r>
            <a:br>
              <a:rPr lang="en-GB" sz="1600" dirty="0" smtClean="0">
                <a:latin typeface="Verdana" panose="020B0604030504040204" pitchFamily="34" charset="0"/>
                <a:ea typeface="Verdana" panose="020B0604030504040204" pitchFamily="34" charset="0"/>
                <a:cs typeface="Verdana" panose="020B0604030504040204" pitchFamily="34" charset="0"/>
              </a:rPr>
            </a:br>
            <a:r>
              <a:rPr lang="en-GB" sz="1600" dirty="0" smtClean="0">
                <a:latin typeface="Verdana" panose="020B0604030504040204" pitchFamily="34" charset="0"/>
                <a:ea typeface="Verdana" panose="020B0604030504040204" pitchFamily="34" charset="0"/>
                <a:cs typeface="Verdana" panose="020B0604030504040204" pitchFamily="34" charset="0"/>
              </a:rPr>
              <a:t>report</a:t>
            </a:r>
            <a:endParaRPr lang="en-GB" sz="1600" dirty="0">
              <a:latin typeface="Verdana" panose="020B0604030504040204" pitchFamily="34" charset="0"/>
              <a:ea typeface="Verdana" panose="020B0604030504040204" pitchFamily="34" charset="0"/>
              <a:cs typeface="Verdana" panose="020B0604030504040204" pitchFamily="34" charset="0"/>
            </a:endParaRPr>
          </a:p>
        </p:txBody>
      </p:sp>
      <p:cxnSp>
        <p:nvCxnSpPr>
          <p:cNvPr id="13" name="Straight Arrow Connector 12"/>
          <p:cNvCxnSpPr/>
          <p:nvPr/>
        </p:nvCxnSpPr>
        <p:spPr>
          <a:xfrm flipH="1">
            <a:off x="8388423" y="1484784"/>
            <a:ext cx="1" cy="130864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3923928" y="4904581"/>
            <a:ext cx="5220072" cy="1692771"/>
          </a:xfrm>
          <a:prstGeom prst="rect">
            <a:avLst/>
          </a:prstGeom>
          <a:noFill/>
        </p:spPr>
        <p:txBody>
          <a:bodyPr wrap="square" rtlCol="0">
            <a:spAutoFit/>
          </a:bodyPr>
          <a:lstStyle/>
          <a:p>
            <a:r>
              <a:rPr lang="en-GB" dirty="0" smtClean="0">
                <a:latin typeface="Verdana" panose="020B0604030504040204" pitchFamily="34" charset="0"/>
                <a:ea typeface="Verdana" panose="020B0604030504040204" pitchFamily="34" charset="0"/>
                <a:cs typeface="Verdana" panose="020B0604030504040204" pitchFamily="34" charset="0"/>
              </a:rPr>
              <a:t>ICON typically gets more than </a:t>
            </a:r>
            <a:r>
              <a:rPr lang="en-GB" sz="3200" dirty="0" smtClean="0">
                <a:latin typeface="Verdana" panose="020B0604030504040204" pitchFamily="34" charset="0"/>
                <a:ea typeface="Verdana" panose="020B0604030504040204" pitchFamily="34" charset="0"/>
                <a:cs typeface="Verdana" panose="020B0604030504040204" pitchFamily="34" charset="0"/>
              </a:rPr>
              <a:t>8,000</a:t>
            </a:r>
            <a:r>
              <a:rPr lang="en-GB" dirty="0" smtClean="0">
                <a:latin typeface="Verdana" panose="020B0604030504040204" pitchFamily="34" charset="0"/>
                <a:ea typeface="Verdana" panose="020B0604030504040204" pitchFamily="34" charset="0"/>
                <a:cs typeface="Verdana" panose="020B0604030504040204" pitchFamily="34" charset="0"/>
              </a:rPr>
              <a:t> page views a day. The number of views generally reflects the number of people in the office, with peaks mid week, and very low figures at weekends. </a:t>
            </a:r>
            <a:r>
              <a:rPr lang="en-GB" sz="1600" dirty="0">
                <a:latin typeface="Verdana" panose="020B0604030504040204" pitchFamily="34" charset="0"/>
                <a:ea typeface="Verdana" panose="020B0604030504040204" pitchFamily="34" charset="0"/>
                <a:cs typeface="Verdana" panose="020B0604030504040204" pitchFamily="34" charset="0"/>
              </a:rPr>
              <a:t>            </a:t>
            </a:r>
          </a:p>
        </p:txBody>
      </p:sp>
      <p:sp>
        <p:nvSpPr>
          <p:cNvPr id="23" name="7-Point Star 22"/>
          <p:cNvSpPr/>
          <p:nvPr/>
        </p:nvSpPr>
        <p:spPr>
          <a:xfrm>
            <a:off x="155158" y="3789040"/>
            <a:ext cx="1176482" cy="1080120"/>
          </a:xfrm>
          <a:prstGeom prst="star7">
            <a:avLst/>
          </a:prstGeom>
          <a:solidFill>
            <a:schemeClr val="tx2">
              <a:lumMod val="20000"/>
              <a:lumOff val="8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smtClean="0">
                <a:solidFill>
                  <a:schemeClr val="bg1">
                    <a:lumMod val="50000"/>
                  </a:schemeClr>
                </a:solidFill>
              </a:rPr>
              <a:t>1st</a:t>
            </a:r>
            <a:endParaRPr lang="en-GB" sz="2400" dirty="0">
              <a:solidFill>
                <a:schemeClr val="bg1">
                  <a:lumMod val="50000"/>
                </a:schemeClr>
              </a:solidFill>
            </a:endParaRPr>
          </a:p>
        </p:txBody>
      </p:sp>
      <p:sp>
        <p:nvSpPr>
          <p:cNvPr id="25" name="TextBox 24"/>
          <p:cNvSpPr txBox="1"/>
          <p:nvPr/>
        </p:nvSpPr>
        <p:spPr>
          <a:xfrm>
            <a:off x="377280" y="3429000"/>
            <a:ext cx="3546648" cy="3200876"/>
          </a:xfrm>
          <a:prstGeom prst="rect">
            <a:avLst/>
          </a:prstGeom>
          <a:noFill/>
        </p:spPr>
        <p:txBody>
          <a:bodyPr wrap="square" rtlCol="0">
            <a:spAutoFit/>
          </a:bodyPr>
          <a:lstStyle/>
          <a:p>
            <a:r>
              <a:rPr lang="en-GB" dirty="0" smtClean="0">
                <a:latin typeface="Verdana" panose="020B0604030504040204" pitchFamily="34" charset="0"/>
                <a:ea typeface="Verdana" panose="020B0604030504040204" pitchFamily="34" charset="0"/>
                <a:cs typeface="Verdana" panose="020B0604030504040204" pitchFamily="34" charset="0"/>
              </a:rPr>
              <a:t>          Top news stories:</a:t>
            </a:r>
          </a:p>
          <a:p>
            <a:r>
              <a:rPr lang="en-GB" dirty="0" smtClean="0">
                <a:latin typeface="Verdana" panose="020B0604030504040204" pitchFamily="34" charset="0"/>
                <a:ea typeface="Verdana" panose="020B0604030504040204" pitchFamily="34" charset="0"/>
                <a:cs typeface="Verdana" panose="020B0604030504040204" pitchFamily="34" charset="0"/>
              </a:rPr>
              <a:t> </a:t>
            </a:r>
          </a:p>
          <a:p>
            <a:r>
              <a:rPr lang="en-GB" dirty="0" smtClean="0">
                <a:latin typeface="Verdana" panose="020B0604030504040204" pitchFamily="34" charset="0"/>
                <a:ea typeface="Verdana" panose="020B0604030504040204" pitchFamily="34" charset="0"/>
                <a:cs typeface="Verdana" panose="020B0604030504040204" pitchFamily="34" charset="0"/>
              </a:rPr>
              <a:t>           </a:t>
            </a:r>
            <a:r>
              <a:rPr lang="en-GB" sz="2000" dirty="0" smtClean="0">
                <a:latin typeface="Verdana" panose="020B0604030504040204" pitchFamily="34" charset="0"/>
                <a:ea typeface="Verdana" panose="020B0604030504040204" pitchFamily="34" charset="0"/>
                <a:cs typeface="Verdana" panose="020B0604030504040204" pitchFamily="34" charset="0"/>
              </a:rPr>
              <a:t>A thank you from      </a:t>
            </a:r>
            <a:br>
              <a:rPr lang="en-GB" sz="2000" dirty="0" smtClean="0">
                <a:latin typeface="Verdana" panose="020B0604030504040204" pitchFamily="34" charset="0"/>
                <a:ea typeface="Verdana" panose="020B0604030504040204" pitchFamily="34" charset="0"/>
                <a:cs typeface="Verdana" panose="020B0604030504040204" pitchFamily="34" charset="0"/>
              </a:rPr>
            </a:br>
            <a:r>
              <a:rPr lang="en-GB" sz="2000" dirty="0" smtClean="0">
                <a:latin typeface="Verdana" panose="020B0604030504040204" pitchFamily="34" charset="0"/>
                <a:ea typeface="Verdana" panose="020B0604030504040204" pitchFamily="34" charset="0"/>
                <a:cs typeface="Verdana" panose="020B0604030504040204" pitchFamily="34" charset="0"/>
              </a:rPr>
              <a:t>            Chris, </a:t>
            </a:r>
            <a:r>
              <a:rPr lang="en-GB" dirty="0" smtClean="0">
                <a:latin typeface="Verdana" panose="020B0604030504040204" pitchFamily="34" charset="0"/>
                <a:ea typeface="Verdana" panose="020B0604030504040204" pitchFamily="34" charset="0"/>
                <a:cs typeface="Verdana" panose="020B0604030504040204" pitchFamily="34" charset="0"/>
              </a:rPr>
              <a:t>30 June</a:t>
            </a:r>
          </a:p>
          <a:p>
            <a:endParaRPr lang="en-GB" dirty="0" smtClean="0">
              <a:latin typeface="Verdana" panose="020B0604030504040204" pitchFamily="34" charset="0"/>
              <a:ea typeface="Verdana" panose="020B0604030504040204" pitchFamily="34" charset="0"/>
              <a:cs typeface="Verdana" panose="020B0604030504040204" pitchFamily="34" charset="0"/>
            </a:endParaRPr>
          </a:p>
          <a:p>
            <a:r>
              <a:rPr lang="en-GB" dirty="0" smtClean="0">
                <a:latin typeface="Verdana" panose="020B0604030504040204" pitchFamily="34" charset="0"/>
                <a:ea typeface="Verdana" panose="020B0604030504040204" pitchFamily="34" charset="0"/>
                <a:cs typeface="Verdana" panose="020B0604030504040204" pitchFamily="34" charset="0"/>
              </a:rPr>
              <a:t>2. Informer (</a:t>
            </a:r>
            <a:r>
              <a:rPr lang="en-GB" dirty="0">
                <a:latin typeface="Verdana" panose="020B0604030504040204" pitchFamily="34" charset="0"/>
                <a:ea typeface="Verdana" panose="020B0604030504040204" pitchFamily="34" charset="0"/>
                <a:cs typeface="Verdana" panose="020B0604030504040204" pitchFamily="34" charset="0"/>
              </a:rPr>
              <a:t>J</a:t>
            </a:r>
            <a:r>
              <a:rPr lang="en-GB" dirty="0" smtClean="0">
                <a:latin typeface="Verdana" panose="020B0604030504040204" pitchFamily="34" charset="0"/>
                <a:ea typeface="Verdana" panose="020B0604030504040204" pitchFamily="34" charset="0"/>
                <a:cs typeface="Verdana" panose="020B0604030504040204" pitchFamily="34" charset="0"/>
              </a:rPr>
              <a:t>une)</a:t>
            </a:r>
          </a:p>
          <a:p>
            <a:r>
              <a:rPr lang="en-GB" dirty="0" smtClean="0">
                <a:latin typeface="Verdana" panose="020B0604030504040204" pitchFamily="34" charset="0"/>
                <a:ea typeface="Verdana" panose="020B0604030504040204" pitchFamily="34" charset="0"/>
                <a:cs typeface="Verdana" panose="020B0604030504040204" pitchFamily="34" charset="0"/>
              </a:rPr>
              <a:t>3. Annual report save the </a:t>
            </a:r>
            <a:br>
              <a:rPr lang="en-GB" dirty="0" smtClean="0">
                <a:latin typeface="Verdana" panose="020B0604030504040204" pitchFamily="34" charset="0"/>
                <a:ea typeface="Verdana" panose="020B0604030504040204" pitchFamily="34" charset="0"/>
                <a:cs typeface="Verdana" panose="020B0604030504040204" pitchFamily="34" charset="0"/>
              </a:rPr>
            </a:br>
            <a:r>
              <a:rPr lang="en-GB" dirty="0" smtClean="0">
                <a:latin typeface="Verdana" panose="020B0604030504040204" pitchFamily="34" charset="0"/>
                <a:ea typeface="Verdana" panose="020B0604030504040204" pitchFamily="34" charset="0"/>
                <a:cs typeface="Verdana" panose="020B0604030504040204" pitchFamily="34" charset="0"/>
              </a:rPr>
              <a:t>    date</a:t>
            </a:r>
          </a:p>
          <a:p>
            <a:r>
              <a:rPr lang="en-GB" dirty="0" smtClean="0">
                <a:latin typeface="Verdana" panose="020B0604030504040204" pitchFamily="34" charset="0"/>
                <a:ea typeface="Verdana" panose="020B0604030504040204" pitchFamily="34" charset="0"/>
                <a:cs typeface="Verdana" panose="020B0604030504040204" pitchFamily="34" charset="0"/>
              </a:rPr>
              <a:t>4. Informer (April)</a:t>
            </a:r>
          </a:p>
          <a:p>
            <a:r>
              <a:rPr lang="en-GB" dirty="0" smtClean="0">
                <a:latin typeface="Verdana" panose="020B0604030504040204" pitchFamily="34" charset="0"/>
                <a:ea typeface="Verdana" panose="020B0604030504040204" pitchFamily="34" charset="0"/>
                <a:cs typeface="Verdana" panose="020B0604030504040204" pitchFamily="34" charset="0"/>
              </a:rPr>
              <a:t>5. Annual report </a:t>
            </a:r>
            <a:br>
              <a:rPr lang="en-GB" dirty="0" smtClean="0">
                <a:latin typeface="Verdana" panose="020B0604030504040204" pitchFamily="34" charset="0"/>
                <a:ea typeface="Verdana" panose="020B0604030504040204" pitchFamily="34" charset="0"/>
                <a:cs typeface="Verdana" panose="020B0604030504040204" pitchFamily="34" charset="0"/>
              </a:rPr>
            </a:br>
            <a:r>
              <a:rPr lang="en-GB" dirty="0" smtClean="0">
                <a:latin typeface="Verdana" panose="020B0604030504040204" pitchFamily="34" charset="0"/>
                <a:ea typeface="Verdana" panose="020B0604030504040204" pitchFamily="34" charset="0"/>
                <a:cs typeface="Verdana" panose="020B0604030504040204" pitchFamily="34" charset="0"/>
              </a:rPr>
              <a:t>    published</a:t>
            </a:r>
            <a:r>
              <a:rPr lang="en-GB" sz="1600" dirty="0">
                <a:latin typeface="Verdana" panose="020B0604030504040204" pitchFamily="34" charset="0"/>
                <a:ea typeface="Verdana" panose="020B0604030504040204" pitchFamily="34" charset="0"/>
                <a:cs typeface="Verdana" panose="020B0604030504040204" pitchFamily="34" charset="0"/>
              </a:rPr>
              <a:t>        </a:t>
            </a:r>
          </a:p>
        </p:txBody>
      </p:sp>
    </p:spTree>
    <p:extLst>
      <p:ext uri="{BB962C8B-B14F-4D97-AF65-F5344CB8AC3E}">
        <p14:creationId xmlns:p14="http://schemas.microsoft.com/office/powerpoint/2010/main" val="13847125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l"/>
            <a:r>
              <a:rPr lang="en-GB" dirty="0" smtClean="0">
                <a:latin typeface="Georgia" panose="02040502050405020303" pitchFamily="18" charset="0"/>
              </a:rPr>
              <a:t>Headlines</a:t>
            </a:r>
            <a:endParaRPr lang="en-GB" dirty="0">
              <a:latin typeface="Georgia" panose="02040502050405020303" pitchFamily="18" charset="0"/>
            </a:endParaRPr>
          </a:p>
        </p:txBody>
      </p:sp>
      <p:sp>
        <p:nvSpPr>
          <p:cNvPr id="6" name="Content Placeholder 5"/>
          <p:cNvSpPr>
            <a:spLocks noGrp="1"/>
          </p:cNvSpPr>
          <p:nvPr>
            <p:ph idx="1"/>
          </p:nvPr>
        </p:nvSpPr>
        <p:spPr>
          <a:xfrm>
            <a:off x="467544" y="1556792"/>
            <a:ext cx="8229600" cy="4525963"/>
          </a:xfrm>
        </p:spPr>
        <p:txBody>
          <a:bodyPr>
            <a:noAutofit/>
          </a:bodyPr>
          <a:lstStyle/>
          <a:p>
            <a:r>
              <a:rPr lang="en-GB" sz="2400" dirty="0">
                <a:latin typeface="Verdana" panose="020B0604030504040204" pitchFamily="34" charset="0"/>
                <a:ea typeface="Verdana" panose="020B0604030504040204" pitchFamily="34" charset="0"/>
                <a:cs typeface="Verdana" panose="020B0604030504040204" pitchFamily="34" charset="0"/>
              </a:rPr>
              <a:t>Christopher Graham on Today, BBC Breakfast and BBC News, with Steve Eckersley on local radio stations, as DCMS change law around withheld call ID</a:t>
            </a:r>
          </a:p>
          <a:p>
            <a:r>
              <a:rPr lang="en-GB" sz="2400" dirty="0">
                <a:latin typeface="Verdana" panose="020B0604030504040204" pitchFamily="34" charset="0"/>
                <a:ea typeface="Verdana" panose="020B0604030504040204" pitchFamily="34" charset="0"/>
                <a:cs typeface="Verdana" panose="020B0604030504040204" pitchFamily="34" charset="0"/>
              </a:rPr>
              <a:t>1,100 people tune into ICO webinars… Twitter followers up 7%... </a:t>
            </a:r>
            <a:r>
              <a:rPr lang="en-GB" sz="2400" dirty="0" smtClean="0">
                <a:latin typeface="Verdana" panose="020B0604030504040204" pitchFamily="34" charset="0"/>
                <a:ea typeface="Verdana" panose="020B0604030504040204" pitchFamily="34" charset="0"/>
                <a:cs typeface="Verdana" panose="020B0604030504040204" pitchFamily="34" charset="0"/>
              </a:rPr>
              <a:t>e-newsletter </a:t>
            </a:r>
            <a:r>
              <a:rPr lang="en-GB" sz="2400" dirty="0">
                <a:latin typeface="Verdana" panose="020B0604030504040204" pitchFamily="34" charset="0"/>
                <a:ea typeface="Verdana" panose="020B0604030504040204" pitchFamily="34" charset="0"/>
                <a:cs typeface="Verdana" panose="020B0604030504040204" pitchFamily="34" charset="0"/>
              </a:rPr>
              <a:t>subscribers up to 90,000… 80% of visitors are positive about ico.org.uk… 500,000+ page views on ICON…</a:t>
            </a:r>
          </a:p>
          <a:p>
            <a:pPr lvl="0"/>
            <a:r>
              <a:rPr lang="en-GB" sz="2400" dirty="0" smtClean="0">
                <a:latin typeface="Verdana" panose="020B0604030504040204" pitchFamily="34" charset="0"/>
                <a:ea typeface="Verdana" panose="020B0604030504040204" pitchFamily="34" charset="0"/>
                <a:cs typeface="Verdana" panose="020B0604030504040204" pitchFamily="34" charset="0"/>
              </a:rPr>
              <a:t>The annual report is laid, and launched in London, as Brexit dominates discussions</a:t>
            </a:r>
          </a:p>
          <a:p>
            <a:pPr lvl="0"/>
            <a:r>
              <a:rPr lang="en-GB" sz="2400" dirty="0" smtClean="0">
                <a:latin typeface="Verdana" panose="020B0604030504040204" pitchFamily="34" charset="0"/>
                <a:ea typeface="Verdana" panose="020B0604030504040204" pitchFamily="34" charset="0"/>
                <a:cs typeface="Verdana" panose="020B0604030504040204" pitchFamily="34" charset="0"/>
              </a:rPr>
              <a:t>Christopher Graham says farewell to the ICO</a:t>
            </a:r>
            <a:endParaRPr lang="en-GB" sz="2400" dirty="0">
              <a:latin typeface="Verdana" panose="020B0604030504040204" pitchFamily="34" charset="0"/>
              <a:ea typeface="Verdana" panose="020B0604030504040204" pitchFamily="34" charset="0"/>
              <a:cs typeface="Verdana" panose="020B0604030504040204" pitchFamily="34" charset="0"/>
            </a:endParaRPr>
          </a:p>
          <a:p>
            <a:endParaRPr lang="en-GB" dirty="0"/>
          </a:p>
        </p:txBody>
      </p:sp>
    </p:spTree>
    <p:extLst>
      <p:ext uri="{BB962C8B-B14F-4D97-AF65-F5344CB8AC3E}">
        <p14:creationId xmlns:p14="http://schemas.microsoft.com/office/powerpoint/2010/main" val="18909821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16632"/>
            <a:ext cx="8229600" cy="1143000"/>
          </a:xfrm>
        </p:spPr>
        <p:txBody>
          <a:bodyPr>
            <a:normAutofit/>
          </a:bodyPr>
          <a:lstStyle/>
          <a:p>
            <a:pPr algn="l"/>
            <a:r>
              <a:rPr lang="en-GB" dirty="0" smtClean="0">
                <a:latin typeface="Georgia" panose="02040502050405020303" pitchFamily="18" charset="0"/>
              </a:rPr>
              <a:t>Internal communications</a:t>
            </a:r>
            <a:endParaRPr lang="en-GB" dirty="0">
              <a:latin typeface="Georgia" panose="02040502050405020303" pitchFamily="18" charset="0"/>
            </a:endParaRPr>
          </a:p>
        </p:txBody>
      </p:sp>
      <p:sp>
        <p:nvSpPr>
          <p:cNvPr id="19" name="Rectangle 18"/>
          <p:cNvSpPr/>
          <p:nvPr/>
        </p:nvSpPr>
        <p:spPr>
          <a:xfrm>
            <a:off x="4644008" y="4797152"/>
            <a:ext cx="4536504" cy="1969770"/>
          </a:xfrm>
          <a:prstGeom prst="rect">
            <a:avLst/>
          </a:prstGeom>
        </p:spPr>
        <p:txBody>
          <a:bodyPr wrap="square">
            <a:spAutoFit/>
          </a:bodyPr>
          <a:lstStyle/>
          <a:p>
            <a:pPr lvl="0"/>
            <a:r>
              <a:rPr lang="en-GB" dirty="0" smtClean="0">
                <a:latin typeface="Verdana" panose="020B0604030504040204" pitchFamily="34" charset="0"/>
                <a:ea typeface="Verdana" panose="020B0604030504040204" pitchFamily="34" charset="0"/>
                <a:cs typeface="Verdana" panose="020B0604030504040204" pitchFamily="34" charset="0"/>
              </a:rPr>
              <a:t>Dyslexia Action named ICO charity of the year, following staff consultation. ICO football tournament and Euro2016 fundraising in June brings total raised for Dyslexia Action to </a:t>
            </a:r>
            <a:r>
              <a:rPr lang="en-GB" sz="3200" dirty="0" smtClean="0">
                <a:latin typeface="Verdana" panose="020B0604030504040204" pitchFamily="34" charset="0"/>
                <a:ea typeface="Verdana" panose="020B0604030504040204" pitchFamily="34" charset="0"/>
                <a:cs typeface="Verdana" panose="020B0604030504040204" pitchFamily="34" charset="0"/>
              </a:rPr>
              <a:t>£1,750</a:t>
            </a:r>
            <a:r>
              <a:rPr lang="en-GB" dirty="0" smtClean="0">
                <a:latin typeface="Verdana" panose="020B0604030504040204" pitchFamily="34" charset="0"/>
                <a:ea typeface="Verdana" panose="020B0604030504040204" pitchFamily="34" charset="0"/>
                <a:cs typeface="Verdana" panose="020B0604030504040204" pitchFamily="34" charset="0"/>
              </a:rPr>
              <a:t>.</a:t>
            </a:r>
          </a:p>
        </p:txBody>
      </p:sp>
      <p:sp>
        <p:nvSpPr>
          <p:cNvPr id="27" name="TextBox 26"/>
          <p:cNvSpPr txBox="1"/>
          <p:nvPr/>
        </p:nvSpPr>
        <p:spPr>
          <a:xfrm>
            <a:off x="2195736" y="3668831"/>
            <a:ext cx="2304256" cy="1200329"/>
          </a:xfrm>
          <a:prstGeom prst="rect">
            <a:avLst/>
          </a:prstGeom>
          <a:noFill/>
        </p:spPr>
        <p:txBody>
          <a:bodyPr wrap="square" rtlCol="0">
            <a:spAutoFit/>
          </a:bodyPr>
          <a:lstStyle/>
          <a:p>
            <a:r>
              <a:rPr lang="en-GB" dirty="0" smtClean="0">
                <a:latin typeface="Verdana" panose="020B0604030504040204" pitchFamily="34" charset="0"/>
                <a:ea typeface="Verdana" panose="020B0604030504040204" pitchFamily="34" charset="0"/>
                <a:cs typeface="Verdana" panose="020B0604030504040204" pitchFamily="34" charset="0"/>
              </a:rPr>
              <a:t>Farewell to Chris Graham at a marquee event for staff</a:t>
            </a:r>
            <a:endParaRPr lang="en-GB" sz="3200" dirty="0">
              <a:latin typeface="Verdana" panose="020B0604030504040204" pitchFamily="34" charset="0"/>
              <a:ea typeface="Verdana" panose="020B0604030504040204" pitchFamily="34" charset="0"/>
              <a:cs typeface="Verdana" panose="020B0604030504040204" pitchFamily="34" charset="0"/>
            </a:endParaRPr>
          </a:p>
        </p:txBody>
      </p:sp>
      <p:pic>
        <p:nvPicPr>
          <p:cNvPr id="3"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4608351" y="1196752"/>
            <a:ext cx="2843969" cy="13517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descr="DSC_385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7936" y="3634159"/>
            <a:ext cx="1995587" cy="299338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DSC_4059.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29009" y="4938934"/>
            <a:ext cx="2516343" cy="1677562"/>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6660232" y="1984772"/>
            <a:ext cx="2349759" cy="2308324"/>
          </a:xfrm>
          <a:prstGeom prst="rect">
            <a:avLst/>
          </a:prstGeom>
          <a:solidFill>
            <a:schemeClr val="bg1"/>
          </a:solidFill>
        </p:spPr>
        <p:txBody>
          <a:bodyPr wrap="square" rtlCol="0">
            <a:spAutoFit/>
          </a:bodyPr>
          <a:lstStyle/>
          <a:p>
            <a:r>
              <a:rPr lang="en-GB" dirty="0" smtClean="0">
                <a:latin typeface="Verdana" panose="020B0604030504040204" pitchFamily="34" charset="0"/>
                <a:ea typeface="Verdana" panose="020B0604030504040204" pitchFamily="34" charset="0"/>
                <a:cs typeface="Verdana" panose="020B0604030504040204" pitchFamily="34" charset="0"/>
              </a:rPr>
              <a:t>The ICO supported Carers Week, with a piece from Mike Collins on ICON, and posters and flyers across the offices.</a:t>
            </a:r>
            <a:endParaRPr lang="en-GB" dirty="0">
              <a:latin typeface="Verdana" panose="020B0604030504040204" pitchFamily="34" charset="0"/>
              <a:ea typeface="Verdana" panose="020B0604030504040204" pitchFamily="34" charset="0"/>
              <a:cs typeface="Verdana" panose="020B0604030504040204" pitchFamily="34" charset="0"/>
            </a:endParaRPr>
          </a:p>
        </p:txBody>
      </p:sp>
      <p:pic>
        <p:nvPicPr>
          <p:cNvPr id="1032" name="Picture 8" descr="Dyslexia Action Logo.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36022" y="3861048"/>
            <a:ext cx="1590675" cy="904875"/>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395536" y="1196753"/>
            <a:ext cx="3600400" cy="2031325"/>
          </a:xfrm>
          <a:prstGeom prst="rect">
            <a:avLst/>
          </a:prstGeom>
          <a:solidFill>
            <a:schemeClr val="bg1"/>
          </a:solidFill>
        </p:spPr>
        <p:txBody>
          <a:bodyPr wrap="square" rtlCol="0">
            <a:spAutoFit/>
          </a:bodyPr>
          <a:lstStyle/>
          <a:p>
            <a:r>
              <a:rPr lang="en-GB" dirty="0" smtClean="0">
                <a:latin typeface="Verdana" panose="020B0604030504040204" pitchFamily="34" charset="0"/>
                <a:ea typeface="Verdana" panose="020B0604030504040204" pitchFamily="34" charset="0"/>
                <a:cs typeface="Verdana" panose="020B0604030504040204" pitchFamily="34" charset="0"/>
              </a:rPr>
              <a:t>Initial results from the staff survey show 95</a:t>
            </a:r>
            <a:r>
              <a:rPr lang="en-GB" dirty="0">
                <a:latin typeface="Verdana" panose="020B0604030504040204" pitchFamily="34" charset="0"/>
                <a:ea typeface="Verdana" panose="020B0604030504040204" pitchFamily="34" charset="0"/>
                <a:cs typeface="Verdana" panose="020B0604030504040204" pitchFamily="34" charset="0"/>
              </a:rPr>
              <a:t>% of staff </a:t>
            </a:r>
            <a:r>
              <a:rPr lang="en-GB" dirty="0" smtClean="0">
                <a:latin typeface="Verdana" panose="020B0604030504040204" pitchFamily="34" charset="0"/>
                <a:ea typeface="Verdana" panose="020B0604030504040204" pitchFamily="34" charset="0"/>
                <a:cs typeface="Verdana" panose="020B0604030504040204" pitchFamily="34" charset="0"/>
              </a:rPr>
              <a:t>say </a:t>
            </a:r>
            <a:r>
              <a:rPr lang="en-GB" dirty="0">
                <a:latin typeface="Verdana" panose="020B0604030504040204" pitchFamily="34" charset="0"/>
                <a:ea typeface="Verdana" panose="020B0604030504040204" pitchFamily="34" charset="0"/>
                <a:cs typeface="Verdana" panose="020B0604030504040204" pitchFamily="34" charset="0"/>
              </a:rPr>
              <a:t>they have good relationships with </a:t>
            </a:r>
            <a:r>
              <a:rPr lang="en-GB" dirty="0" smtClean="0">
                <a:latin typeface="Verdana" panose="020B0604030504040204" pitchFamily="34" charset="0"/>
                <a:ea typeface="Verdana" panose="020B0604030504040204" pitchFamily="34" charset="0"/>
                <a:cs typeface="Verdana" panose="020B0604030504040204" pitchFamily="34" charset="0"/>
              </a:rPr>
              <a:t>colleagues, 88</a:t>
            </a:r>
            <a:r>
              <a:rPr lang="en-GB" dirty="0">
                <a:latin typeface="Verdana" panose="020B0604030504040204" pitchFamily="34" charset="0"/>
                <a:ea typeface="Verdana" panose="020B0604030504040204" pitchFamily="34" charset="0"/>
                <a:cs typeface="Verdana" panose="020B0604030504040204" pitchFamily="34" charset="0"/>
              </a:rPr>
              <a:t>% </a:t>
            </a:r>
            <a:r>
              <a:rPr lang="en-GB" dirty="0" smtClean="0">
                <a:latin typeface="Verdana" panose="020B0604030504040204" pitchFamily="34" charset="0"/>
                <a:ea typeface="Verdana" panose="020B0604030504040204" pitchFamily="34" charset="0"/>
                <a:cs typeface="Verdana" panose="020B0604030504040204" pitchFamily="34" charset="0"/>
              </a:rPr>
              <a:t>say </a:t>
            </a:r>
            <a:r>
              <a:rPr lang="en-GB" dirty="0">
                <a:latin typeface="Verdana" panose="020B0604030504040204" pitchFamily="34" charset="0"/>
                <a:ea typeface="Verdana" panose="020B0604030504040204" pitchFamily="34" charset="0"/>
                <a:cs typeface="Verdana" panose="020B0604030504040204" pitchFamily="34" charset="0"/>
              </a:rPr>
              <a:t>the people they work with are willing to </a:t>
            </a:r>
            <a:r>
              <a:rPr lang="en-GB" dirty="0" smtClean="0">
                <a:latin typeface="Verdana" panose="020B0604030504040204" pitchFamily="34" charset="0"/>
                <a:ea typeface="Verdana" panose="020B0604030504040204" pitchFamily="34" charset="0"/>
                <a:cs typeface="Verdana" panose="020B0604030504040204" pitchFamily="34" charset="0"/>
              </a:rPr>
              <a:t>help, but  </a:t>
            </a:r>
            <a:r>
              <a:rPr lang="en-GB" dirty="0">
                <a:latin typeface="Verdana" panose="020B0604030504040204" pitchFamily="34" charset="0"/>
                <a:ea typeface="Verdana" panose="020B0604030504040204" pitchFamily="34" charset="0"/>
                <a:cs typeface="Verdana" panose="020B0604030504040204" pitchFamily="34" charset="0"/>
              </a:rPr>
              <a:t>just 11% </a:t>
            </a:r>
            <a:r>
              <a:rPr lang="en-GB" dirty="0" smtClean="0">
                <a:latin typeface="Verdana" panose="020B0604030504040204" pitchFamily="34" charset="0"/>
                <a:ea typeface="Verdana" panose="020B0604030504040204" pitchFamily="34" charset="0"/>
                <a:cs typeface="Verdana" panose="020B0604030504040204" pitchFamily="34" charset="0"/>
              </a:rPr>
              <a:t>feel </a:t>
            </a:r>
            <a:r>
              <a:rPr lang="en-GB" dirty="0">
                <a:latin typeface="Verdana" panose="020B0604030504040204" pitchFamily="34" charset="0"/>
                <a:ea typeface="Verdana" panose="020B0604030504040204" pitchFamily="34" charset="0"/>
                <a:cs typeface="Verdana" panose="020B0604030504040204" pitchFamily="34" charset="0"/>
              </a:rPr>
              <a:t>their pay is fair</a:t>
            </a:r>
          </a:p>
        </p:txBody>
      </p:sp>
    </p:spTree>
    <p:extLst>
      <p:ext uri="{BB962C8B-B14F-4D97-AF65-F5344CB8AC3E}">
        <p14:creationId xmlns:p14="http://schemas.microsoft.com/office/powerpoint/2010/main" val="30115461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225303" y="2962746"/>
            <a:ext cx="4454974" cy="6102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9" name="Picture 7"/>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280367" y="2508429"/>
            <a:ext cx="907257" cy="4885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80" name="Picture 8"/>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a:stretch/>
        </p:blipFill>
        <p:spPr bwMode="auto">
          <a:xfrm>
            <a:off x="62855" y="4257650"/>
            <a:ext cx="5229225" cy="971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81" name="Picture 9"/>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a:stretch/>
        </p:blipFill>
        <p:spPr bwMode="auto">
          <a:xfrm>
            <a:off x="253777" y="3700152"/>
            <a:ext cx="2487724" cy="5929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6"/>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a:stretch/>
        </p:blipFill>
        <p:spPr bwMode="auto">
          <a:xfrm>
            <a:off x="4989736" y="2755776"/>
            <a:ext cx="1814512"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83" name="Picture 11"/>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a:stretch/>
        </p:blipFill>
        <p:spPr bwMode="auto">
          <a:xfrm>
            <a:off x="251520" y="5887258"/>
            <a:ext cx="3886955" cy="5094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Picture 7"/>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354670" y="5479512"/>
            <a:ext cx="767300" cy="4131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82" name="Picture 10"/>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a:stretch/>
        </p:blipFill>
        <p:spPr bwMode="auto">
          <a:xfrm>
            <a:off x="4900269" y="3083607"/>
            <a:ext cx="4136227" cy="10602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225303" y="1196752"/>
            <a:ext cx="8522217" cy="1200329"/>
          </a:xfrm>
          <a:prstGeom prst="rect">
            <a:avLst/>
          </a:prstGeom>
        </p:spPr>
        <p:txBody>
          <a:bodyPr wrap="square">
            <a:spAutoFit/>
          </a:bodyPr>
          <a:lstStyle/>
          <a:p>
            <a:pPr lvl="0"/>
            <a:r>
              <a:rPr lang="en-GB" dirty="0">
                <a:latin typeface="Verdana" panose="020B0604030504040204" pitchFamily="34" charset="0"/>
                <a:ea typeface="Verdana" panose="020B0604030504040204" pitchFamily="34" charset="0"/>
                <a:cs typeface="Verdana" panose="020B0604030504040204" pitchFamily="34" charset="0"/>
              </a:rPr>
              <a:t>Local and national coverage around fines for Kent Police, Blackpool Teaching Hospital NHS Trust, Chelsea and </a:t>
            </a:r>
            <a:r>
              <a:rPr lang="en-GB" dirty="0" smtClean="0">
                <a:latin typeface="Verdana" panose="020B0604030504040204" pitchFamily="34" charset="0"/>
                <a:ea typeface="Verdana" panose="020B0604030504040204" pitchFamily="34" charset="0"/>
                <a:cs typeface="Verdana" panose="020B0604030504040204" pitchFamily="34" charset="0"/>
              </a:rPr>
              <a:t>Westminster </a:t>
            </a:r>
            <a:r>
              <a:rPr lang="en-GB" dirty="0">
                <a:latin typeface="Verdana" panose="020B0604030504040204" pitchFamily="34" charset="0"/>
                <a:ea typeface="Verdana" panose="020B0604030504040204" pitchFamily="34" charset="0"/>
                <a:cs typeface="Verdana" panose="020B0604030504040204" pitchFamily="34" charset="0"/>
              </a:rPr>
              <a:t>Hospital NHS Foundation, Better for the Country and Nevis </a:t>
            </a:r>
            <a:r>
              <a:rPr lang="en-GB" dirty="0" smtClean="0">
                <a:latin typeface="Verdana" panose="020B0604030504040204" pitchFamily="34" charset="0"/>
                <a:ea typeface="Verdana" panose="020B0604030504040204" pitchFamily="34" charset="0"/>
                <a:cs typeface="Verdana" panose="020B0604030504040204" pitchFamily="34" charset="0"/>
              </a:rPr>
              <a:t>Homes, plus Jonathan Bamford is interviewed by Sky News about ANPR…</a:t>
            </a:r>
            <a:endParaRPr lang="en-GB" dirty="0">
              <a:latin typeface="Verdana" panose="020B0604030504040204" pitchFamily="34" charset="0"/>
              <a:ea typeface="Verdana" panose="020B0604030504040204" pitchFamily="34" charset="0"/>
              <a:cs typeface="Verdana" panose="020B0604030504040204" pitchFamily="34" charset="0"/>
            </a:endParaRPr>
          </a:p>
        </p:txBody>
      </p:sp>
      <p:sp>
        <p:nvSpPr>
          <p:cNvPr id="19" name="Title 4"/>
          <p:cNvSpPr>
            <a:spLocks noGrp="1"/>
          </p:cNvSpPr>
          <p:nvPr>
            <p:ph type="title"/>
          </p:nvPr>
        </p:nvSpPr>
        <p:spPr>
          <a:xfrm>
            <a:off x="251520" y="260648"/>
            <a:ext cx="8229600" cy="1143000"/>
          </a:xfrm>
        </p:spPr>
        <p:txBody>
          <a:bodyPr/>
          <a:lstStyle/>
          <a:p>
            <a:pPr algn="l"/>
            <a:r>
              <a:rPr lang="en-GB" dirty="0" smtClean="0">
                <a:latin typeface="Georgia" panose="02040502050405020303" pitchFamily="18" charset="0"/>
              </a:rPr>
              <a:t>Media coverage</a:t>
            </a:r>
            <a:endParaRPr lang="en-GB" dirty="0">
              <a:latin typeface="Georgia" panose="02040502050405020303" pitchFamily="18" charset="0"/>
            </a:endParaRPr>
          </a:p>
        </p:txBody>
      </p:sp>
      <p:pic>
        <p:nvPicPr>
          <p:cNvPr id="1026" name="Picture 2"/>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a:stretch/>
        </p:blipFill>
        <p:spPr bwMode="auto">
          <a:xfrm>
            <a:off x="6475212" y="5278291"/>
            <a:ext cx="2272308" cy="14630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 name="Picture 2"/>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a:stretch/>
        </p:blipFill>
        <p:spPr bwMode="auto">
          <a:xfrm>
            <a:off x="5652120" y="4393519"/>
            <a:ext cx="3101129" cy="9365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429880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146669" y="5157192"/>
            <a:ext cx="1814512"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84" name="Picture 1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76595" y="2829471"/>
            <a:ext cx="5575525" cy="3835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89" name="Picture 17"/>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a:stretch/>
        </p:blipFill>
        <p:spPr bwMode="auto">
          <a:xfrm>
            <a:off x="113431" y="2550326"/>
            <a:ext cx="3095004" cy="3254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90" name="Picture 18"/>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a:stretch/>
        </p:blipFill>
        <p:spPr bwMode="auto">
          <a:xfrm>
            <a:off x="150067" y="5554101"/>
            <a:ext cx="4133901" cy="11746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91" name="Picture 19"/>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a:stretch/>
        </p:blipFill>
        <p:spPr bwMode="auto">
          <a:xfrm>
            <a:off x="4553374" y="5511641"/>
            <a:ext cx="4436180" cy="9416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92" name="Picture 20"/>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a:stretch/>
        </p:blipFill>
        <p:spPr bwMode="auto">
          <a:xfrm>
            <a:off x="6771464" y="3421651"/>
            <a:ext cx="2372536" cy="16878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251521" y="1316484"/>
            <a:ext cx="8496000" cy="923330"/>
          </a:xfrm>
          <a:prstGeom prst="rect">
            <a:avLst/>
          </a:prstGeom>
        </p:spPr>
        <p:txBody>
          <a:bodyPr wrap="square">
            <a:spAutoFit/>
          </a:bodyPr>
          <a:lstStyle/>
          <a:p>
            <a:pPr lvl="0"/>
            <a:r>
              <a:rPr lang="en-GB" dirty="0" smtClean="0">
                <a:latin typeface="Verdana" panose="020B0604030504040204" pitchFamily="34" charset="0"/>
                <a:ea typeface="Verdana" panose="020B0604030504040204" pitchFamily="34" charset="0"/>
                <a:cs typeface="Verdana" panose="020B0604030504040204" pitchFamily="34" charset="0"/>
              </a:rPr>
              <a:t>A Select Committee report into cyber security is covered across the media, a high profile FOI decision gets coverage in the sport pages, and an interview with Christopher focuses on PECR powers:</a:t>
            </a:r>
            <a:endParaRPr lang="en-GB" dirty="0">
              <a:latin typeface="Verdana" panose="020B0604030504040204" pitchFamily="34" charset="0"/>
              <a:ea typeface="Verdana" panose="020B0604030504040204" pitchFamily="34" charset="0"/>
              <a:cs typeface="Verdana" panose="020B0604030504040204" pitchFamily="34" charset="0"/>
            </a:endParaRPr>
          </a:p>
        </p:txBody>
      </p:sp>
      <p:sp>
        <p:nvSpPr>
          <p:cNvPr id="19" name="Title 4"/>
          <p:cNvSpPr>
            <a:spLocks noGrp="1"/>
          </p:cNvSpPr>
          <p:nvPr>
            <p:ph type="title"/>
          </p:nvPr>
        </p:nvSpPr>
        <p:spPr>
          <a:xfrm>
            <a:off x="230832" y="274638"/>
            <a:ext cx="8229600" cy="1143000"/>
          </a:xfrm>
        </p:spPr>
        <p:txBody>
          <a:bodyPr>
            <a:normAutofit/>
          </a:bodyPr>
          <a:lstStyle/>
          <a:p>
            <a:pPr algn="l"/>
            <a:r>
              <a:rPr lang="en-GB" dirty="0" smtClean="0">
                <a:latin typeface="Georgia" panose="02040502050405020303" pitchFamily="18" charset="0"/>
              </a:rPr>
              <a:t>Our work in the headlines</a:t>
            </a:r>
            <a:endParaRPr lang="en-GB" dirty="0">
              <a:latin typeface="Georgia" panose="02040502050405020303" pitchFamily="18" charset="0"/>
            </a:endParaRPr>
          </a:p>
        </p:txBody>
      </p:sp>
      <p:pic>
        <p:nvPicPr>
          <p:cNvPr id="20" name="Picture 3"/>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a:stretch/>
        </p:blipFill>
        <p:spPr bwMode="auto">
          <a:xfrm>
            <a:off x="97855" y="4046450"/>
            <a:ext cx="6257925" cy="828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 name="Picture 4"/>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a:stretch/>
        </p:blipFill>
        <p:spPr bwMode="auto">
          <a:xfrm>
            <a:off x="-3398" y="3532864"/>
            <a:ext cx="2991222" cy="5135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descr="http://www.newsworks.org.uk/write/MediaUploads/Facts%20and%20Figures/Newspaper%20Mastheads/times.png">
            <a:hlinkClick r:id="rId11"/>
          </p:cNvPr>
          <p:cNvPicPr>
            <a:picLocks noChangeAspect="1" noChangeArrowheads="1"/>
          </p:cNvPicPr>
          <p:nvPr/>
        </p:nvPicPr>
        <p:blipFill rotWithShape="1">
          <a:blip r:embed="rId12" cstate="print">
            <a:extLst>
              <a:ext uri="{28A0092B-C50C-407E-A947-70E740481C1C}">
                <a14:useLocalDpi xmlns:a14="http://schemas.microsoft.com/office/drawing/2010/main" val="0"/>
              </a:ext>
            </a:extLst>
          </a:blip>
          <a:srcRect/>
          <a:stretch/>
        </p:blipFill>
        <p:spPr bwMode="auto">
          <a:xfrm>
            <a:off x="6355780" y="3080474"/>
            <a:ext cx="1976056" cy="341177"/>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s://peterreynolds.files.wordpress.com/2015/07/daily-mail-masthead.jpg">
            <a:hlinkClick r:id="rId13"/>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4540018" y="5101815"/>
            <a:ext cx="1805606" cy="4098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26805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89475"/>
            <a:ext cx="8229600" cy="1143000"/>
          </a:xfrm>
        </p:spPr>
        <p:txBody>
          <a:bodyPr>
            <a:normAutofit/>
          </a:bodyPr>
          <a:lstStyle/>
          <a:p>
            <a:pPr algn="l"/>
            <a:r>
              <a:rPr lang="en-GB" dirty="0" smtClean="0">
                <a:latin typeface="Georgia" panose="02040502050405020303" pitchFamily="18" charset="0"/>
              </a:rPr>
              <a:t>Annual report launch</a:t>
            </a:r>
            <a:endParaRPr lang="en-GB" dirty="0">
              <a:latin typeface="Georgia" panose="02040502050405020303" pitchFamily="18" charset="0"/>
            </a:endParaRPr>
          </a:p>
        </p:txBody>
      </p:sp>
      <p:sp>
        <p:nvSpPr>
          <p:cNvPr id="8" name="TextBox 7"/>
          <p:cNvSpPr txBox="1"/>
          <p:nvPr/>
        </p:nvSpPr>
        <p:spPr>
          <a:xfrm>
            <a:off x="179512" y="1196752"/>
            <a:ext cx="5178261" cy="1200329"/>
          </a:xfrm>
          <a:prstGeom prst="rect">
            <a:avLst/>
          </a:prstGeom>
          <a:noFill/>
        </p:spPr>
        <p:txBody>
          <a:bodyPr wrap="square" rtlCol="0">
            <a:spAutoFit/>
          </a:bodyPr>
          <a:lstStyle/>
          <a:p>
            <a:endParaRPr lang="en-GB" dirty="0" smtClean="0">
              <a:latin typeface="Verdana" panose="020B0604030504040204" pitchFamily="34" charset="0"/>
              <a:ea typeface="Verdana" panose="020B0604030504040204" pitchFamily="34" charset="0"/>
              <a:cs typeface="Verdana" panose="020B0604030504040204" pitchFamily="34" charset="0"/>
            </a:endParaRPr>
          </a:p>
          <a:p>
            <a:r>
              <a:rPr lang="en-GB" dirty="0" smtClean="0">
                <a:ea typeface="Verdana" panose="020B0604030504040204" pitchFamily="34" charset="0"/>
                <a:cs typeface="Verdana" panose="020B0604030504040204" pitchFamily="34" charset="0"/>
              </a:rPr>
              <a:t/>
            </a:r>
            <a:br>
              <a:rPr lang="en-GB" dirty="0" smtClean="0">
                <a:ea typeface="Verdana" panose="020B0604030504040204" pitchFamily="34" charset="0"/>
                <a:cs typeface="Verdana" panose="020B0604030504040204" pitchFamily="34" charset="0"/>
              </a:rPr>
            </a:br>
            <a:r>
              <a:rPr lang="en-GB" dirty="0" smtClean="0"/>
              <a:t>             			</a:t>
            </a:r>
          </a:p>
          <a:p>
            <a:r>
              <a:rPr lang="en-GB" dirty="0"/>
              <a:t> </a:t>
            </a:r>
          </a:p>
        </p:txBody>
      </p:sp>
      <p:sp>
        <p:nvSpPr>
          <p:cNvPr id="10" name="TextBox 9"/>
          <p:cNvSpPr txBox="1"/>
          <p:nvPr/>
        </p:nvSpPr>
        <p:spPr>
          <a:xfrm>
            <a:off x="179512" y="1268760"/>
            <a:ext cx="5477838" cy="2308324"/>
          </a:xfrm>
          <a:prstGeom prst="rect">
            <a:avLst/>
          </a:prstGeom>
          <a:noFill/>
        </p:spPr>
        <p:txBody>
          <a:bodyPr wrap="square" rtlCol="0">
            <a:spAutoFit/>
          </a:bodyPr>
          <a:lstStyle/>
          <a:p>
            <a:pPr lvl="0"/>
            <a:r>
              <a:rPr lang="en-GB" dirty="0" smtClean="0">
                <a:latin typeface="Verdana" panose="020B0604030504040204" pitchFamily="34" charset="0"/>
                <a:ea typeface="Verdana" panose="020B0604030504040204" pitchFamily="34" charset="0"/>
                <a:cs typeface="Verdana" panose="020B0604030504040204" pitchFamily="34" charset="0"/>
              </a:rPr>
              <a:t>The </a:t>
            </a:r>
            <a:r>
              <a:rPr lang="en-GB" dirty="0">
                <a:latin typeface="Verdana" panose="020B0604030504040204" pitchFamily="34" charset="0"/>
                <a:ea typeface="Verdana" panose="020B0604030504040204" pitchFamily="34" charset="0"/>
                <a:cs typeface="Verdana" panose="020B0604030504040204" pitchFamily="34" charset="0"/>
              </a:rPr>
              <a:t>ICO annual report launch took </a:t>
            </a:r>
            <a:r>
              <a:rPr lang="en-GB" dirty="0" smtClean="0">
                <a:latin typeface="Verdana" panose="020B0604030504040204" pitchFamily="34" charset="0"/>
                <a:ea typeface="Verdana" panose="020B0604030504040204" pitchFamily="34" charset="0"/>
                <a:cs typeface="Verdana" panose="020B0604030504040204" pitchFamily="34" charset="0"/>
              </a:rPr>
              <a:t>place on 28 June </a:t>
            </a:r>
            <a:r>
              <a:rPr lang="en-GB" dirty="0">
                <a:latin typeface="Verdana" panose="020B0604030504040204" pitchFamily="34" charset="0"/>
                <a:ea typeface="Verdana" panose="020B0604030504040204" pitchFamily="34" charset="0"/>
                <a:cs typeface="Verdana" panose="020B0604030504040204" pitchFamily="34" charset="0"/>
              </a:rPr>
              <a:t>at Sixty One Whitehall, London. This marked Christopher Graham’s final annual report as Information Commissioner and we received applications from over 120 stakeholders to attend this event. </a:t>
            </a:r>
            <a:endParaRPr lang="en-GB" dirty="0" smtClean="0">
              <a:latin typeface="Verdana" panose="020B0604030504040204" pitchFamily="34" charset="0"/>
              <a:ea typeface="Verdana" panose="020B0604030504040204" pitchFamily="34" charset="0"/>
              <a:cs typeface="Verdana" panose="020B0604030504040204" pitchFamily="34" charset="0"/>
            </a:endParaRPr>
          </a:p>
          <a:p>
            <a:pPr lvl="0"/>
            <a:r>
              <a:rPr lang="en-GB" dirty="0" smtClean="0">
                <a:latin typeface="Verdana" panose="020B0604030504040204" pitchFamily="34" charset="0"/>
                <a:ea typeface="Verdana" panose="020B0604030504040204" pitchFamily="34" charset="0"/>
                <a:cs typeface="Verdana" panose="020B0604030504040204" pitchFamily="34" charset="0"/>
              </a:rPr>
              <a:t>Delegates tweeted using #ICOreport2016  </a:t>
            </a:r>
            <a:r>
              <a:rPr lang="en-GB" dirty="0" smtClean="0"/>
              <a:t>     	</a:t>
            </a:r>
            <a:endParaRPr lang="en-GB" dirty="0"/>
          </a:p>
        </p:txBody>
      </p:sp>
      <p:grpSp>
        <p:nvGrpSpPr>
          <p:cNvPr id="3" name="Group 2"/>
          <p:cNvGrpSpPr/>
          <p:nvPr/>
        </p:nvGrpSpPr>
        <p:grpSpPr>
          <a:xfrm>
            <a:off x="5657348" y="260648"/>
            <a:ext cx="3135694" cy="6469296"/>
            <a:chOff x="1714496" y="-3102993"/>
            <a:chExt cx="5510699" cy="11369205"/>
          </a:xfrm>
        </p:grpSpPr>
        <p:pic>
          <p:nvPicPr>
            <p:cNvPr id="2052" name="Picture 4"/>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1714496" y="-3102993"/>
              <a:ext cx="5510695" cy="43717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1714500" y="836712"/>
              <a:ext cx="5510695" cy="7429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2050"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a:stretch/>
        </p:blipFill>
        <p:spPr bwMode="auto">
          <a:xfrm>
            <a:off x="179512" y="3645024"/>
            <a:ext cx="3990843" cy="30963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094822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l"/>
            <a:r>
              <a:rPr lang="en-GB" dirty="0" smtClean="0">
                <a:latin typeface="Georgia" panose="02040502050405020303" pitchFamily="18" charset="0"/>
              </a:rPr>
              <a:t>Other events and conferences</a:t>
            </a:r>
            <a:endParaRPr lang="en-GB" dirty="0">
              <a:latin typeface="Georgia" panose="02040502050405020303" pitchFamily="18" charset="0"/>
            </a:endParaRPr>
          </a:p>
        </p:txBody>
      </p:sp>
      <p:sp>
        <p:nvSpPr>
          <p:cNvPr id="6" name="Content Placeholder 5"/>
          <p:cNvSpPr>
            <a:spLocks noGrp="1"/>
          </p:cNvSpPr>
          <p:nvPr>
            <p:ph idx="1"/>
          </p:nvPr>
        </p:nvSpPr>
        <p:spPr>
          <a:xfrm>
            <a:off x="323528" y="1556792"/>
            <a:ext cx="8424936" cy="5112568"/>
          </a:xfrm>
        </p:spPr>
        <p:txBody>
          <a:bodyPr>
            <a:noAutofit/>
          </a:bodyPr>
          <a:lstStyle/>
          <a:p>
            <a:pPr marL="0" lvl="0" indent="0">
              <a:buNone/>
            </a:pPr>
            <a:r>
              <a:rPr lang="en-GB" sz="1900" dirty="0" smtClean="0">
                <a:latin typeface="Verdana" panose="020B0604030504040204" pitchFamily="34" charset="0"/>
                <a:ea typeface="Verdana" panose="020B0604030504040204" pitchFamily="34" charset="0"/>
                <a:cs typeface="Verdana" panose="020B0604030504040204" pitchFamily="34" charset="0"/>
              </a:rPr>
              <a:t>The ICO SME Conference was held at the NEC</a:t>
            </a:r>
            <a:br>
              <a:rPr lang="en-GB" sz="1900" dirty="0" smtClean="0">
                <a:latin typeface="Verdana" panose="020B0604030504040204" pitchFamily="34" charset="0"/>
                <a:ea typeface="Verdana" panose="020B0604030504040204" pitchFamily="34" charset="0"/>
                <a:cs typeface="Verdana" panose="020B0604030504040204" pitchFamily="34" charset="0"/>
              </a:rPr>
            </a:br>
            <a:r>
              <a:rPr lang="en-GB" sz="1900" dirty="0" smtClean="0">
                <a:latin typeface="Verdana" panose="020B0604030504040204" pitchFamily="34" charset="0"/>
                <a:ea typeface="Verdana" panose="020B0604030504040204" pitchFamily="34" charset="0"/>
                <a:cs typeface="Verdana" panose="020B0604030504040204" pitchFamily="34" charset="0"/>
              </a:rPr>
              <a:t>Birmingham in April</a:t>
            </a:r>
            <a:r>
              <a:rPr lang="en-GB" sz="1900" dirty="0">
                <a:latin typeface="Verdana" panose="020B0604030504040204" pitchFamily="34" charset="0"/>
                <a:ea typeface="Verdana" panose="020B0604030504040204" pitchFamily="34" charset="0"/>
                <a:cs typeface="Verdana" panose="020B0604030504040204" pitchFamily="34" charset="0"/>
              </a:rPr>
              <a:t>. </a:t>
            </a:r>
            <a:r>
              <a:rPr lang="en-GB" sz="1900" dirty="0" smtClean="0">
                <a:latin typeface="Verdana" panose="020B0604030504040204" pitchFamily="34" charset="0"/>
                <a:ea typeface="Verdana" panose="020B0604030504040204" pitchFamily="34" charset="0"/>
                <a:cs typeface="Verdana" panose="020B0604030504040204" pitchFamily="34" charset="0"/>
              </a:rPr>
              <a:t>Over </a:t>
            </a:r>
            <a:r>
              <a:rPr lang="en-GB" sz="3500" dirty="0" smtClean="0">
                <a:latin typeface="Verdana" panose="020B0604030504040204" pitchFamily="34" charset="0"/>
                <a:ea typeface="Verdana" panose="020B0604030504040204" pitchFamily="34" charset="0"/>
                <a:cs typeface="Verdana" panose="020B0604030504040204" pitchFamily="34" charset="0"/>
              </a:rPr>
              <a:t>300</a:t>
            </a:r>
            <a:r>
              <a:rPr lang="en-GB" sz="1900" dirty="0" smtClean="0">
                <a:latin typeface="Verdana" panose="020B0604030504040204" pitchFamily="34" charset="0"/>
                <a:ea typeface="Verdana" panose="020B0604030504040204" pitchFamily="34" charset="0"/>
                <a:cs typeface="Verdana" panose="020B0604030504040204" pitchFamily="34" charset="0"/>
              </a:rPr>
              <a:t> delegates</a:t>
            </a:r>
            <a:br>
              <a:rPr lang="en-GB" sz="1900" dirty="0" smtClean="0">
                <a:latin typeface="Verdana" panose="020B0604030504040204" pitchFamily="34" charset="0"/>
                <a:ea typeface="Verdana" panose="020B0604030504040204" pitchFamily="34" charset="0"/>
                <a:cs typeface="Verdana" panose="020B0604030504040204" pitchFamily="34" charset="0"/>
              </a:rPr>
            </a:br>
            <a:r>
              <a:rPr lang="en-GB" sz="1900" dirty="0" smtClean="0">
                <a:latin typeface="Verdana" panose="020B0604030504040204" pitchFamily="34" charset="0"/>
                <a:ea typeface="Verdana" panose="020B0604030504040204" pitchFamily="34" charset="0"/>
                <a:cs typeface="Verdana" panose="020B0604030504040204" pitchFamily="34" charset="0"/>
              </a:rPr>
              <a:t>attended across two half day sessions, with</a:t>
            </a:r>
            <a:br>
              <a:rPr lang="en-GB" sz="1900" dirty="0" smtClean="0">
                <a:latin typeface="Verdana" panose="020B0604030504040204" pitchFamily="34" charset="0"/>
                <a:ea typeface="Verdana" panose="020B0604030504040204" pitchFamily="34" charset="0"/>
                <a:cs typeface="Verdana" panose="020B0604030504040204" pitchFamily="34" charset="0"/>
              </a:rPr>
            </a:br>
            <a:r>
              <a:rPr lang="en-GB" sz="1900" dirty="0" smtClean="0">
                <a:latin typeface="Verdana" panose="020B0604030504040204" pitchFamily="34" charset="0"/>
                <a:ea typeface="Verdana" panose="020B0604030504040204" pitchFamily="34" charset="0"/>
                <a:cs typeface="Verdana" panose="020B0604030504040204" pitchFamily="34" charset="0"/>
              </a:rPr>
              <a:t>workshops on subject access, information </a:t>
            </a:r>
            <a:br>
              <a:rPr lang="en-GB" sz="1900" dirty="0" smtClean="0">
                <a:latin typeface="Verdana" panose="020B0604030504040204" pitchFamily="34" charset="0"/>
                <a:ea typeface="Verdana" panose="020B0604030504040204" pitchFamily="34" charset="0"/>
                <a:cs typeface="Verdana" panose="020B0604030504040204" pitchFamily="34" charset="0"/>
              </a:rPr>
            </a:br>
            <a:r>
              <a:rPr lang="en-GB" sz="1900" dirty="0" smtClean="0">
                <a:latin typeface="Verdana" panose="020B0604030504040204" pitchFamily="34" charset="0"/>
                <a:ea typeface="Verdana" panose="020B0604030504040204" pitchFamily="34" charset="0"/>
                <a:cs typeface="Verdana" panose="020B0604030504040204" pitchFamily="34" charset="0"/>
              </a:rPr>
              <a:t>security and records management. </a:t>
            </a:r>
            <a:br>
              <a:rPr lang="en-GB" sz="1900" dirty="0" smtClean="0">
                <a:latin typeface="Verdana" panose="020B0604030504040204" pitchFamily="34" charset="0"/>
                <a:ea typeface="Verdana" panose="020B0604030504040204" pitchFamily="34" charset="0"/>
                <a:cs typeface="Verdana" panose="020B0604030504040204" pitchFamily="34" charset="0"/>
              </a:rPr>
            </a:br>
            <a:endParaRPr lang="en-GB" sz="1900" dirty="0" smtClean="0">
              <a:latin typeface="Verdana" panose="020B0604030504040204" pitchFamily="34" charset="0"/>
              <a:ea typeface="Verdana" panose="020B0604030504040204" pitchFamily="34" charset="0"/>
              <a:cs typeface="Verdana" panose="020B0604030504040204" pitchFamily="34" charset="0"/>
            </a:endParaRPr>
          </a:p>
          <a:p>
            <a:pPr marL="0" lvl="0" indent="0">
              <a:buNone/>
            </a:pPr>
            <a:r>
              <a:rPr lang="en-GB" sz="1900" dirty="0" smtClean="0">
                <a:latin typeface="Verdana" panose="020B0604030504040204" pitchFamily="34" charset="0"/>
                <a:ea typeface="Verdana" panose="020B0604030504040204" pitchFamily="34" charset="0"/>
                <a:cs typeface="Verdana" panose="020B0604030504040204" pitchFamily="34" charset="0"/>
              </a:rPr>
              <a:t>In addition to the ICO led events that we organise, we also help arrange our attendance at other trade exhibitions in various sectors. Two examples in Q1 were: </a:t>
            </a:r>
          </a:p>
          <a:p>
            <a:pPr marL="0" lvl="0" indent="0">
              <a:buNone/>
            </a:pPr>
            <a:endParaRPr lang="en-GB" sz="1900" dirty="0" smtClean="0">
              <a:latin typeface="Verdana" panose="020B0604030504040204" pitchFamily="34" charset="0"/>
              <a:ea typeface="Verdana" panose="020B0604030504040204" pitchFamily="34" charset="0"/>
              <a:cs typeface="Verdana" panose="020B0604030504040204" pitchFamily="34" charset="0"/>
            </a:endParaRPr>
          </a:p>
          <a:p>
            <a:r>
              <a:rPr lang="en-GB" sz="1500" dirty="0" smtClean="0">
                <a:latin typeface="Verdana" panose="020B0604030504040204" pitchFamily="34" charset="0"/>
                <a:ea typeface="Verdana" panose="020B0604030504040204" pitchFamily="34" charset="0"/>
                <a:cs typeface="Verdana" panose="020B0604030504040204" pitchFamily="34" charset="0"/>
              </a:rPr>
              <a:t>Members of the Good Practice team attended the annual conference of the Information and Records Management Society (IRMS) in Brighton. The conference was an opportunity for the ICO to promote the SME self-assessment toolkit. </a:t>
            </a:r>
          </a:p>
          <a:p>
            <a:r>
              <a:rPr lang="en-GB" sz="1500" dirty="0" smtClean="0">
                <a:latin typeface="Verdana" panose="020B0604030504040204" pitchFamily="34" charset="0"/>
                <a:ea typeface="Verdana" panose="020B0604030504040204" pitchFamily="34" charset="0"/>
                <a:cs typeface="Verdana" panose="020B0604030504040204" pitchFamily="34" charset="0"/>
              </a:rPr>
              <a:t>Colleagues from Strategic Liaison attended the Chartered Trading Standards Institute conference in Telford, with a view to helping Trading Standards identify where there may be issues of concern to us in the course of their investigations, and encouraging them to take their own action where they can. </a:t>
            </a:r>
          </a:p>
        </p:txBody>
      </p:sp>
      <p:pic>
        <p:nvPicPr>
          <p:cNvPr id="4098"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6101600" y="1568700"/>
            <a:ext cx="2716252" cy="15002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0153010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l"/>
            <a:r>
              <a:rPr lang="en-GB" dirty="0" smtClean="0">
                <a:latin typeface="Georgia" panose="02040502050405020303" pitchFamily="18" charset="0"/>
              </a:rPr>
              <a:t>Webinars</a:t>
            </a:r>
            <a:endParaRPr lang="en-GB" dirty="0">
              <a:latin typeface="Georgia" panose="02040502050405020303" pitchFamily="18" charset="0"/>
            </a:endParaRPr>
          </a:p>
        </p:txBody>
      </p:sp>
      <p:sp>
        <p:nvSpPr>
          <p:cNvPr id="7" name="TextBox 6"/>
          <p:cNvSpPr txBox="1"/>
          <p:nvPr/>
        </p:nvSpPr>
        <p:spPr>
          <a:xfrm>
            <a:off x="4511960" y="2132856"/>
            <a:ext cx="3890292" cy="2739211"/>
          </a:xfrm>
          <a:prstGeom prst="rect">
            <a:avLst/>
          </a:prstGeom>
          <a:noFill/>
        </p:spPr>
        <p:txBody>
          <a:bodyPr wrap="square" rtlCol="0">
            <a:spAutoFit/>
          </a:bodyPr>
          <a:lstStyle/>
          <a:p>
            <a:r>
              <a:rPr lang="en-GB" dirty="0" smtClean="0">
                <a:latin typeface="Verdana" panose="020B0604030504040204" pitchFamily="34" charset="0"/>
                <a:ea typeface="Verdana" panose="020B0604030504040204" pitchFamily="34" charset="0"/>
                <a:cs typeface="Verdana" panose="020B0604030504040204" pitchFamily="34" charset="0"/>
              </a:rPr>
              <a:t>More than </a:t>
            </a:r>
            <a:r>
              <a:rPr lang="en-GB" sz="3200" dirty="0" smtClean="0">
                <a:latin typeface="Verdana" panose="020B0604030504040204" pitchFamily="34" charset="0"/>
                <a:ea typeface="Verdana" panose="020B0604030504040204" pitchFamily="34" charset="0"/>
                <a:cs typeface="Verdana" panose="020B0604030504040204" pitchFamily="34" charset="0"/>
              </a:rPr>
              <a:t>350</a:t>
            </a:r>
            <a:r>
              <a:rPr lang="en-GB" dirty="0" smtClean="0">
                <a:latin typeface="Verdana" panose="020B0604030504040204" pitchFamily="34" charset="0"/>
                <a:ea typeface="Verdana" panose="020B0604030504040204" pitchFamily="34" charset="0"/>
                <a:cs typeface="Verdana" panose="020B0604030504040204" pitchFamily="34" charset="0"/>
              </a:rPr>
              <a:t> people tuned into our charities webinar in April, while </a:t>
            </a:r>
            <a:r>
              <a:rPr lang="en-GB" sz="3200" dirty="0" smtClean="0">
                <a:latin typeface="Verdana" panose="020B0604030504040204" pitchFamily="34" charset="0"/>
                <a:ea typeface="Verdana" panose="020B0604030504040204" pitchFamily="34" charset="0"/>
                <a:cs typeface="Verdana" panose="020B0604030504040204" pitchFamily="34" charset="0"/>
              </a:rPr>
              <a:t>760</a:t>
            </a:r>
            <a:r>
              <a:rPr lang="en-GB" dirty="0" smtClean="0">
                <a:latin typeface="Verdana" panose="020B0604030504040204" pitchFamily="34" charset="0"/>
                <a:ea typeface="Verdana" panose="020B0604030504040204" pitchFamily="34" charset="0"/>
                <a:cs typeface="Verdana" panose="020B0604030504040204" pitchFamily="34" charset="0"/>
              </a:rPr>
              <a:t> were part of our subject access webinar in June. We’ve got more lined up for the coming months</a:t>
            </a:r>
            <a:endParaRPr lang="en-GB" u="sng" dirty="0">
              <a:latin typeface="Verdana" panose="020B0604030504040204" pitchFamily="34" charset="0"/>
              <a:ea typeface="Verdana" panose="020B0604030504040204" pitchFamily="34" charset="0"/>
              <a:cs typeface="Verdana" panose="020B0604030504040204" pitchFamily="34" charset="0"/>
            </a:endParaRPr>
          </a:p>
          <a:p>
            <a:r>
              <a:rPr lang="en-GB" dirty="0" smtClean="0"/>
              <a:t>             			</a:t>
            </a:r>
          </a:p>
          <a:p>
            <a:r>
              <a:rPr lang="en-GB" dirty="0"/>
              <a:t> </a:t>
            </a:r>
          </a:p>
        </p:txBody>
      </p:sp>
      <p:pic>
        <p:nvPicPr>
          <p:cNvPr id="8" name="Picture 7"/>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366614" y="2348880"/>
            <a:ext cx="3824386" cy="21790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p:cNvSpPr txBox="1"/>
          <p:nvPr/>
        </p:nvSpPr>
        <p:spPr>
          <a:xfrm>
            <a:off x="395536" y="1412777"/>
            <a:ext cx="8210772" cy="923330"/>
          </a:xfrm>
          <a:prstGeom prst="rect">
            <a:avLst/>
          </a:prstGeom>
          <a:noFill/>
        </p:spPr>
        <p:txBody>
          <a:bodyPr wrap="square" rtlCol="0">
            <a:spAutoFit/>
          </a:bodyPr>
          <a:lstStyle/>
          <a:p>
            <a:r>
              <a:rPr lang="en-GB" dirty="0" smtClean="0">
                <a:latin typeface="Verdana" panose="020B0604030504040204" pitchFamily="34" charset="0"/>
                <a:ea typeface="Verdana" panose="020B0604030504040204" pitchFamily="34" charset="0"/>
                <a:cs typeface="Verdana" panose="020B0604030504040204" pitchFamily="34" charset="0"/>
              </a:rPr>
              <a:t>Webinars allow us to reach a large audience, without staff needing to dedicate large amounts of time to organising events or travelling to London etc.</a:t>
            </a:r>
            <a:endParaRPr lang="en-GB" dirty="0"/>
          </a:p>
        </p:txBody>
      </p:sp>
      <p:pic>
        <p:nvPicPr>
          <p:cNvPr id="2050"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5066840" y="4702677"/>
            <a:ext cx="2817528" cy="17506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Box 9"/>
          <p:cNvSpPr txBox="1"/>
          <p:nvPr/>
        </p:nvSpPr>
        <p:spPr>
          <a:xfrm>
            <a:off x="755576" y="4699590"/>
            <a:ext cx="4032448" cy="2246769"/>
          </a:xfrm>
          <a:prstGeom prst="rect">
            <a:avLst/>
          </a:prstGeom>
          <a:noFill/>
        </p:spPr>
        <p:txBody>
          <a:bodyPr wrap="square" rtlCol="0">
            <a:spAutoFit/>
          </a:bodyPr>
          <a:lstStyle/>
          <a:p>
            <a:r>
              <a:rPr lang="en-GB" dirty="0" smtClean="0">
                <a:latin typeface="Verdana" panose="020B0604030504040204" pitchFamily="34" charset="0"/>
                <a:ea typeface="Verdana" panose="020B0604030504040204" pitchFamily="34" charset="0"/>
                <a:cs typeface="Verdana" panose="020B0604030504040204" pitchFamily="34" charset="0"/>
              </a:rPr>
              <a:t>The webinars are recorded, and can be viewed as videos after the event. Our subject access request webinar has had </a:t>
            </a:r>
            <a:r>
              <a:rPr lang="en-GB" sz="3200" dirty="0" smtClean="0">
                <a:latin typeface="Verdana" panose="020B0604030504040204" pitchFamily="34" charset="0"/>
                <a:ea typeface="Verdana" panose="020B0604030504040204" pitchFamily="34" charset="0"/>
                <a:cs typeface="Verdana" panose="020B0604030504040204" pitchFamily="34" charset="0"/>
              </a:rPr>
              <a:t>800</a:t>
            </a:r>
            <a:r>
              <a:rPr lang="en-GB" dirty="0" smtClean="0">
                <a:latin typeface="Verdana" panose="020B0604030504040204" pitchFamily="34" charset="0"/>
                <a:ea typeface="Verdana" panose="020B0604030504040204" pitchFamily="34" charset="0"/>
                <a:cs typeface="Verdana" panose="020B0604030504040204" pitchFamily="34" charset="0"/>
              </a:rPr>
              <a:t> views since it was published in May.          </a:t>
            </a:r>
            <a:r>
              <a:rPr lang="en-GB" dirty="0" smtClean="0"/>
              <a:t> 			</a:t>
            </a:r>
          </a:p>
          <a:p>
            <a:r>
              <a:rPr lang="en-GB" dirty="0"/>
              <a:t> </a:t>
            </a:r>
          </a:p>
        </p:txBody>
      </p:sp>
    </p:spTree>
    <p:extLst>
      <p:ext uri="{BB962C8B-B14F-4D97-AF65-F5344CB8AC3E}">
        <p14:creationId xmlns:p14="http://schemas.microsoft.com/office/powerpoint/2010/main" val="34950718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16632"/>
            <a:ext cx="8229600" cy="1143000"/>
          </a:xfrm>
        </p:spPr>
        <p:txBody>
          <a:bodyPr>
            <a:normAutofit/>
          </a:bodyPr>
          <a:lstStyle/>
          <a:p>
            <a:pPr algn="l"/>
            <a:r>
              <a:rPr lang="en-GB" dirty="0" smtClean="0">
                <a:latin typeface="Georgia" panose="02040502050405020303" pitchFamily="18" charset="0"/>
              </a:rPr>
              <a:t>ico.org.uk</a:t>
            </a:r>
            <a:endParaRPr lang="en-GB" dirty="0">
              <a:latin typeface="Georgia" panose="02040502050405020303" pitchFamily="18" charset="0"/>
            </a:endParaRPr>
          </a:p>
        </p:txBody>
      </p:sp>
      <p:sp>
        <p:nvSpPr>
          <p:cNvPr id="8" name="TextBox 7"/>
          <p:cNvSpPr txBox="1"/>
          <p:nvPr/>
        </p:nvSpPr>
        <p:spPr>
          <a:xfrm>
            <a:off x="251520" y="1124744"/>
            <a:ext cx="7033495" cy="5478423"/>
          </a:xfrm>
          <a:prstGeom prst="rect">
            <a:avLst/>
          </a:prstGeom>
          <a:noFill/>
        </p:spPr>
        <p:txBody>
          <a:bodyPr wrap="square" rtlCol="0">
            <a:spAutoFit/>
          </a:bodyPr>
          <a:lstStyle/>
          <a:p>
            <a:r>
              <a:rPr lang="en-GB" dirty="0" smtClean="0">
                <a:latin typeface="Verdana" panose="020B0604030504040204" pitchFamily="34" charset="0"/>
                <a:ea typeface="Verdana" panose="020B0604030504040204" pitchFamily="34" charset="0"/>
                <a:cs typeface="Verdana" panose="020B0604030504040204" pitchFamily="34" charset="0"/>
              </a:rPr>
              <a:t>Pages with most views, Q4</a:t>
            </a:r>
            <a:endParaRPr lang="en-GB" dirty="0">
              <a:latin typeface="Verdana" panose="020B0604030504040204" pitchFamily="34" charset="0"/>
              <a:ea typeface="Verdana" panose="020B0604030504040204" pitchFamily="34" charset="0"/>
              <a:cs typeface="Verdana" panose="020B0604030504040204" pitchFamily="34" charset="0"/>
            </a:endParaRPr>
          </a:p>
          <a:p>
            <a:endParaRPr lang="en-GB" dirty="0" smtClean="0">
              <a:ea typeface="Verdana" panose="020B0604030504040204" pitchFamily="34" charset="0"/>
              <a:cs typeface="Verdana" panose="020B0604030504040204" pitchFamily="34" charset="0"/>
            </a:endParaRPr>
          </a:p>
          <a:p>
            <a:r>
              <a:rPr lang="en-GB" b="1" dirty="0" smtClean="0">
                <a:latin typeface="Verdana" panose="020B0604030504040204" pitchFamily="34" charset="0"/>
                <a:ea typeface="Verdana" panose="020B0604030504040204" pitchFamily="34" charset="0"/>
                <a:cs typeface="Verdana" panose="020B0604030504040204" pitchFamily="34" charset="0"/>
              </a:rPr>
              <a:t>For </a:t>
            </a:r>
            <a:r>
              <a:rPr lang="en-GB" b="1" dirty="0">
                <a:latin typeface="Verdana" panose="020B0604030504040204" pitchFamily="34" charset="0"/>
                <a:ea typeface="Verdana" panose="020B0604030504040204" pitchFamily="34" charset="0"/>
                <a:cs typeface="Verdana" panose="020B0604030504040204" pitchFamily="34" charset="0"/>
              </a:rPr>
              <a:t>the public</a:t>
            </a:r>
          </a:p>
          <a:p>
            <a:pPr marL="342900" indent="-342900">
              <a:buAutoNum type="arabicPeriod"/>
            </a:pPr>
            <a:r>
              <a:rPr lang="en-GB" dirty="0">
                <a:latin typeface="Verdana" panose="020B0604030504040204" pitchFamily="34" charset="0"/>
                <a:ea typeface="Verdana" panose="020B0604030504040204" pitchFamily="34" charset="0"/>
                <a:cs typeface="Verdana" panose="020B0604030504040204" pitchFamily="34" charset="0"/>
              </a:rPr>
              <a:t>Find out how to request your </a:t>
            </a:r>
            <a:r>
              <a:rPr lang="en-GB" dirty="0" smtClean="0">
                <a:latin typeface="Verdana" panose="020B0604030504040204" pitchFamily="34" charset="0"/>
                <a:ea typeface="Verdana" panose="020B0604030504040204" pitchFamily="34" charset="0"/>
                <a:cs typeface="Verdana" panose="020B0604030504040204" pitchFamily="34" charset="0"/>
              </a:rPr>
              <a:t>personal information</a:t>
            </a:r>
            <a:r>
              <a:rPr lang="en-GB" dirty="0">
                <a:latin typeface="Verdana" panose="020B0604030504040204" pitchFamily="34" charset="0"/>
                <a:ea typeface="Verdana" panose="020B0604030504040204" pitchFamily="34" charset="0"/>
                <a:cs typeface="Verdana" panose="020B0604030504040204" pitchFamily="34" charset="0"/>
              </a:rPr>
              <a:t/>
            </a:r>
            <a:br>
              <a:rPr lang="en-GB" dirty="0">
                <a:latin typeface="Verdana" panose="020B0604030504040204" pitchFamily="34" charset="0"/>
                <a:ea typeface="Verdana" panose="020B0604030504040204" pitchFamily="34" charset="0"/>
                <a:cs typeface="Verdana" panose="020B0604030504040204" pitchFamily="34" charset="0"/>
              </a:rPr>
            </a:br>
            <a:r>
              <a:rPr lang="en-GB" dirty="0" smtClean="0">
                <a:latin typeface="Verdana" panose="020B0604030504040204" pitchFamily="34" charset="0"/>
                <a:ea typeface="Verdana" panose="020B0604030504040204" pitchFamily="34" charset="0"/>
                <a:cs typeface="Verdana" panose="020B0604030504040204" pitchFamily="34" charset="0"/>
              </a:rPr>
              <a:t>   </a:t>
            </a:r>
            <a:r>
              <a:rPr lang="en-GB" sz="3200" dirty="0" smtClean="0">
                <a:latin typeface="Verdana" panose="020B0604030504040204" pitchFamily="34" charset="0"/>
                <a:ea typeface="Verdana" panose="020B0604030504040204" pitchFamily="34" charset="0"/>
                <a:cs typeface="Verdana" panose="020B0604030504040204" pitchFamily="34" charset="0"/>
              </a:rPr>
              <a:t>56,500</a:t>
            </a:r>
            <a:r>
              <a:rPr lang="en-GB" dirty="0" smtClean="0">
                <a:latin typeface="Verdana" panose="020B0604030504040204" pitchFamily="34" charset="0"/>
                <a:ea typeface="Verdana" panose="020B0604030504040204" pitchFamily="34" charset="0"/>
                <a:cs typeface="Verdana" panose="020B0604030504040204" pitchFamily="34" charset="0"/>
              </a:rPr>
              <a:t> </a:t>
            </a:r>
            <a:r>
              <a:rPr lang="en-GB" dirty="0">
                <a:latin typeface="Verdana" panose="020B0604030504040204" pitchFamily="34" charset="0"/>
                <a:ea typeface="Verdana" panose="020B0604030504040204" pitchFamily="34" charset="0"/>
                <a:cs typeface="Verdana" panose="020B0604030504040204" pitchFamily="34" charset="0"/>
              </a:rPr>
              <a:t>page views</a:t>
            </a:r>
          </a:p>
          <a:p>
            <a:pPr marL="342900" indent="-342900">
              <a:buAutoNum type="arabicPeriod"/>
            </a:pPr>
            <a:r>
              <a:rPr lang="en-GB" dirty="0">
                <a:latin typeface="Verdana" panose="020B0604030504040204" pitchFamily="34" charset="0"/>
                <a:ea typeface="Verdana" panose="020B0604030504040204" pitchFamily="34" charset="0"/>
                <a:cs typeface="Verdana" panose="020B0604030504040204" pitchFamily="34" charset="0"/>
              </a:rPr>
              <a:t>Thanks message (after reporting a nuisance call)</a:t>
            </a:r>
          </a:p>
          <a:p>
            <a:r>
              <a:rPr lang="en-GB" dirty="0">
                <a:latin typeface="Verdana" panose="020B0604030504040204" pitchFamily="34" charset="0"/>
                <a:ea typeface="Verdana" panose="020B0604030504040204" pitchFamily="34" charset="0"/>
                <a:cs typeface="Verdana" panose="020B0604030504040204" pitchFamily="34" charset="0"/>
              </a:rPr>
              <a:t>       24,000 page views</a:t>
            </a:r>
          </a:p>
          <a:p>
            <a:r>
              <a:rPr lang="en-GB" dirty="0">
                <a:latin typeface="Verdana" panose="020B0604030504040204" pitchFamily="34" charset="0"/>
                <a:ea typeface="Verdana" panose="020B0604030504040204" pitchFamily="34" charset="0"/>
                <a:cs typeface="Verdana" panose="020B0604030504040204" pitchFamily="34" charset="0"/>
              </a:rPr>
              <a:t>3.  </a:t>
            </a:r>
            <a:r>
              <a:rPr lang="en-GB" dirty="0" smtClean="0">
                <a:latin typeface="Verdana" panose="020B0604030504040204" pitchFamily="34" charset="0"/>
                <a:ea typeface="Verdana" panose="020B0604030504040204" pitchFamily="34" charset="0"/>
                <a:cs typeface="Verdana" panose="020B0604030504040204" pitchFamily="34" charset="0"/>
              </a:rPr>
              <a:t> CCTV</a:t>
            </a:r>
            <a:endParaRPr lang="en-GB" dirty="0">
              <a:latin typeface="Verdana" panose="020B0604030504040204" pitchFamily="34" charset="0"/>
              <a:ea typeface="Verdana" panose="020B0604030504040204" pitchFamily="34" charset="0"/>
              <a:cs typeface="Verdana" panose="020B0604030504040204" pitchFamily="34" charset="0"/>
            </a:endParaRPr>
          </a:p>
          <a:p>
            <a:r>
              <a:rPr lang="en-GB" dirty="0">
                <a:latin typeface="Verdana" panose="020B0604030504040204" pitchFamily="34" charset="0"/>
                <a:ea typeface="Verdana" panose="020B0604030504040204" pitchFamily="34" charset="0"/>
                <a:cs typeface="Verdana" panose="020B0604030504040204" pitchFamily="34" charset="0"/>
              </a:rPr>
              <a:t>     </a:t>
            </a:r>
            <a:r>
              <a:rPr lang="en-GB" dirty="0" smtClean="0">
                <a:latin typeface="Verdana" panose="020B0604030504040204" pitchFamily="34" charset="0"/>
                <a:ea typeface="Verdana" panose="020B0604030504040204" pitchFamily="34" charset="0"/>
                <a:cs typeface="Verdana" panose="020B0604030504040204" pitchFamily="34" charset="0"/>
              </a:rPr>
              <a:t>  24,000 </a:t>
            </a:r>
            <a:r>
              <a:rPr lang="en-GB" dirty="0">
                <a:latin typeface="Verdana" panose="020B0604030504040204" pitchFamily="34" charset="0"/>
                <a:ea typeface="Verdana" panose="020B0604030504040204" pitchFamily="34" charset="0"/>
                <a:cs typeface="Verdana" panose="020B0604030504040204" pitchFamily="34" charset="0"/>
              </a:rPr>
              <a:t>page views</a:t>
            </a:r>
          </a:p>
          <a:p>
            <a:r>
              <a:rPr lang="en-GB" sz="1600" dirty="0" smtClean="0">
                <a:latin typeface="Verdana" panose="020B0604030504040204" pitchFamily="34" charset="0"/>
                <a:ea typeface="Verdana" panose="020B0604030504040204" pitchFamily="34" charset="0"/>
                <a:cs typeface="Verdana" panose="020B0604030504040204" pitchFamily="34" charset="0"/>
              </a:rPr>
              <a:t>   </a:t>
            </a:r>
            <a:endParaRPr lang="en-GB" sz="1600" dirty="0">
              <a:latin typeface="Verdana" panose="020B0604030504040204" pitchFamily="34" charset="0"/>
              <a:ea typeface="Verdana" panose="020B0604030504040204" pitchFamily="34" charset="0"/>
              <a:cs typeface="Verdana" panose="020B0604030504040204" pitchFamily="34" charset="0"/>
            </a:endParaRPr>
          </a:p>
          <a:p>
            <a:r>
              <a:rPr lang="en-GB" b="1" dirty="0" smtClean="0">
                <a:latin typeface="Verdana" panose="020B0604030504040204" pitchFamily="34" charset="0"/>
                <a:ea typeface="Verdana" panose="020B0604030504040204" pitchFamily="34" charset="0"/>
                <a:cs typeface="Verdana" panose="020B0604030504040204" pitchFamily="34" charset="0"/>
              </a:rPr>
              <a:t>For </a:t>
            </a:r>
            <a:r>
              <a:rPr lang="en-GB" b="1" dirty="0">
                <a:latin typeface="Verdana" panose="020B0604030504040204" pitchFamily="34" charset="0"/>
                <a:ea typeface="Verdana" panose="020B0604030504040204" pitchFamily="34" charset="0"/>
                <a:cs typeface="Verdana" panose="020B0604030504040204" pitchFamily="34" charset="0"/>
              </a:rPr>
              <a:t>organisations</a:t>
            </a:r>
          </a:p>
          <a:p>
            <a:pPr indent="-342900">
              <a:buAutoNum type="arabicPeriod"/>
            </a:pPr>
            <a:r>
              <a:rPr lang="en-GB" dirty="0">
                <a:latin typeface="Verdana" panose="020B0604030504040204" pitchFamily="34" charset="0"/>
                <a:ea typeface="Verdana" panose="020B0604030504040204" pitchFamily="34" charset="0"/>
                <a:cs typeface="Verdana" panose="020B0604030504040204" pitchFamily="34" charset="0"/>
              </a:rPr>
              <a:t>Guide to data protection</a:t>
            </a:r>
          </a:p>
          <a:p>
            <a:r>
              <a:rPr lang="en-GB" dirty="0" smtClean="0">
                <a:latin typeface="Verdana" panose="020B0604030504040204" pitchFamily="34" charset="0"/>
                <a:ea typeface="Verdana" panose="020B0604030504040204" pitchFamily="34" charset="0"/>
                <a:cs typeface="Verdana" panose="020B0604030504040204" pitchFamily="34" charset="0"/>
              </a:rPr>
              <a:t>       </a:t>
            </a:r>
            <a:r>
              <a:rPr lang="en-GB" sz="3200" dirty="0" smtClean="0">
                <a:latin typeface="Verdana" panose="020B0604030504040204" pitchFamily="34" charset="0"/>
                <a:ea typeface="Verdana" panose="020B0604030504040204" pitchFamily="34" charset="0"/>
                <a:cs typeface="Verdana" panose="020B0604030504040204" pitchFamily="34" charset="0"/>
              </a:rPr>
              <a:t>134,000</a:t>
            </a:r>
            <a:r>
              <a:rPr lang="en-GB" dirty="0" smtClean="0">
                <a:latin typeface="Verdana" panose="020B0604030504040204" pitchFamily="34" charset="0"/>
                <a:ea typeface="Verdana" panose="020B0604030504040204" pitchFamily="34" charset="0"/>
                <a:cs typeface="Verdana" panose="020B0604030504040204" pitchFamily="34" charset="0"/>
              </a:rPr>
              <a:t> </a:t>
            </a:r>
            <a:r>
              <a:rPr lang="en-GB" dirty="0">
                <a:latin typeface="Verdana" panose="020B0604030504040204" pitchFamily="34" charset="0"/>
                <a:ea typeface="Verdana" panose="020B0604030504040204" pitchFamily="34" charset="0"/>
                <a:cs typeface="Verdana" panose="020B0604030504040204" pitchFamily="34" charset="0"/>
              </a:rPr>
              <a:t>page views</a:t>
            </a:r>
          </a:p>
          <a:p>
            <a:r>
              <a:rPr lang="en-GB" dirty="0">
                <a:latin typeface="Verdana" panose="020B0604030504040204" pitchFamily="34" charset="0"/>
                <a:ea typeface="Verdana" panose="020B0604030504040204" pitchFamily="34" charset="0"/>
                <a:cs typeface="Verdana" panose="020B0604030504040204" pitchFamily="34" charset="0"/>
              </a:rPr>
              <a:t>2</a:t>
            </a:r>
            <a:r>
              <a:rPr lang="en-GB" dirty="0" smtClean="0">
                <a:latin typeface="Verdana" panose="020B0604030504040204" pitchFamily="34" charset="0"/>
                <a:ea typeface="Verdana" panose="020B0604030504040204" pitchFamily="34" charset="0"/>
                <a:cs typeface="Verdana" panose="020B0604030504040204" pitchFamily="34" charset="0"/>
              </a:rPr>
              <a:t>.  Key definitions</a:t>
            </a:r>
            <a:endParaRPr lang="en-GB" u="sng" dirty="0" smtClean="0">
              <a:latin typeface="Verdana" panose="020B0604030504040204" pitchFamily="34" charset="0"/>
              <a:ea typeface="Verdana" panose="020B0604030504040204" pitchFamily="34" charset="0"/>
              <a:cs typeface="Verdana" panose="020B0604030504040204" pitchFamily="34" charset="0"/>
            </a:endParaRPr>
          </a:p>
          <a:p>
            <a:r>
              <a:rPr lang="en-GB" dirty="0" smtClean="0">
                <a:latin typeface="Verdana" panose="020B0604030504040204" pitchFamily="34" charset="0"/>
                <a:ea typeface="Verdana" panose="020B0604030504040204" pitchFamily="34" charset="0"/>
                <a:cs typeface="Verdana" panose="020B0604030504040204" pitchFamily="34" charset="0"/>
              </a:rPr>
              <a:t>       110,500 page views</a:t>
            </a:r>
          </a:p>
          <a:p>
            <a:r>
              <a:rPr lang="en-GB" dirty="0" smtClean="0">
                <a:latin typeface="Verdana" panose="020B0604030504040204" pitchFamily="34" charset="0"/>
                <a:ea typeface="Verdana" panose="020B0604030504040204" pitchFamily="34" charset="0"/>
                <a:cs typeface="Verdana" panose="020B0604030504040204" pitchFamily="34" charset="0"/>
              </a:rPr>
              <a:t>3.  Registration page</a:t>
            </a:r>
          </a:p>
          <a:p>
            <a:r>
              <a:rPr lang="en-GB" dirty="0" smtClean="0">
                <a:latin typeface="Verdana" panose="020B0604030504040204" pitchFamily="34" charset="0"/>
                <a:ea typeface="Verdana" panose="020B0604030504040204" pitchFamily="34" charset="0"/>
                <a:cs typeface="Verdana" panose="020B0604030504040204" pitchFamily="34" charset="0"/>
              </a:rPr>
              <a:t>       95,000</a:t>
            </a:r>
            <a:endParaRPr lang="en-GB" dirty="0">
              <a:latin typeface="Verdana" panose="020B0604030504040204" pitchFamily="34" charset="0"/>
              <a:ea typeface="Verdana" panose="020B0604030504040204" pitchFamily="34" charset="0"/>
              <a:cs typeface="Verdana" panose="020B0604030504040204" pitchFamily="34" charset="0"/>
            </a:endParaRPr>
          </a:p>
          <a:p>
            <a:r>
              <a:rPr lang="en-GB" dirty="0"/>
              <a:t>  </a:t>
            </a:r>
            <a:r>
              <a:rPr lang="en-GB" dirty="0" smtClean="0"/>
              <a:t> </a:t>
            </a:r>
            <a:endParaRPr lang="en-GB"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85015" y="1998666"/>
            <a:ext cx="1264430" cy="115212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94901" y="4337879"/>
            <a:ext cx="1264430" cy="110906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cxnSp>
        <p:nvCxnSpPr>
          <p:cNvPr id="4" name="Straight Connector 3"/>
          <p:cNvCxnSpPr/>
          <p:nvPr/>
        </p:nvCxnSpPr>
        <p:spPr>
          <a:xfrm>
            <a:off x="329843" y="4365104"/>
            <a:ext cx="6838184" cy="0"/>
          </a:xfrm>
          <a:prstGeom prst="line">
            <a:avLst/>
          </a:prstGeom>
          <a:ln w="31750">
            <a:solidFill>
              <a:srgbClr val="00853F"/>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329843" y="1988840"/>
            <a:ext cx="6838184" cy="0"/>
          </a:xfrm>
          <a:prstGeom prst="line">
            <a:avLst/>
          </a:prstGeom>
          <a:ln w="31750">
            <a:solidFill>
              <a:srgbClr val="FFE15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689386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6412" y="2934072"/>
            <a:ext cx="6459167" cy="1143000"/>
          </a:xfrm>
          <a:solidFill>
            <a:schemeClr val="tx2">
              <a:lumMod val="20000"/>
              <a:lumOff val="80000"/>
            </a:schemeClr>
          </a:solidFill>
          <a:effectLst>
            <a:outerShdw blurRad="50800" dist="38100" dir="2700000" algn="tl" rotWithShape="0">
              <a:prstClr val="black">
                <a:alpha val="40000"/>
              </a:prstClr>
            </a:outerShdw>
          </a:effectLst>
        </p:spPr>
        <p:txBody>
          <a:bodyPr>
            <a:normAutofit fontScale="90000"/>
          </a:bodyPr>
          <a:lstStyle/>
          <a:p>
            <a:pPr lvl="0">
              <a:spcBef>
                <a:spcPts val="0"/>
              </a:spcBef>
            </a:pPr>
            <a:r>
              <a:rPr lang="en-GB" dirty="0" smtClean="0">
                <a:latin typeface="Georgia" panose="02040502050405020303" pitchFamily="18" charset="0"/>
              </a:rPr>
              <a:t>Who uses our website?</a:t>
            </a:r>
            <a:br>
              <a:rPr lang="en-GB" dirty="0" smtClean="0">
                <a:latin typeface="Georgia" panose="02040502050405020303" pitchFamily="18" charset="0"/>
              </a:rPr>
            </a:br>
            <a:r>
              <a:rPr lang="en-GB" sz="1800" dirty="0">
                <a:solidFill>
                  <a:prstClr val="black"/>
                </a:solidFill>
                <a:latin typeface="Verdana" panose="020B0604030504040204" pitchFamily="34" charset="0"/>
                <a:ea typeface="Verdana" panose="020B0604030504040204" pitchFamily="34" charset="0"/>
                <a:cs typeface="Verdana" panose="020B0604030504040204" pitchFamily="34" charset="0"/>
              </a:rPr>
              <a:t>Our 2016 website user survey was completed </a:t>
            </a:r>
            <a:r>
              <a:rPr lang="en-GB" sz="1800" dirty="0" smtClean="0">
                <a:solidFill>
                  <a:prstClr val="black"/>
                </a:solidFill>
                <a:latin typeface="Verdana" panose="020B0604030504040204" pitchFamily="34" charset="0"/>
                <a:ea typeface="Verdana" panose="020B0604030504040204" pitchFamily="34" charset="0"/>
                <a:cs typeface="Verdana" panose="020B0604030504040204" pitchFamily="34" charset="0"/>
              </a:rPr>
              <a:t>by more</a:t>
            </a:r>
            <a:br>
              <a:rPr lang="en-GB" sz="1800" dirty="0" smtClean="0">
                <a:solidFill>
                  <a:prstClr val="black"/>
                </a:solidFill>
                <a:latin typeface="Verdana" panose="020B0604030504040204" pitchFamily="34" charset="0"/>
                <a:ea typeface="Verdana" panose="020B0604030504040204" pitchFamily="34" charset="0"/>
                <a:cs typeface="Verdana" panose="020B0604030504040204" pitchFamily="34" charset="0"/>
              </a:rPr>
            </a:br>
            <a:r>
              <a:rPr lang="en-GB" sz="1800" dirty="0" smtClean="0">
                <a:solidFill>
                  <a:prstClr val="black"/>
                </a:solidFill>
                <a:latin typeface="Verdana" panose="020B0604030504040204" pitchFamily="34" charset="0"/>
                <a:ea typeface="Verdana" panose="020B0604030504040204" pitchFamily="34" charset="0"/>
                <a:cs typeface="Verdana" panose="020B0604030504040204" pitchFamily="34" charset="0"/>
              </a:rPr>
              <a:t>than </a:t>
            </a:r>
            <a:r>
              <a:rPr lang="en-GB" sz="1800" dirty="0">
                <a:solidFill>
                  <a:prstClr val="black"/>
                </a:solidFill>
                <a:latin typeface="Verdana" panose="020B0604030504040204" pitchFamily="34" charset="0"/>
                <a:ea typeface="Verdana" panose="020B0604030504040204" pitchFamily="34" charset="0"/>
                <a:cs typeface="Verdana" panose="020B0604030504040204" pitchFamily="34" charset="0"/>
              </a:rPr>
              <a:t>1,700 people who visited ico.org.uk in </a:t>
            </a:r>
            <a:r>
              <a:rPr lang="en-GB" sz="1800" dirty="0" smtClean="0">
                <a:solidFill>
                  <a:prstClr val="black"/>
                </a:solidFill>
                <a:latin typeface="Verdana" panose="020B0604030504040204" pitchFamily="34" charset="0"/>
                <a:ea typeface="Verdana" panose="020B0604030504040204" pitchFamily="34" charset="0"/>
                <a:cs typeface="Verdana" panose="020B0604030504040204" pitchFamily="34" charset="0"/>
              </a:rPr>
              <a:t>May - June.</a:t>
            </a:r>
            <a:endParaRPr lang="en-GB" dirty="0">
              <a:latin typeface="Verdana" panose="020B0604030504040204" pitchFamily="34" charset="0"/>
              <a:ea typeface="Verdana" panose="020B0604030504040204" pitchFamily="34" charset="0"/>
              <a:cs typeface="Verdana" panose="020B0604030504040204" pitchFamily="34" charset="0"/>
            </a:endParaRPr>
          </a:p>
        </p:txBody>
      </p:sp>
      <p:sp>
        <p:nvSpPr>
          <p:cNvPr id="19" name="Rectangle 18"/>
          <p:cNvSpPr/>
          <p:nvPr/>
        </p:nvSpPr>
        <p:spPr>
          <a:xfrm>
            <a:off x="5364088" y="4377878"/>
            <a:ext cx="3683551" cy="923330"/>
          </a:xfrm>
          <a:prstGeom prst="rect">
            <a:avLst/>
          </a:prstGeom>
        </p:spPr>
        <p:txBody>
          <a:bodyPr wrap="square">
            <a:spAutoFit/>
          </a:bodyPr>
          <a:lstStyle/>
          <a:p>
            <a:pPr lvl="0"/>
            <a:r>
              <a:rPr lang="en-GB" dirty="0" smtClean="0">
                <a:latin typeface="Verdana" panose="020B0604030504040204" pitchFamily="34" charset="0"/>
                <a:ea typeface="Verdana" panose="020B0604030504040204" pitchFamily="34" charset="0"/>
                <a:cs typeface="Verdana" panose="020B0604030504040204" pitchFamily="34" charset="0"/>
              </a:rPr>
              <a:t>What guidance do</a:t>
            </a:r>
            <a:br>
              <a:rPr lang="en-GB" dirty="0" smtClean="0">
                <a:latin typeface="Verdana" panose="020B0604030504040204" pitchFamily="34" charset="0"/>
                <a:ea typeface="Verdana" panose="020B0604030504040204" pitchFamily="34" charset="0"/>
                <a:cs typeface="Verdana" panose="020B0604030504040204" pitchFamily="34" charset="0"/>
              </a:rPr>
            </a:br>
            <a:r>
              <a:rPr lang="en-GB" dirty="0" smtClean="0">
                <a:latin typeface="Verdana" panose="020B0604030504040204" pitchFamily="34" charset="0"/>
                <a:ea typeface="Verdana" panose="020B0604030504040204" pitchFamily="34" charset="0"/>
                <a:cs typeface="Verdana" panose="020B0604030504040204" pitchFamily="34" charset="0"/>
              </a:rPr>
              <a:t>organisations</a:t>
            </a:r>
            <a:br>
              <a:rPr lang="en-GB" dirty="0" smtClean="0">
                <a:latin typeface="Verdana" panose="020B0604030504040204" pitchFamily="34" charset="0"/>
                <a:ea typeface="Verdana" panose="020B0604030504040204" pitchFamily="34" charset="0"/>
                <a:cs typeface="Verdana" panose="020B0604030504040204" pitchFamily="34" charset="0"/>
              </a:rPr>
            </a:br>
            <a:r>
              <a:rPr lang="en-GB" dirty="0" smtClean="0">
                <a:latin typeface="Verdana" panose="020B0604030504040204" pitchFamily="34" charset="0"/>
                <a:ea typeface="Verdana" panose="020B0604030504040204" pitchFamily="34" charset="0"/>
                <a:cs typeface="Verdana" panose="020B0604030504040204" pitchFamily="34" charset="0"/>
              </a:rPr>
              <a:t>look at?</a:t>
            </a:r>
            <a:endParaRPr lang="en-GB" dirty="0">
              <a:latin typeface="Verdana" panose="020B0604030504040204" pitchFamily="34" charset="0"/>
              <a:ea typeface="Verdana" panose="020B0604030504040204" pitchFamily="34" charset="0"/>
              <a:cs typeface="Verdana" panose="020B0604030504040204" pitchFamily="34" charset="0"/>
            </a:endParaRPr>
          </a:p>
        </p:txBody>
      </p:sp>
      <p:sp>
        <p:nvSpPr>
          <p:cNvPr id="30" name="TextBox 29"/>
          <p:cNvSpPr txBox="1"/>
          <p:nvPr/>
        </p:nvSpPr>
        <p:spPr>
          <a:xfrm>
            <a:off x="1619672" y="1484784"/>
            <a:ext cx="3384376" cy="1415772"/>
          </a:xfrm>
          <a:prstGeom prst="rect">
            <a:avLst/>
          </a:prstGeom>
          <a:noFill/>
        </p:spPr>
        <p:txBody>
          <a:bodyPr wrap="square" rtlCol="0">
            <a:spAutoFit/>
          </a:bodyPr>
          <a:lstStyle/>
          <a:p>
            <a:r>
              <a:rPr lang="en-GB" sz="3200" dirty="0" smtClean="0">
                <a:latin typeface="Verdana" panose="020B0604030504040204" pitchFamily="34" charset="0"/>
                <a:ea typeface="Verdana" panose="020B0604030504040204" pitchFamily="34" charset="0"/>
                <a:cs typeface="Verdana" panose="020B0604030504040204" pitchFamily="34" charset="0"/>
              </a:rPr>
              <a:t>14%</a:t>
            </a:r>
            <a:r>
              <a:rPr lang="en-GB" dirty="0" smtClean="0">
                <a:latin typeface="Verdana" panose="020B0604030504040204" pitchFamily="34" charset="0"/>
                <a:ea typeface="Verdana" panose="020B0604030504040204" pitchFamily="34" charset="0"/>
                <a:cs typeface="Verdana" panose="020B0604030504040204" pitchFamily="34" charset="0"/>
              </a:rPr>
              <a:t> of people looking</a:t>
            </a:r>
            <a:br>
              <a:rPr lang="en-GB" dirty="0" smtClean="0">
                <a:latin typeface="Verdana" panose="020B0604030504040204" pitchFamily="34" charset="0"/>
                <a:ea typeface="Verdana" panose="020B0604030504040204" pitchFamily="34" charset="0"/>
                <a:cs typeface="Verdana" panose="020B0604030504040204" pitchFamily="34" charset="0"/>
              </a:rPr>
            </a:br>
            <a:r>
              <a:rPr lang="en-GB" dirty="0" smtClean="0">
                <a:latin typeface="Verdana" panose="020B0604030504040204" pitchFamily="34" charset="0"/>
                <a:ea typeface="Verdana" panose="020B0604030504040204" pitchFamily="34" charset="0"/>
                <a:cs typeface="Verdana" panose="020B0604030504040204" pitchFamily="34" charset="0"/>
              </a:rPr>
              <a:t>for guidance and advice</a:t>
            </a:r>
            <a:br>
              <a:rPr lang="en-GB" dirty="0" smtClean="0">
                <a:latin typeface="Verdana" panose="020B0604030504040204" pitchFamily="34" charset="0"/>
                <a:ea typeface="Verdana" panose="020B0604030504040204" pitchFamily="34" charset="0"/>
                <a:cs typeface="Verdana" panose="020B0604030504040204" pitchFamily="34" charset="0"/>
              </a:rPr>
            </a:br>
            <a:r>
              <a:rPr lang="en-GB" dirty="0" smtClean="0">
                <a:latin typeface="Verdana" panose="020B0604030504040204" pitchFamily="34" charset="0"/>
                <a:ea typeface="Verdana" panose="020B0604030504040204" pitchFamily="34" charset="0"/>
                <a:cs typeface="Verdana" panose="020B0604030504040204" pitchFamily="34" charset="0"/>
              </a:rPr>
              <a:t>wanted info on GDPR reforms</a:t>
            </a:r>
            <a:endParaRPr lang="en-GB" dirty="0">
              <a:latin typeface="Verdana" panose="020B0604030504040204" pitchFamily="34" charset="0"/>
              <a:ea typeface="Verdana" panose="020B0604030504040204" pitchFamily="34" charset="0"/>
              <a:cs typeface="Verdana" panose="020B0604030504040204" pitchFamily="34" charset="0"/>
            </a:endParaRPr>
          </a:p>
        </p:txBody>
      </p:sp>
      <p:sp>
        <p:nvSpPr>
          <p:cNvPr id="33" name="TextBox 32"/>
          <p:cNvSpPr txBox="1"/>
          <p:nvPr/>
        </p:nvSpPr>
        <p:spPr>
          <a:xfrm>
            <a:off x="143508" y="4173468"/>
            <a:ext cx="3384376" cy="1415772"/>
          </a:xfrm>
          <a:prstGeom prst="rect">
            <a:avLst/>
          </a:prstGeom>
          <a:noFill/>
        </p:spPr>
        <p:txBody>
          <a:bodyPr wrap="square" rtlCol="0">
            <a:spAutoFit/>
          </a:bodyPr>
          <a:lstStyle/>
          <a:p>
            <a:r>
              <a:rPr lang="en-GB" sz="3200" dirty="0" smtClean="0">
                <a:latin typeface="Verdana" panose="020B0604030504040204" pitchFamily="34" charset="0"/>
                <a:ea typeface="Verdana" panose="020B0604030504040204" pitchFamily="34" charset="0"/>
                <a:cs typeface="Verdana" panose="020B0604030504040204" pitchFamily="34" charset="0"/>
              </a:rPr>
              <a:t>13%</a:t>
            </a:r>
            <a:r>
              <a:rPr lang="en-GB" dirty="0" smtClean="0">
                <a:latin typeface="Verdana" panose="020B0604030504040204" pitchFamily="34" charset="0"/>
                <a:ea typeface="Verdana" panose="020B0604030504040204" pitchFamily="34" charset="0"/>
                <a:cs typeface="Verdana" panose="020B0604030504040204" pitchFamily="34" charset="0"/>
              </a:rPr>
              <a:t> came to </a:t>
            </a:r>
            <a:br>
              <a:rPr lang="en-GB" dirty="0" smtClean="0">
                <a:latin typeface="Verdana" panose="020B0604030504040204" pitchFamily="34" charset="0"/>
                <a:ea typeface="Verdana" panose="020B0604030504040204" pitchFamily="34" charset="0"/>
                <a:cs typeface="Verdana" panose="020B0604030504040204" pitchFamily="34" charset="0"/>
              </a:rPr>
            </a:br>
            <a:r>
              <a:rPr lang="en-GB" dirty="0" smtClean="0">
                <a:latin typeface="Verdana" panose="020B0604030504040204" pitchFamily="34" charset="0"/>
                <a:ea typeface="Verdana" panose="020B0604030504040204" pitchFamily="34" charset="0"/>
                <a:cs typeface="Verdana" panose="020B0604030504040204" pitchFamily="34" charset="0"/>
              </a:rPr>
              <a:t>the website to find</a:t>
            </a:r>
            <a:br>
              <a:rPr lang="en-GB" dirty="0" smtClean="0">
                <a:latin typeface="Verdana" panose="020B0604030504040204" pitchFamily="34" charset="0"/>
                <a:ea typeface="Verdana" panose="020B0604030504040204" pitchFamily="34" charset="0"/>
                <a:cs typeface="Verdana" panose="020B0604030504040204" pitchFamily="34" charset="0"/>
              </a:rPr>
            </a:br>
            <a:r>
              <a:rPr lang="en-GB" dirty="0" smtClean="0">
                <a:latin typeface="Verdana" panose="020B0604030504040204" pitchFamily="34" charset="0"/>
                <a:ea typeface="Verdana" panose="020B0604030504040204" pitchFamily="34" charset="0"/>
                <a:cs typeface="Verdana" panose="020B0604030504040204" pitchFamily="34" charset="0"/>
              </a:rPr>
              <a:t>out about action</a:t>
            </a:r>
            <a:br>
              <a:rPr lang="en-GB" dirty="0" smtClean="0">
                <a:latin typeface="Verdana" panose="020B0604030504040204" pitchFamily="34" charset="0"/>
                <a:ea typeface="Verdana" panose="020B0604030504040204" pitchFamily="34" charset="0"/>
                <a:cs typeface="Verdana" panose="020B0604030504040204" pitchFamily="34" charset="0"/>
              </a:rPr>
            </a:br>
            <a:r>
              <a:rPr lang="en-GB" dirty="0" smtClean="0">
                <a:latin typeface="Verdana" panose="020B0604030504040204" pitchFamily="34" charset="0"/>
                <a:ea typeface="Verdana" panose="020B0604030504040204" pitchFamily="34" charset="0"/>
                <a:cs typeface="Verdana" panose="020B0604030504040204" pitchFamily="34" charset="0"/>
              </a:rPr>
              <a:t>taken by the ICO</a:t>
            </a:r>
            <a:endParaRPr lang="en-GB" dirty="0">
              <a:latin typeface="Verdana" panose="020B0604030504040204" pitchFamily="34" charset="0"/>
              <a:ea typeface="Verdana" panose="020B0604030504040204" pitchFamily="34" charset="0"/>
              <a:cs typeface="Verdana" panose="020B0604030504040204" pitchFamily="34" charset="0"/>
            </a:endParaRPr>
          </a:p>
        </p:txBody>
      </p:sp>
      <p:sp>
        <p:nvSpPr>
          <p:cNvPr id="34" name="TextBox 33"/>
          <p:cNvSpPr txBox="1"/>
          <p:nvPr/>
        </p:nvSpPr>
        <p:spPr>
          <a:xfrm>
            <a:off x="143508" y="123308"/>
            <a:ext cx="2988332" cy="1138773"/>
          </a:xfrm>
          <a:prstGeom prst="rect">
            <a:avLst/>
          </a:prstGeom>
          <a:noFill/>
        </p:spPr>
        <p:txBody>
          <a:bodyPr wrap="square" rtlCol="0">
            <a:spAutoFit/>
          </a:bodyPr>
          <a:lstStyle/>
          <a:p>
            <a:r>
              <a:rPr lang="en-GB" sz="3200" dirty="0" smtClean="0">
                <a:latin typeface="Verdana" panose="020B0604030504040204" pitchFamily="34" charset="0"/>
                <a:ea typeface="Verdana" panose="020B0604030504040204" pitchFamily="34" charset="0"/>
                <a:cs typeface="Verdana" panose="020B0604030504040204" pitchFamily="34" charset="0"/>
              </a:rPr>
              <a:t>48%</a:t>
            </a:r>
            <a:r>
              <a:rPr lang="en-GB" dirty="0">
                <a:latin typeface="Verdana" panose="020B0604030504040204" pitchFamily="34" charset="0"/>
                <a:ea typeface="Verdana" panose="020B0604030504040204" pitchFamily="34" charset="0"/>
                <a:cs typeface="Verdana" panose="020B0604030504040204" pitchFamily="34" charset="0"/>
              </a:rPr>
              <a:t> </a:t>
            </a:r>
            <a:r>
              <a:rPr lang="en-GB" dirty="0" smtClean="0">
                <a:latin typeface="Verdana" panose="020B0604030504040204" pitchFamily="34" charset="0"/>
                <a:ea typeface="Verdana" panose="020B0604030504040204" pitchFamily="34" charset="0"/>
                <a:cs typeface="Verdana" panose="020B0604030504040204" pitchFamily="34" charset="0"/>
              </a:rPr>
              <a:t>had reported</a:t>
            </a:r>
            <a:br>
              <a:rPr lang="en-GB" dirty="0" smtClean="0">
                <a:latin typeface="Verdana" panose="020B0604030504040204" pitchFamily="34" charset="0"/>
                <a:ea typeface="Verdana" panose="020B0604030504040204" pitchFamily="34" charset="0"/>
                <a:cs typeface="Verdana" panose="020B0604030504040204" pitchFamily="34" charset="0"/>
              </a:rPr>
            </a:br>
            <a:r>
              <a:rPr lang="en-GB" dirty="0" smtClean="0">
                <a:latin typeface="Verdana" panose="020B0604030504040204" pitchFamily="34" charset="0"/>
                <a:ea typeface="Verdana" panose="020B0604030504040204" pitchFamily="34" charset="0"/>
                <a:cs typeface="Verdana" panose="020B0604030504040204" pitchFamily="34" charset="0"/>
              </a:rPr>
              <a:t>nuisance calls or texts</a:t>
            </a:r>
            <a:br>
              <a:rPr lang="en-GB" dirty="0" smtClean="0">
                <a:latin typeface="Verdana" panose="020B0604030504040204" pitchFamily="34" charset="0"/>
                <a:ea typeface="Verdana" panose="020B0604030504040204" pitchFamily="34" charset="0"/>
                <a:cs typeface="Verdana" panose="020B0604030504040204" pitchFamily="34" charset="0"/>
              </a:rPr>
            </a:br>
            <a:r>
              <a:rPr lang="en-GB" dirty="0" smtClean="0">
                <a:latin typeface="Verdana" panose="020B0604030504040204" pitchFamily="34" charset="0"/>
                <a:ea typeface="Verdana" panose="020B0604030504040204" pitchFamily="34" charset="0"/>
                <a:cs typeface="Verdana" panose="020B0604030504040204" pitchFamily="34" charset="0"/>
              </a:rPr>
              <a:t>to us</a:t>
            </a:r>
            <a:endParaRPr lang="en-GB" dirty="0">
              <a:latin typeface="Verdana" panose="020B0604030504040204" pitchFamily="34" charset="0"/>
              <a:ea typeface="Verdana" panose="020B0604030504040204" pitchFamily="34" charset="0"/>
              <a:cs typeface="Verdana" panose="020B0604030504040204" pitchFamily="34" charset="0"/>
            </a:endParaRPr>
          </a:p>
        </p:txBody>
      </p:sp>
      <p:graphicFrame>
        <p:nvGraphicFramePr>
          <p:cNvPr id="3" name="Chart 2"/>
          <p:cNvGraphicFramePr/>
          <p:nvPr>
            <p:extLst>
              <p:ext uri="{D42A27DB-BD31-4B8C-83A1-F6EECF244321}">
                <p14:modId xmlns:p14="http://schemas.microsoft.com/office/powerpoint/2010/main" val="1400781701"/>
              </p:ext>
            </p:extLst>
          </p:nvPr>
        </p:nvGraphicFramePr>
        <p:xfrm>
          <a:off x="6372200" y="4365104"/>
          <a:ext cx="3024336" cy="2636912"/>
        </p:xfrm>
        <a:graphic>
          <a:graphicData uri="http://schemas.openxmlformats.org/drawingml/2006/chart">
            <c:chart xmlns:c="http://schemas.openxmlformats.org/drawingml/2006/chart" xmlns:r="http://schemas.openxmlformats.org/officeDocument/2006/relationships" r:id="rId3"/>
          </a:graphicData>
        </a:graphic>
      </p:graphicFrame>
      <p:sp>
        <p:nvSpPr>
          <p:cNvPr id="35" name="TextBox 34"/>
          <p:cNvSpPr txBox="1"/>
          <p:nvPr/>
        </p:nvSpPr>
        <p:spPr>
          <a:xfrm>
            <a:off x="2051720" y="5314563"/>
            <a:ext cx="3384376" cy="1415772"/>
          </a:xfrm>
          <a:prstGeom prst="rect">
            <a:avLst/>
          </a:prstGeom>
          <a:noFill/>
        </p:spPr>
        <p:txBody>
          <a:bodyPr wrap="square" rtlCol="0">
            <a:spAutoFit/>
          </a:bodyPr>
          <a:lstStyle/>
          <a:p>
            <a:endParaRPr lang="en-GB" dirty="0" smtClean="0">
              <a:latin typeface="Verdana" panose="020B0604030504040204" pitchFamily="34" charset="0"/>
              <a:ea typeface="Verdana" panose="020B0604030504040204" pitchFamily="34" charset="0"/>
              <a:cs typeface="Verdana" panose="020B0604030504040204" pitchFamily="34" charset="0"/>
            </a:endParaRPr>
          </a:p>
          <a:p>
            <a:r>
              <a:rPr lang="en-GB" sz="3200" dirty="0" smtClean="0">
                <a:latin typeface="Verdana" panose="020B0604030504040204" pitchFamily="34" charset="0"/>
                <a:ea typeface="Verdana" panose="020B0604030504040204" pitchFamily="34" charset="0"/>
                <a:cs typeface="Verdana" panose="020B0604030504040204" pitchFamily="34" charset="0"/>
              </a:rPr>
              <a:t>6%</a:t>
            </a:r>
            <a:r>
              <a:rPr lang="en-GB" dirty="0" smtClean="0">
                <a:latin typeface="Verdana" panose="020B0604030504040204" pitchFamily="34" charset="0"/>
                <a:ea typeface="Verdana" panose="020B0604030504040204" pitchFamily="34" charset="0"/>
                <a:cs typeface="Verdana" panose="020B0604030504040204" pitchFamily="34" charset="0"/>
              </a:rPr>
              <a:t> of visitors want to register or renew their registration</a:t>
            </a:r>
            <a:endParaRPr lang="en-GB" dirty="0">
              <a:latin typeface="Verdana" panose="020B0604030504040204" pitchFamily="34" charset="0"/>
              <a:ea typeface="Verdana" panose="020B0604030504040204" pitchFamily="34" charset="0"/>
              <a:cs typeface="Verdana" panose="020B0604030504040204" pitchFamily="34" charset="0"/>
            </a:endParaRPr>
          </a:p>
        </p:txBody>
      </p:sp>
      <p:sp>
        <p:nvSpPr>
          <p:cNvPr id="36" name="TextBox 35"/>
          <p:cNvSpPr txBox="1"/>
          <p:nvPr/>
        </p:nvSpPr>
        <p:spPr>
          <a:xfrm>
            <a:off x="5112887" y="123308"/>
            <a:ext cx="3384376" cy="1631216"/>
          </a:xfrm>
          <a:prstGeom prst="rect">
            <a:avLst/>
          </a:prstGeom>
          <a:noFill/>
        </p:spPr>
        <p:txBody>
          <a:bodyPr wrap="square" rtlCol="0">
            <a:spAutoFit/>
          </a:bodyPr>
          <a:lstStyle/>
          <a:p>
            <a:r>
              <a:rPr lang="en-GB" sz="3200" dirty="0" smtClean="0">
                <a:latin typeface="Verdana" panose="020B0604030504040204" pitchFamily="34" charset="0"/>
                <a:ea typeface="Verdana" panose="020B0604030504040204" pitchFamily="34" charset="0"/>
                <a:cs typeface="Verdana" panose="020B0604030504040204" pitchFamily="34" charset="0"/>
              </a:rPr>
              <a:t>50%</a:t>
            </a:r>
            <a:r>
              <a:rPr lang="en-GB" dirty="0" smtClean="0">
                <a:latin typeface="Verdana" panose="020B0604030504040204" pitchFamily="34" charset="0"/>
                <a:ea typeface="Verdana" panose="020B0604030504040204" pitchFamily="34" charset="0"/>
                <a:cs typeface="Verdana" panose="020B0604030504040204" pitchFamily="34" charset="0"/>
              </a:rPr>
              <a:t> of people from organisations were</a:t>
            </a:r>
            <a:r>
              <a:rPr lang="en-GB" dirty="0">
                <a:latin typeface="Verdana" panose="020B0604030504040204" pitchFamily="34" charset="0"/>
                <a:ea typeface="Verdana" panose="020B0604030504040204" pitchFamily="34" charset="0"/>
                <a:cs typeface="Verdana" panose="020B0604030504040204" pitchFamily="34" charset="0"/>
              </a:rPr>
              <a:t> </a:t>
            </a:r>
            <a:r>
              <a:rPr lang="en-GB" dirty="0" smtClean="0">
                <a:latin typeface="Verdana" panose="020B0604030504040204" pitchFamily="34" charset="0"/>
                <a:ea typeface="Verdana" panose="020B0604030504040204" pitchFamily="34" charset="0"/>
                <a:cs typeface="Verdana" panose="020B0604030504040204" pitchFamily="34" charset="0"/>
              </a:rPr>
              <a:t>private</a:t>
            </a:r>
            <a:br>
              <a:rPr lang="en-GB" dirty="0" smtClean="0">
                <a:latin typeface="Verdana" panose="020B0604030504040204" pitchFamily="34" charset="0"/>
                <a:ea typeface="Verdana" panose="020B0604030504040204" pitchFamily="34" charset="0"/>
                <a:cs typeface="Verdana" panose="020B0604030504040204" pitchFamily="34" charset="0"/>
              </a:rPr>
            </a:br>
            <a:r>
              <a:rPr lang="en-GB" dirty="0" smtClean="0">
                <a:latin typeface="Verdana" panose="020B0604030504040204" pitchFamily="34" charset="0"/>
                <a:ea typeface="Verdana" panose="020B0604030504040204" pitchFamily="34" charset="0"/>
                <a:cs typeface="Verdana" panose="020B0604030504040204" pitchFamily="34" charset="0"/>
              </a:rPr>
              <a:t>sector, with </a:t>
            </a:r>
            <a:r>
              <a:rPr lang="en-GB" sz="3200" dirty="0" smtClean="0">
                <a:latin typeface="Verdana" panose="020B0604030504040204" pitchFamily="34" charset="0"/>
                <a:ea typeface="Verdana" panose="020B0604030504040204" pitchFamily="34" charset="0"/>
                <a:cs typeface="Verdana" panose="020B0604030504040204" pitchFamily="34" charset="0"/>
              </a:rPr>
              <a:t>37% </a:t>
            </a:r>
            <a:r>
              <a:rPr lang="en-GB" dirty="0" smtClean="0">
                <a:latin typeface="Verdana" panose="020B0604030504040204" pitchFamily="34" charset="0"/>
                <a:ea typeface="Verdana" panose="020B0604030504040204" pitchFamily="34" charset="0"/>
                <a:cs typeface="Verdana" panose="020B0604030504040204" pitchFamily="34" charset="0"/>
              </a:rPr>
              <a:t>in the</a:t>
            </a:r>
            <a:br>
              <a:rPr lang="en-GB" dirty="0" smtClean="0">
                <a:latin typeface="Verdana" panose="020B0604030504040204" pitchFamily="34" charset="0"/>
                <a:ea typeface="Verdana" panose="020B0604030504040204" pitchFamily="34" charset="0"/>
                <a:cs typeface="Verdana" panose="020B0604030504040204" pitchFamily="34" charset="0"/>
              </a:rPr>
            </a:br>
            <a:r>
              <a:rPr lang="en-GB" dirty="0" smtClean="0">
                <a:latin typeface="Verdana" panose="020B0604030504040204" pitchFamily="34" charset="0"/>
                <a:ea typeface="Verdana" panose="020B0604030504040204" pitchFamily="34" charset="0"/>
                <a:cs typeface="Verdana" panose="020B0604030504040204" pitchFamily="34" charset="0"/>
              </a:rPr>
              <a:t>public sector</a:t>
            </a:r>
            <a:endParaRPr lang="en-GB" dirty="0">
              <a:latin typeface="Verdana" panose="020B0604030504040204" pitchFamily="34" charset="0"/>
              <a:ea typeface="Verdana" panose="020B0604030504040204" pitchFamily="34" charset="0"/>
              <a:cs typeface="Verdana" panose="020B0604030504040204" pitchFamily="34" charset="0"/>
            </a:endParaRPr>
          </a:p>
        </p:txBody>
      </p:sp>
      <p:sp>
        <p:nvSpPr>
          <p:cNvPr id="38" name="TextBox 37"/>
          <p:cNvSpPr txBox="1"/>
          <p:nvPr/>
        </p:nvSpPr>
        <p:spPr>
          <a:xfrm>
            <a:off x="7236296" y="1832630"/>
            <a:ext cx="1692147" cy="861774"/>
          </a:xfrm>
          <a:prstGeom prst="rect">
            <a:avLst/>
          </a:prstGeom>
          <a:noFill/>
        </p:spPr>
        <p:txBody>
          <a:bodyPr wrap="square" rtlCol="0">
            <a:spAutoFit/>
          </a:bodyPr>
          <a:lstStyle/>
          <a:p>
            <a:r>
              <a:rPr lang="en-GB" sz="3200" dirty="0" smtClean="0">
                <a:latin typeface="Verdana" panose="020B0604030504040204" pitchFamily="34" charset="0"/>
                <a:ea typeface="Verdana" panose="020B0604030504040204" pitchFamily="34" charset="0"/>
                <a:cs typeface="Verdana" panose="020B0604030504040204" pitchFamily="34" charset="0"/>
              </a:rPr>
              <a:t>2%</a:t>
            </a:r>
            <a:r>
              <a:rPr lang="en-GB" dirty="0" smtClean="0">
                <a:latin typeface="Verdana" panose="020B0604030504040204" pitchFamily="34" charset="0"/>
                <a:ea typeface="Verdana" panose="020B0604030504040204" pitchFamily="34" charset="0"/>
                <a:cs typeface="Verdana" panose="020B0604030504040204" pitchFamily="34" charset="0"/>
              </a:rPr>
              <a:t> were</a:t>
            </a:r>
          </a:p>
          <a:p>
            <a:r>
              <a:rPr lang="en-GB" dirty="0" smtClean="0">
                <a:latin typeface="Verdana" panose="020B0604030504040204" pitchFamily="34" charset="0"/>
                <a:ea typeface="Verdana" panose="020B0604030504040204" pitchFamily="34" charset="0"/>
                <a:cs typeface="Verdana" panose="020B0604030504040204" pitchFamily="34" charset="0"/>
              </a:rPr>
              <a:t>aged 16-24</a:t>
            </a:r>
            <a:endParaRPr lang="en-GB"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16681776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3769</TotalTime>
  <Words>1092</Words>
  <Application>Microsoft Office PowerPoint</Application>
  <PresentationFormat>On-screen Show (4:3)</PresentationFormat>
  <Paragraphs>170</Paragraphs>
  <Slides>20</Slides>
  <Notes>20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Corporate Affairs report</vt:lpstr>
      <vt:lpstr>Headlines</vt:lpstr>
      <vt:lpstr>Media coverage</vt:lpstr>
      <vt:lpstr>Our work in the headlines</vt:lpstr>
      <vt:lpstr>Annual report launch</vt:lpstr>
      <vt:lpstr>Other events and conferences</vt:lpstr>
      <vt:lpstr>Webinars</vt:lpstr>
      <vt:lpstr>ico.org.uk</vt:lpstr>
      <vt:lpstr>Who uses our website? Our 2016 website user survey was completed by more than 1,700 people who visited ico.org.uk in May - June.</vt:lpstr>
      <vt:lpstr>What do they think  of our website?</vt:lpstr>
      <vt:lpstr>Twitter</vt:lpstr>
      <vt:lpstr>Most retweeted stories</vt:lpstr>
      <vt:lpstr>Other Twitter highlights</vt:lpstr>
      <vt:lpstr>Other Twitter highlights</vt:lpstr>
      <vt:lpstr>Vines</vt:lpstr>
      <vt:lpstr>Facebook               LinkedIn</vt:lpstr>
      <vt:lpstr>Newsletter             Blog</vt:lpstr>
      <vt:lpstr>PowerPoint Presentation</vt:lpstr>
      <vt:lpstr>ICON</vt:lpstr>
      <vt:lpstr>Internal communications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Peter Bloomfield</cp:lastModifiedBy>
  <cp:revision>193</cp:revision>
  <cp:lastPrinted>2016-03-29T09:59:49Z</cp:lastPrinted>
  <dcterms:created xsi:type="dcterms:W3CDTF">2015-04-10T09:30:53Z</dcterms:created>
  <dcterms:modified xsi:type="dcterms:W3CDTF">2016-09-01T08:35:56Z</dcterms:modified>
</cp:coreProperties>
</file>