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ppt/theme/themeOverride3.xml" ContentType="application/vnd.openxmlformats-officedocument.themeOverride+xml"/>
  <Override PartName="/ppt/notesSlides/notesSlide8.xml" ContentType="application/vnd.openxmlformats-officedocument.presentationml.notesSlide+xml"/>
  <Override PartName="/ppt/theme/themeOverride4.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17"/>
  </p:notesMasterIdLst>
  <p:handoutMasterIdLst>
    <p:handoutMasterId r:id="rId18"/>
  </p:handoutMasterIdLst>
  <p:sldIdLst>
    <p:sldId id="341" r:id="rId7"/>
    <p:sldId id="342" r:id="rId8"/>
    <p:sldId id="350" r:id="rId9"/>
    <p:sldId id="346" r:id="rId10"/>
    <p:sldId id="345" r:id="rId11"/>
    <p:sldId id="348" r:id="rId12"/>
    <p:sldId id="357" r:id="rId13"/>
    <p:sldId id="360" r:id="rId14"/>
    <p:sldId id="363" r:id="rId15"/>
    <p:sldId id="344" r:id="rId16"/>
  </p:sldIdLst>
  <p:sldSz cx="9144000" cy="5143500" type="screen16x9"/>
  <p:notesSz cx="6669088"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B76612"/>
    <a:srgbClr val="791D7E"/>
    <a:srgbClr val="58105E"/>
    <a:srgbClr val="E4D2E5"/>
    <a:srgbClr val="D7BBD8"/>
    <a:srgbClr val="26BCD7"/>
    <a:srgbClr val="7D6A55"/>
    <a:srgbClr val="E9E3DB"/>
    <a:srgbClr val="0037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2" autoAdjust="0"/>
    <p:restoredTop sz="42611" autoAdjust="0"/>
  </p:normalViewPr>
  <p:slideViewPr>
    <p:cSldViewPr>
      <p:cViewPr varScale="1">
        <p:scale>
          <a:sx n="43" d="100"/>
          <a:sy n="43" d="100"/>
        </p:scale>
        <p:origin x="2340" y="5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5" Type="http://schemas.openxmlformats.org/officeDocument/2006/relationships/customXml" Target="../customXml/item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777607" y="0"/>
            <a:ext cx="2889938" cy="495348"/>
          </a:xfrm>
          <a:prstGeom prst="rect">
            <a:avLst/>
          </a:prstGeom>
        </p:spPr>
        <p:txBody>
          <a:bodyPr vert="horz" lIns="91440" tIns="45720" rIns="91440" bIns="45720" rtlCol="0"/>
          <a:lstStyle>
            <a:lvl1pPr algn="r">
              <a:defRPr sz="1200"/>
            </a:lvl1pPr>
          </a:lstStyle>
          <a:p>
            <a:fld id="{A39607BA-C959-4306-8C41-B71209AB2D2E}" type="datetimeFigureOut">
              <a:rPr lang="en-GB" smtClean="0"/>
              <a:t>15/04/2019</a:t>
            </a:fld>
            <a:endParaRPr lang="en-GB"/>
          </a:p>
        </p:txBody>
      </p:sp>
      <p:sp>
        <p:nvSpPr>
          <p:cNvPr id="4" name="Footer Placeholder 3"/>
          <p:cNvSpPr>
            <a:spLocks noGrp="1"/>
          </p:cNvSpPr>
          <p:nvPr>
            <p:ph type="ftr" sz="quarter" idx="2"/>
          </p:nvPr>
        </p:nvSpPr>
        <p:spPr>
          <a:xfrm>
            <a:off x="0" y="9377317"/>
            <a:ext cx="2889938" cy="49534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777607" y="9377317"/>
            <a:ext cx="2889938" cy="495347"/>
          </a:xfrm>
          <a:prstGeom prst="rect">
            <a:avLst/>
          </a:prstGeom>
        </p:spPr>
        <p:txBody>
          <a:bodyPr vert="horz" lIns="91440" tIns="45720" rIns="91440" bIns="45720" rtlCol="0" anchor="b"/>
          <a:lstStyle>
            <a:lvl1pPr algn="r">
              <a:defRPr sz="1200"/>
            </a:lvl1pPr>
          </a:lstStyle>
          <a:p>
            <a:fld id="{A758E5DE-675E-4B68-8802-23C2DDBDACA1}" type="slidenum">
              <a:rPr lang="en-GB" smtClean="0"/>
              <a:t>‹#›</a:t>
            </a:fld>
            <a:endParaRPr lang="en-GB"/>
          </a:p>
        </p:txBody>
      </p:sp>
    </p:spTree>
    <p:extLst>
      <p:ext uri="{BB962C8B-B14F-4D97-AF65-F5344CB8AC3E}">
        <p14:creationId xmlns:p14="http://schemas.microsoft.com/office/powerpoint/2010/main" val="12064159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44184061-82A4-4640-A9B9-ED23915ADB98}" type="datetimeFigureOut">
              <a:rPr lang="en-GB" smtClean="0"/>
              <a:t>15/04/2019</a:t>
            </a:fld>
            <a:endParaRPr lang="en-GB"/>
          </a:p>
        </p:txBody>
      </p:sp>
      <p:sp>
        <p:nvSpPr>
          <p:cNvPr id="4" name="Slide Image Placeholder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51219"/>
            <a:ext cx="5335270" cy="3887361"/>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377317"/>
            <a:ext cx="2889938" cy="4953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377317"/>
            <a:ext cx="2889938" cy="495347"/>
          </a:xfrm>
          <a:prstGeom prst="rect">
            <a:avLst/>
          </a:prstGeom>
        </p:spPr>
        <p:txBody>
          <a:bodyPr vert="horz" lIns="91440" tIns="45720" rIns="91440" bIns="45720" rtlCol="0" anchor="b"/>
          <a:lstStyle>
            <a:lvl1pPr algn="r">
              <a:defRPr sz="1200"/>
            </a:lvl1pPr>
          </a:lstStyle>
          <a:p>
            <a:fld id="{C180A06D-9963-426E-B8D6-DCE634C78FCF}" type="slidenum">
              <a:rPr lang="en-GB" smtClean="0"/>
              <a:t>‹#›</a:t>
            </a:fld>
            <a:endParaRPr lang="en-GB"/>
          </a:p>
        </p:txBody>
      </p:sp>
    </p:spTree>
    <p:extLst>
      <p:ext uri="{BB962C8B-B14F-4D97-AF65-F5344CB8AC3E}">
        <p14:creationId xmlns:p14="http://schemas.microsoft.com/office/powerpoint/2010/main" val="2032672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gdpr-info.eu/art-55-gdpr/"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gdpr-info.eu/art-55-gdp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3063" y="1233488"/>
            <a:ext cx="5922962" cy="33321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0A06D-9963-426E-B8D6-DCE634C78FCF}" type="slidenum">
              <a:rPr lang="en-GB" smtClean="0"/>
              <a:t>1</a:t>
            </a:fld>
            <a:endParaRPr lang="en-GB" dirty="0"/>
          </a:p>
        </p:txBody>
      </p:sp>
    </p:spTree>
    <p:extLst>
      <p:ext uri="{BB962C8B-B14F-4D97-AF65-F5344CB8AC3E}">
        <p14:creationId xmlns:p14="http://schemas.microsoft.com/office/powerpoint/2010/main" val="3328891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3063" y="1233488"/>
            <a:ext cx="5922962" cy="33321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0A06D-9963-426E-B8D6-DCE634C78FCF}" type="slidenum">
              <a:rPr lang="en-GB" smtClean="0"/>
              <a:t>10</a:t>
            </a:fld>
            <a:endParaRPr lang="en-GB"/>
          </a:p>
        </p:txBody>
      </p:sp>
    </p:spTree>
    <p:extLst>
      <p:ext uri="{BB962C8B-B14F-4D97-AF65-F5344CB8AC3E}">
        <p14:creationId xmlns:p14="http://schemas.microsoft.com/office/powerpoint/2010/main" val="1532141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3063" y="1233488"/>
            <a:ext cx="5922962" cy="33321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C180A06D-9963-426E-B8D6-DCE634C78FCF}" type="slidenum">
              <a:rPr lang="en-GB" smtClean="0"/>
              <a:t>2</a:t>
            </a:fld>
            <a:endParaRPr lang="en-GB" dirty="0"/>
          </a:p>
        </p:txBody>
      </p:sp>
    </p:spTree>
    <p:extLst>
      <p:ext uri="{BB962C8B-B14F-4D97-AF65-F5344CB8AC3E}">
        <p14:creationId xmlns:p14="http://schemas.microsoft.com/office/powerpoint/2010/main" val="2517493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3063" y="1233488"/>
            <a:ext cx="5922962" cy="3332162"/>
          </a:xfrm>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People are always interested in the number of breach reports we have received, so we thought we’d share this with you. As you can see, the first couple of months following the implementation of the GDPR resulted in a high number of breaches being reported: around 1700 to 1800 each month.</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By later in the summer this had settled to between 1200 and 1300 breach reports per month. This wasn’t a seasonal blip but represented a levelling off.</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December is always an anomaly; with many organisations closing down or running on a skeleton staff for at least part of the month, we’d expect fewer breaches to occur and therefore fewer breaches to be reported to us!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As you can see, by February we’ve returned to within range of the number of reports submitted in the Autumn.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We think the large number of reports in the summer is due to controllers being overly cautious, or perhaps not fully understanding their obligations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Increased controller awareness of new legislation and the fact there was a requirement to report, which was good, but perhaps not a full understanding of what to report</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Raised profile of the ICO</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Controllers not sure/uncomfortable with assessing whether a breach needs to be reported – risk of a big fine if we get this wrong?! We’ll report anyway so we don’t get into trouble.</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Article 33 doesn’t require every breach to be reported but some breaches are still being reported by controllers even if they feel that a breach doesn’t need to be reported. We’ve changed our breach reporting form to add an option for you to select if you are doing this - so we can best decide how to manage and prioritise our workload.</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What we’ve been doing to help – educating through advice line, advice on cases, webinar in the summer which is still relevant and still available on the ICO’s website. This includes some top tips in relation to breach reporting</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We’ve recently launched a new self-assessment tool which is available on our website. It has three simple questions so it shouldn’t take you long to get the steer or reassurance that you’re looking for, and there’s the PDB advice line if you’re unsure whether to report.</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One thing to note: I know that people were ringing us in May last year and experiencing long delays on the phones. That was due to very high demand at the time, but it’s a thing of the past, so don’t let that put you off calling.</a:t>
            </a:r>
            <a:br>
              <a:rPr lang="en-GB" sz="1200" kern="1200" dirty="0" smtClean="0">
                <a:solidFill>
                  <a:schemeClr val="tx1"/>
                </a:solidFill>
                <a:effectLst/>
                <a:latin typeface="+mn-lt"/>
                <a:ea typeface="+mn-ea"/>
                <a:cs typeface="+mn-cs"/>
              </a:rPr>
            </a:br>
            <a:endParaRPr lang="en-GB" dirty="0"/>
          </a:p>
        </p:txBody>
      </p:sp>
      <p:sp>
        <p:nvSpPr>
          <p:cNvPr id="4" name="Slide Number Placeholder 3"/>
          <p:cNvSpPr>
            <a:spLocks noGrp="1"/>
          </p:cNvSpPr>
          <p:nvPr>
            <p:ph type="sldNum" sz="quarter" idx="10"/>
          </p:nvPr>
        </p:nvSpPr>
        <p:spPr/>
        <p:txBody>
          <a:bodyPr/>
          <a:lstStyle/>
          <a:p>
            <a:fld id="{C180A06D-9963-426E-B8D6-DCE634C78FCF}" type="slidenum">
              <a:rPr lang="en-GB" smtClean="0"/>
              <a:t>3</a:t>
            </a:fld>
            <a:endParaRPr lang="en-GB"/>
          </a:p>
        </p:txBody>
      </p:sp>
    </p:spTree>
    <p:extLst>
      <p:ext uri="{BB962C8B-B14F-4D97-AF65-F5344CB8AC3E}">
        <p14:creationId xmlns:p14="http://schemas.microsoft.com/office/powerpoint/2010/main" val="1343462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3063" y="1233488"/>
            <a:ext cx="5922962" cy="3332162"/>
          </a:xfrm>
        </p:spPr>
      </p:sp>
      <p:sp>
        <p:nvSpPr>
          <p:cNvPr id="3" name="Notes Placeholder 2"/>
          <p:cNvSpPr>
            <a:spLocks noGrp="1"/>
          </p:cNvSpPr>
          <p:nvPr>
            <p:ph type="body" idx="1"/>
          </p:nvPr>
        </p:nvSpPr>
        <p:spPr/>
        <p:txBody>
          <a:bodyPr/>
          <a:lstStyle/>
          <a:p>
            <a:pPr marL="0" indent="0">
              <a:buFontTx/>
              <a:buNone/>
            </a:pPr>
            <a:r>
              <a:rPr lang="en-GB" sz="1200" kern="1200" dirty="0" smtClean="0">
                <a:solidFill>
                  <a:schemeClr val="tx1"/>
                </a:solidFill>
                <a:effectLst/>
                <a:latin typeface="+mn-lt"/>
                <a:ea typeface="+mn-ea"/>
                <a:cs typeface="+mn-cs"/>
              </a:rPr>
              <a:t>- We sent you a scenario to read in advance, so hopefully everyone’s done that. If you haven’t brought your copy or you need a refresher, there’s a timeline of events on your table</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Breach management is a big topic to cover in 40 minutes so we are going to move through the questions at pace to make sure we cover all the essentials</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We’ll be asking you to indicate what you would do using </a:t>
            </a:r>
            <a:r>
              <a:rPr lang="en-GB" sz="1200" kern="1200" dirty="0" err="1" smtClean="0">
                <a:solidFill>
                  <a:schemeClr val="tx1"/>
                </a:solidFill>
                <a:effectLst/>
                <a:latin typeface="+mn-lt"/>
                <a:ea typeface="+mn-ea"/>
                <a:cs typeface="+mn-cs"/>
              </a:rPr>
              <a:t>Slido</a:t>
            </a:r>
            <a:r>
              <a:rPr lang="en-GB" sz="1200" kern="1200" dirty="0" smtClean="0">
                <a:solidFill>
                  <a:schemeClr val="tx1"/>
                </a:solidFill>
                <a:effectLst/>
                <a:latin typeface="+mn-lt"/>
                <a:ea typeface="+mn-ea"/>
                <a:cs typeface="+mn-cs"/>
              </a:rPr>
              <a:t> - you were sent instructions on how to use this in advance but if you need help let the ICO rep on your table know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There’s a bingo card on your table - as you we go through you might like to mark up which articles of the GDPR you think have been infringed</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We’re not going to have time to take general questions but there is a breach reporting stand at the information market so please do go and see the team there and they’ll be happy to talk to you</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If you’ve been on </a:t>
            </a:r>
            <a:r>
              <a:rPr lang="en-GB" sz="1200" kern="1200" dirty="0" err="1" smtClean="0">
                <a:solidFill>
                  <a:schemeClr val="tx1"/>
                </a:solidFill>
                <a:effectLst/>
                <a:latin typeface="+mn-lt"/>
                <a:ea typeface="+mn-ea"/>
                <a:cs typeface="+mn-cs"/>
              </a:rPr>
              <a:t>Slido</a:t>
            </a:r>
            <a:r>
              <a:rPr lang="en-GB" sz="1200" kern="1200" dirty="0" smtClean="0">
                <a:solidFill>
                  <a:schemeClr val="tx1"/>
                </a:solidFill>
                <a:effectLst/>
                <a:latin typeface="+mn-lt"/>
                <a:ea typeface="+mn-ea"/>
                <a:cs typeface="+mn-cs"/>
              </a:rPr>
              <a:t> you may have seen there’s a facility to ask questions there. You can do that but we won’t be able to respond individually. But if there are common trends we may add a Q&amp;A document to the website or feed the questions into future guidance</a:t>
            </a:r>
            <a:br>
              <a:rPr lang="en-GB" sz="1200" kern="1200" dirty="0" smtClean="0">
                <a:solidFill>
                  <a:schemeClr val="tx1"/>
                </a:solidFill>
                <a:effectLst/>
                <a:latin typeface="+mn-lt"/>
                <a:ea typeface="+mn-ea"/>
                <a:cs typeface="+mn-cs"/>
              </a:rPr>
            </a:br>
            <a:endParaRPr lang="en-GB" baseline="0" dirty="0" smtClean="0"/>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C180A06D-9963-426E-B8D6-DCE634C78FCF}" type="slidenum">
              <a:rPr lang="en-GB" smtClean="0"/>
              <a:t>4</a:t>
            </a:fld>
            <a:endParaRPr lang="en-GB"/>
          </a:p>
        </p:txBody>
      </p:sp>
    </p:spTree>
    <p:extLst>
      <p:ext uri="{BB962C8B-B14F-4D97-AF65-F5344CB8AC3E}">
        <p14:creationId xmlns:p14="http://schemas.microsoft.com/office/powerpoint/2010/main" val="3766013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smtClean="0">
                <a:solidFill>
                  <a:schemeClr val="accent3">
                    <a:lumMod val="75000"/>
                  </a:schemeClr>
                </a:solidFill>
              </a:rPr>
              <a:t>CORRECT / ANTICIATED ANSWER: G – ALL OF THE ABOVE </a:t>
            </a:r>
            <a:endParaRPr lang="en-GB" b="1" dirty="0" smtClean="0">
              <a:solidFill>
                <a:schemeClr val="accent3">
                  <a:lumMod val="75000"/>
                </a:schemeClr>
              </a:solidFill>
            </a:endParaRPr>
          </a:p>
          <a:p>
            <a:pPr marL="171450" indent="-171450">
              <a:buFontTx/>
              <a:buChar char="-"/>
            </a:pPr>
            <a:endParaRPr lang="en-GB" dirty="0" smtClean="0"/>
          </a:p>
          <a:p>
            <a:pPr marL="171450" indent="-171450">
              <a:buFontTx/>
              <a:buChar char="-"/>
            </a:pPr>
            <a:r>
              <a:rPr lang="en-GB" dirty="0" smtClean="0"/>
              <a:t>Breach logs must be maintained, ICO can and does</a:t>
            </a:r>
            <a:r>
              <a:rPr lang="en-GB" baseline="0" dirty="0" smtClean="0"/>
              <a:t> ask for these – but they are principally an important tool for you and can help you spot patterns of non-compliance and areas that need additional attention; </a:t>
            </a:r>
          </a:p>
          <a:p>
            <a:pPr marL="171450" indent="-171450">
              <a:buFontTx/>
              <a:buChar char="-"/>
            </a:pPr>
            <a:r>
              <a:rPr lang="en-GB" baseline="0" dirty="0" smtClean="0"/>
              <a:t>Your incident reporting procedure is your first line of defence. Consider carefully the role of the DPO and the requirements of Article 38 (position of the data protection officer) – it will benefit you for their involvement to be immediate, both in recovering &amp; remediating the situation and in demonstrating compliance; </a:t>
            </a:r>
          </a:p>
          <a:p>
            <a:pPr marL="171450" indent="-171450">
              <a:buFontTx/>
              <a:buChar char="-"/>
            </a:pPr>
            <a:r>
              <a:rPr lang="en-GB" baseline="0" dirty="0" smtClean="0"/>
              <a:t>If checking procedures were in place, might this process have been avoided? What sort of checks should have been in place?  Should they have been the same or similar to those in place for uploads to external facing sites?</a:t>
            </a:r>
          </a:p>
          <a:p>
            <a:pPr marL="171450" indent="-171450">
              <a:buFontTx/>
              <a:buChar char="-"/>
            </a:pPr>
            <a:r>
              <a:rPr lang="en-GB" baseline="0" dirty="0" smtClean="0"/>
              <a:t>Staff training is absolutely key. The ICO will nearly always ask about this and expect to see evidence that it has been delivered and is of an appropriate standard;</a:t>
            </a:r>
          </a:p>
          <a:p>
            <a:pPr marL="171450" indent="-171450">
              <a:buFontTx/>
              <a:buChar char="-"/>
            </a:pPr>
            <a:r>
              <a:rPr lang="en-GB" baseline="0" dirty="0" smtClean="0"/>
              <a:t>The ICO closely monitors the extent to which DC’s are meeting the 72 hour reporting requirements. Be aware that a late report or a failure to report altogether, could attract a tier 1 fine of 2% or 10 million Euro;</a:t>
            </a:r>
          </a:p>
          <a:p>
            <a:pPr marL="0" indent="0">
              <a:buFontTx/>
              <a:buNone/>
            </a:pPr>
            <a:endParaRPr lang="en-GB" dirty="0"/>
          </a:p>
        </p:txBody>
      </p:sp>
      <p:sp>
        <p:nvSpPr>
          <p:cNvPr id="4" name="Slide Number Placeholder 3"/>
          <p:cNvSpPr>
            <a:spLocks noGrp="1"/>
          </p:cNvSpPr>
          <p:nvPr>
            <p:ph type="sldNum" sz="quarter" idx="10"/>
          </p:nvPr>
        </p:nvSpPr>
        <p:spPr/>
        <p:txBody>
          <a:bodyPr/>
          <a:lstStyle/>
          <a:p>
            <a:fld id="{C180A06D-9963-426E-B8D6-DCE634C78FCF}" type="slidenum">
              <a:rPr lang="en-GB" smtClean="0"/>
              <a:t>5</a:t>
            </a:fld>
            <a:endParaRPr lang="en-GB"/>
          </a:p>
        </p:txBody>
      </p:sp>
    </p:spTree>
    <p:extLst>
      <p:ext uri="{BB962C8B-B14F-4D97-AF65-F5344CB8AC3E}">
        <p14:creationId xmlns:p14="http://schemas.microsoft.com/office/powerpoint/2010/main" val="2569568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smtClean="0">
                <a:solidFill>
                  <a:schemeClr val="accent3">
                    <a:lumMod val="75000"/>
                  </a:schemeClr>
                </a:solidFill>
              </a:rPr>
              <a:t>CORRECT / ANTICIATED ANSWER: A – Yes</a:t>
            </a:r>
            <a:endParaRPr lang="en-GB" b="1" dirty="0" smtClean="0">
              <a:solidFill>
                <a:schemeClr val="accent3">
                  <a:lumMod val="75000"/>
                </a:schemeClr>
              </a:solidFill>
            </a:endParaRPr>
          </a:p>
          <a:p>
            <a:endParaRPr lang="en-GB" baseline="0" dirty="0" smtClean="0"/>
          </a:p>
          <a:p>
            <a:r>
              <a:rPr lang="en-GB" dirty="0" smtClean="0"/>
              <a:t>Art 34</a:t>
            </a:r>
            <a:r>
              <a:rPr lang="en-GB" baseline="0" dirty="0" smtClean="0"/>
              <a:t> requires that </a:t>
            </a:r>
          </a:p>
          <a:p>
            <a:endParaRPr lang="en-GB" baseline="0" dirty="0" smtClean="0"/>
          </a:p>
          <a:p>
            <a:r>
              <a:rPr lang="en-GB" dirty="0" smtClean="0"/>
              <a:t>‘When the personal data breach is likely to result in a high risk to the rights and freedoms of natural persons, the controller shall communicate the personal data breach to the data subject without undue delay’.</a:t>
            </a:r>
          </a:p>
          <a:p>
            <a:endParaRPr lang="en-GB" dirty="0" smtClean="0"/>
          </a:p>
          <a:p>
            <a:r>
              <a:rPr lang="en-GB" dirty="0" smtClean="0"/>
              <a:t>In this scenario,</a:t>
            </a:r>
            <a:r>
              <a:rPr lang="en-GB" baseline="0" dirty="0" smtClean="0"/>
              <a:t> the ICO would expect you to inform DS’. </a:t>
            </a:r>
          </a:p>
          <a:p>
            <a:endParaRPr lang="en-GB" baseline="0" dirty="0" smtClean="0"/>
          </a:p>
          <a:p>
            <a:pPr lvl="0"/>
            <a:r>
              <a:rPr lang="en-GB" baseline="0" dirty="0" smtClean="0"/>
              <a:t>-One of the considerations here is that </a:t>
            </a:r>
            <a:r>
              <a:rPr lang="en-GB" sz="1200" kern="1200" dirty="0" smtClean="0">
                <a:solidFill>
                  <a:schemeClr val="tx1"/>
                </a:solidFill>
                <a:effectLst/>
                <a:latin typeface="+mn-lt"/>
                <a:ea typeface="+mn-ea"/>
                <a:cs typeface="+mn-cs"/>
              </a:rPr>
              <a:t>Medical history;</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Ethnicity</a:t>
            </a:r>
            <a:r>
              <a:rPr lang="en-GB" sz="1200" kern="1200" baseline="0" dirty="0" smtClean="0">
                <a:solidFill>
                  <a:schemeClr val="tx1"/>
                </a:solidFill>
                <a:effectLst/>
                <a:latin typeface="+mn-lt"/>
                <a:ea typeface="+mn-ea"/>
                <a:cs typeface="+mn-cs"/>
              </a:rPr>
              <a:t> and </a:t>
            </a:r>
            <a:r>
              <a:rPr lang="en-GB" sz="1200" kern="1200" dirty="0" smtClean="0">
                <a:solidFill>
                  <a:schemeClr val="tx1"/>
                </a:solidFill>
                <a:effectLst/>
                <a:latin typeface="+mn-lt"/>
                <a:ea typeface="+mn-ea"/>
                <a:cs typeface="+mn-cs"/>
              </a:rPr>
              <a:t>Disciplinary records are affected, and are highly</a:t>
            </a:r>
            <a:r>
              <a:rPr lang="en-GB" sz="1200" kern="1200" baseline="0" dirty="0" smtClean="0">
                <a:solidFill>
                  <a:schemeClr val="tx1"/>
                </a:solidFill>
                <a:effectLst/>
                <a:latin typeface="+mn-lt"/>
                <a:ea typeface="+mn-ea"/>
                <a:cs typeface="+mn-cs"/>
              </a:rPr>
              <a:t> likely to be damaging to those affected. </a:t>
            </a:r>
          </a:p>
          <a:p>
            <a:pPr lvl="0"/>
            <a:endParaRPr lang="en-GB" sz="1200" kern="1200" baseline="0" dirty="0" smtClean="0">
              <a:solidFill>
                <a:schemeClr val="tx1"/>
              </a:solidFill>
              <a:effectLst/>
              <a:latin typeface="+mn-lt"/>
              <a:ea typeface="+mn-ea"/>
              <a:cs typeface="+mn-cs"/>
            </a:endParaRPr>
          </a:p>
          <a:p>
            <a:pPr lvl="0"/>
            <a:r>
              <a:rPr lang="en-GB" sz="1200" kern="1200" baseline="0" dirty="0" smtClean="0">
                <a:solidFill>
                  <a:schemeClr val="tx1"/>
                </a:solidFill>
                <a:effectLst/>
                <a:latin typeface="+mn-lt"/>
                <a:ea typeface="+mn-ea"/>
                <a:cs typeface="+mn-cs"/>
              </a:rPr>
              <a:t>-Whether to inform can be very context driven.</a:t>
            </a:r>
          </a:p>
          <a:p>
            <a:pPr lvl="0"/>
            <a:endParaRPr lang="en-GB" sz="1200" kern="1200" baseline="0" dirty="0" smtClean="0">
              <a:solidFill>
                <a:schemeClr val="tx1"/>
              </a:solidFill>
              <a:effectLst/>
              <a:latin typeface="+mn-lt"/>
              <a:ea typeface="+mn-ea"/>
              <a:cs typeface="+mn-cs"/>
            </a:endParaRPr>
          </a:p>
          <a:p>
            <a:pPr lvl="0"/>
            <a:r>
              <a:rPr lang="en-GB" sz="1200" kern="1200" baseline="0" dirty="0" smtClean="0">
                <a:solidFill>
                  <a:schemeClr val="tx1"/>
                </a:solidFill>
                <a:effectLst/>
                <a:latin typeface="+mn-lt"/>
                <a:ea typeface="+mn-ea"/>
                <a:cs typeface="+mn-cs"/>
              </a:rPr>
              <a:t>-One of the other considerations for you is much more practical – if it effects employees/ex-employees you have a greater opportunity to put out relevant messaging and to contain and remediate the incident. </a:t>
            </a:r>
          </a:p>
          <a:p>
            <a:pPr lvl="0"/>
            <a:endParaRPr lang="en-GB" sz="1200" kern="1200" baseline="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-Once the media is</a:t>
            </a:r>
            <a:r>
              <a:rPr lang="en-GB" sz="1200" kern="1200" baseline="0" dirty="0" smtClean="0">
                <a:solidFill>
                  <a:schemeClr val="tx1"/>
                </a:solidFill>
                <a:effectLst/>
                <a:latin typeface="+mn-lt"/>
                <a:ea typeface="+mn-ea"/>
                <a:cs typeface="+mn-cs"/>
              </a:rPr>
              <a:t> aware of the story, your opportunity to ensure that your key messages for affected data subjects and your ability to concentrate on remedial and containment measures may be lost. </a:t>
            </a:r>
          </a:p>
          <a:p>
            <a:pPr lvl="0"/>
            <a:endParaRPr lang="en-GB" sz="1200" kern="1200" baseline="0" dirty="0" smtClean="0">
              <a:solidFill>
                <a:schemeClr val="tx1"/>
              </a:solidFill>
              <a:effectLst/>
              <a:latin typeface="+mn-lt"/>
              <a:ea typeface="+mn-ea"/>
              <a:cs typeface="+mn-cs"/>
            </a:endParaRPr>
          </a:p>
          <a:p>
            <a:pPr lvl="0"/>
            <a:r>
              <a:rPr lang="en-GB" sz="1200" kern="1200" baseline="0" dirty="0" smtClean="0">
                <a:solidFill>
                  <a:schemeClr val="tx1"/>
                </a:solidFill>
                <a:effectLst/>
                <a:latin typeface="+mn-lt"/>
                <a:ea typeface="+mn-ea"/>
                <a:cs typeface="+mn-cs"/>
              </a:rPr>
              <a:t>-Remember that the ICO can require a data controller to inform data subjects in certain circumstances. </a:t>
            </a:r>
          </a:p>
          <a:p>
            <a:pPr lvl="0"/>
            <a:endParaRPr lang="en-GB" sz="1200" kern="1200" baseline="0" dirty="0" smtClean="0">
              <a:solidFill>
                <a:schemeClr val="tx1"/>
              </a:solidFill>
              <a:effectLst/>
              <a:latin typeface="+mn-lt"/>
              <a:ea typeface="+mn-ea"/>
              <a:cs typeface="+mn-cs"/>
            </a:endParaRPr>
          </a:p>
          <a:p>
            <a:r>
              <a:rPr lang="en-GB" dirty="0" smtClean="0"/>
              <a:t>-There</a:t>
            </a:r>
            <a:r>
              <a:rPr lang="en-GB" baseline="0" dirty="0" smtClean="0"/>
              <a:t> are circumstances where notification is not required / appropriate – for example, carve outs for national security/law enforcement. See also Art 34 (3): </a:t>
            </a:r>
          </a:p>
          <a:p>
            <a:endParaRPr lang="en-GB" baseline="0" dirty="0" smtClean="0"/>
          </a:p>
          <a:p>
            <a:r>
              <a:rPr lang="en-GB" dirty="0" smtClean="0"/>
              <a:t>The </a:t>
            </a:r>
            <a:r>
              <a:rPr lang="en-GB" i="1" dirty="0" smtClean="0"/>
              <a:t>communication to the data subject referred to in paragraph 1 shall not be required if any of the following conditions are met: </a:t>
            </a:r>
          </a:p>
          <a:p>
            <a:endParaRPr lang="en-GB" i="1" dirty="0" smtClean="0"/>
          </a:p>
          <a:p>
            <a:pPr lvl="1"/>
            <a:r>
              <a:rPr lang="en-GB" i="1" dirty="0" smtClean="0"/>
              <a:t>-the controller has implemented appropriate technical and organisational protection measures, and those measures were applied to the personal data affected by the personal data breach, in particular those that render the personal data unintelligible to any person who is not authorised to access it, such as encryption;</a:t>
            </a:r>
          </a:p>
          <a:p>
            <a:pPr lvl="1"/>
            <a:r>
              <a:rPr lang="en-GB" i="1" dirty="0" smtClean="0"/>
              <a:t>-the controller has taken subsequent measures which ensure that the high risk to the rights and freedoms of data subjects referred to in paragraph 1 is no longer likely to materialise;</a:t>
            </a:r>
          </a:p>
          <a:p>
            <a:pPr lvl="1"/>
            <a:r>
              <a:rPr lang="en-GB" i="1" dirty="0" smtClean="0"/>
              <a:t>-it would involve disproportionate effort. In such a case, there shall instead be a public communication or similar measure whereby the data subjects are informed in an equally effective manner</a:t>
            </a:r>
          </a:p>
          <a:p>
            <a:endParaRPr lang="en-GB" dirty="0" smtClean="0"/>
          </a:p>
          <a:p>
            <a:endParaRPr lang="en-GB" dirty="0" smtClean="0"/>
          </a:p>
          <a:p>
            <a:endParaRPr lang="en-GB" dirty="0"/>
          </a:p>
        </p:txBody>
      </p:sp>
      <p:sp>
        <p:nvSpPr>
          <p:cNvPr id="4" name="Slide Number Placeholder 3"/>
          <p:cNvSpPr>
            <a:spLocks noGrp="1"/>
          </p:cNvSpPr>
          <p:nvPr>
            <p:ph type="sldNum" sz="quarter" idx="10"/>
          </p:nvPr>
        </p:nvSpPr>
        <p:spPr/>
        <p:txBody>
          <a:bodyPr/>
          <a:lstStyle/>
          <a:p>
            <a:fld id="{C180A06D-9963-426E-B8D6-DCE634C78FCF}" type="slidenum">
              <a:rPr lang="en-GB" smtClean="0"/>
              <a:t>6</a:t>
            </a:fld>
            <a:endParaRPr lang="en-GB"/>
          </a:p>
        </p:txBody>
      </p:sp>
    </p:spTree>
    <p:extLst>
      <p:ext uri="{BB962C8B-B14F-4D97-AF65-F5344CB8AC3E}">
        <p14:creationId xmlns:p14="http://schemas.microsoft.com/office/powerpoint/2010/main" val="30934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smtClean="0">
                <a:solidFill>
                  <a:schemeClr val="accent3">
                    <a:lumMod val="75000"/>
                  </a:schemeClr>
                </a:solidFill>
              </a:rPr>
              <a:t>CORRECT / ANTICIATED ANSWER: A – Yes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smtClean="0">
              <a:solidFill>
                <a:schemeClr val="accent3">
                  <a:lumMod val="75000"/>
                </a:schemeClr>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0" baseline="0" dirty="0" smtClean="0">
                <a:solidFill>
                  <a:schemeClr val="accent3">
                    <a:lumMod val="75000"/>
                  </a:schemeClr>
                </a:solidFill>
              </a:rPr>
              <a:t>The ICO would expect the incident to be reported in reflection of the fact that a data breach has taken place and that this is likely to have affected the rights and freedoms of data subjects, </a:t>
            </a:r>
            <a:endParaRPr lang="en-GB" b="1" baseline="0" dirty="0" smtClean="0">
              <a:solidFill>
                <a:schemeClr val="accent3">
                  <a:lumMod val="75000"/>
                </a:schemeClr>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0" baseline="0" dirty="0" smtClean="0">
                <a:solidFill>
                  <a:schemeClr val="accent3">
                    <a:lumMod val="75000"/>
                  </a:schemeClr>
                </a:solidFill>
              </a:rPr>
              <a:t>It should be reported in 72 hours of ‘becoming  aware’;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0" baseline="0" dirty="0" smtClean="0">
                <a:solidFill>
                  <a:schemeClr val="accent3">
                    <a:lumMod val="75000"/>
                  </a:schemeClr>
                </a:solidFill>
              </a:rPr>
              <a:t>If not made in 72 hours, it should be accompanied by reasons for the delay.</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b="0" baseline="0" dirty="0" smtClean="0">
              <a:solidFill>
                <a:schemeClr val="accent3">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smtClean="0">
              <a:solidFill>
                <a:schemeClr val="accent3">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Art 33 requires that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GB" b="0" baseline="0" dirty="0" smtClean="0">
              <a:solidFill>
                <a:schemeClr val="accent3">
                  <a:lumMod val="75000"/>
                </a:schemeClr>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0" baseline="0" dirty="0" smtClean="0">
                <a:solidFill>
                  <a:schemeClr val="accent3">
                    <a:lumMod val="75000"/>
                  </a:schemeClr>
                </a:solidFill>
              </a:rPr>
              <a:t>Art 33: </a:t>
            </a:r>
            <a:r>
              <a:rPr lang="en-GB" baseline="30000" dirty="0" smtClean="0"/>
              <a:t>1</a:t>
            </a:r>
            <a:r>
              <a:rPr lang="en-GB" dirty="0" smtClean="0"/>
              <a:t>In the case of a personal data breach, the controller shall without undue delay and, where feasible, not later than 72 hours after having become aware of it, notify the personal data breach to the supervisory authority competent in accordance with </a:t>
            </a:r>
            <a:r>
              <a:rPr lang="en-GB" dirty="0" smtClean="0">
                <a:hlinkClick r:id="rId3"/>
              </a:rPr>
              <a:t>Article 55</a:t>
            </a:r>
            <a:r>
              <a:rPr lang="en-GB" dirty="0" smtClean="0"/>
              <a:t>, unless the personal data breach is unlikely to result in a risk to the rights and freedoms of natural persons. </a:t>
            </a:r>
            <a:r>
              <a:rPr lang="en-GB" baseline="30000" dirty="0" smtClean="0"/>
              <a:t>2</a:t>
            </a:r>
            <a:r>
              <a:rPr lang="en-GB" dirty="0" smtClean="0"/>
              <a:t>Where the notification to the supervisory authority is not made within 72 hours, it shall be accompanied by reasons for the delay.</a:t>
            </a:r>
            <a:endParaRPr lang="en-GB" b="1" baseline="0" dirty="0" smtClean="0"/>
          </a:p>
        </p:txBody>
      </p:sp>
      <p:sp>
        <p:nvSpPr>
          <p:cNvPr id="4" name="Slide Number Placeholder 3"/>
          <p:cNvSpPr>
            <a:spLocks noGrp="1"/>
          </p:cNvSpPr>
          <p:nvPr>
            <p:ph type="sldNum" sz="quarter" idx="10"/>
          </p:nvPr>
        </p:nvSpPr>
        <p:spPr/>
        <p:txBody>
          <a:bodyPr/>
          <a:lstStyle/>
          <a:p>
            <a:fld id="{C180A06D-9963-426E-B8D6-DCE634C78FCF}" type="slidenum">
              <a:rPr lang="en-GB" smtClean="0"/>
              <a:t>7</a:t>
            </a:fld>
            <a:endParaRPr lang="en-GB"/>
          </a:p>
        </p:txBody>
      </p:sp>
    </p:spTree>
    <p:extLst>
      <p:ext uri="{BB962C8B-B14F-4D97-AF65-F5344CB8AC3E}">
        <p14:creationId xmlns:p14="http://schemas.microsoft.com/office/powerpoint/2010/main" val="37195271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smtClean="0">
                <a:solidFill>
                  <a:schemeClr val="accent3">
                    <a:lumMod val="75000"/>
                  </a:schemeClr>
                </a:solidFill>
              </a:rPr>
              <a:t>CORRECT / ANTICIPATED ANSWER: B or 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smtClean="0">
              <a:solidFill>
                <a:schemeClr val="accent3">
                  <a:lumMod val="75000"/>
                </a:schemeClr>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0" baseline="0" dirty="0" smtClean="0">
                <a:solidFill>
                  <a:schemeClr val="accent3">
                    <a:lumMod val="75000"/>
                  </a:schemeClr>
                </a:solidFill>
              </a:rPr>
              <a:t>The key message that we want to get across here is that context is essential. If it’s an organisation where pay and grade are published routinely by the organisation and there are no Gender Recognition Act matters arising, the impact on the rights and freedoms of natural persons might not present a risk to a level that would require notification;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0" baseline="0" dirty="0" smtClean="0">
                <a:solidFill>
                  <a:schemeClr val="accent3">
                    <a:lumMod val="75000"/>
                  </a:schemeClr>
                </a:solidFill>
              </a:rPr>
              <a:t>However, at point E, which is where the existence of </a:t>
            </a:r>
            <a:r>
              <a:rPr lang="en-GB" sz="1200" kern="1200" dirty="0" smtClean="0">
                <a:solidFill>
                  <a:schemeClr val="tx1"/>
                </a:solidFill>
                <a:effectLst/>
                <a:latin typeface="+mn-lt"/>
                <a:ea typeface="+mn-ea"/>
                <a:cs typeface="+mn-cs"/>
              </a:rPr>
              <a:t>Medical history; ethnicity</a:t>
            </a:r>
            <a:r>
              <a:rPr lang="en-GB" sz="1200" kern="1200" baseline="0" dirty="0" smtClean="0">
                <a:solidFill>
                  <a:schemeClr val="tx1"/>
                </a:solidFill>
                <a:effectLst/>
                <a:latin typeface="+mn-lt"/>
                <a:ea typeface="+mn-ea"/>
                <a:cs typeface="+mn-cs"/>
              </a:rPr>
              <a:t> &amp;</a:t>
            </a:r>
            <a:r>
              <a:rPr lang="en-GB" sz="1200" kern="1200" dirty="0" smtClean="0">
                <a:solidFill>
                  <a:schemeClr val="tx1"/>
                </a:solidFill>
                <a:effectLst/>
                <a:latin typeface="+mn-lt"/>
                <a:ea typeface="+mn-ea"/>
                <a:cs typeface="+mn-cs"/>
              </a:rPr>
              <a:t> disciplinary records is revealed</a:t>
            </a:r>
            <a:r>
              <a:rPr lang="en-GB" sz="1200" kern="1200" baseline="0" dirty="0" smtClean="0">
                <a:solidFill>
                  <a:schemeClr val="tx1"/>
                </a:solidFill>
                <a:effectLst/>
                <a:latin typeface="+mn-lt"/>
                <a:ea typeface="+mn-ea"/>
                <a:cs typeface="+mn-cs"/>
              </a:rPr>
              <a:t> to have been affected notification to the ICO would be expected;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baseline="0" dirty="0" smtClean="0">
                <a:solidFill>
                  <a:schemeClr val="tx1"/>
                </a:solidFill>
                <a:effectLst/>
                <a:latin typeface="+mn-lt"/>
                <a:ea typeface="+mn-ea"/>
                <a:cs typeface="+mn-cs"/>
              </a:rPr>
              <a:t>There are some carve outs from the requirement to notify, for example in relation to certain national security matters (DPA2018 – s108 </a:t>
            </a:r>
            <a:r>
              <a:rPr lang="en-GB" sz="1200" kern="1200" dirty="0" smtClean="0">
                <a:solidFill>
                  <a:schemeClr val="tx1"/>
                </a:solidFill>
                <a:effectLst/>
                <a:latin typeface="+mn-lt"/>
                <a:ea typeface="+mn-ea"/>
                <a:cs typeface="+mn-cs"/>
              </a:rPr>
              <a:t>(6)Subsection (1) does not apply in relation to a personal data breach if the breach also constitutes a relevant error within the meaning given by section 231(9) of the Investigatory Powers Act 2016);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smtClean="0"/>
          </a:p>
          <a:p>
            <a:r>
              <a:rPr lang="en-GB" dirty="0" smtClean="0"/>
              <a:t>Art 33 requires that </a:t>
            </a:r>
          </a:p>
          <a:p>
            <a:endParaRPr lang="en-GB" dirty="0" smtClean="0"/>
          </a:p>
          <a:p>
            <a:r>
              <a:rPr lang="en-GB" baseline="30000" dirty="0" smtClean="0"/>
              <a:t>1</a:t>
            </a:r>
            <a:r>
              <a:rPr lang="en-GB" dirty="0" smtClean="0"/>
              <a:t>In the case of a personal data breach, the controller shall without undue delay and, where feasible, not later than 72 hours after having become aware of it, notify the personal data breach to the supervisory authority competent in accordance with </a:t>
            </a:r>
            <a:r>
              <a:rPr lang="en-GB" dirty="0" smtClean="0">
                <a:hlinkClick r:id="rId3"/>
              </a:rPr>
              <a:t>Article 55</a:t>
            </a:r>
            <a:r>
              <a:rPr lang="en-GB" dirty="0" smtClean="0"/>
              <a:t>, unless the personal data breach is unlikely to result in a risk to the rights and freedoms of natural persons. </a:t>
            </a:r>
            <a:r>
              <a:rPr lang="en-GB" baseline="30000" dirty="0" smtClean="0"/>
              <a:t>2</a:t>
            </a:r>
            <a:r>
              <a:rPr lang="en-GB" dirty="0" smtClean="0"/>
              <a:t>Where the notification to the supervisory authority is not made within 72 hours, it shall be accompanied by reasons for the delay.</a:t>
            </a:r>
            <a:endParaRPr lang="en-GB" dirty="0"/>
          </a:p>
        </p:txBody>
      </p:sp>
      <p:sp>
        <p:nvSpPr>
          <p:cNvPr id="4" name="Slide Number Placeholder 3"/>
          <p:cNvSpPr>
            <a:spLocks noGrp="1"/>
          </p:cNvSpPr>
          <p:nvPr>
            <p:ph type="sldNum" sz="quarter" idx="10"/>
          </p:nvPr>
        </p:nvSpPr>
        <p:spPr/>
        <p:txBody>
          <a:bodyPr/>
          <a:lstStyle/>
          <a:p>
            <a:fld id="{C180A06D-9963-426E-B8D6-DCE634C78FCF}" type="slidenum">
              <a:rPr lang="en-GB" smtClean="0"/>
              <a:t>8</a:t>
            </a:fld>
            <a:endParaRPr lang="en-GB"/>
          </a:p>
        </p:txBody>
      </p:sp>
    </p:spTree>
    <p:extLst>
      <p:ext uri="{BB962C8B-B14F-4D97-AF65-F5344CB8AC3E}">
        <p14:creationId xmlns:p14="http://schemas.microsoft.com/office/powerpoint/2010/main" val="9176473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smtClean="0">
                <a:solidFill>
                  <a:schemeClr val="accent3">
                    <a:lumMod val="75000"/>
                  </a:schemeClr>
                </a:solidFill>
              </a:rPr>
              <a:t>CORRECT / ANTICIATED ANSWER: 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smtClean="0">
              <a:solidFill>
                <a:schemeClr val="accent3">
                  <a:lumMod val="75000"/>
                </a:schemeClr>
              </a:solidFill>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0" baseline="0" dirty="0" smtClean="0">
                <a:solidFill>
                  <a:schemeClr val="accent3">
                    <a:lumMod val="75000"/>
                  </a:schemeClr>
                </a:solidFill>
              </a:rPr>
              <a:t>Securing the data from further harm and containing the incident should be the first priority </a:t>
            </a:r>
          </a:p>
          <a:p>
            <a:endParaRPr lang="en-GB" dirty="0"/>
          </a:p>
        </p:txBody>
      </p:sp>
      <p:sp>
        <p:nvSpPr>
          <p:cNvPr id="4" name="Slide Number Placeholder 3"/>
          <p:cNvSpPr>
            <a:spLocks noGrp="1"/>
          </p:cNvSpPr>
          <p:nvPr>
            <p:ph type="sldNum" sz="quarter" idx="10"/>
          </p:nvPr>
        </p:nvSpPr>
        <p:spPr/>
        <p:txBody>
          <a:bodyPr/>
          <a:lstStyle/>
          <a:p>
            <a:fld id="{C180A06D-9963-426E-B8D6-DCE634C78FCF}" type="slidenum">
              <a:rPr lang="en-GB" smtClean="0"/>
              <a:t>9</a:t>
            </a:fld>
            <a:endParaRPr lang="en-GB"/>
          </a:p>
        </p:txBody>
      </p:sp>
    </p:spTree>
    <p:extLst>
      <p:ext uri="{BB962C8B-B14F-4D97-AF65-F5344CB8AC3E}">
        <p14:creationId xmlns:p14="http://schemas.microsoft.com/office/powerpoint/2010/main" val="26124427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334EF4A-8BFC-4C7C-A4ED-BBA5706C2097}" type="datetimeFigureOut">
              <a:rPr lang="en-GB" smtClean="0"/>
              <a:t>15/04/2019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458788-096C-4E6B-9245-5642E7484F89}" type="slidenum">
              <a:rPr lang="en-GB" smtClean="0"/>
              <a:t>‹#›</a:t>
            </a:fld>
            <a:endParaRPr lang="en-GB"/>
          </a:p>
        </p:txBody>
      </p:sp>
    </p:spTree>
    <p:extLst>
      <p:ext uri="{BB962C8B-B14F-4D97-AF65-F5344CB8AC3E}">
        <p14:creationId xmlns:p14="http://schemas.microsoft.com/office/powerpoint/2010/main" val="2882914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34EF4A-8BFC-4C7C-A4ED-BBA5706C2097}" type="datetimeFigureOut">
              <a:rPr lang="en-GB" smtClean="0"/>
              <a:t>15/04/2019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458788-096C-4E6B-9245-5642E7484F89}" type="slidenum">
              <a:rPr lang="en-GB" smtClean="0"/>
              <a:t>‹#›</a:t>
            </a:fld>
            <a:endParaRPr lang="en-GB"/>
          </a:p>
        </p:txBody>
      </p:sp>
    </p:spTree>
    <p:extLst>
      <p:ext uri="{BB962C8B-B14F-4D97-AF65-F5344CB8AC3E}">
        <p14:creationId xmlns:p14="http://schemas.microsoft.com/office/powerpoint/2010/main" val="24913909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2"/>
            <a:ext cx="2057400" cy="32908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54782"/>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34EF4A-8BFC-4C7C-A4ED-BBA5706C2097}" type="datetimeFigureOut">
              <a:rPr lang="en-GB" smtClean="0"/>
              <a:t>15/04/2019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458788-096C-4E6B-9245-5642E7484F89}" type="slidenum">
              <a:rPr lang="en-GB" smtClean="0"/>
              <a:t>‹#›</a:t>
            </a:fld>
            <a:endParaRPr lang="en-GB"/>
          </a:p>
        </p:txBody>
      </p:sp>
    </p:spTree>
    <p:extLst>
      <p:ext uri="{BB962C8B-B14F-4D97-AF65-F5344CB8AC3E}">
        <p14:creationId xmlns:p14="http://schemas.microsoft.com/office/powerpoint/2010/main" val="3248347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334EF4A-8BFC-4C7C-A4ED-BBA5706C2097}" type="datetimeFigureOut">
              <a:rPr lang="en-GB" smtClean="0"/>
              <a:t>15/04/2019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458788-096C-4E6B-9245-5642E7484F89}" type="slidenum">
              <a:rPr lang="en-GB" smtClean="0"/>
              <a:t>‹#›</a:t>
            </a:fld>
            <a:endParaRPr lang="en-GB"/>
          </a:p>
        </p:txBody>
      </p:sp>
    </p:spTree>
    <p:extLst>
      <p:ext uri="{BB962C8B-B14F-4D97-AF65-F5344CB8AC3E}">
        <p14:creationId xmlns:p14="http://schemas.microsoft.com/office/powerpoint/2010/main" val="3966454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334EF4A-8BFC-4C7C-A4ED-BBA5706C2097}" type="datetimeFigureOut">
              <a:rPr lang="en-GB" smtClean="0"/>
              <a:t>15/04/2019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458788-096C-4E6B-9245-5642E7484F89}" type="slidenum">
              <a:rPr lang="en-GB" smtClean="0"/>
              <a:t>‹#›</a:t>
            </a:fld>
            <a:endParaRPr lang="en-GB"/>
          </a:p>
        </p:txBody>
      </p:sp>
    </p:spTree>
    <p:extLst>
      <p:ext uri="{BB962C8B-B14F-4D97-AF65-F5344CB8AC3E}">
        <p14:creationId xmlns:p14="http://schemas.microsoft.com/office/powerpoint/2010/main" val="2189614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334EF4A-8BFC-4C7C-A4ED-BBA5706C2097}" type="datetimeFigureOut">
              <a:rPr lang="en-GB" smtClean="0"/>
              <a:t>15/04/2019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458788-096C-4E6B-9245-5642E7484F89}" type="slidenum">
              <a:rPr lang="en-GB" smtClean="0"/>
              <a:t>‹#›</a:t>
            </a:fld>
            <a:endParaRPr lang="en-GB"/>
          </a:p>
        </p:txBody>
      </p:sp>
    </p:spTree>
    <p:extLst>
      <p:ext uri="{BB962C8B-B14F-4D97-AF65-F5344CB8AC3E}">
        <p14:creationId xmlns:p14="http://schemas.microsoft.com/office/powerpoint/2010/main" val="351337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334EF4A-8BFC-4C7C-A4ED-BBA5706C2097}" type="datetimeFigureOut">
              <a:rPr lang="en-GB" smtClean="0"/>
              <a:t>15/04/2019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5458788-096C-4E6B-9245-5642E7484F89}" type="slidenum">
              <a:rPr lang="en-GB" smtClean="0"/>
              <a:t>‹#›</a:t>
            </a:fld>
            <a:endParaRPr lang="en-GB"/>
          </a:p>
        </p:txBody>
      </p:sp>
    </p:spTree>
    <p:extLst>
      <p:ext uri="{BB962C8B-B14F-4D97-AF65-F5344CB8AC3E}">
        <p14:creationId xmlns:p14="http://schemas.microsoft.com/office/powerpoint/2010/main" val="19041491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334EF4A-8BFC-4C7C-A4ED-BBA5706C2097}" type="datetimeFigureOut">
              <a:rPr lang="en-GB" smtClean="0"/>
              <a:t>15/04/2019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5458788-096C-4E6B-9245-5642E7484F89}" type="slidenum">
              <a:rPr lang="en-GB" smtClean="0"/>
              <a:t>‹#›</a:t>
            </a:fld>
            <a:endParaRPr lang="en-GB"/>
          </a:p>
        </p:txBody>
      </p:sp>
    </p:spTree>
    <p:extLst>
      <p:ext uri="{BB962C8B-B14F-4D97-AF65-F5344CB8AC3E}">
        <p14:creationId xmlns:p14="http://schemas.microsoft.com/office/powerpoint/2010/main" val="2879398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EF4A-8BFC-4C7C-A4ED-BBA5706C2097}" type="datetimeFigureOut">
              <a:rPr lang="en-GB" smtClean="0"/>
              <a:t>15/04/2019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5458788-096C-4E6B-9245-5642E7484F89}" type="slidenum">
              <a:rPr lang="en-GB" smtClean="0"/>
              <a:t>‹#›</a:t>
            </a:fld>
            <a:endParaRPr lang="en-GB"/>
          </a:p>
        </p:txBody>
      </p:sp>
    </p:spTree>
    <p:extLst>
      <p:ext uri="{BB962C8B-B14F-4D97-AF65-F5344CB8AC3E}">
        <p14:creationId xmlns:p14="http://schemas.microsoft.com/office/powerpoint/2010/main" val="1213162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34EF4A-8BFC-4C7C-A4ED-BBA5706C2097}" type="datetimeFigureOut">
              <a:rPr lang="en-GB" smtClean="0"/>
              <a:t>15/04/2019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458788-096C-4E6B-9245-5642E7484F89}" type="slidenum">
              <a:rPr lang="en-GB" smtClean="0"/>
              <a:t>‹#›</a:t>
            </a:fld>
            <a:endParaRPr lang="en-GB"/>
          </a:p>
        </p:txBody>
      </p:sp>
    </p:spTree>
    <p:extLst>
      <p:ext uri="{BB962C8B-B14F-4D97-AF65-F5344CB8AC3E}">
        <p14:creationId xmlns:p14="http://schemas.microsoft.com/office/powerpoint/2010/main" val="2198298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334EF4A-8BFC-4C7C-A4ED-BBA5706C2097}" type="datetimeFigureOut">
              <a:rPr lang="en-GB" smtClean="0"/>
              <a:t>15/04/2019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458788-096C-4E6B-9245-5642E7484F89}" type="slidenum">
              <a:rPr lang="en-GB" smtClean="0"/>
              <a:t>‹#›</a:t>
            </a:fld>
            <a:endParaRPr lang="en-GB"/>
          </a:p>
        </p:txBody>
      </p:sp>
    </p:spTree>
    <p:extLst>
      <p:ext uri="{BB962C8B-B14F-4D97-AF65-F5344CB8AC3E}">
        <p14:creationId xmlns:p14="http://schemas.microsoft.com/office/powerpoint/2010/main" val="450578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334EF4A-8BFC-4C7C-A4ED-BBA5706C2097}" type="datetimeFigureOut">
              <a:rPr lang="en-GB" smtClean="0"/>
              <a:t>15/04/2019</a:t>
            </a:fld>
            <a:endParaRPr lang="en-GB"/>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5458788-096C-4E6B-9245-5642E7484F89}" type="slidenum">
              <a:rPr lang="en-GB" smtClean="0"/>
              <a:t>‹#›</a:t>
            </a:fld>
            <a:endParaRPr lang="en-GB"/>
          </a:p>
        </p:txBody>
      </p:sp>
    </p:spTree>
    <p:extLst>
      <p:ext uri="{BB962C8B-B14F-4D97-AF65-F5344CB8AC3E}">
        <p14:creationId xmlns:p14="http://schemas.microsoft.com/office/powerpoint/2010/main" val="3691399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e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083918"/>
            <a:ext cx="9144000" cy="1059582"/>
          </a:xfrm>
          <a:prstGeom prst="rect">
            <a:avLst/>
          </a:prstGeom>
          <a:solidFill>
            <a:srgbClr val="D59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380997"/>
            <a:ext cx="792088" cy="465424"/>
          </a:xfrm>
          <a:prstGeom prst="rect">
            <a:avLst/>
          </a:prstGeom>
          <a:noFill/>
          <a:ln>
            <a:noFill/>
          </a:ln>
        </p:spPr>
      </p:pic>
      <p:sp>
        <p:nvSpPr>
          <p:cNvPr id="6" name="Rectangle 5"/>
          <p:cNvSpPr/>
          <p:nvPr/>
        </p:nvSpPr>
        <p:spPr>
          <a:xfrm>
            <a:off x="4819278" y="4083918"/>
            <a:ext cx="4324722" cy="1059582"/>
          </a:xfrm>
          <a:custGeom>
            <a:avLst/>
            <a:gdLst>
              <a:gd name="connsiteX0" fmla="*/ 0 w 9144000"/>
              <a:gd name="connsiteY0" fmla="*/ 0 h 1203598"/>
              <a:gd name="connsiteX1" fmla="*/ 9144000 w 9144000"/>
              <a:gd name="connsiteY1" fmla="*/ 0 h 1203598"/>
              <a:gd name="connsiteX2" fmla="*/ 9144000 w 9144000"/>
              <a:gd name="connsiteY2" fmla="*/ 1203598 h 1203598"/>
              <a:gd name="connsiteX3" fmla="*/ 0 w 9144000"/>
              <a:gd name="connsiteY3" fmla="*/ 1203598 h 1203598"/>
              <a:gd name="connsiteX4" fmla="*/ 0 w 9144000"/>
              <a:gd name="connsiteY4" fmla="*/ 0 h 1203598"/>
              <a:gd name="connsiteX0" fmla="*/ 0 w 9144000"/>
              <a:gd name="connsiteY0" fmla="*/ 0 h 1203598"/>
              <a:gd name="connsiteX1" fmla="*/ 9144000 w 9144000"/>
              <a:gd name="connsiteY1" fmla="*/ 0 h 1203598"/>
              <a:gd name="connsiteX2" fmla="*/ 9144000 w 9144000"/>
              <a:gd name="connsiteY2" fmla="*/ 1203598 h 1203598"/>
              <a:gd name="connsiteX3" fmla="*/ 590550 w 9144000"/>
              <a:gd name="connsiteY3" fmla="*/ 1194073 h 1203598"/>
              <a:gd name="connsiteX4" fmla="*/ 0 w 9144000"/>
              <a:gd name="connsiteY4" fmla="*/ 0 h 1203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03598">
                <a:moveTo>
                  <a:pt x="0" y="0"/>
                </a:moveTo>
                <a:lnTo>
                  <a:pt x="9144000" y="0"/>
                </a:lnTo>
                <a:lnTo>
                  <a:pt x="9144000" y="1203598"/>
                </a:lnTo>
                <a:lnTo>
                  <a:pt x="590550" y="1194073"/>
                </a:lnTo>
                <a:lnTo>
                  <a:pt x="0" y="0"/>
                </a:lnTo>
                <a:close/>
              </a:path>
            </a:pathLst>
          </a:custGeom>
          <a:solidFill>
            <a:srgbClr val="B76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7" name="Rectangle 6"/>
          <p:cNvSpPr/>
          <p:nvPr/>
        </p:nvSpPr>
        <p:spPr>
          <a:xfrm>
            <a:off x="1691680" y="4352099"/>
            <a:ext cx="2983582" cy="523220"/>
          </a:xfrm>
          <a:prstGeom prst="rect">
            <a:avLst/>
          </a:prstGeom>
        </p:spPr>
        <p:txBody>
          <a:bodyPr wrap="square">
            <a:spAutoFit/>
          </a:bodyPr>
          <a:lstStyle/>
          <a:p>
            <a:pPr>
              <a:spcAft>
                <a:spcPts val="3600"/>
              </a:spcAft>
            </a:pPr>
            <a:r>
              <a:rPr lang="en-GB" sz="1400" dirty="0">
                <a:solidFill>
                  <a:schemeClr val="bg1"/>
                </a:solidFill>
                <a:latin typeface="Georgia" panose="02040502050405020303" pitchFamily="18" charset="0"/>
              </a:rPr>
              <a:t>Data Protection Practitioners’ </a:t>
            </a:r>
            <a:br>
              <a:rPr lang="en-GB" sz="1400" dirty="0">
                <a:solidFill>
                  <a:schemeClr val="bg1"/>
                </a:solidFill>
                <a:latin typeface="Georgia" panose="02040502050405020303" pitchFamily="18" charset="0"/>
              </a:rPr>
            </a:br>
            <a:r>
              <a:rPr lang="en-GB" sz="1400" dirty="0">
                <a:solidFill>
                  <a:schemeClr val="bg1"/>
                </a:solidFill>
                <a:latin typeface="Georgia" panose="02040502050405020303" pitchFamily="18" charset="0"/>
              </a:rPr>
              <a:t>Conference </a:t>
            </a:r>
            <a:r>
              <a:rPr lang="en-GB" sz="1400" dirty="0" smtClean="0">
                <a:solidFill>
                  <a:schemeClr val="bg1"/>
                </a:solidFill>
                <a:latin typeface="Georgia" panose="02040502050405020303" pitchFamily="18" charset="0"/>
              </a:rPr>
              <a:t>2019</a:t>
            </a:r>
            <a:endPar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tangle 7"/>
          <p:cNvSpPr/>
          <p:nvPr/>
        </p:nvSpPr>
        <p:spPr>
          <a:xfrm>
            <a:off x="6228183" y="4382877"/>
            <a:ext cx="2520281" cy="461665"/>
          </a:xfrm>
          <a:prstGeom prst="rect">
            <a:avLst/>
          </a:prstGeom>
        </p:spPr>
        <p:txBody>
          <a:bodyPr wrap="square">
            <a:spAutoFit/>
          </a:bodyPr>
          <a:lstStyle/>
          <a:p>
            <a:pPr algn="r">
              <a:spcAft>
                <a:spcPts val="3600"/>
              </a:spcAft>
            </a:pPr>
            <a:r>
              <a:rPr lang="en-GB" sz="2400" dirty="0">
                <a:solidFill>
                  <a:schemeClr val="bg1"/>
                </a:solidFill>
                <a:latin typeface="Georgia" panose="02040502050405020303" pitchFamily="18" charset="0"/>
                <a:ea typeface="Verdana" panose="020B0604030504040204" pitchFamily="34" charset="0"/>
                <a:cs typeface="Verdana" panose="020B0604030504040204" pitchFamily="34" charset="0"/>
              </a:rPr>
              <a:t>#</a:t>
            </a:r>
            <a:r>
              <a:rPr lang="en-GB" sz="2400" dirty="0" smtClean="0">
                <a:solidFill>
                  <a:schemeClr val="bg1"/>
                </a:solidFill>
                <a:latin typeface="Georgia" panose="02040502050405020303" pitchFamily="18" charset="0"/>
                <a:ea typeface="Verdana" panose="020B0604030504040204" pitchFamily="34" charset="0"/>
                <a:cs typeface="Verdana" panose="020B0604030504040204" pitchFamily="34" charset="0"/>
              </a:rPr>
              <a:t>DPPC2019</a:t>
            </a:r>
            <a:endParaRPr lang="en-GB"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5" name="Group 4"/>
          <p:cNvGrpSpPr/>
          <p:nvPr/>
        </p:nvGrpSpPr>
        <p:grpSpPr>
          <a:xfrm>
            <a:off x="-21654" y="1"/>
            <a:ext cx="9165654" cy="4082038"/>
            <a:chOff x="922044" y="24951"/>
            <a:chExt cx="7947707" cy="4082038"/>
          </a:xfrm>
        </p:grpSpPr>
        <p:pic>
          <p:nvPicPr>
            <p:cNvPr id="3" name="Picture 2"/>
            <p:cNvPicPr>
              <a:picLocks noChangeAspect="1"/>
            </p:cNvPicPr>
            <p:nvPr/>
          </p:nvPicPr>
          <p:blipFill>
            <a:blip r:embed="rId4" cstate="print">
              <a:duotone>
                <a:prstClr val="black"/>
                <a:srgbClr val="D9C3A5">
                  <a:tint val="50000"/>
                  <a:satMod val="180000"/>
                </a:srgbClr>
              </a:duotone>
              <a:extLst>
                <a:ext uri="{BEBA8EAE-BF5A-486C-A8C5-ECC9F3942E4B}">
                  <a14:imgProps xmlns:a14="http://schemas.microsoft.com/office/drawing/2010/main">
                    <a14:imgLayer r:embed="rId5">
                      <a14:imgEffect>
                        <a14:colorTemperature colorTemp="11200"/>
                      </a14:imgEffect>
                      <a14:imgEffect>
                        <a14:brightnessContrast contrast="1000"/>
                      </a14:imgEffect>
                    </a14:imgLayer>
                  </a14:imgProps>
                </a:ext>
                <a:ext uri="{28A0092B-C50C-407E-A947-70E740481C1C}">
                  <a14:useLocalDpi xmlns:a14="http://schemas.microsoft.com/office/drawing/2010/main" val="0"/>
                </a:ext>
              </a:extLst>
            </a:blip>
            <a:stretch>
              <a:fillRect/>
            </a:stretch>
          </p:blipFill>
          <p:spPr>
            <a:xfrm>
              <a:off x="922044" y="24951"/>
              <a:ext cx="7947707" cy="4082038"/>
            </a:xfrm>
            <a:prstGeom prst="rect">
              <a:avLst/>
            </a:prstGeom>
          </p:spPr>
        </p:pic>
        <p:sp>
          <p:nvSpPr>
            <p:cNvPr id="10" name="Rectangle 9"/>
            <p:cNvSpPr/>
            <p:nvPr/>
          </p:nvSpPr>
          <p:spPr>
            <a:xfrm>
              <a:off x="971600" y="287644"/>
              <a:ext cx="7518202" cy="1077218"/>
            </a:xfrm>
            <a:prstGeom prst="rect">
              <a:avLst/>
            </a:prstGeom>
            <a:noFill/>
          </p:spPr>
          <p:txBody>
            <a:bodyPr wrap="square">
              <a:spAutoFit/>
            </a:bodyPr>
            <a:lstStyle/>
            <a:p>
              <a:pPr>
                <a:spcAft>
                  <a:spcPts val="3600"/>
                </a:spcAft>
              </a:pPr>
              <a:r>
                <a:rPr lang="en-GB" altLang="en-US" sz="3200" dirty="0" smtClean="0">
                  <a:solidFill>
                    <a:schemeClr val="bg1"/>
                  </a:solidFill>
                  <a:latin typeface="Georgia" panose="02040502050405020303" pitchFamily="18" charset="0"/>
                </a:rPr>
                <a:t>Data Breach Management  </a:t>
              </a:r>
              <a:r>
                <a:rPr lang="en-GB" altLang="en-US" sz="3200" dirty="0">
                  <a:solidFill>
                    <a:srgbClr val="00FFFF"/>
                  </a:solidFill>
                  <a:latin typeface="Calibri" panose="020F0502020204030204" pitchFamily="34" charset="0"/>
                </a:rPr>
                <a:t/>
              </a:r>
              <a:br>
                <a:rPr lang="en-GB" altLang="en-US" sz="3200" dirty="0">
                  <a:solidFill>
                    <a:srgbClr val="00FFFF"/>
                  </a:solidFill>
                  <a:latin typeface="Calibri" panose="020F0502020204030204" pitchFamily="34" charset="0"/>
                </a:rPr>
              </a:br>
              <a:r>
                <a:rPr lang="en-GB" altLang="en-US" sz="3200" dirty="0" smtClean="0">
                  <a:solidFill>
                    <a:srgbClr val="B76612"/>
                  </a:solidFill>
                  <a:latin typeface="Georgia" panose="02040502050405020303" pitchFamily="18" charset="0"/>
                </a:rPr>
                <a:t>Workshop</a:t>
              </a:r>
              <a:endParaRPr lang="en-GB" sz="3200" dirty="0">
                <a:solidFill>
                  <a:srgbClr val="B76612"/>
                </a:solidFill>
                <a:latin typeface="Georgia" panose="02040502050405020303" pitchFamily="18" charset="0"/>
              </a:endParaRPr>
            </a:p>
          </p:txBody>
        </p:sp>
      </p:grpSp>
    </p:spTree>
    <p:extLst>
      <p:ext uri="{BB962C8B-B14F-4D97-AF65-F5344CB8AC3E}">
        <p14:creationId xmlns:p14="http://schemas.microsoft.com/office/powerpoint/2010/main" val="119215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7" descr="youtube"/>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51372" y="3071813"/>
            <a:ext cx="1685061" cy="861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0" y="4083918"/>
            <a:ext cx="9144000" cy="1059582"/>
          </a:xfrm>
          <a:prstGeom prst="rect">
            <a:avLst/>
          </a:prstGeom>
          <a:solidFill>
            <a:srgbClr val="D59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4380997"/>
            <a:ext cx="792088" cy="465424"/>
          </a:xfrm>
          <a:prstGeom prst="rect">
            <a:avLst/>
          </a:prstGeom>
          <a:noFill/>
          <a:ln>
            <a:noFill/>
          </a:ln>
        </p:spPr>
      </p:pic>
      <p:sp>
        <p:nvSpPr>
          <p:cNvPr id="6" name="Rectangle 5"/>
          <p:cNvSpPr/>
          <p:nvPr/>
        </p:nvSpPr>
        <p:spPr>
          <a:xfrm>
            <a:off x="4819278" y="4083918"/>
            <a:ext cx="4324722" cy="1059582"/>
          </a:xfrm>
          <a:custGeom>
            <a:avLst/>
            <a:gdLst>
              <a:gd name="connsiteX0" fmla="*/ 0 w 9144000"/>
              <a:gd name="connsiteY0" fmla="*/ 0 h 1203598"/>
              <a:gd name="connsiteX1" fmla="*/ 9144000 w 9144000"/>
              <a:gd name="connsiteY1" fmla="*/ 0 h 1203598"/>
              <a:gd name="connsiteX2" fmla="*/ 9144000 w 9144000"/>
              <a:gd name="connsiteY2" fmla="*/ 1203598 h 1203598"/>
              <a:gd name="connsiteX3" fmla="*/ 0 w 9144000"/>
              <a:gd name="connsiteY3" fmla="*/ 1203598 h 1203598"/>
              <a:gd name="connsiteX4" fmla="*/ 0 w 9144000"/>
              <a:gd name="connsiteY4" fmla="*/ 0 h 1203598"/>
              <a:gd name="connsiteX0" fmla="*/ 0 w 9144000"/>
              <a:gd name="connsiteY0" fmla="*/ 0 h 1203598"/>
              <a:gd name="connsiteX1" fmla="*/ 9144000 w 9144000"/>
              <a:gd name="connsiteY1" fmla="*/ 0 h 1203598"/>
              <a:gd name="connsiteX2" fmla="*/ 9144000 w 9144000"/>
              <a:gd name="connsiteY2" fmla="*/ 1203598 h 1203598"/>
              <a:gd name="connsiteX3" fmla="*/ 590550 w 9144000"/>
              <a:gd name="connsiteY3" fmla="*/ 1194073 h 1203598"/>
              <a:gd name="connsiteX4" fmla="*/ 0 w 9144000"/>
              <a:gd name="connsiteY4" fmla="*/ 0 h 1203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03598">
                <a:moveTo>
                  <a:pt x="0" y="0"/>
                </a:moveTo>
                <a:lnTo>
                  <a:pt x="9144000" y="0"/>
                </a:lnTo>
                <a:lnTo>
                  <a:pt x="9144000" y="1203598"/>
                </a:lnTo>
                <a:lnTo>
                  <a:pt x="590550" y="1194073"/>
                </a:lnTo>
                <a:lnTo>
                  <a:pt x="0" y="0"/>
                </a:lnTo>
                <a:close/>
              </a:path>
            </a:pathLst>
          </a:custGeom>
          <a:solidFill>
            <a:srgbClr val="B76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7" name="Rectangle 6"/>
          <p:cNvSpPr/>
          <p:nvPr/>
        </p:nvSpPr>
        <p:spPr>
          <a:xfrm>
            <a:off x="1691680" y="4352099"/>
            <a:ext cx="2983582" cy="523220"/>
          </a:xfrm>
          <a:prstGeom prst="rect">
            <a:avLst/>
          </a:prstGeom>
        </p:spPr>
        <p:txBody>
          <a:bodyPr wrap="square">
            <a:spAutoFit/>
          </a:bodyPr>
          <a:lstStyle/>
          <a:p>
            <a:pPr>
              <a:spcAft>
                <a:spcPts val="3600"/>
              </a:spcAft>
            </a:pPr>
            <a:r>
              <a:rPr lang="en-GB" sz="1400" dirty="0">
                <a:solidFill>
                  <a:schemeClr val="bg1"/>
                </a:solidFill>
                <a:latin typeface="Georgia" panose="02040502050405020303" pitchFamily="18" charset="0"/>
              </a:rPr>
              <a:t>Data Protection Practitioners’ </a:t>
            </a:r>
            <a:br>
              <a:rPr lang="en-GB" sz="1400" dirty="0">
                <a:solidFill>
                  <a:schemeClr val="bg1"/>
                </a:solidFill>
                <a:latin typeface="Georgia" panose="02040502050405020303" pitchFamily="18" charset="0"/>
              </a:rPr>
            </a:br>
            <a:r>
              <a:rPr lang="en-GB" sz="1400" dirty="0">
                <a:solidFill>
                  <a:schemeClr val="bg1"/>
                </a:solidFill>
                <a:latin typeface="Georgia" panose="02040502050405020303" pitchFamily="18" charset="0"/>
              </a:rPr>
              <a:t>Conference </a:t>
            </a:r>
            <a:r>
              <a:rPr lang="en-GB" sz="1400" dirty="0" smtClean="0">
                <a:solidFill>
                  <a:schemeClr val="bg1"/>
                </a:solidFill>
                <a:latin typeface="Georgia" panose="02040502050405020303" pitchFamily="18" charset="0"/>
              </a:rPr>
              <a:t>2019</a:t>
            </a:r>
            <a:endPar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tangle 7"/>
          <p:cNvSpPr/>
          <p:nvPr/>
        </p:nvSpPr>
        <p:spPr>
          <a:xfrm>
            <a:off x="6228183" y="4382877"/>
            <a:ext cx="2520281" cy="461665"/>
          </a:xfrm>
          <a:prstGeom prst="rect">
            <a:avLst/>
          </a:prstGeom>
        </p:spPr>
        <p:txBody>
          <a:bodyPr wrap="square">
            <a:spAutoFit/>
          </a:bodyPr>
          <a:lstStyle/>
          <a:p>
            <a:pPr algn="r">
              <a:spcAft>
                <a:spcPts val="3600"/>
              </a:spcAft>
            </a:pPr>
            <a:r>
              <a:rPr lang="en-GB" sz="2400" dirty="0">
                <a:solidFill>
                  <a:schemeClr val="bg1"/>
                </a:solidFill>
                <a:latin typeface="Georgia" panose="02040502050405020303" pitchFamily="18" charset="0"/>
                <a:ea typeface="Verdana" panose="020B0604030504040204" pitchFamily="34" charset="0"/>
                <a:cs typeface="Verdana" panose="020B0604030504040204" pitchFamily="34" charset="0"/>
              </a:rPr>
              <a:t>#</a:t>
            </a:r>
            <a:r>
              <a:rPr lang="en-GB" sz="2400" dirty="0" smtClean="0">
                <a:solidFill>
                  <a:schemeClr val="bg1"/>
                </a:solidFill>
                <a:latin typeface="Georgia" panose="02040502050405020303" pitchFamily="18" charset="0"/>
                <a:ea typeface="Verdana" panose="020B0604030504040204" pitchFamily="34" charset="0"/>
                <a:cs typeface="Verdana" panose="020B0604030504040204" pitchFamily="34" charset="0"/>
              </a:rPr>
              <a:t>DPPC2019</a:t>
            </a:r>
            <a:endParaRPr lang="en-GB"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455656" y="267494"/>
            <a:ext cx="7518202" cy="646331"/>
          </a:xfrm>
          <a:prstGeom prst="rect">
            <a:avLst/>
          </a:prstGeom>
        </p:spPr>
        <p:txBody>
          <a:bodyPr wrap="square">
            <a:spAutoFit/>
          </a:bodyPr>
          <a:lstStyle/>
          <a:p>
            <a:pPr>
              <a:spcAft>
                <a:spcPts val="3600"/>
              </a:spcAft>
            </a:pPr>
            <a:r>
              <a:rPr lang="en-GB" sz="3600" dirty="0" smtClean="0">
                <a:solidFill>
                  <a:srgbClr val="B76612"/>
                </a:solidFill>
                <a:latin typeface="Georgia" panose="02040502050405020303" pitchFamily="18" charset="0"/>
              </a:rPr>
              <a:t>Keep in touch  </a:t>
            </a:r>
            <a:endParaRPr lang="en-GB" sz="3600" dirty="0">
              <a:solidFill>
                <a:srgbClr val="B76612"/>
              </a:solidFill>
              <a:latin typeface="Georgia" panose="02040502050405020303" pitchFamily="18" charset="0"/>
            </a:endParaRPr>
          </a:p>
        </p:txBody>
      </p:sp>
      <p:sp>
        <p:nvSpPr>
          <p:cNvPr id="10" name="Text Box 5"/>
          <p:cNvSpPr txBox="1">
            <a:spLocks noChangeArrowheads="1"/>
          </p:cNvSpPr>
          <p:nvPr/>
        </p:nvSpPr>
        <p:spPr bwMode="auto">
          <a:xfrm>
            <a:off x="0" y="1059582"/>
            <a:ext cx="9144000" cy="830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a:lnSpc>
                <a:spcPct val="110000"/>
              </a:lnSpc>
              <a:defRPr sz="2000">
                <a:solidFill>
                  <a:srgbClr val="54534A"/>
                </a:solidFill>
                <a:latin typeface="Verdana" charset="0"/>
                <a:ea typeface="ＭＳ Ｐゴシック" charset="-128"/>
              </a:defRPr>
            </a:lvl1pPr>
            <a:lvl2pPr marL="742950" indent="-285750" algn="l">
              <a:spcBef>
                <a:spcPct val="20000"/>
              </a:spcBef>
              <a:buChar char="–"/>
              <a:defRPr sz="2400">
                <a:solidFill>
                  <a:srgbClr val="54534A"/>
                </a:solidFill>
                <a:latin typeface="Verdana" charset="0"/>
                <a:ea typeface="ＭＳ Ｐゴシック" charset="-128"/>
              </a:defRPr>
            </a:lvl2pPr>
            <a:lvl3pPr marL="1143000" indent="-228600" algn="l">
              <a:spcBef>
                <a:spcPct val="20000"/>
              </a:spcBef>
              <a:buChar char="•"/>
              <a:defRPr sz="2400">
                <a:solidFill>
                  <a:srgbClr val="54534A"/>
                </a:solidFill>
                <a:latin typeface="Verdana" charset="0"/>
                <a:ea typeface="ＭＳ Ｐゴシック" charset="-128"/>
              </a:defRPr>
            </a:lvl3pPr>
            <a:lvl4pPr marL="1600200" indent="-228600" algn="l">
              <a:spcBef>
                <a:spcPct val="20000"/>
              </a:spcBef>
              <a:buChar char="–"/>
              <a:defRPr>
                <a:solidFill>
                  <a:srgbClr val="54534A"/>
                </a:solidFill>
                <a:latin typeface="Verdana" charset="0"/>
                <a:ea typeface="ＭＳ Ｐゴシック" charset="-128"/>
              </a:defRPr>
            </a:lvl4pPr>
            <a:lvl5pPr marL="2057400" indent="-228600" algn="l">
              <a:spcBef>
                <a:spcPct val="20000"/>
              </a:spcBef>
              <a:buChar char="»"/>
              <a:defRPr>
                <a:solidFill>
                  <a:srgbClr val="54534A"/>
                </a:solidFill>
                <a:latin typeface="Verdana" charset="0"/>
                <a:ea typeface="ＭＳ Ｐゴシック" charset="-128"/>
              </a:defRPr>
            </a:lvl5pPr>
            <a:lvl6pPr marL="2514600" indent="-228600" eaLnBrk="0" fontAlgn="base" hangingPunct="0">
              <a:spcBef>
                <a:spcPct val="20000"/>
              </a:spcBef>
              <a:spcAft>
                <a:spcPct val="0"/>
              </a:spcAft>
              <a:buChar char="»"/>
              <a:defRPr>
                <a:solidFill>
                  <a:srgbClr val="54534A"/>
                </a:solidFill>
                <a:latin typeface="Verdana" charset="0"/>
                <a:ea typeface="ＭＳ Ｐゴシック" charset="-128"/>
              </a:defRPr>
            </a:lvl6pPr>
            <a:lvl7pPr marL="2971800" indent="-228600" eaLnBrk="0" fontAlgn="base" hangingPunct="0">
              <a:spcBef>
                <a:spcPct val="20000"/>
              </a:spcBef>
              <a:spcAft>
                <a:spcPct val="0"/>
              </a:spcAft>
              <a:buChar char="»"/>
              <a:defRPr>
                <a:solidFill>
                  <a:srgbClr val="54534A"/>
                </a:solidFill>
                <a:latin typeface="Verdana" charset="0"/>
                <a:ea typeface="ＭＳ Ｐゴシック" charset="-128"/>
              </a:defRPr>
            </a:lvl7pPr>
            <a:lvl8pPr marL="3429000" indent="-228600" eaLnBrk="0" fontAlgn="base" hangingPunct="0">
              <a:spcBef>
                <a:spcPct val="20000"/>
              </a:spcBef>
              <a:spcAft>
                <a:spcPct val="0"/>
              </a:spcAft>
              <a:buChar char="»"/>
              <a:defRPr>
                <a:solidFill>
                  <a:srgbClr val="54534A"/>
                </a:solidFill>
                <a:latin typeface="Verdana" charset="0"/>
                <a:ea typeface="ＭＳ Ｐゴシック" charset="-128"/>
              </a:defRPr>
            </a:lvl8pPr>
            <a:lvl9pPr marL="3886200" indent="-228600" eaLnBrk="0" fontAlgn="base" hangingPunct="0">
              <a:spcBef>
                <a:spcPct val="20000"/>
              </a:spcBef>
              <a:spcAft>
                <a:spcPct val="0"/>
              </a:spcAft>
              <a:buChar char="»"/>
              <a:defRPr>
                <a:solidFill>
                  <a:srgbClr val="54534A"/>
                </a:solidFill>
                <a:latin typeface="Verdana" charset="0"/>
                <a:ea typeface="ＭＳ Ｐゴシック" charset="-128"/>
              </a:defRPr>
            </a:lvl9pPr>
          </a:lstStyle>
          <a:p>
            <a:pPr algn="ctr" eaLnBrk="0" fontAlgn="base" hangingPunct="0">
              <a:lnSpc>
                <a:spcPct val="100000"/>
              </a:lnSpc>
              <a:spcBef>
                <a:spcPct val="0"/>
              </a:spcBef>
              <a:spcAft>
                <a:spcPct val="0"/>
              </a:spcAft>
            </a:pPr>
            <a:r>
              <a:rPr lang="en-GB" altLang="en-US" sz="2400" dirty="0">
                <a:solidFill>
                  <a:schemeClr val="tx1"/>
                </a:solidFill>
              </a:rPr>
              <a:t>Subscribe to our e-newsletter at </a:t>
            </a:r>
            <a:r>
              <a:rPr lang="en-GB" altLang="en-US" sz="2400" dirty="0">
                <a:solidFill>
                  <a:srgbClr val="B76612"/>
                </a:solidFill>
              </a:rPr>
              <a:t>www.ico.org.uk</a:t>
            </a:r>
          </a:p>
          <a:p>
            <a:pPr algn="ctr" eaLnBrk="0" fontAlgn="base" hangingPunct="0">
              <a:lnSpc>
                <a:spcPct val="100000"/>
              </a:lnSpc>
              <a:spcBef>
                <a:spcPct val="0"/>
              </a:spcBef>
              <a:spcAft>
                <a:spcPct val="0"/>
              </a:spcAft>
            </a:pPr>
            <a:r>
              <a:rPr lang="en-GB" altLang="en-US" sz="2400" dirty="0">
                <a:solidFill>
                  <a:schemeClr val="tx1"/>
                </a:solidFill>
              </a:rPr>
              <a:t>or find us on…</a:t>
            </a:r>
          </a:p>
        </p:txBody>
      </p:sp>
      <p:pic>
        <p:nvPicPr>
          <p:cNvPr id="11" name="Picture 10" descr="\\child.indigo.local\profiles\desktop\covellj\Desktop\Various images and designs\facebook_logo.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49863" y="2018999"/>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3"/>
          <p:cNvSpPr txBox="1">
            <a:spLocks noChangeArrowheads="1"/>
          </p:cNvSpPr>
          <p:nvPr/>
        </p:nvSpPr>
        <p:spPr bwMode="auto">
          <a:xfrm>
            <a:off x="425467" y="2739724"/>
            <a:ext cx="1369516" cy="40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a:lnSpc>
                <a:spcPct val="110000"/>
              </a:lnSpc>
              <a:defRPr sz="2000">
                <a:solidFill>
                  <a:srgbClr val="54534A"/>
                </a:solidFill>
                <a:latin typeface="Verdana" charset="0"/>
                <a:ea typeface="ＭＳ Ｐゴシック" charset="-128"/>
              </a:defRPr>
            </a:lvl1pPr>
            <a:lvl2pPr marL="742950" indent="-285750" algn="l">
              <a:spcBef>
                <a:spcPct val="20000"/>
              </a:spcBef>
              <a:buChar char="–"/>
              <a:defRPr sz="2400">
                <a:solidFill>
                  <a:srgbClr val="54534A"/>
                </a:solidFill>
                <a:latin typeface="Verdana" charset="0"/>
                <a:ea typeface="ＭＳ Ｐゴシック" charset="-128"/>
              </a:defRPr>
            </a:lvl2pPr>
            <a:lvl3pPr marL="1143000" indent="-228600" algn="l">
              <a:spcBef>
                <a:spcPct val="20000"/>
              </a:spcBef>
              <a:buChar char="•"/>
              <a:defRPr sz="2400">
                <a:solidFill>
                  <a:srgbClr val="54534A"/>
                </a:solidFill>
                <a:latin typeface="Verdana" charset="0"/>
                <a:ea typeface="ＭＳ Ｐゴシック" charset="-128"/>
              </a:defRPr>
            </a:lvl3pPr>
            <a:lvl4pPr marL="1600200" indent="-228600" algn="l">
              <a:spcBef>
                <a:spcPct val="20000"/>
              </a:spcBef>
              <a:buChar char="–"/>
              <a:defRPr>
                <a:solidFill>
                  <a:srgbClr val="54534A"/>
                </a:solidFill>
                <a:latin typeface="Verdana" charset="0"/>
                <a:ea typeface="ＭＳ Ｐゴシック" charset="-128"/>
              </a:defRPr>
            </a:lvl4pPr>
            <a:lvl5pPr marL="2057400" indent="-228600" algn="l">
              <a:spcBef>
                <a:spcPct val="20000"/>
              </a:spcBef>
              <a:buChar char="»"/>
              <a:defRPr>
                <a:solidFill>
                  <a:srgbClr val="54534A"/>
                </a:solidFill>
                <a:latin typeface="Verdana" charset="0"/>
                <a:ea typeface="ＭＳ Ｐゴシック" charset="-128"/>
              </a:defRPr>
            </a:lvl5pPr>
            <a:lvl6pPr marL="2514600" indent="-228600" eaLnBrk="0" fontAlgn="base" hangingPunct="0">
              <a:spcBef>
                <a:spcPct val="20000"/>
              </a:spcBef>
              <a:spcAft>
                <a:spcPct val="0"/>
              </a:spcAft>
              <a:buChar char="»"/>
              <a:defRPr>
                <a:solidFill>
                  <a:srgbClr val="54534A"/>
                </a:solidFill>
                <a:latin typeface="Verdana" charset="0"/>
                <a:ea typeface="ＭＳ Ｐゴシック" charset="-128"/>
              </a:defRPr>
            </a:lvl6pPr>
            <a:lvl7pPr marL="2971800" indent="-228600" eaLnBrk="0" fontAlgn="base" hangingPunct="0">
              <a:spcBef>
                <a:spcPct val="20000"/>
              </a:spcBef>
              <a:spcAft>
                <a:spcPct val="0"/>
              </a:spcAft>
              <a:buChar char="»"/>
              <a:defRPr>
                <a:solidFill>
                  <a:srgbClr val="54534A"/>
                </a:solidFill>
                <a:latin typeface="Verdana" charset="0"/>
                <a:ea typeface="ＭＳ Ｐゴシック" charset="-128"/>
              </a:defRPr>
            </a:lvl7pPr>
            <a:lvl8pPr marL="3429000" indent="-228600" eaLnBrk="0" fontAlgn="base" hangingPunct="0">
              <a:spcBef>
                <a:spcPct val="20000"/>
              </a:spcBef>
              <a:spcAft>
                <a:spcPct val="0"/>
              </a:spcAft>
              <a:buChar char="»"/>
              <a:defRPr>
                <a:solidFill>
                  <a:srgbClr val="54534A"/>
                </a:solidFill>
                <a:latin typeface="Verdana" charset="0"/>
                <a:ea typeface="ＭＳ Ｐゴシック" charset="-128"/>
              </a:defRPr>
            </a:lvl8pPr>
            <a:lvl9pPr marL="3886200" indent="-228600" eaLnBrk="0" fontAlgn="base" hangingPunct="0">
              <a:spcBef>
                <a:spcPct val="20000"/>
              </a:spcBef>
              <a:spcAft>
                <a:spcPct val="0"/>
              </a:spcAft>
              <a:buChar char="»"/>
              <a:defRPr>
                <a:solidFill>
                  <a:srgbClr val="54534A"/>
                </a:solidFill>
                <a:latin typeface="Verdana" charset="0"/>
                <a:ea typeface="ＭＳ Ｐゴシック" charset="-128"/>
              </a:defRPr>
            </a:lvl9pPr>
          </a:lstStyle>
          <a:p>
            <a:pPr fontAlgn="base">
              <a:spcBef>
                <a:spcPct val="0"/>
              </a:spcBef>
              <a:spcAft>
                <a:spcPct val="0"/>
              </a:spcAft>
            </a:pPr>
            <a:r>
              <a:rPr lang="en-GB" altLang="en-US" sz="1800" dirty="0">
                <a:solidFill>
                  <a:srgbClr val="B76612"/>
                </a:solidFill>
              </a:rPr>
              <a:t>/</a:t>
            </a:r>
            <a:r>
              <a:rPr lang="en-GB" altLang="en-US" sz="1600" dirty="0" err="1">
                <a:solidFill>
                  <a:srgbClr val="B76612"/>
                </a:solidFill>
              </a:rPr>
              <a:t>iconews</a:t>
            </a:r>
            <a:endParaRPr lang="en-GB" altLang="en-US" sz="1600" dirty="0">
              <a:solidFill>
                <a:srgbClr val="B76612"/>
              </a:solidFill>
            </a:endParaRPr>
          </a:p>
        </p:txBody>
      </p:sp>
      <p:pic>
        <p:nvPicPr>
          <p:cNvPr id="13" name="Picture 2"/>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871545" y="2111776"/>
            <a:ext cx="1230826" cy="667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2786210" y="2779534"/>
            <a:ext cx="2826992" cy="307777"/>
          </a:xfrm>
          <a:prstGeom prst="rect">
            <a:avLst/>
          </a:prstGeom>
          <a:noFill/>
        </p:spPr>
        <p:txBody>
          <a:bodyPr wrap="square" rtlCol="0">
            <a:spAutoFit/>
          </a:bodyPr>
          <a:lstStyle/>
          <a:p>
            <a:r>
              <a:rPr lang="en-GB" sz="1400" dirty="0">
                <a:solidFill>
                  <a:srgbClr val="B76612"/>
                </a:solidFill>
                <a:latin typeface="Verdana" panose="020B0604030504040204" pitchFamily="34" charset="0"/>
                <a:ea typeface="Verdana" panose="020B0604030504040204" pitchFamily="34" charset="0"/>
                <a:cs typeface="Verdana" panose="020B0604030504040204" pitchFamily="34" charset="0"/>
              </a:rPr>
              <a:t>http://ico.org.uk/livechat</a:t>
            </a:r>
          </a:p>
        </p:txBody>
      </p:sp>
      <p:pic>
        <p:nvPicPr>
          <p:cNvPr id="15" name="Picture 14" descr="\\child.indigo.local\profiles\desktop\covellj\Desktop\Various images and designs\fb twitter logos\twitter_newbird_blue.pn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534103" y="2667142"/>
            <a:ext cx="133350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8" descr="LinkedIn_logo"/>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6455732" y="2084146"/>
            <a:ext cx="1904278" cy="616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3"/>
          <p:cNvSpPr txBox="1">
            <a:spLocks noChangeArrowheads="1"/>
          </p:cNvSpPr>
          <p:nvPr/>
        </p:nvSpPr>
        <p:spPr bwMode="auto">
          <a:xfrm>
            <a:off x="1470588" y="3628803"/>
            <a:ext cx="1369516" cy="408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a:lnSpc>
                <a:spcPct val="110000"/>
              </a:lnSpc>
              <a:defRPr sz="2000">
                <a:solidFill>
                  <a:srgbClr val="54534A"/>
                </a:solidFill>
                <a:latin typeface="Verdana" charset="0"/>
                <a:ea typeface="ＭＳ Ｐゴシック" charset="-128"/>
              </a:defRPr>
            </a:lvl1pPr>
            <a:lvl2pPr marL="742950" indent="-285750" algn="l">
              <a:spcBef>
                <a:spcPct val="20000"/>
              </a:spcBef>
              <a:buChar char="–"/>
              <a:defRPr sz="2400">
                <a:solidFill>
                  <a:srgbClr val="54534A"/>
                </a:solidFill>
                <a:latin typeface="Verdana" charset="0"/>
                <a:ea typeface="ＭＳ Ｐゴシック" charset="-128"/>
              </a:defRPr>
            </a:lvl2pPr>
            <a:lvl3pPr marL="1143000" indent="-228600" algn="l">
              <a:spcBef>
                <a:spcPct val="20000"/>
              </a:spcBef>
              <a:buChar char="•"/>
              <a:defRPr sz="2400">
                <a:solidFill>
                  <a:srgbClr val="54534A"/>
                </a:solidFill>
                <a:latin typeface="Verdana" charset="0"/>
                <a:ea typeface="ＭＳ Ｐゴシック" charset="-128"/>
              </a:defRPr>
            </a:lvl3pPr>
            <a:lvl4pPr marL="1600200" indent="-228600" algn="l">
              <a:spcBef>
                <a:spcPct val="20000"/>
              </a:spcBef>
              <a:buChar char="–"/>
              <a:defRPr>
                <a:solidFill>
                  <a:srgbClr val="54534A"/>
                </a:solidFill>
                <a:latin typeface="Verdana" charset="0"/>
                <a:ea typeface="ＭＳ Ｐゴシック" charset="-128"/>
              </a:defRPr>
            </a:lvl4pPr>
            <a:lvl5pPr marL="2057400" indent="-228600" algn="l">
              <a:spcBef>
                <a:spcPct val="20000"/>
              </a:spcBef>
              <a:buChar char="»"/>
              <a:defRPr>
                <a:solidFill>
                  <a:srgbClr val="54534A"/>
                </a:solidFill>
                <a:latin typeface="Verdana" charset="0"/>
                <a:ea typeface="ＭＳ Ｐゴシック" charset="-128"/>
              </a:defRPr>
            </a:lvl5pPr>
            <a:lvl6pPr marL="2514600" indent="-228600" eaLnBrk="0" fontAlgn="base" hangingPunct="0">
              <a:spcBef>
                <a:spcPct val="20000"/>
              </a:spcBef>
              <a:spcAft>
                <a:spcPct val="0"/>
              </a:spcAft>
              <a:buChar char="»"/>
              <a:defRPr>
                <a:solidFill>
                  <a:srgbClr val="54534A"/>
                </a:solidFill>
                <a:latin typeface="Verdana" charset="0"/>
                <a:ea typeface="ＭＳ Ｐゴシック" charset="-128"/>
              </a:defRPr>
            </a:lvl6pPr>
            <a:lvl7pPr marL="2971800" indent="-228600" eaLnBrk="0" fontAlgn="base" hangingPunct="0">
              <a:spcBef>
                <a:spcPct val="20000"/>
              </a:spcBef>
              <a:spcAft>
                <a:spcPct val="0"/>
              </a:spcAft>
              <a:buChar char="»"/>
              <a:defRPr>
                <a:solidFill>
                  <a:srgbClr val="54534A"/>
                </a:solidFill>
                <a:latin typeface="Verdana" charset="0"/>
                <a:ea typeface="ＭＳ Ｐゴシック" charset="-128"/>
              </a:defRPr>
            </a:lvl7pPr>
            <a:lvl8pPr marL="3429000" indent="-228600" eaLnBrk="0" fontAlgn="base" hangingPunct="0">
              <a:spcBef>
                <a:spcPct val="20000"/>
              </a:spcBef>
              <a:spcAft>
                <a:spcPct val="0"/>
              </a:spcAft>
              <a:buChar char="»"/>
              <a:defRPr>
                <a:solidFill>
                  <a:srgbClr val="54534A"/>
                </a:solidFill>
                <a:latin typeface="Verdana" charset="0"/>
                <a:ea typeface="ＭＳ Ｐゴシック" charset="-128"/>
              </a:defRPr>
            </a:lvl8pPr>
            <a:lvl9pPr marL="3886200" indent="-228600" eaLnBrk="0" fontAlgn="base" hangingPunct="0">
              <a:spcBef>
                <a:spcPct val="20000"/>
              </a:spcBef>
              <a:spcAft>
                <a:spcPct val="0"/>
              </a:spcAft>
              <a:buChar char="»"/>
              <a:defRPr>
                <a:solidFill>
                  <a:srgbClr val="54534A"/>
                </a:solidFill>
                <a:latin typeface="Verdana" charset="0"/>
                <a:ea typeface="ＭＳ Ｐゴシック" charset="-128"/>
              </a:defRPr>
            </a:lvl9pPr>
          </a:lstStyle>
          <a:p>
            <a:pPr fontAlgn="base">
              <a:spcBef>
                <a:spcPct val="0"/>
              </a:spcBef>
              <a:spcAft>
                <a:spcPct val="0"/>
              </a:spcAft>
            </a:pPr>
            <a:r>
              <a:rPr lang="en-GB" altLang="en-US" sz="1400" dirty="0" smtClean="0">
                <a:solidFill>
                  <a:srgbClr val="B76612"/>
                </a:solidFill>
              </a:rPr>
              <a:t>@</a:t>
            </a:r>
            <a:r>
              <a:rPr lang="en-GB" altLang="en-US" sz="1400" dirty="0" err="1" smtClean="0">
                <a:solidFill>
                  <a:srgbClr val="B76612"/>
                </a:solidFill>
              </a:rPr>
              <a:t>iconews</a:t>
            </a:r>
            <a:endParaRPr lang="en-GB" altLang="en-US" sz="1200" dirty="0">
              <a:solidFill>
                <a:srgbClr val="B76612"/>
              </a:solidFill>
            </a:endParaRPr>
          </a:p>
        </p:txBody>
      </p:sp>
    </p:spTree>
    <p:extLst>
      <p:ext uri="{BB962C8B-B14F-4D97-AF65-F5344CB8AC3E}">
        <p14:creationId xmlns:p14="http://schemas.microsoft.com/office/powerpoint/2010/main" val="3815556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083918"/>
            <a:ext cx="9144000" cy="1059582"/>
          </a:xfrm>
          <a:prstGeom prst="rect">
            <a:avLst/>
          </a:prstGeom>
          <a:solidFill>
            <a:srgbClr val="D59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380997"/>
            <a:ext cx="792088" cy="465424"/>
          </a:xfrm>
          <a:prstGeom prst="rect">
            <a:avLst/>
          </a:prstGeom>
          <a:noFill/>
          <a:ln>
            <a:noFill/>
          </a:ln>
        </p:spPr>
      </p:pic>
      <p:sp>
        <p:nvSpPr>
          <p:cNvPr id="6" name="Rectangle 5"/>
          <p:cNvSpPr/>
          <p:nvPr/>
        </p:nvSpPr>
        <p:spPr>
          <a:xfrm>
            <a:off x="4819278" y="4083918"/>
            <a:ext cx="4324722" cy="1059582"/>
          </a:xfrm>
          <a:custGeom>
            <a:avLst/>
            <a:gdLst>
              <a:gd name="connsiteX0" fmla="*/ 0 w 9144000"/>
              <a:gd name="connsiteY0" fmla="*/ 0 h 1203598"/>
              <a:gd name="connsiteX1" fmla="*/ 9144000 w 9144000"/>
              <a:gd name="connsiteY1" fmla="*/ 0 h 1203598"/>
              <a:gd name="connsiteX2" fmla="*/ 9144000 w 9144000"/>
              <a:gd name="connsiteY2" fmla="*/ 1203598 h 1203598"/>
              <a:gd name="connsiteX3" fmla="*/ 0 w 9144000"/>
              <a:gd name="connsiteY3" fmla="*/ 1203598 h 1203598"/>
              <a:gd name="connsiteX4" fmla="*/ 0 w 9144000"/>
              <a:gd name="connsiteY4" fmla="*/ 0 h 1203598"/>
              <a:gd name="connsiteX0" fmla="*/ 0 w 9144000"/>
              <a:gd name="connsiteY0" fmla="*/ 0 h 1203598"/>
              <a:gd name="connsiteX1" fmla="*/ 9144000 w 9144000"/>
              <a:gd name="connsiteY1" fmla="*/ 0 h 1203598"/>
              <a:gd name="connsiteX2" fmla="*/ 9144000 w 9144000"/>
              <a:gd name="connsiteY2" fmla="*/ 1203598 h 1203598"/>
              <a:gd name="connsiteX3" fmla="*/ 590550 w 9144000"/>
              <a:gd name="connsiteY3" fmla="*/ 1194073 h 1203598"/>
              <a:gd name="connsiteX4" fmla="*/ 0 w 9144000"/>
              <a:gd name="connsiteY4" fmla="*/ 0 h 1203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03598">
                <a:moveTo>
                  <a:pt x="0" y="0"/>
                </a:moveTo>
                <a:lnTo>
                  <a:pt x="9144000" y="0"/>
                </a:lnTo>
                <a:lnTo>
                  <a:pt x="9144000" y="1203598"/>
                </a:lnTo>
                <a:lnTo>
                  <a:pt x="590550" y="1194073"/>
                </a:lnTo>
                <a:lnTo>
                  <a:pt x="0" y="0"/>
                </a:lnTo>
                <a:close/>
              </a:path>
            </a:pathLst>
          </a:custGeom>
          <a:solidFill>
            <a:srgbClr val="B76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rgbClr val="000000"/>
              </a:solidFill>
            </a:endParaRPr>
          </a:p>
        </p:txBody>
      </p:sp>
      <p:sp>
        <p:nvSpPr>
          <p:cNvPr id="7" name="Rectangle 6"/>
          <p:cNvSpPr/>
          <p:nvPr/>
        </p:nvSpPr>
        <p:spPr>
          <a:xfrm>
            <a:off x="1691680" y="4352099"/>
            <a:ext cx="2983582" cy="523220"/>
          </a:xfrm>
          <a:prstGeom prst="rect">
            <a:avLst/>
          </a:prstGeom>
        </p:spPr>
        <p:txBody>
          <a:bodyPr wrap="square">
            <a:spAutoFit/>
          </a:bodyPr>
          <a:lstStyle/>
          <a:p>
            <a:pPr>
              <a:spcAft>
                <a:spcPts val="3600"/>
              </a:spcAft>
            </a:pPr>
            <a:r>
              <a:rPr lang="en-GB" sz="1400" dirty="0">
                <a:solidFill>
                  <a:schemeClr val="bg1"/>
                </a:solidFill>
                <a:latin typeface="Georgia" panose="02040502050405020303" pitchFamily="18" charset="0"/>
              </a:rPr>
              <a:t>Data Protection Practitioners’ </a:t>
            </a:r>
            <a:br>
              <a:rPr lang="en-GB" sz="1400" dirty="0">
                <a:solidFill>
                  <a:schemeClr val="bg1"/>
                </a:solidFill>
                <a:latin typeface="Georgia" panose="02040502050405020303" pitchFamily="18" charset="0"/>
              </a:rPr>
            </a:br>
            <a:r>
              <a:rPr lang="en-GB" sz="1400" dirty="0">
                <a:solidFill>
                  <a:schemeClr val="bg1"/>
                </a:solidFill>
                <a:latin typeface="Georgia" panose="02040502050405020303" pitchFamily="18" charset="0"/>
              </a:rPr>
              <a:t>Conference </a:t>
            </a:r>
            <a:r>
              <a:rPr lang="en-GB" sz="1400" dirty="0" smtClean="0">
                <a:solidFill>
                  <a:schemeClr val="bg1"/>
                </a:solidFill>
                <a:latin typeface="Georgia" panose="02040502050405020303" pitchFamily="18" charset="0"/>
              </a:rPr>
              <a:t>2019</a:t>
            </a:r>
            <a:endPar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tangle 7"/>
          <p:cNvSpPr/>
          <p:nvPr/>
        </p:nvSpPr>
        <p:spPr>
          <a:xfrm>
            <a:off x="6228183" y="4382877"/>
            <a:ext cx="2520281" cy="461665"/>
          </a:xfrm>
          <a:prstGeom prst="rect">
            <a:avLst/>
          </a:prstGeom>
        </p:spPr>
        <p:txBody>
          <a:bodyPr wrap="square">
            <a:spAutoFit/>
          </a:bodyPr>
          <a:lstStyle/>
          <a:p>
            <a:pPr algn="r">
              <a:spcAft>
                <a:spcPts val="3600"/>
              </a:spcAft>
            </a:pPr>
            <a:r>
              <a:rPr lang="en-GB" sz="2400" dirty="0">
                <a:solidFill>
                  <a:schemeClr val="bg1"/>
                </a:solidFill>
                <a:latin typeface="Georgia" panose="02040502050405020303" pitchFamily="18" charset="0"/>
                <a:ea typeface="Verdana" panose="020B0604030504040204" pitchFamily="34" charset="0"/>
                <a:cs typeface="Verdana" panose="020B0604030504040204" pitchFamily="34" charset="0"/>
              </a:rPr>
              <a:t>#</a:t>
            </a:r>
            <a:r>
              <a:rPr lang="en-GB" sz="2400" dirty="0" smtClean="0">
                <a:solidFill>
                  <a:schemeClr val="bg1"/>
                </a:solidFill>
                <a:latin typeface="Georgia" panose="02040502050405020303" pitchFamily="18" charset="0"/>
                <a:ea typeface="Verdana" panose="020B0604030504040204" pitchFamily="34" charset="0"/>
                <a:cs typeface="Verdana" panose="020B0604030504040204" pitchFamily="34" charset="0"/>
              </a:rPr>
              <a:t>DPPC2019</a:t>
            </a:r>
            <a:endParaRPr lang="en-GB"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10" name="Group 9"/>
          <p:cNvGrpSpPr/>
          <p:nvPr/>
        </p:nvGrpSpPr>
        <p:grpSpPr>
          <a:xfrm>
            <a:off x="2813269" y="1059582"/>
            <a:ext cx="4176464" cy="1872208"/>
            <a:chOff x="323528" y="699542"/>
            <a:chExt cx="4176464" cy="1872208"/>
          </a:xfrm>
        </p:grpSpPr>
        <p:sp>
          <p:nvSpPr>
            <p:cNvPr id="5" name="Right Arrow 4"/>
            <p:cNvSpPr/>
            <p:nvPr/>
          </p:nvSpPr>
          <p:spPr>
            <a:xfrm>
              <a:off x="323528" y="699542"/>
              <a:ext cx="4176464" cy="1872208"/>
            </a:xfrm>
            <a:prstGeom prst="rightArrow">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p:cNvSpPr/>
            <p:nvPr/>
          </p:nvSpPr>
          <p:spPr>
            <a:xfrm>
              <a:off x="395536" y="1251796"/>
              <a:ext cx="3737368" cy="707886"/>
            </a:xfrm>
            <a:prstGeom prst="rect">
              <a:avLst/>
            </a:prstGeom>
            <a:noFill/>
          </p:spPr>
          <p:txBody>
            <a:bodyPr wrap="square">
              <a:spAutoFit/>
            </a:bodyPr>
            <a:lstStyle/>
            <a:p>
              <a:pPr>
                <a:spcAft>
                  <a:spcPts val="3600"/>
                </a:spcAft>
              </a:pPr>
              <a:r>
                <a:rPr lang="en-GB" altLang="en-US" sz="4000" dirty="0" smtClean="0">
                  <a:solidFill>
                    <a:schemeClr val="bg1"/>
                  </a:solidFill>
                  <a:latin typeface="Georgia" panose="02040502050405020303" pitchFamily="18" charset="0"/>
                </a:rPr>
                <a:t>Introductions </a:t>
              </a:r>
              <a:endParaRPr lang="en-GB" sz="4000" dirty="0">
                <a:solidFill>
                  <a:schemeClr val="bg1"/>
                </a:solidFill>
                <a:latin typeface="Georgia" panose="02040502050405020303" pitchFamily="18" charset="0"/>
              </a:endParaRPr>
            </a:p>
          </p:txBody>
        </p:sp>
      </p:grpSp>
    </p:spTree>
    <p:extLst>
      <p:ext uri="{BB962C8B-B14F-4D97-AF65-F5344CB8AC3E}">
        <p14:creationId xmlns:p14="http://schemas.microsoft.com/office/powerpoint/2010/main" val="389787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083918"/>
            <a:ext cx="9144000" cy="1059582"/>
          </a:xfrm>
          <a:prstGeom prst="rect">
            <a:avLst/>
          </a:prstGeom>
          <a:solidFill>
            <a:srgbClr val="D59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380997"/>
            <a:ext cx="792088" cy="465424"/>
          </a:xfrm>
          <a:prstGeom prst="rect">
            <a:avLst/>
          </a:prstGeom>
          <a:noFill/>
          <a:ln>
            <a:noFill/>
          </a:ln>
        </p:spPr>
      </p:pic>
      <p:sp>
        <p:nvSpPr>
          <p:cNvPr id="6" name="Rectangle 5"/>
          <p:cNvSpPr/>
          <p:nvPr/>
        </p:nvSpPr>
        <p:spPr>
          <a:xfrm>
            <a:off x="4819278" y="4083918"/>
            <a:ext cx="4324722" cy="1059582"/>
          </a:xfrm>
          <a:custGeom>
            <a:avLst/>
            <a:gdLst>
              <a:gd name="connsiteX0" fmla="*/ 0 w 9144000"/>
              <a:gd name="connsiteY0" fmla="*/ 0 h 1203598"/>
              <a:gd name="connsiteX1" fmla="*/ 9144000 w 9144000"/>
              <a:gd name="connsiteY1" fmla="*/ 0 h 1203598"/>
              <a:gd name="connsiteX2" fmla="*/ 9144000 w 9144000"/>
              <a:gd name="connsiteY2" fmla="*/ 1203598 h 1203598"/>
              <a:gd name="connsiteX3" fmla="*/ 0 w 9144000"/>
              <a:gd name="connsiteY3" fmla="*/ 1203598 h 1203598"/>
              <a:gd name="connsiteX4" fmla="*/ 0 w 9144000"/>
              <a:gd name="connsiteY4" fmla="*/ 0 h 1203598"/>
              <a:gd name="connsiteX0" fmla="*/ 0 w 9144000"/>
              <a:gd name="connsiteY0" fmla="*/ 0 h 1203598"/>
              <a:gd name="connsiteX1" fmla="*/ 9144000 w 9144000"/>
              <a:gd name="connsiteY1" fmla="*/ 0 h 1203598"/>
              <a:gd name="connsiteX2" fmla="*/ 9144000 w 9144000"/>
              <a:gd name="connsiteY2" fmla="*/ 1203598 h 1203598"/>
              <a:gd name="connsiteX3" fmla="*/ 590550 w 9144000"/>
              <a:gd name="connsiteY3" fmla="*/ 1194073 h 1203598"/>
              <a:gd name="connsiteX4" fmla="*/ 0 w 9144000"/>
              <a:gd name="connsiteY4" fmla="*/ 0 h 1203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03598">
                <a:moveTo>
                  <a:pt x="0" y="0"/>
                </a:moveTo>
                <a:lnTo>
                  <a:pt x="9144000" y="0"/>
                </a:lnTo>
                <a:lnTo>
                  <a:pt x="9144000" y="1203598"/>
                </a:lnTo>
                <a:lnTo>
                  <a:pt x="590550" y="1194073"/>
                </a:lnTo>
                <a:lnTo>
                  <a:pt x="0" y="0"/>
                </a:lnTo>
                <a:close/>
              </a:path>
            </a:pathLst>
          </a:custGeom>
          <a:solidFill>
            <a:srgbClr val="B76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7" name="Rectangle 6"/>
          <p:cNvSpPr/>
          <p:nvPr/>
        </p:nvSpPr>
        <p:spPr>
          <a:xfrm>
            <a:off x="1691680" y="4352099"/>
            <a:ext cx="2983582" cy="523220"/>
          </a:xfrm>
          <a:prstGeom prst="rect">
            <a:avLst/>
          </a:prstGeom>
        </p:spPr>
        <p:txBody>
          <a:bodyPr wrap="square">
            <a:spAutoFit/>
          </a:bodyPr>
          <a:lstStyle/>
          <a:p>
            <a:pPr>
              <a:spcAft>
                <a:spcPts val="3600"/>
              </a:spcAft>
            </a:pPr>
            <a:r>
              <a:rPr lang="en-GB" sz="1400" dirty="0">
                <a:solidFill>
                  <a:schemeClr val="bg1"/>
                </a:solidFill>
                <a:latin typeface="Georgia" panose="02040502050405020303" pitchFamily="18" charset="0"/>
              </a:rPr>
              <a:t>Data Protection Practitioners’ </a:t>
            </a:r>
            <a:br>
              <a:rPr lang="en-GB" sz="1400" dirty="0">
                <a:solidFill>
                  <a:schemeClr val="bg1"/>
                </a:solidFill>
                <a:latin typeface="Georgia" panose="02040502050405020303" pitchFamily="18" charset="0"/>
              </a:rPr>
            </a:br>
            <a:r>
              <a:rPr lang="en-GB" sz="1400" dirty="0">
                <a:solidFill>
                  <a:schemeClr val="bg1"/>
                </a:solidFill>
                <a:latin typeface="Georgia" panose="02040502050405020303" pitchFamily="18" charset="0"/>
              </a:rPr>
              <a:t>Conference </a:t>
            </a:r>
            <a:r>
              <a:rPr lang="en-GB" sz="1400" dirty="0" smtClean="0">
                <a:solidFill>
                  <a:schemeClr val="bg1"/>
                </a:solidFill>
                <a:latin typeface="Georgia" panose="02040502050405020303" pitchFamily="18" charset="0"/>
              </a:rPr>
              <a:t>2019</a:t>
            </a:r>
            <a:endPar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tangle 7"/>
          <p:cNvSpPr/>
          <p:nvPr/>
        </p:nvSpPr>
        <p:spPr>
          <a:xfrm>
            <a:off x="6228183" y="4382877"/>
            <a:ext cx="2520281" cy="461665"/>
          </a:xfrm>
          <a:prstGeom prst="rect">
            <a:avLst/>
          </a:prstGeom>
        </p:spPr>
        <p:txBody>
          <a:bodyPr wrap="square">
            <a:spAutoFit/>
          </a:bodyPr>
          <a:lstStyle/>
          <a:p>
            <a:pPr algn="r">
              <a:spcAft>
                <a:spcPts val="3600"/>
              </a:spcAft>
            </a:pPr>
            <a:r>
              <a:rPr lang="en-GB" sz="2400" dirty="0">
                <a:solidFill>
                  <a:schemeClr val="bg1"/>
                </a:solidFill>
                <a:latin typeface="Georgia" panose="02040502050405020303" pitchFamily="18" charset="0"/>
                <a:ea typeface="Verdana" panose="020B0604030504040204" pitchFamily="34" charset="0"/>
                <a:cs typeface="Verdana" panose="020B0604030504040204" pitchFamily="34" charset="0"/>
              </a:rPr>
              <a:t>#</a:t>
            </a:r>
            <a:r>
              <a:rPr lang="en-GB" sz="2400" dirty="0" smtClean="0">
                <a:solidFill>
                  <a:schemeClr val="bg1"/>
                </a:solidFill>
                <a:latin typeface="Georgia" panose="02040502050405020303" pitchFamily="18" charset="0"/>
                <a:ea typeface="Verdana" panose="020B0604030504040204" pitchFamily="34" charset="0"/>
                <a:cs typeface="Verdana" panose="020B0604030504040204" pitchFamily="34" charset="0"/>
              </a:rPr>
              <a:t>DPPC2019</a:t>
            </a:r>
            <a:endParaRPr lang="en-GB"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9" name="Rectangle 8"/>
          <p:cNvSpPr/>
          <p:nvPr/>
        </p:nvSpPr>
        <p:spPr>
          <a:xfrm>
            <a:off x="611560" y="595345"/>
            <a:ext cx="7560840" cy="646331"/>
          </a:xfrm>
          <a:prstGeom prst="rect">
            <a:avLst/>
          </a:prstGeom>
          <a:noFill/>
        </p:spPr>
        <p:txBody>
          <a:bodyPr wrap="square">
            <a:spAutoFit/>
          </a:bodyPr>
          <a:lstStyle/>
          <a:p>
            <a:pPr>
              <a:spcAft>
                <a:spcPts val="3600"/>
              </a:spcAft>
            </a:pPr>
            <a:r>
              <a:rPr lang="en-GB" sz="3600" dirty="0" smtClean="0">
                <a:solidFill>
                  <a:srgbClr val="000000"/>
                </a:solidFill>
                <a:latin typeface="Georgia" panose="02040502050405020303" pitchFamily="18" charset="0"/>
              </a:rPr>
              <a:t>ICO experience of breach reporting</a:t>
            </a:r>
            <a:endParaRPr lang="en-GB" sz="3600" dirty="0">
              <a:solidFill>
                <a:srgbClr val="000000"/>
              </a:solidFill>
              <a:latin typeface="Georgia" panose="02040502050405020303" pitchFamily="18" charset="0"/>
            </a:endParaRPr>
          </a:p>
        </p:txBody>
      </p:sp>
      <p:pic>
        <p:nvPicPr>
          <p:cNvPr id="3" name="Picture 2"/>
          <p:cNvPicPr>
            <a:picLocks noChangeAspect="1"/>
          </p:cNvPicPr>
          <p:nvPr/>
        </p:nvPicPr>
        <p:blipFill>
          <a:blip r:embed="rId4"/>
          <a:stretch>
            <a:fillRect/>
          </a:stretch>
        </p:blipFill>
        <p:spPr>
          <a:xfrm>
            <a:off x="2279705" y="1347614"/>
            <a:ext cx="4584589" cy="2601951"/>
          </a:xfrm>
          <a:prstGeom prst="rect">
            <a:avLst/>
          </a:prstGeom>
        </p:spPr>
      </p:pic>
    </p:spTree>
    <p:extLst>
      <p:ext uri="{BB962C8B-B14F-4D97-AF65-F5344CB8AC3E}">
        <p14:creationId xmlns:p14="http://schemas.microsoft.com/office/powerpoint/2010/main" val="1184849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083918"/>
            <a:ext cx="9144000" cy="1059582"/>
          </a:xfrm>
          <a:prstGeom prst="rect">
            <a:avLst/>
          </a:prstGeom>
          <a:solidFill>
            <a:srgbClr val="D59F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4380997"/>
            <a:ext cx="792088" cy="465424"/>
          </a:xfrm>
          <a:prstGeom prst="rect">
            <a:avLst/>
          </a:prstGeom>
          <a:noFill/>
          <a:ln>
            <a:noFill/>
          </a:ln>
        </p:spPr>
      </p:pic>
      <p:sp>
        <p:nvSpPr>
          <p:cNvPr id="6" name="Rectangle 5"/>
          <p:cNvSpPr/>
          <p:nvPr/>
        </p:nvSpPr>
        <p:spPr>
          <a:xfrm>
            <a:off x="4819278" y="4083918"/>
            <a:ext cx="4324722" cy="1059582"/>
          </a:xfrm>
          <a:custGeom>
            <a:avLst/>
            <a:gdLst>
              <a:gd name="connsiteX0" fmla="*/ 0 w 9144000"/>
              <a:gd name="connsiteY0" fmla="*/ 0 h 1203598"/>
              <a:gd name="connsiteX1" fmla="*/ 9144000 w 9144000"/>
              <a:gd name="connsiteY1" fmla="*/ 0 h 1203598"/>
              <a:gd name="connsiteX2" fmla="*/ 9144000 w 9144000"/>
              <a:gd name="connsiteY2" fmla="*/ 1203598 h 1203598"/>
              <a:gd name="connsiteX3" fmla="*/ 0 w 9144000"/>
              <a:gd name="connsiteY3" fmla="*/ 1203598 h 1203598"/>
              <a:gd name="connsiteX4" fmla="*/ 0 w 9144000"/>
              <a:gd name="connsiteY4" fmla="*/ 0 h 1203598"/>
              <a:gd name="connsiteX0" fmla="*/ 0 w 9144000"/>
              <a:gd name="connsiteY0" fmla="*/ 0 h 1203598"/>
              <a:gd name="connsiteX1" fmla="*/ 9144000 w 9144000"/>
              <a:gd name="connsiteY1" fmla="*/ 0 h 1203598"/>
              <a:gd name="connsiteX2" fmla="*/ 9144000 w 9144000"/>
              <a:gd name="connsiteY2" fmla="*/ 1203598 h 1203598"/>
              <a:gd name="connsiteX3" fmla="*/ 590550 w 9144000"/>
              <a:gd name="connsiteY3" fmla="*/ 1194073 h 1203598"/>
              <a:gd name="connsiteX4" fmla="*/ 0 w 9144000"/>
              <a:gd name="connsiteY4" fmla="*/ 0 h 1203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203598">
                <a:moveTo>
                  <a:pt x="0" y="0"/>
                </a:moveTo>
                <a:lnTo>
                  <a:pt x="9144000" y="0"/>
                </a:lnTo>
                <a:lnTo>
                  <a:pt x="9144000" y="1203598"/>
                </a:lnTo>
                <a:lnTo>
                  <a:pt x="590550" y="1194073"/>
                </a:lnTo>
                <a:lnTo>
                  <a:pt x="0" y="0"/>
                </a:lnTo>
                <a:close/>
              </a:path>
            </a:pathLst>
          </a:custGeom>
          <a:solidFill>
            <a:srgbClr val="B7661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0000"/>
              </a:solidFill>
            </a:endParaRPr>
          </a:p>
        </p:txBody>
      </p:sp>
      <p:sp>
        <p:nvSpPr>
          <p:cNvPr id="7" name="Rectangle 6"/>
          <p:cNvSpPr/>
          <p:nvPr/>
        </p:nvSpPr>
        <p:spPr>
          <a:xfrm>
            <a:off x="1691680" y="4352099"/>
            <a:ext cx="2983582" cy="523220"/>
          </a:xfrm>
          <a:prstGeom prst="rect">
            <a:avLst/>
          </a:prstGeom>
        </p:spPr>
        <p:txBody>
          <a:bodyPr wrap="square">
            <a:spAutoFit/>
          </a:bodyPr>
          <a:lstStyle/>
          <a:p>
            <a:pPr>
              <a:spcAft>
                <a:spcPts val="3600"/>
              </a:spcAft>
            </a:pPr>
            <a:r>
              <a:rPr lang="en-GB" sz="1400" dirty="0">
                <a:solidFill>
                  <a:schemeClr val="bg1"/>
                </a:solidFill>
                <a:latin typeface="Georgia" panose="02040502050405020303" pitchFamily="18" charset="0"/>
              </a:rPr>
              <a:t>Data Protection Practitioners’ </a:t>
            </a:r>
            <a:br>
              <a:rPr lang="en-GB" sz="1400" dirty="0">
                <a:solidFill>
                  <a:schemeClr val="bg1"/>
                </a:solidFill>
                <a:latin typeface="Georgia" panose="02040502050405020303" pitchFamily="18" charset="0"/>
              </a:rPr>
            </a:br>
            <a:r>
              <a:rPr lang="en-GB" sz="1400" dirty="0">
                <a:solidFill>
                  <a:schemeClr val="bg1"/>
                </a:solidFill>
                <a:latin typeface="Georgia" panose="02040502050405020303" pitchFamily="18" charset="0"/>
              </a:rPr>
              <a:t>Conference </a:t>
            </a:r>
            <a:r>
              <a:rPr lang="en-GB" sz="1400" dirty="0" smtClean="0">
                <a:solidFill>
                  <a:schemeClr val="bg1"/>
                </a:solidFill>
                <a:latin typeface="Georgia" panose="02040502050405020303" pitchFamily="18" charset="0"/>
              </a:rPr>
              <a:t>2019</a:t>
            </a:r>
            <a:endParaRPr lang="en-GB" sz="1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8" name="Rectangle 7"/>
          <p:cNvSpPr/>
          <p:nvPr/>
        </p:nvSpPr>
        <p:spPr>
          <a:xfrm>
            <a:off x="6228183" y="4382877"/>
            <a:ext cx="2520281" cy="461665"/>
          </a:xfrm>
          <a:prstGeom prst="rect">
            <a:avLst/>
          </a:prstGeom>
        </p:spPr>
        <p:txBody>
          <a:bodyPr wrap="square">
            <a:spAutoFit/>
          </a:bodyPr>
          <a:lstStyle/>
          <a:p>
            <a:pPr algn="r">
              <a:spcAft>
                <a:spcPts val="3600"/>
              </a:spcAft>
            </a:pPr>
            <a:r>
              <a:rPr lang="en-GB" sz="2400" dirty="0">
                <a:solidFill>
                  <a:schemeClr val="bg1"/>
                </a:solidFill>
                <a:latin typeface="Georgia" panose="02040502050405020303" pitchFamily="18" charset="0"/>
                <a:ea typeface="Verdana" panose="020B0604030504040204" pitchFamily="34" charset="0"/>
                <a:cs typeface="Verdana" panose="020B0604030504040204" pitchFamily="34" charset="0"/>
              </a:rPr>
              <a:t>#</a:t>
            </a:r>
            <a:r>
              <a:rPr lang="en-GB" sz="2400" dirty="0" smtClean="0">
                <a:solidFill>
                  <a:schemeClr val="bg1"/>
                </a:solidFill>
                <a:latin typeface="Georgia" panose="02040502050405020303" pitchFamily="18" charset="0"/>
                <a:ea typeface="Verdana" panose="020B0604030504040204" pitchFamily="34" charset="0"/>
                <a:cs typeface="Verdana" panose="020B0604030504040204" pitchFamily="34" charset="0"/>
              </a:rPr>
              <a:t>DPPC2019</a:t>
            </a:r>
            <a:endParaRPr lang="en-GB" sz="24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4112816"/>
          </a:xfrm>
          <a:prstGeom prst="rect">
            <a:avLst/>
          </a:prstGeom>
        </p:spPr>
      </p:pic>
      <p:sp>
        <p:nvSpPr>
          <p:cNvPr id="11" name="Rectangle 10"/>
          <p:cNvSpPr/>
          <p:nvPr/>
        </p:nvSpPr>
        <p:spPr>
          <a:xfrm>
            <a:off x="5011096" y="627534"/>
            <a:ext cx="3737368" cy="707886"/>
          </a:xfrm>
          <a:prstGeom prst="rect">
            <a:avLst/>
          </a:prstGeom>
          <a:noFill/>
        </p:spPr>
        <p:txBody>
          <a:bodyPr wrap="square">
            <a:spAutoFit/>
          </a:bodyPr>
          <a:lstStyle/>
          <a:p>
            <a:pPr>
              <a:spcAft>
                <a:spcPts val="3600"/>
              </a:spcAft>
            </a:pPr>
            <a:r>
              <a:rPr lang="en-GB" altLang="en-US" sz="4000" dirty="0" smtClean="0">
                <a:solidFill>
                  <a:schemeClr val="bg1"/>
                </a:solidFill>
                <a:latin typeface="Georgia" panose="02040502050405020303" pitchFamily="18" charset="0"/>
              </a:rPr>
              <a:t>The exercise </a:t>
            </a:r>
            <a:endParaRPr lang="en-GB" sz="40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53402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472" y="843558"/>
            <a:ext cx="8229600" cy="857250"/>
          </a:xfrm>
        </p:spPr>
        <p:txBody>
          <a:bodyPr>
            <a:noAutofit/>
          </a:bodyPr>
          <a:lstStyle/>
          <a:p>
            <a:r>
              <a:rPr lang="en-GB" sz="3600" dirty="0">
                <a:solidFill>
                  <a:schemeClr val="accent6">
                    <a:lumMod val="75000"/>
                  </a:schemeClr>
                </a:solidFill>
                <a:latin typeface="Georgia" panose="02040502050405020303" pitchFamily="18" charset="0"/>
              </a:rPr>
              <a:t>What measures do the audience believe the </a:t>
            </a:r>
            <a:r>
              <a:rPr lang="en-GB" sz="3600" dirty="0" smtClean="0">
                <a:solidFill>
                  <a:schemeClr val="accent6">
                    <a:lumMod val="75000"/>
                  </a:schemeClr>
                </a:solidFill>
                <a:latin typeface="Georgia" panose="02040502050405020303" pitchFamily="18" charset="0"/>
              </a:rPr>
              <a:t>Controller </a:t>
            </a:r>
            <a:r>
              <a:rPr lang="en-GB" sz="3600" dirty="0">
                <a:solidFill>
                  <a:schemeClr val="accent6">
                    <a:lumMod val="75000"/>
                  </a:schemeClr>
                </a:solidFill>
                <a:latin typeface="Georgia" panose="02040502050405020303" pitchFamily="18" charset="0"/>
              </a:rPr>
              <a:t>should </a:t>
            </a:r>
            <a:r>
              <a:rPr lang="en-GB" sz="3600" dirty="0" smtClean="0">
                <a:solidFill>
                  <a:schemeClr val="accent6">
                    <a:lumMod val="75000"/>
                  </a:schemeClr>
                </a:solidFill>
                <a:latin typeface="Georgia" panose="02040502050405020303" pitchFamily="18" charset="0"/>
              </a:rPr>
              <a:t>have had </a:t>
            </a:r>
            <a:r>
              <a:rPr lang="en-GB" sz="3600" dirty="0">
                <a:solidFill>
                  <a:schemeClr val="accent6">
                    <a:lumMod val="75000"/>
                  </a:schemeClr>
                </a:solidFill>
                <a:latin typeface="Georgia" panose="02040502050405020303" pitchFamily="18" charset="0"/>
              </a:rPr>
              <a:t>in place to deal with this incident</a:t>
            </a:r>
            <a:r>
              <a:rPr lang="en-GB" sz="3600" dirty="0" smtClean="0">
                <a:solidFill>
                  <a:schemeClr val="accent6">
                    <a:lumMod val="75000"/>
                  </a:schemeClr>
                </a:solidFill>
                <a:latin typeface="Georgia" panose="02040502050405020303" pitchFamily="18" charset="0"/>
              </a:rPr>
              <a:t>? </a:t>
            </a:r>
            <a:r>
              <a:rPr lang="en-GB" sz="3600" dirty="0">
                <a:solidFill>
                  <a:schemeClr val="accent6">
                    <a:lumMod val="75000"/>
                  </a:schemeClr>
                </a:solidFill>
              </a:rPr>
              <a:t/>
            </a:r>
            <a:br>
              <a:rPr lang="en-GB" sz="3600" dirty="0">
                <a:solidFill>
                  <a:schemeClr val="accent6">
                    <a:lumMod val="75000"/>
                  </a:schemeClr>
                </a:solidFill>
              </a:rPr>
            </a:br>
            <a:endParaRPr lang="en-GB" sz="3600" dirty="0">
              <a:solidFill>
                <a:schemeClr val="accent6">
                  <a:lumMod val="75000"/>
                </a:schemeClr>
              </a:solidFill>
            </a:endParaRPr>
          </a:p>
        </p:txBody>
      </p:sp>
      <p:sp>
        <p:nvSpPr>
          <p:cNvPr id="3" name="Content Placeholder 2"/>
          <p:cNvSpPr>
            <a:spLocks noGrp="1"/>
          </p:cNvSpPr>
          <p:nvPr>
            <p:ph idx="1"/>
          </p:nvPr>
        </p:nvSpPr>
        <p:spPr>
          <a:xfrm>
            <a:off x="457200" y="1779661"/>
            <a:ext cx="8229600" cy="2814961"/>
          </a:xfrm>
        </p:spPr>
        <p:txBody>
          <a:bodyPr>
            <a:normAutofit fontScale="70000" lnSpcReduction="20000"/>
          </a:bodyPr>
          <a:lstStyle/>
          <a:p>
            <a:endParaRPr lang="en-GB"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GB" dirty="0">
                <a:latin typeface="Verdana" panose="020B0604030504040204" pitchFamily="34" charset="0"/>
                <a:ea typeface="Verdana" panose="020B0604030504040204" pitchFamily="34" charset="0"/>
                <a:cs typeface="Verdana" panose="020B0604030504040204" pitchFamily="34" charset="0"/>
              </a:rPr>
              <a:t> </a:t>
            </a:r>
            <a:r>
              <a:rPr lang="en-GB"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A</a:t>
            </a:r>
            <a:r>
              <a:rPr lang="en-GB" dirty="0" smtClean="0">
                <a:latin typeface="Verdana" panose="020B0604030504040204" pitchFamily="34" charset="0"/>
                <a:ea typeface="Verdana" panose="020B0604030504040204" pitchFamily="34" charset="0"/>
                <a:cs typeface="Verdana" panose="020B0604030504040204" pitchFamily="34" charset="0"/>
              </a:rPr>
              <a:t> - Breach </a:t>
            </a:r>
            <a:r>
              <a:rPr lang="en-GB" sz="3100" dirty="0">
                <a:latin typeface="Verdana" panose="020B0604030504040204" pitchFamily="34" charset="0"/>
                <a:ea typeface="Verdana" panose="020B0604030504040204" pitchFamily="34" charset="0"/>
                <a:cs typeface="Verdana" panose="020B0604030504040204" pitchFamily="34" charset="0"/>
              </a:rPr>
              <a:t>logs </a:t>
            </a:r>
            <a:r>
              <a:rPr lang="en-GB" sz="3100" dirty="0" smtClean="0">
                <a:latin typeface="Verdana" panose="020B0604030504040204" pitchFamily="34" charset="0"/>
                <a:ea typeface="Verdana" panose="020B0604030504040204" pitchFamily="34" charset="0"/>
                <a:cs typeface="Verdana" panose="020B0604030504040204" pitchFamily="34" charset="0"/>
              </a:rPr>
              <a:t>(article 33).</a:t>
            </a:r>
            <a:endParaRPr lang="en-GB" sz="31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GB" sz="3100" dirty="0" smtClean="0">
                <a:latin typeface="Verdana" panose="020B0604030504040204" pitchFamily="34" charset="0"/>
                <a:ea typeface="Verdana" panose="020B0604030504040204" pitchFamily="34" charset="0"/>
                <a:cs typeface="Verdana" panose="020B0604030504040204" pitchFamily="34" charset="0"/>
              </a:rPr>
              <a:t> </a:t>
            </a:r>
            <a:r>
              <a:rPr lang="en-GB" sz="3100"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B</a:t>
            </a:r>
            <a:r>
              <a:rPr lang="en-GB" sz="3100" dirty="0" smtClean="0">
                <a:latin typeface="Verdana" panose="020B0604030504040204" pitchFamily="34" charset="0"/>
                <a:ea typeface="Verdana" panose="020B0604030504040204" pitchFamily="34" charset="0"/>
                <a:cs typeface="Verdana" panose="020B0604030504040204" pitchFamily="34" charset="0"/>
              </a:rPr>
              <a:t> - </a:t>
            </a:r>
            <a:r>
              <a:rPr lang="en-GB" dirty="0" smtClean="0">
                <a:latin typeface="Verdana" panose="020B0604030504040204" pitchFamily="34" charset="0"/>
                <a:ea typeface="Verdana" panose="020B0604030504040204" pitchFamily="34" charset="0"/>
                <a:cs typeface="Verdana" panose="020B0604030504040204" pitchFamily="34" charset="0"/>
              </a:rPr>
              <a:t>Incident </a:t>
            </a:r>
            <a:r>
              <a:rPr lang="en-GB" dirty="0">
                <a:latin typeface="Verdana" panose="020B0604030504040204" pitchFamily="34" charset="0"/>
                <a:ea typeface="Verdana" panose="020B0604030504040204" pitchFamily="34" charset="0"/>
                <a:cs typeface="Verdana" panose="020B0604030504040204" pitchFamily="34" charset="0"/>
              </a:rPr>
              <a:t>reporting procedure (inform DPO</a:t>
            </a:r>
            <a:r>
              <a:rPr lang="en-GB" dirty="0" smtClean="0">
                <a:latin typeface="Verdana" panose="020B0604030504040204" pitchFamily="34" charset="0"/>
                <a:ea typeface="Verdana" panose="020B0604030504040204" pitchFamily="34" charset="0"/>
                <a:cs typeface="Verdana" panose="020B0604030504040204" pitchFamily="34" charset="0"/>
              </a:rPr>
              <a:t>).</a:t>
            </a:r>
            <a:endParaRPr lang="en-GB" dirty="0">
              <a:latin typeface="Verdana" panose="020B0604030504040204" pitchFamily="34" charset="0"/>
              <a:ea typeface="Verdana" panose="020B0604030504040204" pitchFamily="34" charset="0"/>
              <a:cs typeface="Verdana" panose="020B0604030504040204" pitchFamily="34" charset="0"/>
            </a:endParaRPr>
          </a:p>
          <a:p>
            <a:pPr marL="0" lvl="0" indent="0">
              <a:buNone/>
            </a:pPr>
            <a:r>
              <a:rPr lang="en-GB" dirty="0" smtClean="0">
                <a:latin typeface="Verdana" panose="020B0604030504040204" pitchFamily="34" charset="0"/>
                <a:ea typeface="Verdana" panose="020B0604030504040204" pitchFamily="34" charset="0"/>
                <a:cs typeface="Verdana" panose="020B0604030504040204" pitchFamily="34" charset="0"/>
              </a:rPr>
              <a:t> </a:t>
            </a:r>
            <a:r>
              <a:rPr lang="en-GB"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C</a:t>
            </a:r>
            <a:r>
              <a:rPr lang="en-GB" dirty="0" smtClean="0">
                <a:latin typeface="Verdana" panose="020B0604030504040204" pitchFamily="34" charset="0"/>
                <a:ea typeface="Verdana" panose="020B0604030504040204" pitchFamily="34" charset="0"/>
                <a:cs typeface="Verdana" panose="020B0604030504040204" pitchFamily="34" charset="0"/>
              </a:rPr>
              <a:t> - Retention schedules.</a:t>
            </a:r>
            <a:endParaRPr lang="en-GB" dirty="0">
              <a:latin typeface="Verdana" panose="020B0604030504040204" pitchFamily="34" charset="0"/>
              <a:ea typeface="Verdana" panose="020B0604030504040204" pitchFamily="34" charset="0"/>
              <a:cs typeface="Verdana" panose="020B0604030504040204" pitchFamily="34" charset="0"/>
            </a:endParaRPr>
          </a:p>
          <a:p>
            <a:pPr marL="0" lvl="0" indent="0">
              <a:buNone/>
            </a:pPr>
            <a:r>
              <a:rPr lang="en-GB" dirty="0" smtClean="0">
                <a:latin typeface="Verdana" panose="020B0604030504040204" pitchFamily="34" charset="0"/>
                <a:ea typeface="Verdana" panose="020B0604030504040204" pitchFamily="34" charset="0"/>
                <a:cs typeface="Verdana" panose="020B0604030504040204" pitchFamily="34" charset="0"/>
              </a:rPr>
              <a:t> </a:t>
            </a:r>
            <a:r>
              <a:rPr lang="en-GB"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D</a:t>
            </a:r>
            <a:r>
              <a:rPr lang="en-GB" dirty="0" smtClean="0">
                <a:latin typeface="Verdana" panose="020B0604030504040204" pitchFamily="34" charset="0"/>
                <a:ea typeface="Verdana" panose="020B0604030504040204" pitchFamily="34" charset="0"/>
                <a:cs typeface="Verdana" panose="020B0604030504040204" pitchFamily="34" charset="0"/>
              </a:rPr>
              <a:t> - Checking </a:t>
            </a:r>
            <a:r>
              <a:rPr lang="en-GB" dirty="0">
                <a:latin typeface="Verdana" panose="020B0604030504040204" pitchFamily="34" charset="0"/>
                <a:ea typeface="Verdana" panose="020B0604030504040204" pitchFamily="34" charset="0"/>
                <a:cs typeface="Verdana" panose="020B0604030504040204" pitchFamily="34" charset="0"/>
              </a:rPr>
              <a:t>processes (before </a:t>
            </a:r>
            <a:r>
              <a:rPr lang="en-GB" dirty="0" smtClean="0">
                <a:latin typeface="Verdana" panose="020B0604030504040204" pitchFamily="34" charset="0"/>
                <a:ea typeface="Verdana" panose="020B0604030504040204" pitchFamily="34" charset="0"/>
                <a:cs typeface="Verdana" panose="020B0604030504040204" pitchFamily="34" charset="0"/>
              </a:rPr>
              <a:t>upload). </a:t>
            </a:r>
          </a:p>
          <a:p>
            <a:pPr marL="0" lvl="0" indent="0">
              <a:buNone/>
            </a:pPr>
            <a:r>
              <a:rPr lang="en-GB" dirty="0" smtClean="0">
                <a:latin typeface="Verdana" panose="020B0604030504040204" pitchFamily="34" charset="0"/>
                <a:ea typeface="Verdana" panose="020B0604030504040204" pitchFamily="34" charset="0"/>
                <a:cs typeface="Verdana" panose="020B0604030504040204" pitchFamily="34" charset="0"/>
              </a:rPr>
              <a:t> </a:t>
            </a:r>
            <a:r>
              <a:rPr lang="en-GB"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E</a:t>
            </a:r>
            <a:r>
              <a:rPr lang="en-GB" dirty="0" smtClean="0">
                <a:latin typeface="Verdana" panose="020B0604030504040204" pitchFamily="34" charset="0"/>
                <a:ea typeface="Verdana" panose="020B0604030504040204" pitchFamily="34" charset="0"/>
                <a:cs typeface="Verdana" panose="020B0604030504040204" pitchFamily="34" charset="0"/>
              </a:rPr>
              <a:t> - Staff training.</a:t>
            </a:r>
            <a:endParaRPr lang="en-GB" dirty="0">
              <a:latin typeface="Verdana" panose="020B0604030504040204" pitchFamily="34" charset="0"/>
              <a:ea typeface="Verdana" panose="020B0604030504040204" pitchFamily="34" charset="0"/>
              <a:cs typeface="Verdana" panose="020B0604030504040204" pitchFamily="34" charset="0"/>
            </a:endParaRPr>
          </a:p>
          <a:p>
            <a:pPr marL="0" lvl="0" indent="0">
              <a:buNone/>
            </a:pPr>
            <a:r>
              <a:rPr lang="en-GB" b="1"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F </a:t>
            </a:r>
            <a:r>
              <a:rPr lang="en-GB" dirty="0" smtClean="0">
                <a:latin typeface="Verdana" panose="020B0604030504040204" pitchFamily="34" charset="0"/>
                <a:ea typeface="Verdana" panose="020B0604030504040204" pitchFamily="34" charset="0"/>
                <a:cs typeface="Verdana" panose="020B0604030504040204" pitchFamily="34" charset="0"/>
              </a:rPr>
              <a:t>- 72 </a:t>
            </a:r>
            <a:r>
              <a:rPr lang="en-GB" dirty="0">
                <a:latin typeface="Verdana" panose="020B0604030504040204" pitchFamily="34" charset="0"/>
                <a:ea typeface="Verdana" panose="020B0604030504040204" pitchFamily="34" charset="0"/>
                <a:cs typeface="Verdana" panose="020B0604030504040204" pitchFamily="34" charset="0"/>
              </a:rPr>
              <a:t>hour </a:t>
            </a:r>
            <a:r>
              <a:rPr lang="en-GB" dirty="0" smtClean="0">
                <a:latin typeface="Verdana" panose="020B0604030504040204" pitchFamily="34" charset="0"/>
                <a:ea typeface="Verdana" panose="020B0604030504040204" pitchFamily="34" charset="0"/>
                <a:cs typeface="Verdana" panose="020B0604030504040204" pitchFamily="34" charset="0"/>
              </a:rPr>
              <a:t>awareness (article </a:t>
            </a:r>
            <a:r>
              <a:rPr lang="en-GB" dirty="0">
                <a:latin typeface="Verdana" panose="020B0604030504040204" pitchFamily="34" charset="0"/>
                <a:ea typeface="Verdana" panose="020B0604030504040204" pitchFamily="34" charset="0"/>
                <a:cs typeface="Verdana" panose="020B0604030504040204" pitchFamily="34" charset="0"/>
              </a:rPr>
              <a:t>33</a:t>
            </a:r>
            <a:r>
              <a:rPr lang="en-GB" dirty="0" smtClean="0">
                <a:latin typeface="Verdana" panose="020B0604030504040204" pitchFamily="34" charset="0"/>
                <a:ea typeface="Verdana" panose="020B0604030504040204" pitchFamily="34" charset="0"/>
                <a:cs typeface="Verdana" panose="020B0604030504040204" pitchFamily="34" charset="0"/>
              </a:rPr>
              <a:t>).</a:t>
            </a:r>
          </a:p>
          <a:p>
            <a:pPr marL="0" lvl="0" indent="0">
              <a:buNone/>
            </a:pPr>
            <a:r>
              <a:rPr lang="en-GB" b="1"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 G </a:t>
            </a:r>
            <a:r>
              <a:rPr lang="en-GB" dirty="0" smtClean="0">
                <a:latin typeface="Verdana" panose="020B0604030504040204" pitchFamily="34" charset="0"/>
                <a:ea typeface="Verdana" panose="020B0604030504040204" pitchFamily="34" charset="0"/>
                <a:cs typeface="Verdana" panose="020B0604030504040204" pitchFamily="34" charset="0"/>
              </a:rPr>
              <a:t>- All of the above. </a:t>
            </a:r>
          </a:p>
          <a:p>
            <a:pPr marL="0" lvl="0" indent="0">
              <a:buNone/>
            </a:pPr>
            <a:endParaRPr lang="en-GB" i="1" dirty="0"/>
          </a:p>
          <a:p>
            <a:pPr lvl="0"/>
            <a:endParaRPr lang="en-GB" dirty="0"/>
          </a:p>
          <a:p>
            <a:endParaRPr lang="en-GB" dirty="0"/>
          </a:p>
        </p:txBody>
      </p:sp>
    </p:spTree>
    <p:extLst>
      <p:ext uri="{BB962C8B-B14F-4D97-AF65-F5344CB8AC3E}">
        <p14:creationId xmlns:p14="http://schemas.microsoft.com/office/powerpoint/2010/main" val="425887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472" y="267494"/>
            <a:ext cx="8229600" cy="4399137"/>
          </a:xfrm>
        </p:spPr>
        <p:txBody>
          <a:bodyPr>
            <a:normAutofit/>
          </a:bodyPr>
          <a:lstStyle/>
          <a:p>
            <a:endParaRPr lang="en-GB" dirty="0">
              <a:latin typeface="Georgia" panose="02040502050405020303" pitchFamily="18" charset="0"/>
            </a:endParaRPr>
          </a:p>
          <a:p>
            <a:pPr marL="0" indent="0" algn="ctr">
              <a:spcBef>
                <a:spcPct val="0"/>
              </a:spcBef>
              <a:buNone/>
            </a:pPr>
            <a:r>
              <a:rPr lang="en-GB" sz="3600" dirty="0">
                <a:solidFill>
                  <a:schemeClr val="accent6">
                    <a:lumMod val="75000"/>
                  </a:schemeClr>
                </a:solidFill>
                <a:latin typeface="Georgia" panose="02040502050405020303" pitchFamily="18" charset="0"/>
                <a:ea typeface="+mj-ea"/>
                <a:cs typeface="+mj-cs"/>
              </a:rPr>
              <a:t>Should </a:t>
            </a:r>
            <a:r>
              <a:rPr lang="en-GB" sz="3600" dirty="0" smtClean="0">
                <a:solidFill>
                  <a:schemeClr val="accent6">
                    <a:lumMod val="75000"/>
                  </a:schemeClr>
                </a:solidFill>
                <a:latin typeface="Georgia" panose="02040502050405020303" pitchFamily="18" charset="0"/>
                <a:ea typeface="+mj-ea"/>
                <a:cs typeface="+mj-cs"/>
              </a:rPr>
              <a:t>the controller </a:t>
            </a:r>
            <a:r>
              <a:rPr lang="en-GB" sz="3600" dirty="0">
                <a:solidFill>
                  <a:schemeClr val="accent6">
                    <a:lumMod val="75000"/>
                  </a:schemeClr>
                </a:solidFill>
                <a:latin typeface="Georgia" panose="02040502050405020303" pitchFamily="18" charset="0"/>
                <a:ea typeface="+mj-ea"/>
                <a:cs typeface="+mj-cs"/>
              </a:rPr>
              <a:t>inform affected </a:t>
            </a:r>
            <a:r>
              <a:rPr lang="en-GB" sz="3600" dirty="0" smtClean="0">
                <a:solidFill>
                  <a:schemeClr val="accent6">
                    <a:lumMod val="75000"/>
                  </a:schemeClr>
                </a:solidFill>
                <a:latin typeface="Georgia" panose="02040502050405020303" pitchFamily="18" charset="0"/>
                <a:ea typeface="+mj-ea"/>
                <a:cs typeface="+mj-cs"/>
              </a:rPr>
              <a:t>data </a:t>
            </a:r>
            <a:r>
              <a:rPr lang="en-GB" sz="3600" dirty="0">
                <a:solidFill>
                  <a:schemeClr val="accent6">
                    <a:lumMod val="75000"/>
                  </a:schemeClr>
                </a:solidFill>
                <a:latin typeface="Georgia" panose="02040502050405020303" pitchFamily="18" charset="0"/>
                <a:ea typeface="+mj-ea"/>
                <a:cs typeface="+mj-cs"/>
              </a:rPr>
              <a:t>s</a:t>
            </a:r>
            <a:r>
              <a:rPr lang="en-GB" sz="3600" dirty="0" smtClean="0">
                <a:solidFill>
                  <a:schemeClr val="accent6">
                    <a:lumMod val="75000"/>
                  </a:schemeClr>
                </a:solidFill>
                <a:latin typeface="Georgia" panose="02040502050405020303" pitchFamily="18" charset="0"/>
                <a:ea typeface="+mj-ea"/>
                <a:cs typeface="+mj-cs"/>
              </a:rPr>
              <a:t>ubjects (article </a:t>
            </a:r>
            <a:r>
              <a:rPr lang="en-GB" sz="3600" dirty="0">
                <a:solidFill>
                  <a:schemeClr val="accent6">
                    <a:lumMod val="75000"/>
                  </a:schemeClr>
                </a:solidFill>
                <a:latin typeface="Georgia" panose="02040502050405020303" pitchFamily="18" charset="0"/>
                <a:ea typeface="+mj-ea"/>
                <a:cs typeface="+mj-cs"/>
              </a:rPr>
              <a:t>34)? </a:t>
            </a:r>
          </a:p>
          <a:p>
            <a:endParaRPr lang="en-GB" sz="2600" i="1" dirty="0" smtClean="0"/>
          </a:p>
          <a:p>
            <a:pPr marL="0" indent="0">
              <a:buNone/>
            </a:pPr>
            <a:r>
              <a:rPr lang="en-GB" sz="28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A</a:t>
            </a:r>
            <a:r>
              <a:rPr lang="en-GB" sz="2800" dirty="0">
                <a:latin typeface="Verdana" panose="020B0604030504040204" pitchFamily="34" charset="0"/>
                <a:ea typeface="Verdana" panose="020B0604030504040204" pitchFamily="34" charset="0"/>
                <a:cs typeface="Verdana" panose="020B0604030504040204" pitchFamily="34" charset="0"/>
              </a:rPr>
              <a:t> - Yes</a:t>
            </a:r>
          </a:p>
          <a:p>
            <a:pPr marL="0" indent="0">
              <a:buNone/>
            </a:pPr>
            <a:r>
              <a:rPr lang="en-GB" sz="28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B</a:t>
            </a:r>
            <a:r>
              <a:rPr lang="en-GB" sz="2800" dirty="0">
                <a:latin typeface="Verdana" panose="020B0604030504040204" pitchFamily="34" charset="0"/>
                <a:ea typeface="Verdana" panose="020B0604030504040204" pitchFamily="34" charset="0"/>
                <a:cs typeface="Verdana" panose="020B0604030504040204" pitchFamily="34" charset="0"/>
              </a:rPr>
              <a:t> – No</a:t>
            </a:r>
          </a:p>
          <a:p>
            <a:endParaRPr lang="en-GB" sz="2600" i="1" dirty="0" smtClean="0"/>
          </a:p>
          <a:p>
            <a:pPr lvl="0"/>
            <a:endParaRPr lang="en-GB" dirty="0"/>
          </a:p>
          <a:p>
            <a:endParaRPr lang="en-GB" dirty="0"/>
          </a:p>
        </p:txBody>
      </p:sp>
    </p:spTree>
    <p:extLst>
      <p:ext uri="{BB962C8B-B14F-4D97-AF65-F5344CB8AC3E}">
        <p14:creationId xmlns:p14="http://schemas.microsoft.com/office/powerpoint/2010/main" val="367527700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472" y="195486"/>
            <a:ext cx="8229600" cy="4543153"/>
          </a:xfrm>
        </p:spPr>
        <p:txBody>
          <a:bodyPr>
            <a:normAutofit/>
          </a:bodyPr>
          <a:lstStyle/>
          <a:p>
            <a:pPr marL="0" indent="0" algn="ctr">
              <a:spcBef>
                <a:spcPct val="0"/>
              </a:spcBef>
              <a:buNone/>
            </a:pPr>
            <a:endParaRPr lang="en-GB" sz="3600" dirty="0">
              <a:solidFill>
                <a:schemeClr val="accent6">
                  <a:lumMod val="75000"/>
                </a:schemeClr>
              </a:solidFill>
              <a:latin typeface="+mj-lt"/>
              <a:ea typeface="+mj-ea"/>
              <a:cs typeface="+mj-cs"/>
            </a:endParaRPr>
          </a:p>
          <a:p>
            <a:pPr marL="0" indent="0" algn="ctr">
              <a:spcBef>
                <a:spcPct val="0"/>
              </a:spcBef>
              <a:buNone/>
            </a:pPr>
            <a:r>
              <a:rPr lang="en-GB" dirty="0">
                <a:solidFill>
                  <a:schemeClr val="accent6">
                    <a:lumMod val="75000"/>
                  </a:schemeClr>
                </a:solidFill>
                <a:latin typeface="Georgia" panose="02040502050405020303" pitchFamily="18" charset="0"/>
                <a:ea typeface="+mj-ea"/>
                <a:cs typeface="+mj-cs"/>
              </a:rPr>
              <a:t>Is the incident reportable </a:t>
            </a:r>
            <a:r>
              <a:rPr lang="en-GB" dirty="0" smtClean="0">
                <a:solidFill>
                  <a:schemeClr val="accent6">
                    <a:lumMod val="75000"/>
                  </a:schemeClr>
                </a:solidFill>
                <a:latin typeface="Georgia" panose="02040502050405020303" pitchFamily="18" charset="0"/>
                <a:ea typeface="+mj-ea"/>
                <a:cs typeface="+mj-cs"/>
              </a:rPr>
              <a:t>to the ICO (article </a:t>
            </a:r>
            <a:r>
              <a:rPr lang="en-GB" dirty="0">
                <a:solidFill>
                  <a:schemeClr val="accent6">
                    <a:lumMod val="75000"/>
                  </a:schemeClr>
                </a:solidFill>
                <a:latin typeface="Georgia" panose="02040502050405020303" pitchFamily="18" charset="0"/>
                <a:ea typeface="+mj-ea"/>
                <a:cs typeface="+mj-cs"/>
              </a:rPr>
              <a:t>33)?</a:t>
            </a:r>
          </a:p>
          <a:p>
            <a:endParaRPr lang="en-GB" sz="2600" i="1" dirty="0" smtClean="0"/>
          </a:p>
          <a:p>
            <a:pPr marL="0" indent="0">
              <a:buNone/>
            </a:pPr>
            <a:r>
              <a:rPr lang="en-GB" sz="24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A</a:t>
            </a:r>
            <a:r>
              <a:rPr lang="en-GB" sz="2400" dirty="0">
                <a:latin typeface="Verdana" panose="020B0604030504040204" pitchFamily="34" charset="0"/>
                <a:ea typeface="Verdana" panose="020B0604030504040204" pitchFamily="34" charset="0"/>
                <a:cs typeface="Verdana" panose="020B0604030504040204" pitchFamily="34" charset="0"/>
              </a:rPr>
              <a:t> - Yes</a:t>
            </a:r>
          </a:p>
          <a:p>
            <a:pPr marL="0" indent="0">
              <a:buNone/>
            </a:pPr>
            <a:r>
              <a:rPr lang="en-GB" sz="24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B</a:t>
            </a:r>
            <a:r>
              <a:rPr lang="en-GB" sz="2400" dirty="0">
                <a:latin typeface="Verdana" panose="020B0604030504040204" pitchFamily="34" charset="0"/>
                <a:ea typeface="Verdana" panose="020B0604030504040204" pitchFamily="34" charset="0"/>
                <a:cs typeface="Verdana" panose="020B0604030504040204" pitchFamily="34" charset="0"/>
              </a:rPr>
              <a:t> – </a:t>
            </a:r>
            <a:r>
              <a:rPr lang="en-GB" sz="2400" dirty="0" smtClean="0">
                <a:latin typeface="Verdana" panose="020B0604030504040204" pitchFamily="34" charset="0"/>
                <a:ea typeface="Verdana" panose="020B0604030504040204" pitchFamily="34" charset="0"/>
                <a:cs typeface="Verdana" panose="020B0604030504040204" pitchFamily="34" charset="0"/>
              </a:rPr>
              <a:t>No</a:t>
            </a:r>
          </a:p>
          <a:p>
            <a:pPr marL="0" indent="0">
              <a:buNone/>
            </a:pPr>
            <a:r>
              <a:rPr lang="en-GB" sz="24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C</a:t>
            </a:r>
            <a:r>
              <a:rPr lang="en-GB" sz="2400" dirty="0" smtClean="0">
                <a:latin typeface="Verdana" panose="020B0604030504040204" pitchFamily="34" charset="0"/>
                <a:ea typeface="Verdana" panose="020B0604030504040204" pitchFamily="34" charset="0"/>
                <a:cs typeface="Verdana" panose="020B0604030504040204" pitchFamily="34" charset="0"/>
              </a:rPr>
              <a:t> – Maybe</a:t>
            </a:r>
            <a:endParaRPr lang="en-GB" sz="2400" dirty="0">
              <a:latin typeface="Verdana" panose="020B0604030504040204" pitchFamily="34" charset="0"/>
              <a:ea typeface="Verdana" panose="020B0604030504040204" pitchFamily="34" charset="0"/>
              <a:cs typeface="Verdana" panose="020B0604030504040204" pitchFamily="34" charset="0"/>
            </a:endParaRPr>
          </a:p>
          <a:p>
            <a:endParaRPr lang="en-GB" sz="2600" i="1" dirty="0" smtClean="0"/>
          </a:p>
          <a:p>
            <a:pPr lvl="0"/>
            <a:endParaRPr lang="en-GB" dirty="0"/>
          </a:p>
          <a:p>
            <a:endParaRPr lang="en-GB" dirty="0"/>
          </a:p>
        </p:txBody>
      </p:sp>
    </p:spTree>
    <p:extLst>
      <p:ext uri="{BB962C8B-B14F-4D97-AF65-F5344CB8AC3E}">
        <p14:creationId xmlns:p14="http://schemas.microsoft.com/office/powerpoint/2010/main" val="18930064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472" y="195486"/>
            <a:ext cx="8229600" cy="4471145"/>
          </a:xfrm>
        </p:spPr>
        <p:txBody>
          <a:bodyPr>
            <a:normAutofit fontScale="47500" lnSpcReduction="20000"/>
          </a:bodyPr>
          <a:lstStyle/>
          <a:p>
            <a:endParaRPr lang="en-GB" dirty="0"/>
          </a:p>
          <a:p>
            <a:pPr marL="0" indent="0" algn="ctr">
              <a:buNone/>
            </a:pPr>
            <a:r>
              <a:rPr lang="en-GB" sz="5900" dirty="0">
                <a:solidFill>
                  <a:schemeClr val="accent6">
                    <a:lumMod val="75000"/>
                  </a:schemeClr>
                </a:solidFill>
                <a:latin typeface="Georgia" panose="02040502050405020303" pitchFamily="18" charset="0"/>
                <a:ea typeface="+mj-ea"/>
                <a:cs typeface="+mj-cs"/>
              </a:rPr>
              <a:t>At what point should the incident be reported to the </a:t>
            </a:r>
            <a:r>
              <a:rPr lang="en-GB" sz="5900" dirty="0" smtClean="0">
                <a:solidFill>
                  <a:schemeClr val="accent6">
                    <a:lumMod val="75000"/>
                  </a:schemeClr>
                </a:solidFill>
                <a:latin typeface="Georgia" panose="02040502050405020303" pitchFamily="18" charset="0"/>
                <a:ea typeface="+mj-ea"/>
                <a:cs typeface="+mj-cs"/>
              </a:rPr>
              <a:t>ICO? </a:t>
            </a:r>
          </a:p>
          <a:p>
            <a:pPr marL="0" indent="0">
              <a:buNone/>
            </a:pPr>
            <a:endParaRPr lang="en-GB" sz="4000" dirty="0" smtClean="0">
              <a:solidFill>
                <a:schemeClr val="accent6">
                  <a:lumMod val="75000"/>
                </a:schemeClr>
              </a:solidFill>
            </a:endParaRPr>
          </a:p>
          <a:p>
            <a:pPr marL="0" indent="0">
              <a:buNone/>
            </a:pPr>
            <a:r>
              <a:rPr lang="en-GB" sz="4000"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A</a:t>
            </a:r>
            <a:r>
              <a:rPr lang="en-GB" sz="4000" dirty="0" smtClean="0">
                <a:latin typeface="Verdana" panose="020B0604030504040204" pitchFamily="34" charset="0"/>
                <a:ea typeface="Verdana" panose="020B0604030504040204" pitchFamily="34" charset="0"/>
                <a:cs typeface="Verdana" panose="020B0604030504040204" pitchFamily="34" charset="0"/>
              </a:rPr>
              <a:t> – When spreadsheet was first uploaded (10am on the 1 April). </a:t>
            </a:r>
            <a:endParaRPr lang="en-GB" sz="4000" dirty="0">
              <a:latin typeface="Verdana" panose="020B0604030504040204" pitchFamily="34" charset="0"/>
              <a:ea typeface="Verdana" panose="020B0604030504040204" pitchFamily="34" charset="0"/>
              <a:cs typeface="Verdana" panose="020B0604030504040204" pitchFamily="34" charset="0"/>
            </a:endParaRPr>
          </a:p>
          <a:p>
            <a:pPr marL="0" indent="0">
              <a:buNone/>
            </a:pPr>
            <a:r>
              <a:rPr lang="en-GB" sz="40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B</a:t>
            </a:r>
            <a:r>
              <a:rPr lang="en-GB" sz="4000" dirty="0">
                <a:latin typeface="Verdana" panose="020B0604030504040204" pitchFamily="34" charset="0"/>
                <a:ea typeface="Verdana" panose="020B0604030504040204" pitchFamily="34" charset="0"/>
                <a:cs typeface="Verdana" panose="020B0604030504040204" pitchFamily="34" charset="0"/>
              </a:rPr>
              <a:t> – </a:t>
            </a:r>
            <a:r>
              <a:rPr lang="en-GB" sz="4000" dirty="0" smtClean="0">
                <a:latin typeface="Verdana" panose="020B0604030504040204" pitchFamily="34" charset="0"/>
                <a:ea typeface="Verdana" panose="020B0604030504040204" pitchFamily="34" charset="0"/>
                <a:cs typeface="Verdana" panose="020B0604030504040204" pitchFamily="34" charset="0"/>
              </a:rPr>
              <a:t>When the excess information contained in the spreadsheet was first noted by a member of staff (11am on the 1 April).</a:t>
            </a:r>
          </a:p>
          <a:p>
            <a:pPr marL="0" indent="0">
              <a:buNone/>
            </a:pPr>
            <a:r>
              <a:rPr lang="en-GB" sz="4000"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C</a:t>
            </a:r>
            <a:r>
              <a:rPr lang="en-GB" sz="4000" dirty="0" smtClean="0">
                <a:latin typeface="Verdana" panose="020B0604030504040204" pitchFamily="34" charset="0"/>
                <a:ea typeface="Verdana" panose="020B0604030504040204" pitchFamily="34" charset="0"/>
                <a:cs typeface="Verdana" panose="020B0604030504040204" pitchFamily="34" charset="0"/>
              </a:rPr>
              <a:t> – When the spreadsheet was removed (12:30pm on the 1 April).</a:t>
            </a:r>
          </a:p>
          <a:p>
            <a:pPr marL="0" indent="0">
              <a:buNone/>
            </a:pPr>
            <a:r>
              <a:rPr lang="en-GB" sz="40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D</a:t>
            </a:r>
            <a:r>
              <a:rPr lang="en-GB" sz="4000" dirty="0" smtClean="0">
                <a:latin typeface="Verdana" panose="020B0604030504040204" pitchFamily="34" charset="0"/>
                <a:ea typeface="Verdana" panose="020B0604030504040204" pitchFamily="34" charset="0"/>
                <a:cs typeface="Verdana" panose="020B0604030504040204" pitchFamily="34" charset="0"/>
              </a:rPr>
              <a:t> – When it was agreed an apology to staff will be uploaded to the intranet (12:30pm on the 3 April).</a:t>
            </a:r>
          </a:p>
          <a:p>
            <a:pPr marL="0" indent="0">
              <a:buNone/>
            </a:pPr>
            <a:r>
              <a:rPr lang="en-GB" sz="40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E</a:t>
            </a:r>
            <a:r>
              <a:rPr lang="en-GB" sz="4000" dirty="0" smtClean="0">
                <a:latin typeface="Verdana" panose="020B0604030504040204" pitchFamily="34" charset="0"/>
                <a:ea typeface="Verdana" panose="020B0604030504040204" pitchFamily="34" charset="0"/>
                <a:cs typeface="Verdana" panose="020B0604030504040204" pitchFamily="34" charset="0"/>
              </a:rPr>
              <a:t> – When the DPO was informed, and confirms the existence of a pivot table (2:30pm on the 3 April). </a:t>
            </a:r>
          </a:p>
          <a:p>
            <a:pPr marL="0" indent="0">
              <a:buNone/>
            </a:pPr>
            <a:r>
              <a:rPr lang="en-GB" sz="40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F</a:t>
            </a:r>
            <a:r>
              <a:rPr lang="en-GB" sz="4000" dirty="0" smtClean="0">
                <a:latin typeface="Verdana" panose="020B0604030504040204" pitchFamily="34" charset="0"/>
                <a:ea typeface="Verdana" panose="020B0604030504040204" pitchFamily="34" charset="0"/>
                <a:cs typeface="Verdana" panose="020B0604030504040204" pitchFamily="34" charset="0"/>
              </a:rPr>
              <a:t> – When the journalist contacts the firm asking for a comment. </a:t>
            </a:r>
          </a:p>
          <a:p>
            <a:pPr marL="0" indent="0">
              <a:buNone/>
            </a:pPr>
            <a:endParaRPr lang="en-GB" sz="2600" i="1" dirty="0" smtClean="0"/>
          </a:p>
          <a:p>
            <a:pPr lvl="0"/>
            <a:endParaRPr lang="en-GB" dirty="0"/>
          </a:p>
          <a:p>
            <a:endParaRPr lang="en-GB" dirty="0"/>
          </a:p>
        </p:txBody>
      </p:sp>
    </p:spTree>
    <p:extLst>
      <p:ext uri="{BB962C8B-B14F-4D97-AF65-F5344CB8AC3E}">
        <p14:creationId xmlns:p14="http://schemas.microsoft.com/office/powerpoint/2010/main" val="259980468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472" y="195486"/>
            <a:ext cx="8229600" cy="4471145"/>
          </a:xfrm>
        </p:spPr>
        <p:txBody>
          <a:bodyPr>
            <a:normAutofit fontScale="55000" lnSpcReduction="20000"/>
          </a:bodyPr>
          <a:lstStyle/>
          <a:p>
            <a:endParaRPr lang="en-GB" sz="3800" dirty="0"/>
          </a:p>
          <a:p>
            <a:pPr marL="0" indent="0" algn="ctr">
              <a:buNone/>
            </a:pPr>
            <a:r>
              <a:rPr lang="en-GB" sz="5100" dirty="0" smtClean="0">
                <a:solidFill>
                  <a:schemeClr val="accent6">
                    <a:lumMod val="75000"/>
                  </a:schemeClr>
                </a:solidFill>
                <a:latin typeface="Georgia" panose="02040502050405020303" pitchFamily="18" charset="0"/>
                <a:ea typeface="+mj-ea"/>
                <a:cs typeface="+mj-cs"/>
              </a:rPr>
              <a:t>Which action do you think should be the first priority?</a:t>
            </a:r>
          </a:p>
          <a:p>
            <a:pPr marL="0" indent="0" algn="ctr">
              <a:buNone/>
            </a:pPr>
            <a:endParaRPr lang="en-GB" sz="3900" dirty="0" smtClean="0">
              <a:solidFill>
                <a:schemeClr val="accent6">
                  <a:lumMod val="75000"/>
                </a:schemeClr>
              </a:solidFill>
              <a:latin typeface="Georgia" panose="02040502050405020303" pitchFamily="18" charset="0"/>
              <a:ea typeface="+mj-ea"/>
              <a:cs typeface="+mj-cs"/>
            </a:endParaRPr>
          </a:p>
          <a:p>
            <a:pPr marL="0" indent="0">
              <a:buNone/>
            </a:pPr>
            <a:endParaRPr lang="en-GB" sz="2600" i="1" dirty="0" smtClean="0"/>
          </a:p>
          <a:p>
            <a:pPr marL="0" indent="0">
              <a:buNone/>
            </a:pPr>
            <a:r>
              <a:rPr lang="en-GB" sz="4500" dirty="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A</a:t>
            </a:r>
            <a:r>
              <a:rPr lang="en-GB" sz="4500" dirty="0">
                <a:latin typeface="Verdana" panose="020B0604030504040204" pitchFamily="34" charset="0"/>
                <a:ea typeface="Verdana" panose="020B0604030504040204" pitchFamily="34" charset="0"/>
                <a:cs typeface="Verdana" panose="020B0604030504040204" pitchFamily="34" charset="0"/>
              </a:rPr>
              <a:t> </a:t>
            </a:r>
            <a:r>
              <a:rPr lang="en-GB" sz="4500" dirty="0" smtClean="0">
                <a:latin typeface="Verdana" panose="020B0604030504040204" pitchFamily="34" charset="0"/>
                <a:ea typeface="Verdana" panose="020B0604030504040204" pitchFamily="34" charset="0"/>
                <a:cs typeface="Verdana" panose="020B0604030504040204" pitchFamily="34" charset="0"/>
              </a:rPr>
              <a:t>–</a:t>
            </a:r>
            <a:r>
              <a:rPr lang="en-GB" sz="4000" dirty="0" smtClean="0"/>
              <a:t>	</a:t>
            </a:r>
            <a:r>
              <a:rPr lang="en-GB" sz="4500" dirty="0" smtClean="0">
                <a:latin typeface="Verdana" panose="020B0604030504040204" pitchFamily="34" charset="0"/>
                <a:ea typeface="Verdana" panose="020B0604030504040204" pitchFamily="34" charset="0"/>
                <a:cs typeface="Verdana" panose="020B0604030504040204" pitchFamily="34" charset="0"/>
              </a:rPr>
              <a:t>To inform the ICO </a:t>
            </a:r>
          </a:p>
          <a:p>
            <a:pPr marL="0" indent="0">
              <a:buNone/>
            </a:pPr>
            <a:r>
              <a:rPr lang="en-GB" sz="4500"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B</a:t>
            </a:r>
            <a:r>
              <a:rPr lang="en-GB" sz="4500" dirty="0" smtClean="0">
                <a:latin typeface="Verdana" panose="020B0604030504040204" pitchFamily="34" charset="0"/>
                <a:ea typeface="Verdana" panose="020B0604030504040204" pitchFamily="34" charset="0"/>
                <a:cs typeface="Verdana" panose="020B0604030504040204" pitchFamily="34" charset="0"/>
              </a:rPr>
              <a:t> – 	To inform staff</a:t>
            </a:r>
          </a:p>
          <a:p>
            <a:pPr marL="0" indent="0">
              <a:buNone/>
            </a:pPr>
            <a:r>
              <a:rPr lang="en-GB" sz="4500"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C</a:t>
            </a:r>
            <a:r>
              <a:rPr lang="en-GB" sz="4500" dirty="0" smtClean="0">
                <a:latin typeface="Verdana" panose="020B0604030504040204" pitchFamily="34" charset="0"/>
                <a:ea typeface="Verdana" panose="020B0604030504040204" pitchFamily="34" charset="0"/>
                <a:cs typeface="Verdana" panose="020B0604030504040204" pitchFamily="34" charset="0"/>
              </a:rPr>
              <a:t> – 	To secure the data </a:t>
            </a:r>
          </a:p>
          <a:p>
            <a:pPr marL="0" indent="0">
              <a:buNone/>
            </a:pPr>
            <a:r>
              <a:rPr lang="en-GB" sz="4500"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D</a:t>
            </a:r>
            <a:r>
              <a:rPr lang="en-GB" sz="4500" dirty="0" smtClean="0">
                <a:latin typeface="Verdana" panose="020B0604030504040204" pitchFamily="34" charset="0"/>
                <a:ea typeface="Verdana" panose="020B0604030504040204" pitchFamily="34" charset="0"/>
                <a:cs typeface="Verdana" panose="020B0604030504040204" pitchFamily="34" charset="0"/>
              </a:rPr>
              <a:t> – 	To take action against the member of staff 	concerned </a:t>
            </a:r>
          </a:p>
          <a:p>
            <a:pPr marL="0" indent="0">
              <a:buNone/>
            </a:pPr>
            <a:r>
              <a:rPr lang="en-GB" sz="4500"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E</a:t>
            </a:r>
            <a:r>
              <a:rPr lang="en-GB" sz="4500" dirty="0" smtClean="0">
                <a:latin typeface="Verdana" panose="020B0604030504040204" pitchFamily="34" charset="0"/>
                <a:ea typeface="Verdana" panose="020B0604030504040204" pitchFamily="34" charset="0"/>
                <a:cs typeface="Verdana" panose="020B0604030504040204" pitchFamily="34" charset="0"/>
              </a:rPr>
              <a:t> – 	To deal with the media enquiry </a:t>
            </a:r>
          </a:p>
          <a:p>
            <a:pPr marL="0" indent="0">
              <a:buNone/>
            </a:pPr>
            <a:r>
              <a:rPr lang="en-GB" sz="4500" dirty="0" smtClean="0">
                <a:solidFill>
                  <a:schemeClr val="accent6">
                    <a:lumMod val="75000"/>
                  </a:schemeClr>
                </a:solidFill>
                <a:latin typeface="Verdana" panose="020B0604030504040204" pitchFamily="34" charset="0"/>
                <a:ea typeface="Verdana" panose="020B0604030504040204" pitchFamily="34" charset="0"/>
                <a:cs typeface="Verdana" panose="020B0604030504040204" pitchFamily="34" charset="0"/>
              </a:rPr>
              <a:t>F</a:t>
            </a:r>
            <a:r>
              <a:rPr lang="en-GB" sz="4500" dirty="0" smtClean="0">
                <a:latin typeface="Verdana" panose="020B0604030504040204" pitchFamily="34" charset="0"/>
                <a:ea typeface="Verdana" panose="020B0604030504040204" pitchFamily="34" charset="0"/>
                <a:cs typeface="Verdana" panose="020B0604030504040204" pitchFamily="34" charset="0"/>
              </a:rPr>
              <a:t> – 	None of the above </a:t>
            </a:r>
          </a:p>
          <a:p>
            <a:endParaRPr lang="en-GB" sz="2600" i="1" dirty="0" smtClean="0"/>
          </a:p>
          <a:p>
            <a:pPr lvl="0"/>
            <a:endParaRPr lang="en-GB" dirty="0"/>
          </a:p>
          <a:p>
            <a:endParaRPr lang="en-GB" dirty="0"/>
          </a:p>
        </p:txBody>
      </p:sp>
    </p:spTree>
    <p:extLst>
      <p:ext uri="{BB962C8B-B14F-4D97-AF65-F5344CB8AC3E}">
        <p14:creationId xmlns:p14="http://schemas.microsoft.com/office/powerpoint/2010/main" val="45822333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1000"/>
                                        <p:tgtEl>
                                          <p:spTgt spid="3">
                                            <p:txEl>
                                              <p:pRg st="8" end="8"/>
                                            </p:txEl>
                                          </p:spTgt>
                                        </p:tgtEl>
                                      </p:cBhvr>
                                    </p:animEffect>
                                    <p:anim calcmode="lin" valueType="num">
                                      <p:cBhvr>
                                        <p:cTn id="3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DLCPolicyLabelClientValue xmlns="6495cd43-30b7-45da-972d-05dc6321e6bd" xsi:nil="true"/>
    <Security_x0020_classification xmlns="6495cd43-30b7-45da-972d-05dc6321e6bd">Official</Security_x0020_classification>
    <Email_x0020_Date xmlns="6495cd43-30b7-45da-972d-05dc6321e6bd" xsi:nil="true"/>
    <DLCPolicyLabelLock xmlns="6495cd43-30b7-45da-972d-05dc6321e6bd" xsi:nil="true"/>
    <TaxCatchAll xmlns="6495cd43-30b7-45da-972d-05dc6321e6bd"/>
    <_dlc_DocId xmlns="6495cd43-30b7-45da-972d-05dc6321e6bd">REGUL-1312147336-39</_dlc_DocId>
    <_dlc_DocIdUrl xmlns="6495cd43-30b7-45da-972d-05dc6321e6bd">
      <Url>https://edrm/sites/reg/cs/pdb/_layouts/15/DocIdRedir.aspx?ID=REGUL-1312147336-39</Url>
      <Description>REGUL-1312147336-39</Description>
    </_dlc_DocIdUrl>
    <TaxKeywordTaxHTField xmlns="6495cd43-30b7-45da-972d-05dc6321e6bd">
      <Terms xmlns="http://schemas.microsoft.com/office/infopath/2007/PartnerControls"/>
    </TaxKeywordTaxHTField>
    <Event_x0020_date xmlns="6495cd43-30b7-45da-972d-05dc6321e6bd">2019-04-07T23:00:00+00:00</Event_x0020_date>
    <Event1 xmlns="6495cd43-30b7-45da-972d-05dc6321e6bd">DPPC 2019</Event1>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Receiver>
    <Name>Policy Label Generator</Name>
    <Synchronization>Synchronous</Synchronization>
    <Type>10001</Type>
    <SequenceNumber>1000</SequenceNumber>
    <Url/>
    <Assembly>Microsoft.Office.Policy, Version=16.0.0.0, Culture=neutral, PublicKeyToken=71e9bce111e9429c</Assembly>
    <Class>Microsoft.Office.RecordsManagement.Internal.LabelHandler</Class>
    <Data/>
    <Filter/>
  </Receiver>
  <Receiver>
    <Name>Policy Label Generator</Name>
    <Synchronization>Synchronous</Synchronization>
    <Type>10002</Type>
    <SequenceNumber>1001</SequenceNumber>
    <Url/>
    <Assembly>Microsoft.Office.Policy, Version=16.0.0.0, Culture=neutral, PublicKeyToken=71e9bce111e9429c</Assembly>
    <Class>Microsoft.Office.RecordsManagement.Internal.LabelHandler</Class>
    <Data/>
    <Filter/>
  </Receiver>
  <Receiver>
    <Name>Policy Label Generator</Name>
    <Synchronization>Synchronous</Synchronization>
    <Type>10004</Type>
    <SequenceNumber>1002</SequenceNumber>
    <Url/>
    <Assembly>Microsoft.Office.Policy, Version=16.0.0.0, Culture=neutral, PublicKeyToken=71e9bce111e9429c</Assembly>
    <Class>Microsoft.Office.RecordsManagement.Internal.LabelHandler</Class>
    <Data/>
    <Filter/>
  </Receiver>
  <Receiver>
    <Name>Policy Label Generator</Name>
    <Synchronization>Synchronous</Synchronization>
    <Type>10006</Type>
    <SequenceNumber>1003</SequenceNumber>
    <Url/>
    <Assembly>Microsoft.Office.Policy, Version=16.0.0.0, Culture=neutral, PublicKeyToken=71e9bce111e9429c</Assembly>
    <Class>Microsoft.Office.RecordsManagement.Internal.LabelHandler</Class>
    <Data/>
    <Filter/>
  </Receiver>
</spe:Receivers>
</file>

<file path=customXml/item3.xml><?xml version="1.0" encoding="utf-8"?>
<?mso-contentType ?>
<SharedContentType xmlns="Microsoft.SharePoint.Taxonomy.ContentTypeSync" SourceId="bfc18c49-0394-481a-ba4a-a4ceacd0e392" ContentTypeId="0x01010020270C6529EA0544B2EFE190A98965FD3E3C" PreviousValue="false"/>
</file>

<file path=customXml/item4.xml><?xml version="1.0" encoding="utf-8"?>
<ct:contentTypeSchema xmlns:ct="http://schemas.microsoft.com/office/2006/metadata/contentType" xmlns:ma="http://schemas.microsoft.com/office/2006/metadata/properties/metaAttributes" ct:_="" ma:_="" ma:contentTypeName="PDB Event - PowerPoint" ma:contentTypeID="0x01010020270C6529EA0544B2EFE190A98965FD3E3C001EC89C86E7A4BD48A2DA7B1252E18764" ma:contentTypeVersion="462" ma:contentTypeDescription="" ma:contentTypeScope="" ma:versionID="d74471b634353e6c05cb5a8d67cd07f2">
  <xsd:schema xmlns:xsd="http://www.w3.org/2001/XMLSchema" xmlns:xs="http://www.w3.org/2001/XMLSchema" xmlns:p="http://schemas.microsoft.com/office/2006/metadata/properties" xmlns:ns2="6495cd43-30b7-45da-972d-05dc6321e6bd" targetNamespace="http://schemas.microsoft.com/office/2006/metadata/properties" ma:root="true" ma:fieldsID="a2cfecdadab93f5dc07e1d440901f79d" ns2:_="">
    <xsd:import namespace="6495cd43-30b7-45da-972d-05dc6321e6bd"/>
    <xsd:element name="properties">
      <xsd:complexType>
        <xsd:sequence>
          <xsd:element name="documentManagement">
            <xsd:complexType>
              <xsd:all>
                <xsd:element ref="ns2:Security_x0020_classification"/>
                <xsd:element ref="ns2:Email_x0020_Date" minOccurs="0"/>
                <xsd:element ref="ns2:_dlc_DocId" minOccurs="0"/>
                <xsd:element ref="ns2:_dlc_DocIdUrl" minOccurs="0"/>
                <xsd:element ref="ns2:_dlc_DocIdPersistId" minOccurs="0"/>
                <xsd:element ref="ns2:TaxCatchAll" minOccurs="0"/>
                <xsd:element ref="ns2:TaxCatchAllLabel" minOccurs="0"/>
                <xsd:element ref="ns2:DLCPolicyLabelValue" minOccurs="0"/>
                <xsd:element ref="ns2:DLCPolicyLabelClientValue" minOccurs="0"/>
                <xsd:element ref="ns2:DLCPolicyLabelLock" minOccurs="0"/>
                <xsd:element ref="ns2:Event1" minOccurs="0"/>
                <xsd:element ref="ns2:Event_x0020_date" minOccurs="0"/>
                <xsd:element ref="ns2:TaxKeyword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95cd43-30b7-45da-972d-05dc6321e6bd" elementFormDefault="qualified">
    <xsd:import namespace="http://schemas.microsoft.com/office/2006/documentManagement/types"/>
    <xsd:import namespace="http://schemas.microsoft.com/office/infopath/2007/PartnerControls"/>
    <xsd:element name="Security_x0020_classification" ma:index="2" ma:displayName="Security classification" ma:default="Official" ma:format="Dropdown" ma:internalName="Security_x0020_classification" ma:readOnly="false">
      <xsd:simpleType>
        <xsd:restriction base="dms:Choice">
          <xsd:enumeration value="Official"/>
          <xsd:enumeration value="Official - sensitive"/>
        </xsd:restriction>
      </xsd:simpleType>
    </xsd:element>
    <xsd:element name="Email_x0020_Date" ma:index="3" nillable="true" ma:displayName="Email Date" ma:format="DateOnly" ma:internalName="Email_x0020_Date">
      <xsd:simpleType>
        <xsd:restriction base="dms:DateTime"/>
      </xsd:simpleType>
    </xsd:element>
    <xsd:element name="_dlc_DocId" ma:index="7" nillable="true" ma:displayName="Document ID Value" ma:description="The value of the document ID assigned to this item." ma:internalName="_dlc_DocId" ma:readOnly="true">
      <xsd:simpleType>
        <xsd:restriction base="dms:Text"/>
      </xsd:simpleType>
    </xsd:element>
    <xsd:element name="_dlc_DocIdUrl" ma:index="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9" nillable="true" ma:displayName="Persist ID" ma:description="Keep ID on add." ma:hidden="true" ma:internalName="_dlc_DocIdPersistId" ma:readOnly="true">
      <xsd:simpleType>
        <xsd:restriction base="dms:Boolean"/>
      </xsd:simpleType>
    </xsd:element>
    <xsd:element name="TaxCatchAll" ma:index="10" nillable="true" ma:displayName="Taxonomy Catch All Column" ma:description="" ma:hidden="true" ma:list="{381341bf-c8e6-43de-af77-b1a9971c6256}" ma:internalName="TaxCatchAll" ma:showField="CatchAllData" ma:web="a7249072-4af0-4d57-be56-cce6cc53ee4d">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description="" ma:hidden="true" ma:list="{381341bf-c8e6-43de-af77-b1a9971c6256}" ma:internalName="TaxCatchAllLabel" ma:readOnly="true" ma:showField="CatchAllDataLabel" ma:web="a7249072-4af0-4d57-be56-cce6cc53ee4d">
      <xsd:complexType>
        <xsd:complexContent>
          <xsd:extension base="dms:MultiChoiceLookup">
            <xsd:sequence>
              <xsd:element name="Value" type="dms:Lookup" maxOccurs="unbounded" minOccurs="0" nillable="true"/>
            </xsd:sequence>
          </xsd:extension>
        </xsd:complexContent>
      </xsd:complexType>
    </xsd:element>
    <xsd:element name="DLCPolicyLabelValue" ma:index="15" nillable="true" ma:displayName="Label" ma:description="Stores the current value of the label." ma:internalName="DLCPolicyLabelValue" ma:readOnly="true">
      <xsd:simpleType>
        <xsd:restriction base="dms:Note">
          <xsd:maxLength value="255"/>
        </xsd:restriction>
      </xsd:simpleType>
    </xsd:element>
    <xsd:element name="DLCPolicyLabelClientValue" ma:index="16"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17" nillable="true" ma:displayName="Label Locked" ma:description="Indicates whether the label should be updated when item properties are modified." ma:hidden="true" ma:internalName="DLCPolicyLabelLock" ma:readOnly="false">
      <xsd:simpleType>
        <xsd:restriction base="dms:Text"/>
      </xsd:simpleType>
    </xsd:element>
    <xsd:element name="Event1" ma:index="18" nillable="true" ma:displayName="Event" ma:internalName="Event1">
      <xsd:simpleType>
        <xsd:restriction base="dms:Text">
          <xsd:maxLength value="255"/>
        </xsd:restriction>
      </xsd:simpleType>
    </xsd:element>
    <xsd:element name="Event_x0020_date" ma:index="19" nillable="true" ma:displayName="Event date" ma:format="DateOnly" ma:internalName="Event_x0020_date">
      <xsd:simpleType>
        <xsd:restriction base="dms:DateTime"/>
      </xsd:simpleType>
    </xsd:element>
    <xsd:element name="TaxKeywordTaxHTField" ma:index="20" nillable="true" ma:taxonomy="true" ma:internalName="TaxKeywordTaxHTField" ma:taxonomyFieldName="TaxKeyword" ma:displayName="Enterprise Keywords" ma:fieldId="{23f27201-bee3-471e-b2e7-b64fd8b7ca38}" ma:taxonomyMulti="true" ma:sspId="bfc18c49-0394-481a-ba4a-a4ceacd0e392"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xsd:element ref="dc:title"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E32A7A-C13D-4DB0-8762-5F779D36E76A}">
  <ds:schemaRefs>
    <ds:schemaRef ds:uri="http://schemas.microsoft.com/office/2006/documentManagement/types"/>
    <ds:schemaRef ds:uri="http://schemas.microsoft.com/office/2006/metadata/properties"/>
    <ds:schemaRef ds:uri="http://purl.org/dc/dcmitype/"/>
    <ds:schemaRef ds:uri="http://purl.org/dc/terms/"/>
    <ds:schemaRef ds:uri="http://purl.org/dc/elements/1.1/"/>
    <ds:schemaRef ds:uri="http://schemas.microsoft.com/office/infopath/2007/PartnerControls"/>
    <ds:schemaRef ds:uri="http://schemas.openxmlformats.org/package/2006/metadata/core-properties"/>
    <ds:schemaRef ds:uri="6495cd43-30b7-45da-972d-05dc6321e6bd"/>
    <ds:schemaRef ds:uri="http://www.w3.org/XML/1998/namespace"/>
  </ds:schemaRefs>
</ds:datastoreItem>
</file>

<file path=customXml/itemProps2.xml><?xml version="1.0" encoding="utf-8"?>
<ds:datastoreItem xmlns:ds="http://schemas.openxmlformats.org/officeDocument/2006/customXml" ds:itemID="{127A1937-3807-4B34-B81E-84D9A6314E3C}">
  <ds:schemaRefs>
    <ds:schemaRef ds:uri="http://schemas.microsoft.com/sharepoint/events"/>
  </ds:schemaRefs>
</ds:datastoreItem>
</file>

<file path=customXml/itemProps3.xml><?xml version="1.0" encoding="utf-8"?>
<ds:datastoreItem xmlns:ds="http://schemas.openxmlformats.org/officeDocument/2006/customXml" ds:itemID="{37AE53E2-1C5F-4686-9D2B-79A35B77666A}">
  <ds:schemaRefs>
    <ds:schemaRef ds:uri="Microsoft.SharePoint.Taxonomy.ContentTypeSync"/>
  </ds:schemaRefs>
</ds:datastoreItem>
</file>

<file path=customXml/itemProps4.xml><?xml version="1.0" encoding="utf-8"?>
<ds:datastoreItem xmlns:ds="http://schemas.openxmlformats.org/officeDocument/2006/customXml" ds:itemID="{60073671-F07B-40F5-ABBC-CF9C6BF823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95cd43-30b7-45da-972d-05dc6321e6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9DB100F9-8E68-4AF6-ADB3-2E49E051ACC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1786</TotalTime>
  <Words>1403</Words>
  <Application>Microsoft Office PowerPoint</Application>
  <PresentationFormat>On-screen Show (16:9)</PresentationFormat>
  <Paragraphs>132</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ＭＳ Ｐゴシック</vt:lpstr>
      <vt:lpstr>Arial</vt:lpstr>
      <vt:lpstr>Calibri</vt:lpstr>
      <vt:lpstr>Georgia</vt:lpstr>
      <vt:lpstr>Verdana</vt:lpstr>
      <vt:lpstr>Office Theme</vt:lpstr>
      <vt:lpstr>PowerPoint Presentation</vt:lpstr>
      <vt:lpstr>PowerPoint Presentation</vt:lpstr>
      <vt:lpstr>PowerPoint Presentation</vt:lpstr>
      <vt:lpstr>PowerPoint Presentation</vt:lpstr>
      <vt:lpstr>What measures do the audience believe the Controller should have had in place to deal with this incident?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DPPC 2019</dc:title>
  <dc:creator>Jonathan Covell</dc:creator>
  <cp:lastModifiedBy>Robert Lee</cp:lastModifiedBy>
  <cp:revision>170</cp:revision>
  <cp:lastPrinted>2018-03-12T10:35:10Z</cp:lastPrinted>
  <dcterms:created xsi:type="dcterms:W3CDTF">2017-01-11T17:32:36Z</dcterms:created>
  <dcterms:modified xsi:type="dcterms:W3CDTF">2019-04-15T12:54:46Z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0x01010020270C6529EA0544B2EFE190A98965FD3E3C001EC89C86E7A4BD48A2DA7B1252E18764</vt:lpwstr>
  </property>
  <property fmtid="{D5CDD505-2E9C-101B-9397-08002B2CF9AE}" pid="3" name="Event1">
    <vt:lpwstr>DPPC 2019</vt:lpwstr>
  </property>
  <property fmtid="{D5CDD505-2E9C-101B-9397-08002B2CF9AE}" pid="4" name="Year">
    <vt:lpwstr>2019</vt:lpwstr>
  </property>
  <property fmtid="{D5CDD505-2E9C-101B-9397-08002B2CF9AE}" pid="5" name="_dlc_DocIdItemGuid">
    <vt:lpwstr>14fc21ad-6135-4e83-a983-849d1a26c6ff</vt:lpwstr>
  </property>
  <property fmtid="{D5CDD505-2E9C-101B-9397-08002B2CF9AE}" pid="6" name="_docset_NoMedatataSyncRequired">
    <vt:lpwstr>False</vt:lpwstr>
  </property>
  <property fmtid="{D5CDD505-2E9C-101B-9397-08002B2CF9AE}" pid="7" name="TaxKeyword">
    <vt:lpwstr/>
  </property>
</Properties>
</file>