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82" r:id="rId1"/>
  </p:sldMasterIdLst>
  <p:notesMasterIdLst>
    <p:notesMasterId r:id="rId15"/>
  </p:notesMasterIdLst>
  <p:handoutMasterIdLst>
    <p:handoutMasterId r:id="rId16"/>
  </p:handoutMasterIdLst>
  <p:sldIdLst>
    <p:sldId id="281" r:id="rId2"/>
    <p:sldId id="377" r:id="rId3"/>
    <p:sldId id="334" r:id="rId4"/>
    <p:sldId id="376" r:id="rId5"/>
    <p:sldId id="314" r:id="rId6"/>
    <p:sldId id="371" r:id="rId7"/>
    <p:sldId id="372" r:id="rId8"/>
    <p:sldId id="344" r:id="rId9"/>
    <p:sldId id="359" r:id="rId10"/>
    <p:sldId id="369" r:id="rId11"/>
    <p:sldId id="350" r:id="rId12"/>
    <p:sldId id="374" r:id="rId13"/>
    <p:sldId id="367" r:id="rId14"/>
  </p:sldIdLst>
  <p:sldSz cx="16257588" cy="9144000"/>
  <p:notesSz cx="6858000" cy="9144000"/>
  <p:embeddedFontLst>
    <p:embeddedFont>
      <p:font typeface="Calibri" panose="020F0502020204030204" pitchFamily="34" charset="0"/>
      <p:regular r:id="rId17"/>
      <p:bold r:id="rId18"/>
      <p:italic r:id="rId19"/>
      <p:boldItalic r:id="rId20"/>
    </p:embeddedFont>
    <p:embeddedFont>
      <p:font typeface="Overpass Mono" panose="00000509000000000000" pitchFamily="50" charset="0"/>
      <p:regular r:id="rId21"/>
      <p:bold r:id="rId22"/>
    </p:embeddedFont>
    <p:embeddedFont>
      <p:font typeface="Verdana" panose="020B0604030504040204" pitchFamily="34" charset="0"/>
      <p:regular r:id="rId23"/>
      <p:bold r:id="rId24"/>
      <p:italic r:id="rId25"/>
      <p:boldItalic r:id="rId2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Nietopski" initials="SN" lastIdx="3" clrIdx="0">
    <p:extLst>
      <p:ext uri="{19B8F6BF-5375-455C-9EA6-DF929625EA0E}">
        <p15:presenceInfo xmlns:p15="http://schemas.microsoft.com/office/powerpoint/2012/main" userId="Sarah Nietopski" providerId="None"/>
      </p:ext>
    </p:extLst>
  </p:cmAuthor>
  <p:cmAuthor id="2" name="Ger Graus" initials="GG" lastIdx="4" clrIdx="1">
    <p:extLst>
      <p:ext uri="{19B8F6BF-5375-455C-9EA6-DF929625EA0E}">
        <p15:presenceInfo xmlns:p15="http://schemas.microsoft.com/office/powerpoint/2012/main" userId="S::ger.graus@ico.org.uk::2c3eda81-664f-45aa-9130-b5e7537e5789" providerId="AD"/>
      </p:ext>
    </p:extLst>
  </p:cmAuthor>
  <p:cmAuthor id="3" name="Sarah Nietopski" initials="SN [2]" lastIdx="3" clrIdx="2">
    <p:extLst>
      <p:ext uri="{19B8F6BF-5375-455C-9EA6-DF929625EA0E}">
        <p15:presenceInfo xmlns:p15="http://schemas.microsoft.com/office/powerpoint/2012/main" userId="S-1-5-21-1598838018-3775903872-2167328690-216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9967"/>
    <a:srgbClr val="FAFAFA"/>
    <a:srgbClr val="F5F5F5"/>
    <a:srgbClr val="F6FFED"/>
    <a:srgbClr val="ECFAE3"/>
    <a:srgbClr val="791D7E"/>
    <a:srgbClr val="F5992C"/>
    <a:srgbClr val="EC008C"/>
    <a:srgbClr val="F6E2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10B373-5D65-4E6B-BDCA-EE32CA6FB1D6}" v="8" dt="2021-07-01T10:26:44.5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50"/>
    <p:restoredTop sz="70604" autoAdjust="0"/>
  </p:normalViewPr>
  <p:slideViewPr>
    <p:cSldViewPr snapToGrid="0" snapToObjects="1">
      <p:cViewPr varScale="1">
        <p:scale>
          <a:sx n="71" d="100"/>
          <a:sy n="71" d="100"/>
        </p:scale>
        <p:origin x="54" y="306"/>
      </p:cViewPr>
      <p:guideLst/>
    </p:cSldViewPr>
  </p:slideViewPr>
  <p:outlineViewPr>
    <p:cViewPr>
      <p:scale>
        <a:sx n="33" d="100"/>
        <a:sy n="33" d="100"/>
      </p:scale>
      <p:origin x="0" y="0"/>
    </p:cViewPr>
  </p:outlineViewPr>
  <p:notesTextViewPr>
    <p:cViewPr>
      <p:scale>
        <a:sx n="95" d="100"/>
        <a:sy n="95" d="100"/>
      </p:scale>
      <p:origin x="0" y="0"/>
    </p:cViewPr>
  </p:notesTextViewPr>
  <p:notesViewPr>
    <p:cSldViewPr snapToGrid="0" snapToObjects="1">
      <p:cViewPr varScale="1">
        <p:scale>
          <a:sx n="169" d="100"/>
          <a:sy n="169" d="100"/>
        </p:scale>
        <p:origin x="1672"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C7B3DA-18AE-1B40-A928-55A1D5D5E6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9B5AB36-A73A-8444-A5CF-E13FBD74EDF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6BB3CD-2BA3-8C4D-8C72-759861E11A75}" type="datetimeFigureOut">
              <a:rPr lang="en-US" smtClean="0"/>
              <a:t>6/9/2022</a:t>
            </a:fld>
            <a:endParaRPr lang="en-US"/>
          </a:p>
        </p:txBody>
      </p:sp>
      <p:sp>
        <p:nvSpPr>
          <p:cNvPr id="4" name="Footer Placeholder 3">
            <a:extLst>
              <a:ext uri="{FF2B5EF4-FFF2-40B4-BE49-F238E27FC236}">
                <a16:creationId xmlns:a16="http://schemas.microsoft.com/office/drawing/2014/main" id="{42814DFE-5ED3-AC40-B8F3-5F624BB210A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5C91278-5AC2-704D-879F-2B8582B88E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7D3A7B-1E1C-CA48-A2D7-16C992B50F54}" type="slidenum">
              <a:rPr lang="en-US" smtClean="0"/>
              <a:t>‹#›</a:t>
            </a:fld>
            <a:endParaRPr lang="en-US"/>
          </a:p>
        </p:txBody>
      </p:sp>
    </p:spTree>
    <p:extLst>
      <p:ext uri="{BB962C8B-B14F-4D97-AF65-F5344CB8AC3E}">
        <p14:creationId xmlns:p14="http://schemas.microsoft.com/office/powerpoint/2010/main" val="2182113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59F94F-F3DB-7940-8B35-082588D94EBE}" type="datetimeFigureOut">
              <a:rPr lang="en-US" smtClean="0"/>
              <a:t>6/9/2022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F12835-E945-734F-925E-26681104583C}" type="slidenum">
              <a:rPr lang="en-US" smtClean="0"/>
              <a:t>‹#›</a:t>
            </a:fld>
            <a:endParaRPr lang="en-US"/>
          </a:p>
        </p:txBody>
      </p:sp>
    </p:spTree>
    <p:extLst>
      <p:ext uri="{BB962C8B-B14F-4D97-AF65-F5344CB8AC3E}">
        <p14:creationId xmlns:p14="http://schemas.microsoft.com/office/powerpoint/2010/main" val="3406535488"/>
      </p:ext>
    </p:extLst>
  </p:cSld>
  <p:clrMap bg1="lt1" tx1="dk1" bg2="lt2" tx2="dk2" accent1="accent1" accent2="accent2" accent3="accent3" accent4="accent4" accent5="accent5" accent6="accent6" hlink="hlink" folHlink="folHlink"/>
  <p:notesStyle>
    <a:lvl1pPr marL="0" algn="l" defTabSz="1219261" rtl="0" eaLnBrk="1" latinLnBrk="0" hangingPunct="1">
      <a:defRPr sz="1600" kern="1200">
        <a:solidFill>
          <a:schemeClr val="tx1"/>
        </a:solidFill>
        <a:latin typeface="+mn-lt"/>
        <a:ea typeface="+mn-ea"/>
        <a:cs typeface="+mn-cs"/>
      </a:defRPr>
    </a:lvl1pPr>
    <a:lvl2pPr marL="609630" algn="l" defTabSz="1219261" rtl="0" eaLnBrk="1" latinLnBrk="0" hangingPunct="1">
      <a:defRPr sz="1600" kern="1200">
        <a:solidFill>
          <a:schemeClr val="tx1"/>
        </a:solidFill>
        <a:latin typeface="+mn-lt"/>
        <a:ea typeface="+mn-ea"/>
        <a:cs typeface="+mn-cs"/>
      </a:defRPr>
    </a:lvl2pPr>
    <a:lvl3pPr marL="1219261" algn="l" defTabSz="1219261" rtl="0" eaLnBrk="1" latinLnBrk="0" hangingPunct="1">
      <a:defRPr sz="1600" kern="1200">
        <a:solidFill>
          <a:schemeClr val="tx1"/>
        </a:solidFill>
        <a:latin typeface="+mn-lt"/>
        <a:ea typeface="+mn-ea"/>
        <a:cs typeface="+mn-cs"/>
      </a:defRPr>
    </a:lvl3pPr>
    <a:lvl4pPr marL="1828891" algn="l" defTabSz="1219261" rtl="0" eaLnBrk="1" latinLnBrk="0" hangingPunct="1">
      <a:defRPr sz="1600" kern="1200">
        <a:solidFill>
          <a:schemeClr val="tx1"/>
        </a:solidFill>
        <a:latin typeface="+mn-lt"/>
        <a:ea typeface="+mn-ea"/>
        <a:cs typeface="+mn-cs"/>
      </a:defRPr>
    </a:lvl4pPr>
    <a:lvl5pPr marL="2438522" algn="l" defTabSz="1219261" rtl="0" eaLnBrk="1" latinLnBrk="0" hangingPunct="1">
      <a:defRPr sz="1600" kern="1200">
        <a:solidFill>
          <a:schemeClr val="tx1"/>
        </a:solidFill>
        <a:latin typeface="+mn-lt"/>
        <a:ea typeface="+mn-ea"/>
        <a:cs typeface="+mn-cs"/>
      </a:defRPr>
    </a:lvl5pPr>
    <a:lvl6pPr marL="3048152" algn="l" defTabSz="1219261" rtl="0" eaLnBrk="1" latinLnBrk="0" hangingPunct="1">
      <a:defRPr sz="1600" kern="1200">
        <a:solidFill>
          <a:schemeClr val="tx1"/>
        </a:solidFill>
        <a:latin typeface="+mn-lt"/>
        <a:ea typeface="+mn-ea"/>
        <a:cs typeface="+mn-cs"/>
      </a:defRPr>
    </a:lvl6pPr>
    <a:lvl7pPr marL="3657783" algn="l" defTabSz="1219261" rtl="0" eaLnBrk="1" latinLnBrk="0" hangingPunct="1">
      <a:defRPr sz="1600" kern="1200">
        <a:solidFill>
          <a:schemeClr val="tx1"/>
        </a:solidFill>
        <a:latin typeface="+mn-lt"/>
        <a:ea typeface="+mn-ea"/>
        <a:cs typeface="+mn-cs"/>
      </a:defRPr>
    </a:lvl7pPr>
    <a:lvl8pPr marL="4267413" algn="l" defTabSz="1219261" rtl="0" eaLnBrk="1" latinLnBrk="0" hangingPunct="1">
      <a:defRPr sz="1600" kern="1200">
        <a:solidFill>
          <a:schemeClr val="tx1"/>
        </a:solidFill>
        <a:latin typeface="+mn-lt"/>
        <a:ea typeface="+mn-ea"/>
        <a:cs typeface="+mn-cs"/>
      </a:defRPr>
    </a:lvl8pPr>
    <a:lvl9pPr marL="4877044" algn="l" defTabSz="1219261"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C2F12835-E945-734F-925E-26681104583C}" type="slidenum">
              <a:rPr lang="en-US" smtClean="0"/>
              <a:t>1</a:t>
            </a:fld>
            <a:endParaRPr lang="en-US"/>
          </a:p>
        </p:txBody>
      </p:sp>
    </p:spTree>
    <p:extLst>
      <p:ext uri="{BB962C8B-B14F-4D97-AF65-F5344CB8AC3E}">
        <p14:creationId xmlns:p14="http://schemas.microsoft.com/office/powerpoint/2010/main" val="991740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Calibri"/>
              <a:buNone/>
            </a:pPr>
            <a:r>
              <a:rPr lang="en-GB" sz="1600" b="1" u="sng" dirty="0">
                <a:solidFill>
                  <a:schemeClr val="dk1"/>
                </a:solidFill>
                <a:latin typeface="+mn-lt"/>
                <a:ea typeface="Calibri"/>
                <a:cs typeface="Calibri"/>
                <a:sym typeface="Calibri"/>
              </a:rPr>
              <a:t>Activity 1</a:t>
            </a:r>
            <a:endParaRPr lang="en-GB" sz="1600" b="1" dirty="0">
              <a:solidFill>
                <a:schemeClr val="dk1"/>
              </a:solidFill>
              <a:latin typeface="+mn-lt"/>
              <a:ea typeface="Calibri"/>
              <a:cs typeface="Calibri"/>
              <a:sym typeface="Calibri"/>
            </a:endParaRP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Remind pupils that they can always turn notifications off, if they are becoming intrusive or distracting.</a:t>
            </a:r>
          </a:p>
          <a:p>
            <a:pPr marL="457200" lvl="0" indent="-311150" algn="l" rtl="0">
              <a:lnSpc>
                <a:spcPct val="117999"/>
              </a:lnSpc>
              <a:spcBef>
                <a:spcPts val="0"/>
              </a:spcBef>
              <a:spcAft>
                <a:spcPts val="0"/>
              </a:spcAft>
              <a:buSzPts val="1300"/>
              <a:buChar char="●"/>
            </a:pPr>
            <a:r>
              <a:rPr lang="en-GB" sz="1600" dirty="0">
                <a:solidFill>
                  <a:srgbClr val="3C4043"/>
                </a:solidFill>
                <a:highlight>
                  <a:srgbClr val="FFFFFF"/>
                </a:highlight>
                <a:latin typeface="+mn-lt"/>
                <a:ea typeface="Calibri"/>
                <a:cs typeface="Calibri"/>
                <a:sym typeface="Calibri"/>
              </a:rPr>
              <a:t>The ICO's new code means that children should not automatically get notifications -  they should only get them if they change their settings and opt in.</a:t>
            </a:r>
            <a:r>
              <a:rPr lang="en-GB" sz="1600" dirty="0">
                <a:latin typeface="+mn-lt"/>
                <a:ea typeface="Calibri"/>
                <a:cs typeface="Calibri"/>
                <a:sym typeface="Calibri"/>
              </a:rPr>
              <a:t> </a:t>
            </a:r>
          </a:p>
        </p:txBody>
      </p:sp>
      <p:sp>
        <p:nvSpPr>
          <p:cNvPr id="4" name="Slide Number Placeholder 3"/>
          <p:cNvSpPr>
            <a:spLocks noGrp="1"/>
          </p:cNvSpPr>
          <p:nvPr>
            <p:ph type="sldNum" sz="quarter" idx="5"/>
          </p:nvPr>
        </p:nvSpPr>
        <p:spPr/>
        <p:txBody>
          <a:bodyPr/>
          <a:lstStyle/>
          <a:p>
            <a:fld id="{C2F12835-E945-734F-925E-26681104583C}" type="slidenum">
              <a:rPr lang="en-US" smtClean="0"/>
              <a:t>10</a:t>
            </a:fld>
            <a:endParaRPr lang="en-US"/>
          </a:p>
        </p:txBody>
      </p:sp>
    </p:spTree>
    <p:extLst>
      <p:ext uri="{BB962C8B-B14F-4D97-AF65-F5344CB8AC3E}">
        <p14:creationId xmlns:p14="http://schemas.microsoft.com/office/powerpoint/2010/main" val="3237474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None/>
            </a:pPr>
            <a:r>
              <a:rPr lang="en-GB" sz="1600" b="1" u="sng" dirty="0">
                <a:latin typeface="+mn-lt"/>
                <a:ea typeface="Calibri"/>
                <a:cs typeface="Calibri"/>
                <a:sym typeface="Calibri"/>
              </a:rPr>
              <a:t>Activity 2 (10 minutes)</a:t>
            </a:r>
          </a:p>
          <a:p>
            <a:pPr marL="285750" lvl="0" indent="-285750" algn="l" rtl="0">
              <a:lnSpc>
                <a:spcPct val="117999"/>
              </a:lnSpc>
              <a:spcBef>
                <a:spcPts val="0"/>
              </a:spcBef>
              <a:spcAft>
                <a:spcPts val="0"/>
              </a:spcAft>
              <a:buSzPts val="1300"/>
              <a:buFont typeface="Calibri" panose="020B0604020202020204" pitchFamily="34" charset="0"/>
              <a:buChar char="•"/>
            </a:pPr>
            <a:r>
              <a:rPr lang="en-GB" sz="1600" dirty="0">
                <a:solidFill>
                  <a:schemeClr val="dk1"/>
                </a:solidFill>
                <a:latin typeface="+mn-lt"/>
                <a:ea typeface="Calibri"/>
                <a:cs typeface="Calibri"/>
                <a:sym typeface="Calibri"/>
              </a:rPr>
              <a:t>Explain Ella’s situation to the pupils. Why might she want</a:t>
            </a:r>
            <a:r>
              <a:rPr lang="en-GB" sz="1600" baseline="0" dirty="0">
                <a:solidFill>
                  <a:schemeClr val="dk1"/>
                </a:solidFill>
                <a:latin typeface="+mn-lt"/>
                <a:ea typeface="Calibri"/>
                <a:cs typeface="Calibri"/>
                <a:sym typeface="Calibri"/>
              </a:rPr>
              <a:t> to take her photos down?</a:t>
            </a:r>
          </a:p>
          <a:p>
            <a:pPr marL="285750" lvl="0" indent="-285750" algn="l" rtl="0">
              <a:lnSpc>
                <a:spcPct val="117999"/>
              </a:lnSpc>
              <a:spcBef>
                <a:spcPts val="0"/>
              </a:spcBef>
              <a:spcAft>
                <a:spcPts val="0"/>
              </a:spcAft>
              <a:buSzPts val="1300"/>
              <a:buFont typeface="Calibri" panose="020B0604020202020204" pitchFamily="34" charset="0"/>
              <a:buChar char="•"/>
            </a:pPr>
            <a:r>
              <a:rPr lang="en-GB" sz="1600" baseline="0" dirty="0">
                <a:solidFill>
                  <a:schemeClr val="dk1"/>
                </a:solidFill>
                <a:latin typeface="+mn-lt"/>
                <a:ea typeface="Calibri"/>
                <a:cs typeface="Calibri"/>
                <a:sym typeface="Calibri"/>
              </a:rPr>
              <a:t>What do they think she means by ‘digital footprint’?</a:t>
            </a:r>
            <a:endParaRPr lang="en-GB" sz="1600" dirty="0">
              <a:solidFill>
                <a:schemeClr val="dk1"/>
              </a:solidFill>
              <a:latin typeface="+mn-lt"/>
              <a:ea typeface="Calibri"/>
              <a:cs typeface="Calibri"/>
              <a:sym typeface="Calibri"/>
            </a:endParaRPr>
          </a:p>
          <a:p>
            <a:pPr marL="0" lvl="0" indent="0" algn="l" rtl="0">
              <a:lnSpc>
                <a:spcPct val="117999"/>
              </a:lnSpc>
              <a:spcBef>
                <a:spcPts val="3200"/>
              </a:spcBef>
              <a:spcAft>
                <a:spcPts val="0"/>
              </a:spcAft>
              <a:buNone/>
            </a:pPr>
            <a:endParaRPr lang="en-GB" sz="1600" dirty="0">
              <a:latin typeface="+mn-lt"/>
              <a:ea typeface="Calibri"/>
              <a:cs typeface="Calibri"/>
              <a:sym typeface="Calibri"/>
            </a:endParaRPr>
          </a:p>
          <a:p>
            <a:pPr marL="0" lvl="0" indent="0" algn="l" rtl="0">
              <a:lnSpc>
                <a:spcPct val="117999"/>
              </a:lnSpc>
              <a:spcBef>
                <a:spcPts val="3200"/>
              </a:spcBef>
              <a:spcAft>
                <a:spcPts val="0"/>
              </a:spcAft>
              <a:buNone/>
            </a:pPr>
            <a:endParaRPr lang="en-GB" sz="1600" dirty="0">
              <a:latin typeface="+mn-lt"/>
              <a:ea typeface="Calibri"/>
              <a:cs typeface="Calibri"/>
              <a:sym typeface="Calibri"/>
            </a:endParaRPr>
          </a:p>
          <a:p>
            <a:pPr marL="0" lvl="0" indent="0" algn="l" rtl="0">
              <a:lnSpc>
                <a:spcPct val="117999"/>
              </a:lnSpc>
              <a:spcBef>
                <a:spcPts val="3200"/>
              </a:spcBef>
              <a:spcAft>
                <a:spcPts val="0"/>
              </a:spcAft>
              <a:buNone/>
            </a:pPr>
            <a:endParaRPr lang="en-GB" sz="1600" dirty="0">
              <a:latin typeface="+mn-lt"/>
              <a:ea typeface="Calibri"/>
              <a:cs typeface="Calibri"/>
              <a:sym typeface="Calibri"/>
            </a:endParaRPr>
          </a:p>
          <a:p>
            <a:pPr marL="0" lvl="0" indent="0" algn="l" rtl="0">
              <a:lnSpc>
                <a:spcPct val="117999"/>
              </a:lnSpc>
              <a:spcBef>
                <a:spcPts val="3200"/>
              </a:spcBef>
              <a:spcAft>
                <a:spcPts val="0"/>
              </a:spcAft>
              <a:buNone/>
            </a:pPr>
            <a:endParaRPr lang="en-GB" sz="1600" dirty="0">
              <a:latin typeface="+mn-lt"/>
              <a:ea typeface="Calibri"/>
              <a:cs typeface="Calibri"/>
              <a:sym typeface="Calibri"/>
            </a:endParaRPr>
          </a:p>
          <a:p>
            <a:pPr marL="0" lvl="0" indent="0" algn="l" rtl="0">
              <a:lnSpc>
                <a:spcPct val="117999"/>
              </a:lnSpc>
              <a:spcBef>
                <a:spcPts val="3200"/>
              </a:spcBef>
              <a:spcAft>
                <a:spcPts val="0"/>
              </a:spcAft>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11</a:t>
            </a:fld>
            <a:endParaRPr lang="en-US"/>
          </a:p>
        </p:txBody>
      </p:sp>
    </p:spTree>
    <p:extLst>
      <p:ext uri="{BB962C8B-B14F-4D97-AF65-F5344CB8AC3E}">
        <p14:creationId xmlns:p14="http://schemas.microsoft.com/office/powerpoint/2010/main" val="2969749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None/>
            </a:pPr>
            <a:r>
              <a:rPr lang="en-GB" sz="1600" b="1" u="sng" dirty="0">
                <a:latin typeface="+mn-lt"/>
                <a:ea typeface="Calibri"/>
                <a:cs typeface="Calibri"/>
                <a:sym typeface="Calibri"/>
              </a:rPr>
              <a:t>Activity 2 (10 minutes)</a:t>
            </a:r>
          </a:p>
          <a:p>
            <a:pPr marL="285750" lvl="0" indent="-285750" algn="l" rtl="0">
              <a:lnSpc>
                <a:spcPct val="117999"/>
              </a:lnSpc>
              <a:spcBef>
                <a:spcPts val="0"/>
              </a:spcBef>
              <a:spcAft>
                <a:spcPts val="0"/>
              </a:spcAft>
              <a:buSzPts val="1300"/>
              <a:buFont typeface="Calibri" panose="020B0604020202020204" pitchFamily="34" charset="0"/>
              <a:buChar char="•"/>
            </a:pPr>
            <a:r>
              <a:rPr lang="en-GB" sz="1600" dirty="0">
                <a:latin typeface="+mn-lt"/>
                <a:ea typeface="Calibri"/>
                <a:cs typeface="Calibri"/>
                <a:sym typeface="Calibri"/>
              </a:rPr>
              <a:t>A digital footprint is made up of the traces we leave behind online. This can include posts that we share, and pictures we upload or get tagged in. </a:t>
            </a:r>
          </a:p>
          <a:p>
            <a:pPr marL="285750" lvl="0" indent="-285750" algn="l" rtl="0">
              <a:spcBef>
                <a:spcPts val="0"/>
              </a:spcBef>
              <a:spcAft>
                <a:spcPts val="0"/>
              </a:spcAft>
              <a:buClr>
                <a:schemeClr val="dk1"/>
              </a:buClr>
              <a:buSzPts val="1300"/>
              <a:buFont typeface="Calibri" panose="020B0604020202020204" pitchFamily="34" charset="0"/>
              <a:buChar char="•"/>
            </a:pPr>
            <a:r>
              <a:rPr lang="en-GB" sz="1600" dirty="0">
                <a:solidFill>
                  <a:schemeClr val="dk1"/>
                </a:solidFill>
                <a:latin typeface="+mn-lt"/>
                <a:ea typeface="Calibri"/>
                <a:cs typeface="Calibri"/>
                <a:sym typeface="Calibri"/>
              </a:rPr>
              <a:t>Ask pupils to think about the future and imagine that they are applying for a job. If there are embarrassing photos of them or posts online, how could that affect their chances of getting the job? </a:t>
            </a:r>
          </a:p>
          <a:p>
            <a:pPr marL="285750" lvl="0" indent="-285750" algn="l" rtl="0">
              <a:spcBef>
                <a:spcPts val="0"/>
              </a:spcBef>
              <a:spcAft>
                <a:spcPts val="0"/>
              </a:spcAft>
              <a:buClr>
                <a:schemeClr val="dk1"/>
              </a:buClr>
              <a:buSzPts val="1300"/>
              <a:buFont typeface="Calibri" panose="020B0604020202020204" pitchFamily="34" charset="0"/>
              <a:buChar char="•"/>
            </a:pPr>
            <a:r>
              <a:rPr lang="en-GB" sz="1600" dirty="0">
                <a:solidFill>
                  <a:schemeClr val="dk1"/>
                </a:solidFill>
                <a:latin typeface="+mn-lt"/>
                <a:ea typeface="Calibri"/>
                <a:cs typeface="Calibri"/>
                <a:sym typeface="Calibri"/>
              </a:rPr>
              <a:t>Hand out </a:t>
            </a:r>
            <a:r>
              <a:rPr lang="en-GB" sz="1600" b="1" dirty="0">
                <a:solidFill>
                  <a:schemeClr val="dk1"/>
                </a:solidFill>
                <a:latin typeface="+mn-lt"/>
                <a:ea typeface="Calibri"/>
                <a:cs typeface="Calibri"/>
                <a:sym typeface="Calibri"/>
              </a:rPr>
              <a:t>What makes up a Digital Footprint?</a:t>
            </a:r>
            <a:r>
              <a:rPr lang="en-GB" sz="1600" dirty="0">
                <a:solidFill>
                  <a:schemeClr val="dk1"/>
                </a:solidFill>
                <a:latin typeface="+mn-lt"/>
                <a:ea typeface="Calibri"/>
                <a:cs typeface="Calibri"/>
                <a:sym typeface="Calibri"/>
              </a:rPr>
              <a:t> </a:t>
            </a:r>
            <a:r>
              <a:rPr lang="en-GB" sz="1600" b="1" dirty="0">
                <a:solidFill>
                  <a:schemeClr val="dk1"/>
                </a:solidFill>
                <a:latin typeface="+mn-lt"/>
                <a:ea typeface="Calibri"/>
                <a:cs typeface="Calibri"/>
                <a:sym typeface="Calibri"/>
              </a:rPr>
              <a:t>worksheet</a:t>
            </a:r>
            <a:r>
              <a:rPr lang="en-GB" sz="1600" dirty="0">
                <a:solidFill>
                  <a:schemeClr val="dk1"/>
                </a:solidFill>
                <a:latin typeface="+mn-lt"/>
                <a:ea typeface="Calibri"/>
                <a:cs typeface="Calibri"/>
                <a:sym typeface="Calibri"/>
              </a:rPr>
              <a:t> to pupils, and ask them to fill in the template to create a picture of what could make up a typical teenager’s digital footprint. Remind them not to disclose personal or specific details about their own online activity. </a:t>
            </a:r>
          </a:p>
          <a:p>
            <a:pPr marL="285750" lvl="0" indent="-285750" algn="l" rtl="0">
              <a:lnSpc>
                <a:spcPct val="117999"/>
              </a:lnSpc>
              <a:spcBef>
                <a:spcPts val="3200"/>
              </a:spcBef>
              <a:spcAft>
                <a:spcPts val="0"/>
              </a:spcAft>
              <a:buFont typeface="Calibri" panose="020B0604020202020204" pitchFamily="34" charset="0"/>
              <a:buChar char="•"/>
            </a:pPr>
            <a:endParaRPr lang="en-GB" sz="1600" dirty="0">
              <a:latin typeface="+mn-lt"/>
              <a:ea typeface="Calibri"/>
              <a:cs typeface="Calibri"/>
              <a:sym typeface="Calibri"/>
            </a:endParaRPr>
          </a:p>
          <a:p>
            <a:pPr marL="0" lvl="0" indent="0" algn="l" rtl="0">
              <a:lnSpc>
                <a:spcPct val="117999"/>
              </a:lnSpc>
              <a:spcBef>
                <a:spcPts val="3200"/>
              </a:spcBef>
              <a:spcAft>
                <a:spcPts val="0"/>
              </a:spcAft>
              <a:buNone/>
            </a:pPr>
            <a:endParaRPr lang="en-GB" sz="1600" dirty="0">
              <a:latin typeface="+mn-lt"/>
              <a:ea typeface="Calibri"/>
              <a:cs typeface="Calibri"/>
              <a:sym typeface="Calibri"/>
            </a:endParaRPr>
          </a:p>
          <a:p>
            <a:pPr marL="0" lvl="0" indent="0" algn="l" rtl="0">
              <a:lnSpc>
                <a:spcPct val="117999"/>
              </a:lnSpc>
              <a:spcBef>
                <a:spcPts val="3200"/>
              </a:spcBef>
              <a:spcAft>
                <a:spcPts val="0"/>
              </a:spcAft>
              <a:buNone/>
            </a:pPr>
            <a:endParaRPr lang="en-GB" sz="1600" dirty="0">
              <a:latin typeface="+mn-lt"/>
              <a:ea typeface="Calibri"/>
              <a:cs typeface="Calibri"/>
              <a:sym typeface="Calibri"/>
            </a:endParaRPr>
          </a:p>
          <a:p>
            <a:pPr marL="0" lvl="0" indent="0" algn="l" rtl="0">
              <a:lnSpc>
                <a:spcPct val="117999"/>
              </a:lnSpc>
              <a:spcBef>
                <a:spcPts val="3200"/>
              </a:spcBef>
              <a:spcAft>
                <a:spcPts val="0"/>
              </a:spcAft>
              <a:buNone/>
            </a:pPr>
            <a:endParaRPr lang="en-GB" sz="1600" dirty="0">
              <a:latin typeface="+mn-lt"/>
              <a:ea typeface="Calibri"/>
              <a:cs typeface="Calibri"/>
              <a:sym typeface="Calibri"/>
            </a:endParaRPr>
          </a:p>
          <a:p>
            <a:pPr marL="0" lvl="0" indent="0" algn="l" rtl="0">
              <a:lnSpc>
                <a:spcPct val="117999"/>
              </a:lnSpc>
              <a:spcBef>
                <a:spcPts val="3200"/>
              </a:spcBef>
              <a:spcAft>
                <a:spcPts val="0"/>
              </a:spcAft>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12</a:t>
            </a:fld>
            <a:endParaRPr lang="en-US"/>
          </a:p>
        </p:txBody>
      </p:sp>
    </p:spTree>
    <p:extLst>
      <p:ext uri="{BB962C8B-B14F-4D97-AF65-F5344CB8AC3E}">
        <p14:creationId xmlns:p14="http://schemas.microsoft.com/office/powerpoint/2010/main" val="3327649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endParaRPr lang="en-US" dirty="0"/>
          </a:p>
        </p:txBody>
      </p:sp>
      <p:sp>
        <p:nvSpPr>
          <p:cNvPr id="4" name="Slide Number Placeholder 3"/>
          <p:cNvSpPr>
            <a:spLocks noGrp="1"/>
          </p:cNvSpPr>
          <p:nvPr>
            <p:ph type="sldNum" sz="quarter" idx="5"/>
          </p:nvPr>
        </p:nvSpPr>
        <p:spPr/>
        <p:txBody>
          <a:bodyPr/>
          <a:lstStyle/>
          <a:p>
            <a:fld id="{C2F12835-E945-734F-925E-26681104583C}" type="slidenum">
              <a:rPr lang="en-US" smtClean="0"/>
              <a:t>13</a:t>
            </a:fld>
            <a:endParaRPr lang="en-US"/>
          </a:p>
        </p:txBody>
      </p:sp>
    </p:spTree>
    <p:extLst>
      <p:ext uri="{BB962C8B-B14F-4D97-AF65-F5344CB8AC3E}">
        <p14:creationId xmlns:p14="http://schemas.microsoft.com/office/powerpoint/2010/main" val="1282299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1800"/>
              <a:buFont typeface="Calibri"/>
              <a:buNone/>
            </a:pPr>
            <a:r>
              <a:rPr lang="en-GB" sz="1600" dirty="0">
                <a:latin typeface="+mn-lt"/>
                <a:ea typeface="Calibri"/>
                <a:cs typeface="Calibri"/>
                <a:sym typeface="Calibri"/>
              </a:rPr>
              <a:t>(Teacher only)</a:t>
            </a:r>
          </a:p>
        </p:txBody>
      </p:sp>
      <p:sp>
        <p:nvSpPr>
          <p:cNvPr id="4" name="Slide Number Placeholder 3"/>
          <p:cNvSpPr>
            <a:spLocks noGrp="1"/>
          </p:cNvSpPr>
          <p:nvPr>
            <p:ph type="sldNum" sz="quarter" idx="5"/>
          </p:nvPr>
        </p:nvSpPr>
        <p:spPr/>
        <p:txBody>
          <a:bodyPr/>
          <a:lstStyle/>
          <a:p>
            <a:fld id="{C2F12835-E945-734F-925E-26681104583C}" type="slidenum">
              <a:rPr lang="en-US" smtClean="0"/>
              <a:t>2</a:t>
            </a:fld>
            <a:endParaRPr lang="en-US"/>
          </a:p>
        </p:txBody>
      </p:sp>
    </p:spTree>
    <p:extLst>
      <p:ext uri="{BB962C8B-B14F-4D97-AF65-F5344CB8AC3E}">
        <p14:creationId xmlns:p14="http://schemas.microsoft.com/office/powerpoint/2010/main" val="1414486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None/>
            </a:pPr>
            <a:r>
              <a:rPr lang="en-GB" sz="1600" b="1" u="sng" dirty="0">
                <a:latin typeface="+mn-lt"/>
                <a:ea typeface="Calibri"/>
                <a:cs typeface="Calibri"/>
                <a:sym typeface="Calibri"/>
              </a:rPr>
              <a:t>Learning outcomes (5 minutes)</a:t>
            </a:r>
            <a:endParaRPr lang="en-GB" sz="1600" dirty="0">
              <a:latin typeface="+mn-lt"/>
              <a:ea typeface="Calibri"/>
              <a:cs typeface="Calibri"/>
              <a:sym typeface="Calibri"/>
            </a:endParaRP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This lesson aims to encourage young people to think carefully about their data and privacy when downloading and using social media apps.</a:t>
            </a:r>
          </a:p>
          <a:p>
            <a:pPr marL="0" lvl="0" indent="0" algn="l" rtl="0">
              <a:lnSpc>
                <a:spcPct val="117999"/>
              </a:lnSpc>
              <a:spcBef>
                <a:spcPts val="0"/>
              </a:spcBef>
              <a:spcAft>
                <a:spcPts val="0"/>
              </a:spcAft>
              <a:buNone/>
            </a:pPr>
            <a:endParaRPr lang="en-GB" sz="1600" b="1" dirty="0">
              <a:latin typeface="+mn-lt"/>
              <a:ea typeface="Calibri"/>
              <a:cs typeface="Calibri"/>
              <a:sym typeface="Calibri"/>
            </a:endParaRPr>
          </a:p>
          <a:p>
            <a:pPr marL="0" lvl="0" indent="0" algn="l" rtl="0">
              <a:lnSpc>
                <a:spcPct val="117999"/>
              </a:lnSpc>
              <a:spcBef>
                <a:spcPts val="0"/>
              </a:spcBef>
              <a:spcAft>
                <a:spcPts val="0"/>
              </a:spcAft>
              <a:buNone/>
            </a:pPr>
            <a:endParaRPr lang="en-GB" sz="1600"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3</a:t>
            </a:fld>
            <a:endParaRPr lang="en-US"/>
          </a:p>
        </p:txBody>
      </p:sp>
    </p:spTree>
    <p:extLst>
      <p:ext uri="{BB962C8B-B14F-4D97-AF65-F5344CB8AC3E}">
        <p14:creationId xmlns:p14="http://schemas.microsoft.com/office/powerpoint/2010/main" val="2583852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None/>
            </a:pPr>
            <a:r>
              <a:rPr lang="en-GB" sz="1600" b="1" u="sng" dirty="0">
                <a:latin typeface="+mn-lt"/>
                <a:ea typeface="Calibri"/>
                <a:cs typeface="Calibri"/>
                <a:sym typeface="Calibri"/>
              </a:rPr>
              <a:t>Starter (5 minutes)</a:t>
            </a:r>
            <a:endParaRPr lang="en-GB" sz="1600" dirty="0">
              <a:latin typeface="+mn-lt"/>
              <a:ea typeface="Calibri"/>
              <a:cs typeface="Calibri"/>
              <a:sym typeface="Calibri"/>
            </a:endParaRP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Use this exercise as a conversation starter and to check pupils’ understanding of</a:t>
            </a:r>
            <a:r>
              <a:rPr lang="en-GB" sz="1600" b="1" dirty="0">
                <a:latin typeface="+mn-lt"/>
                <a:ea typeface="Calibri"/>
                <a:cs typeface="Calibri"/>
                <a:sym typeface="Calibri"/>
              </a:rPr>
              <a:t> social media</a:t>
            </a:r>
            <a:r>
              <a:rPr lang="en-GB" sz="1600" dirty="0">
                <a:latin typeface="+mn-lt"/>
                <a:ea typeface="Calibri"/>
                <a:cs typeface="Calibri"/>
                <a:sym typeface="Calibri"/>
              </a:rPr>
              <a:t>: technology that lets you communicate and share things with other people</a:t>
            </a:r>
            <a:r>
              <a:rPr lang="en-GB" sz="1600">
                <a:latin typeface="+mn-lt"/>
                <a:ea typeface="Calibri"/>
                <a:cs typeface="Calibri"/>
                <a:sym typeface="Calibri"/>
              </a:rPr>
              <a:t>, eg </a:t>
            </a:r>
            <a:r>
              <a:rPr lang="en-GB" sz="1600" dirty="0">
                <a:latin typeface="+mn-lt"/>
                <a:ea typeface="Calibri"/>
                <a:cs typeface="Calibri"/>
                <a:sym typeface="Calibri"/>
              </a:rPr>
              <a:t>photos, videos and chatting.</a:t>
            </a: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Pupils can vote with their hands or run to different corners of the classroom to express their opinion. Ask pupils to justify why they feel as they do. </a:t>
            </a: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Let students know that if they are under 13 and do have a social media account, they won’t get in trouble but it is good to tell an adult they trust to make sure they are using it safely. Companies often set a minimum age limit of 13 so that young people have enough awareness of how to use social media as well as being protected from any upsetting content when they are younger.</a:t>
            </a:r>
          </a:p>
        </p:txBody>
      </p:sp>
      <p:sp>
        <p:nvSpPr>
          <p:cNvPr id="4" name="Slide Number Placeholder 3"/>
          <p:cNvSpPr>
            <a:spLocks noGrp="1"/>
          </p:cNvSpPr>
          <p:nvPr>
            <p:ph type="sldNum" sz="quarter" idx="5"/>
          </p:nvPr>
        </p:nvSpPr>
        <p:spPr/>
        <p:txBody>
          <a:bodyPr/>
          <a:lstStyle/>
          <a:p>
            <a:fld id="{C2F12835-E945-734F-925E-26681104583C}" type="slidenum">
              <a:rPr lang="en-US" smtClean="0"/>
              <a:t>4</a:t>
            </a:fld>
            <a:endParaRPr lang="en-US"/>
          </a:p>
        </p:txBody>
      </p:sp>
    </p:spTree>
    <p:extLst>
      <p:ext uri="{BB962C8B-B14F-4D97-AF65-F5344CB8AC3E}">
        <p14:creationId xmlns:p14="http://schemas.microsoft.com/office/powerpoint/2010/main" val="2816019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2400"/>
              <a:buFont typeface="Calibri"/>
              <a:buNone/>
            </a:pPr>
            <a:r>
              <a:rPr lang="en-GB" b="1" dirty="0"/>
              <a:t>Activity 1 (20 minutes)</a:t>
            </a:r>
          </a:p>
          <a:p>
            <a:pPr marL="285750" lvl="0" indent="-285750" algn="l" rtl="0">
              <a:lnSpc>
                <a:spcPct val="117999"/>
              </a:lnSpc>
              <a:spcBef>
                <a:spcPts val="0"/>
              </a:spcBef>
              <a:spcAft>
                <a:spcPts val="0"/>
              </a:spcAft>
              <a:buClr>
                <a:schemeClr val="dk1"/>
              </a:buClr>
              <a:buSzPts val="2400"/>
              <a:buFont typeface="Calibri" panose="020B0604020202020204" pitchFamily="34" charset="0"/>
              <a:buChar char="•"/>
            </a:pPr>
            <a:r>
              <a:rPr lang="en-GB" dirty="0"/>
              <a:t>Show students this introductory slide. Bilal and his friend, Ella, are discussing a new social media app, </a:t>
            </a:r>
            <a:r>
              <a:rPr lang="en-GB" dirty="0" err="1"/>
              <a:t>Pix</a:t>
            </a:r>
            <a:r>
              <a:rPr lang="en-GB" dirty="0"/>
              <a:t>. 	</a:t>
            </a:r>
          </a:p>
        </p:txBody>
      </p:sp>
      <p:sp>
        <p:nvSpPr>
          <p:cNvPr id="4" name="Slide Number Placeholder 3"/>
          <p:cNvSpPr>
            <a:spLocks noGrp="1"/>
          </p:cNvSpPr>
          <p:nvPr>
            <p:ph type="sldNum" sz="quarter" idx="5"/>
          </p:nvPr>
        </p:nvSpPr>
        <p:spPr/>
        <p:txBody>
          <a:bodyPr/>
          <a:lstStyle/>
          <a:p>
            <a:fld id="{C2F12835-E945-734F-925E-26681104583C}" type="slidenum">
              <a:rPr lang="en-US" smtClean="0"/>
              <a:t>5</a:t>
            </a:fld>
            <a:endParaRPr lang="en-US"/>
          </a:p>
        </p:txBody>
      </p:sp>
    </p:spTree>
    <p:extLst>
      <p:ext uri="{BB962C8B-B14F-4D97-AF65-F5344CB8AC3E}">
        <p14:creationId xmlns:p14="http://schemas.microsoft.com/office/powerpoint/2010/main" val="516592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2400"/>
              <a:buFont typeface="Calibri"/>
              <a:buNone/>
            </a:pPr>
            <a:r>
              <a:rPr lang="en-GB" sz="1600" b="1" u="sng" dirty="0">
                <a:solidFill>
                  <a:srgbClr val="000000"/>
                </a:solidFill>
              </a:rPr>
              <a:t>Activity 1</a:t>
            </a:r>
          </a:p>
          <a:p>
            <a:pPr marL="285750" lvl="0" indent="-285750" algn="l" rtl="0">
              <a:lnSpc>
                <a:spcPct val="117999"/>
              </a:lnSpc>
              <a:spcBef>
                <a:spcPts val="0"/>
              </a:spcBef>
              <a:spcAft>
                <a:spcPts val="0"/>
              </a:spcAft>
              <a:buClr>
                <a:schemeClr val="dk1"/>
              </a:buClr>
              <a:buSzPts val="2400"/>
              <a:buFont typeface="Calibri" panose="020B0604020202020204" pitchFamily="34" charset="0"/>
              <a:buChar char="•"/>
            </a:pPr>
            <a:r>
              <a:rPr lang="en-GB" sz="1600" dirty="0">
                <a:solidFill>
                  <a:srgbClr val="000000"/>
                </a:solidFill>
              </a:rPr>
              <a:t>As a class, ask pupils to discuss why it is a good idea to talk to a trusted adult before downloading a new app. </a:t>
            </a:r>
            <a:r>
              <a:rPr lang="en-GB" sz="1600" i="1" dirty="0">
                <a:solidFill>
                  <a:srgbClr val="000000"/>
                </a:solidFill>
              </a:rPr>
              <a:t>(To check the app is suitable for your age, some apps cost money or require in-app purchases, to make sure the app is safe, to help you protect your privacy and </a:t>
            </a:r>
            <a:r>
              <a:rPr lang="en-GB" sz="1600" i="1">
                <a:solidFill>
                  <a:srgbClr val="000000"/>
                </a:solidFill>
              </a:rPr>
              <a:t>data eg </a:t>
            </a:r>
            <a:r>
              <a:rPr lang="en-GB" sz="1600" i="1" dirty="0">
                <a:solidFill>
                  <a:srgbClr val="000000"/>
                </a:solidFill>
              </a:rPr>
              <a:t>by checking privacy settings, setting strong passwords)</a:t>
            </a:r>
          </a:p>
          <a:p>
            <a:pPr marL="285750" lvl="0" indent="-285750" algn="l" rtl="0">
              <a:lnSpc>
                <a:spcPct val="117999"/>
              </a:lnSpc>
              <a:spcBef>
                <a:spcPts val="0"/>
              </a:spcBef>
              <a:spcAft>
                <a:spcPts val="0"/>
              </a:spcAft>
              <a:buClr>
                <a:schemeClr val="dk1"/>
              </a:buClr>
              <a:buSzPts val="2400"/>
              <a:buFont typeface="Calibri" panose="020B0604020202020204" pitchFamily="34" charset="0"/>
              <a:buChar char="•"/>
            </a:pPr>
            <a:r>
              <a:rPr lang="en-GB" sz="1600" dirty="0">
                <a:solidFill>
                  <a:srgbClr val="000000"/>
                </a:solidFill>
              </a:rPr>
              <a:t>Recap the definition of ‘personal data’ from </a:t>
            </a:r>
            <a:r>
              <a:rPr lang="en-GB" sz="1600" b="1" dirty="0">
                <a:solidFill>
                  <a:srgbClr val="000000"/>
                </a:solidFill>
              </a:rPr>
              <a:t>Lesson 1 – My</a:t>
            </a:r>
            <a:r>
              <a:rPr lang="en-GB" sz="1600" b="1" baseline="0" dirty="0">
                <a:solidFill>
                  <a:srgbClr val="000000"/>
                </a:solidFill>
              </a:rPr>
              <a:t> </a:t>
            </a:r>
            <a:r>
              <a:rPr lang="en-GB" sz="1600" b="1" dirty="0">
                <a:solidFill>
                  <a:srgbClr val="000000"/>
                </a:solidFill>
              </a:rPr>
              <a:t>Personal Data.</a:t>
            </a:r>
            <a:r>
              <a:rPr lang="en-GB" sz="1600" b="1" baseline="0" dirty="0">
                <a:solidFill>
                  <a:srgbClr val="000000"/>
                </a:solidFill>
              </a:rPr>
              <a:t> </a:t>
            </a:r>
            <a:r>
              <a:rPr lang="en-GB" sz="1600" dirty="0">
                <a:solidFill>
                  <a:srgbClr val="000000"/>
                </a:solidFill>
              </a:rPr>
              <a:t>Personal data is information about us or our activities. The apps and websites we use collect our personal data, such as our location, our age, and the things we access online. </a:t>
            </a:r>
          </a:p>
        </p:txBody>
      </p:sp>
      <p:sp>
        <p:nvSpPr>
          <p:cNvPr id="4" name="Slide Number Placeholder 3"/>
          <p:cNvSpPr>
            <a:spLocks noGrp="1"/>
          </p:cNvSpPr>
          <p:nvPr>
            <p:ph type="sldNum" sz="quarter" idx="5"/>
          </p:nvPr>
        </p:nvSpPr>
        <p:spPr/>
        <p:txBody>
          <a:bodyPr/>
          <a:lstStyle/>
          <a:p>
            <a:fld id="{C2F12835-E945-734F-925E-26681104583C}" type="slidenum">
              <a:rPr lang="en-US" smtClean="0"/>
              <a:t>6</a:t>
            </a:fld>
            <a:endParaRPr lang="en-US"/>
          </a:p>
        </p:txBody>
      </p:sp>
    </p:spTree>
    <p:extLst>
      <p:ext uri="{BB962C8B-B14F-4D97-AF65-F5344CB8AC3E}">
        <p14:creationId xmlns:p14="http://schemas.microsoft.com/office/powerpoint/2010/main" val="4210779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7999"/>
              </a:lnSpc>
              <a:spcBef>
                <a:spcPts val="0"/>
              </a:spcBef>
              <a:spcAft>
                <a:spcPts val="0"/>
              </a:spcAft>
              <a:buClr>
                <a:schemeClr val="dk1"/>
              </a:buClr>
              <a:buSzPts val="2400"/>
              <a:buFont typeface="Calibri"/>
              <a:buNone/>
            </a:pPr>
            <a:r>
              <a:rPr lang="en-GB" sz="1600" b="1" u="sng" dirty="0">
                <a:solidFill>
                  <a:srgbClr val="000000"/>
                </a:solidFill>
              </a:rPr>
              <a:t>Activity 1</a:t>
            </a:r>
          </a:p>
          <a:p>
            <a:pPr marL="285750" lvl="0" indent="-285750" algn="l" rtl="0">
              <a:lnSpc>
                <a:spcPct val="117999"/>
              </a:lnSpc>
              <a:spcBef>
                <a:spcPts val="0"/>
              </a:spcBef>
              <a:spcAft>
                <a:spcPts val="0"/>
              </a:spcAft>
              <a:buClr>
                <a:schemeClr val="dk1"/>
              </a:buClr>
              <a:buSzPts val="2400"/>
              <a:buFont typeface="Calibri" panose="020B0604020202020204" pitchFamily="34" charset="0"/>
              <a:buChar char="•"/>
            </a:pPr>
            <a:r>
              <a:rPr lang="en-GB" sz="1600" dirty="0">
                <a:solidFill>
                  <a:srgbClr val="000000"/>
                </a:solidFill>
              </a:rPr>
              <a:t>New guidance is being brought in by the Information Commissioner's Office (ICO) that will mean that apps designed to be used by children will need to explain how their personal data is used in language they can understand</a:t>
            </a:r>
            <a:r>
              <a:rPr lang="en-GB" sz="1600">
                <a:solidFill>
                  <a:srgbClr val="000000"/>
                </a:solidFill>
              </a:rPr>
              <a:t>, eg </a:t>
            </a:r>
            <a:r>
              <a:rPr lang="en-GB" sz="1600" dirty="0">
                <a:solidFill>
                  <a:srgbClr val="000000"/>
                </a:solidFill>
              </a:rPr>
              <a:t>by video. So it should get easier to make decisions about how to keep our personal data safe.</a:t>
            </a:r>
          </a:p>
          <a:p>
            <a:pPr marL="0" lvl="0" indent="0" algn="l" rtl="0">
              <a:lnSpc>
                <a:spcPct val="117999"/>
              </a:lnSpc>
              <a:spcBef>
                <a:spcPts val="0"/>
              </a:spcBef>
              <a:spcAft>
                <a:spcPts val="0"/>
              </a:spcAft>
              <a:buClr>
                <a:schemeClr val="dk1"/>
              </a:buClr>
              <a:buSzPts val="2400"/>
              <a:buFont typeface="Calibri"/>
              <a:buNone/>
            </a:pPr>
            <a:endParaRPr lang="en-GB" sz="1600" dirty="0">
              <a:solidFill>
                <a:srgbClr val="000000"/>
              </a:solidFill>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7</a:t>
            </a:fld>
            <a:endParaRPr lang="en-US"/>
          </a:p>
        </p:txBody>
      </p:sp>
    </p:spTree>
    <p:extLst>
      <p:ext uri="{BB962C8B-B14F-4D97-AF65-F5344CB8AC3E}">
        <p14:creationId xmlns:p14="http://schemas.microsoft.com/office/powerpoint/2010/main" val="803505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Calibri"/>
              <a:buNone/>
            </a:pPr>
            <a:r>
              <a:rPr lang="en-GB" sz="1600" b="1" u="sng" dirty="0">
                <a:solidFill>
                  <a:schemeClr val="dk1"/>
                </a:solidFill>
                <a:latin typeface="+mn-lt"/>
                <a:ea typeface="Calibri"/>
                <a:cs typeface="Calibri"/>
                <a:sym typeface="Calibri"/>
              </a:rPr>
              <a:t>Activity 1 </a:t>
            </a:r>
            <a:endParaRPr lang="en-GB" sz="1600" dirty="0">
              <a:latin typeface="+mn-lt"/>
              <a:ea typeface="Calibri"/>
              <a:cs typeface="Calibri"/>
              <a:sym typeface="Calibri"/>
            </a:endParaRPr>
          </a:p>
          <a:p>
            <a:pPr marL="285750" lvl="0" indent="-285750" algn="l" rtl="0">
              <a:lnSpc>
                <a:spcPct val="117999"/>
              </a:lnSpc>
              <a:spcBef>
                <a:spcPts val="0"/>
              </a:spcBef>
              <a:spcAft>
                <a:spcPts val="0"/>
              </a:spcAft>
              <a:buSzPts val="1300"/>
              <a:buFont typeface="Calibri" panose="020B0604020202020204" pitchFamily="34" charset="0"/>
              <a:buChar char="•"/>
            </a:pPr>
            <a:r>
              <a:rPr lang="en-GB" sz="1600" dirty="0">
                <a:latin typeface="+mn-lt"/>
                <a:ea typeface="Calibri"/>
                <a:cs typeface="Calibri"/>
                <a:sym typeface="Calibri"/>
              </a:rPr>
              <a:t>If desired, hand out the </a:t>
            </a:r>
            <a:r>
              <a:rPr lang="en-GB" sz="1600" b="1" dirty="0">
                <a:latin typeface="+mn-lt"/>
                <a:ea typeface="Calibri"/>
                <a:cs typeface="Calibri"/>
                <a:sym typeface="Calibri"/>
              </a:rPr>
              <a:t>Public </a:t>
            </a:r>
            <a:r>
              <a:rPr lang="en-GB" sz="1600" b="1" dirty="0">
                <a:solidFill>
                  <a:srgbClr val="FF0000"/>
                </a:solidFill>
                <a:latin typeface="+mn-lt"/>
                <a:ea typeface="Calibri"/>
                <a:cs typeface="Calibri"/>
                <a:sym typeface="Calibri"/>
              </a:rPr>
              <a:t>or</a:t>
            </a:r>
            <a:r>
              <a:rPr lang="en-GB" sz="1600" b="1" dirty="0">
                <a:latin typeface="+mn-lt"/>
                <a:ea typeface="Calibri"/>
                <a:cs typeface="Calibri"/>
                <a:sym typeface="Calibri"/>
              </a:rPr>
              <a:t> Private? worksheet</a:t>
            </a:r>
            <a:r>
              <a:rPr lang="en-GB" sz="1600" dirty="0">
                <a:latin typeface="+mn-lt"/>
                <a:ea typeface="Calibri"/>
                <a:cs typeface="Calibri"/>
                <a:sym typeface="Calibri"/>
              </a:rPr>
              <a:t> to pupils to complete in small groups. Alternatively, you can go through the next slides as a class.</a:t>
            </a:r>
          </a:p>
          <a:p>
            <a:pPr marL="285750" lvl="0" indent="-285750" algn="l" rtl="0">
              <a:lnSpc>
                <a:spcPct val="117999"/>
              </a:lnSpc>
              <a:spcBef>
                <a:spcPts val="0"/>
              </a:spcBef>
              <a:spcAft>
                <a:spcPts val="0"/>
              </a:spcAft>
              <a:buSzPts val="1300"/>
              <a:buFont typeface="Calibri" panose="020B0604020202020204" pitchFamily="34" charset="0"/>
              <a:buChar char="•"/>
            </a:pPr>
            <a:r>
              <a:rPr lang="en-GB" sz="1600" dirty="0">
                <a:latin typeface="+mn-lt"/>
                <a:ea typeface="Calibri"/>
                <a:cs typeface="Calibri"/>
                <a:sym typeface="Calibri"/>
              </a:rPr>
              <a:t>Having a public profile has potential risks, such as:</a:t>
            </a:r>
          </a:p>
          <a:p>
            <a:pPr marL="895381" lvl="2" indent="-285750" algn="l" rtl="0">
              <a:lnSpc>
                <a:spcPct val="117999"/>
              </a:lnSpc>
              <a:spcBef>
                <a:spcPts val="0"/>
              </a:spcBef>
              <a:spcAft>
                <a:spcPts val="0"/>
              </a:spcAft>
              <a:buSzPts val="1300"/>
              <a:buFont typeface="Calibri" panose="02070309020205020404" pitchFamily="49" charset="0"/>
              <a:buChar char="o"/>
            </a:pPr>
            <a:r>
              <a:rPr lang="en-GB" sz="1600" dirty="0">
                <a:latin typeface="+mn-lt"/>
                <a:ea typeface="Calibri"/>
                <a:cs typeface="Calibri"/>
                <a:sym typeface="Calibri"/>
              </a:rPr>
              <a:t>it is easy for other people to find your personal details, such as birthday, names of family, location, or school</a:t>
            </a:r>
          </a:p>
          <a:p>
            <a:pPr marL="895381" lvl="2" indent="-285750" algn="l" rtl="0">
              <a:lnSpc>
                <a:spcPct val="117999"/>
              </a:lnSpc>
              <a:spcBef>
                <a:spcPts val="0"/>
              </a:spcBef>
              <a:spcAft>
                <a:spcPts val="0"/>
              </a:spcAft>
              <a:buSzPts val="1300"/>
              <a:buFont typeface="Calibri" panose="02070309020205020404" pitchFamily="49" charset="0"/>
              <a:buChar char="o"/>
            </a:pPr>
            <a:r>
              <a:rPr lang="en-GB" sz="1600" dirty="0">
                <a:latin typeface="+mn-lt"/>
                <a:ea typeface="Calibri"/>
                <a:cs typeface="Calibri"/>
                <a:sym typeface="Calibri"/>
              </a:rPr>
              <a:t>unwanted people can follow you </a:t>
            </a:r>
          </a:p>
          <a:p>
            <a:pPr marL="895381" lvl="2" indent="-285750" algn="l" rtl="0">
              <a:lnSpc>
                <a:spcPct val="117999"/>
              </a:lnSpc>
              <a:spcBef>
                <a:spcPts val="0"/>
              </a:spcBef>
              <a:spcAft>
                <a:spcPts val="0"/>
              </a:spcAft>
              <a:buSzPts val="1300"/>
              <a:buFont typeface="Calibri" panose="02070309020205020404" pitchFamily="49" charset="0"/>
              <a:buChar char="o"/>
            </a:pPr>
            <a:r>
              <a:rPr lang="en-GB" sz="1600" dirty="0">
                <a:latin typeface="+mn-lt"/>
                <a:ea typeface="Calibri"/>
                <a:cs typeface="Calibri"/>
                <a:sym typeface="Calibri"/>
              </a:rPr>
              <a:t>embarrassing posts or pictures can be hard to remove from the internet.</a:t>
            </a:r>
          </a:p>
          <a:p>
            <a:pPr marL="285750" lvl="1" indent="-285750" algn="l" rtl="0">
              <a:lnSpc>
                <a:spcPct val="117999"/>
              </a:lnSpc>
              <a:spcBef>
                <a:spcPts val="0"/>
              </a:spcBef>
              <a:spcAft>
                <a:spcPts val="0"/>
              </a:spcAft>
              <a:buSzPts val="1300"/>
              <a:buFont typeface="Calibri" panose="020B0604020202020204" pitchFamily="34" charset="0"/>
              <a:buChar char="•"/>
            </a:pPr>
            <a:r>
              <a:rPr lang="en-GB" sz="1600" dirty="0">
                <a:solidFill>
                  <a:srgbClr val="3C4043"/>
                </a:solidFill>
                <a:highlight>
                  <a:srgbClr val="FFFFFF"/>
                </a:highlight>
                <a:latin typeface="+mn-lt"/>
                <a:ea typeface="Calibri"/>
                <a:cs typeface="Calibri"/>
                <a:sym typeface="Calibri"/>
              </a:rPr>
              <a:t>The ICO's new code will mean that soon children’s profiles will automatically be set to private, without you having to do anything.</a:t>
            </a:r>
          </a:p>
          <a:p>
            <a:pPr marL="285750" lvl="1" indent="-285750" algn="l" rtl="0">
              <a:lnSpc>
                <a:spcPct val="117999"/>
              </a:lnSpc>
              <a:spcBef>
                <a:spcPts val="0"/>
              </a:spcBef>
              <a:spcAft>
                <a:spcPts val="0"/>
              </a:spcAft>
              <a:buSzPts val="1300"/>
              <a:buFont typeface="Calibri" panose="020B0604020202020204" pitchFamily="34" charset="0"/>
              <a:buChar char="•"/>
            </a:pPr>
            <a:r>
              <a:rPr lang="en-GB" sz="1600" dirty="0">
                <a:latin typeface="+mn-lt"/>
                <a:ea typeface="Calibri"/>
                <a:cs typeface="Calibri"/>
                <a:sym typeface="Calibri"/>
              </a:rPr>
              <a:t>Remind pupils</a:t>
            </a:r>
            <a:r>
              <a:rPr lang="en-GB" sz="1600" baseline="0" dirty="0">
                <a:latin typeface="+mn-lt"/>
                <a:ea typeface="Calibri"/>
                <a:cs typeface="Calibri"/>
                <a:sym typeface="Calibri"/>
              </a:rPr>
              <a:t> that</a:t>
            </a:r>
            <a:r>
              <a:rPr lang="en-GB" sz="1600" dirty="0">
                <a:latin typeface="+mn-lt"/>
                <a:ea typeface="Calibri"/>
                <a:cs typeface="Calibri"/>
                <a:sym typeface="Calibri"/>
              </a:rPr>
              <a:t> even if they have a private profile from other users, the app itself can still access their personal data.</a:t>
            </a:r>
          </a:p>
          <a:p>
            <a:pPr marL="0" lvl="0" indent="0" algn="l" rtl="0">
              <a:lnSpc>
                <a:spcPct val="117999"/>
              </a:lnSpc>
              <a:spcBef>
                <a:spcPts val="0"/>
              </a:spcBef>
              <a:spcAft>
                <a:spcPts val="0"/>
              </a:spcAft>
              <a:buNone/>
            </a:pPr>
            <a:endParaRPr lang="en-GB" sz="1600" dirty="0">
              <a:latin typeface="+mn-lt"/>
              <a:ea typeface="Calibri"/>
              <a:cs typeface="Calibri"/>
              <a:sym typeface="Calibri"/>
            </a:endParaRPr>
          </a:p>
          <a:p>
            <a:pPr marL="0" lvl="0" indent="0" algn="l" rtl="0">
              <a:lnSpc>
                <a:spcPct val="117999"/>
              </a:lnSpc>
              <a:spcBef>
                <a:spcPts val="0"/>
              </a:spcBef>
              <a:spcAft>
                <a:spcPts val="0"/>
              </a:spcAft>
              <a:buNone/>
            </a:pPr>
            <a:endParaRPr lang="en-GB" sz="1300" dirty="0">
              <a:latin typeface="+mn-lt"/>
              <a:ea typeface="Calibri"/>
              <a:cs typeface="Calibri"/>
              <a:sym typeface="Calibri"/>
            </a:endParaRPr>
          </a:p>
          <a:p>
            <a:pPr marL="0" lvl="0" indent="0" algn="l" rtl="0">
              <a:lnSpc>
                <a:spcPct val="117999"/>
              </a:lnSpc>
              <a:spcBef>
                <a:spcPts val="0"/>
              </a:spcBef>
              <a:spcAft>
                <a:spcPts val="0"/>
              </a:spcAft>
              <a:buNone/>
            </a:pPr>
            <a:endParaRPr lang="en-GB" sz="1300" b="1" dirty="0">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fld id="{C2F12835-E945-734F-925E-26681104583C}" type="slidenum">
              <a:rPr lang="en-US" smtClean="0"/>
              <a:t>8</a:t>
            </a:fld>
            <a:endParaRPr lang="en-US"/>
          </a:p>
        </p:txBody>
      </p:sp>
    </p:spTree>
    <p:extLst>
      <p:ext uri="{BB962C8B-B14F-4D97-AF65-F5344CB8AC3E}">
        <p14:creationId xmlns:p14="http://schemas.microsoft.com/office/powerpoint/2010/main" val="2943247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Calibri"/>
              <a:buNone/>
            </a:pPr>
            <a:r>
              <a:rPr lang="en-GB" sz="1600" b="1" u="sng" dirty="0">
                <a:solidFill>
                  <a:schemeClr val="dk1"/>
                </a:solidFill>
                <a:latin typeface="+mn-lt"/>
                <a:ea typeface="Calibri"/>
                <a:cs typeface="Calibri"/>
                <a:sym typeface="Calibri"/>
              </a:rPr>
              <a:t>Activity 1</a:t>
            </a:r>
            <a:endParaRPr lang="en-GB" sz="1600" b="1" dirty="0">
              <a:solidFill>
                <a:schemeClr val="dk1"/>
              </a:solidFill>
              <a:latin typeface="+mn-lt"/>
              <a:ea typeface="Calibri"/>
              <a:cs typeface="Calibri"/>
              <a:sym typeface="Calibri"/>
            </a:endParaRPr>
          </a:p>
          <a:p>
            <a:pPr marL="457200" lvl="0" indent="-311150" algn="l" rtl="0">
              <a:spcBef>
                <a:spcPts val="0"/>
              </a:spcBef>
              <a:spcAft>
                <a:spcPts val="0"/>
              </a:spcAft>
              <a:buSzPts val="1300"/>
              <a:buChar char="●"/>
            </a:pPr>
            <a:r>
              <a:rPr lang="en-GB" sz="1600" dirty="0">
                <a:latin typeface="+mn-lt"/>
                <a:ea typeface="Calibri"/>
                <a:cs typeface="Calibri"/>
                <a:sym typeface="Calibri"/>
              </a:rPr>
              <a:t>Use the </a:t>
            </a:r>
            <a:r>
              <a:rPr lang="en-GB" sz="1600" b="1" dirty="0">
                <a:latin typeface="+mn-lt"/>
                <a:ea typeface="Calibri"/>
                <a:cs typeface="Calibri"/>
                <a:sym typeface="Calibri"/>
              </a:rPr>
              <a:t>Allow Notifications? worksheet</a:t>
            </a:r>
            <a:r>
              <a:rPr lang="en-GB" sz="1600" dirty="0">
                <a:latin typeface="+mn-lt"/>
                <a:ea typeface="Calibri"/>
                <a:cs typeface="Calibri"/>
                <a:sym typeface="Calibri"/>
              </a:rPr>
              <a:t> to discuss how apps use personal data to deliver notifications. </a:t>
            </a:r>
          </a:p>
          <a:p>
            <a:pPr marL="457200" lvl="0" indent="-311150" algn="l" rtl="0">
              <a:lnSpc>
                <a:spcPct val="117999"/>
              </a:lnSpc>
              <a:spcBef>
                <a:spcPts val="0"/>
              </a:spcBef>
              <a:spcAft>
                <a:spcPts val="0"/>
              </a:spcAft>
              <a:buSzPts val="1300"/>
              <a:buFont typeface="Calibri"/>
              <a:buChar char="●"/>
            </a:pPr>
            <a:r>
              <a:rPr lang="en-GB" sz="1600" dirty="0">
                <a:latin typeface="+mn-lt"/>
                <a:ea typeface="Calibri"/>
                <a:cs typeface="Calibri"/>
                <a:sym typeface="Calibri"/>
              </a:rPr>
              <a:t>Discuss the advantages and disadvantages of push notifications – Bilal is kept updated but the notifications could become annoying and are making him check the app too much. The notifications are also suggesting that Bilal pays for features -  ‘in-app purchases’ - which could make him feel under pressure to spend money.</a:t>
            </a:r>
          </a:p>
        </p:txBody>
      </p:sp>
      <p:sp>
        <p:nvSpPr>
          <p:cNvPr id="4" name="Slide Number Placeholder 3"/>
          <p:cNvSpPr>
            <a:spLocks noGrp="1"/>
          </p:cNvSpPr>
          <p:nvPr>
            <p:ph type="sldNum" sz="quarter" idx="5"/>
          </p:nvPr>
        </p:nvSpPr>
        <p:spPr/>
        <p:txBody>
          <a:bodyPr/>
          <a:lstStyle/>
          <a:p>
            <a:fld id="{C2F12835-E945-734F-925E-26681104583C}" type="slidenum">
              <a:rPr lang="en-US" smtClean="0"/>
              <a:t>9</a:t>
            </a:fld>
            <a:endParaRPr lang="en-US"/>
          </a:p>
        </p:txBody>
      </p:sp>
    </p:spTree>
    <p:extLst>
      <p:ext uri="{BB962C8B-B14F-4D97-AF65-F5344CB8AC3E}">
        <p14:creationId xmlns:p14="http://schemas.microsoft.com/office/powerpoint/2010/main" val="2614144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F6E24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6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CF98B20-D4EB-A34F-AF65-702342993EBD}"/>
              </a:ext>
            </a:extLst>
          </p:cNvPr>
          <p:cNvSpPr/>
          <p:nvPr userDrawn="1"/>
        </p:nvSpPr>
        <p:spPr>
          <a:xfrm>
            <a:off x="0" y="2405743"/>
            <a:ext cx="16257588" cy="6738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0A9DECB4-79DB-5648-B960-B0B3C1CA4EF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655682" y="531010"/>
            <a:ext cx="1671540" cy="747329"/>
          </a:xfrm>
          <a:prstGeom prst="rect">
            <a:avLst/>
          </a:prstGeom>
        </p:spPr>
      </p:pic>
      <p:cxnSp>
        <p:nvCxnSpPr>
          <p:cNvPr id="13" name="Straight Connector 12">
            <a:extLst>
              <a:ext uri="{FF2B5EF4-FFF2-40B4-BE49-F238E27FC236}">
                <a16:creationId xmlns:a16="http://schemas.microsoft.com/office/drawing/2014/main" id="{10F890D7-E1AB-6545-B697-BCBC6CB6C611}"/>
              </a:ext>
            </a:extLst>
          </p:cNvPr>
          <p:cNvCxnSpPr>
            <a:cxnSpLocks/>
          </p:cNvCxnSpPr>
          <p:nvPr userDrawn="1"/>
        </p:nvCxnSpPr>
        <p:spPr>
          <a:xfrm>
            <a:off x="949352" y="8587318"/>
            <a:ext cx="14358885" cy="0"/>
          </a:xfrm>
          <a:prstGeom prst="line">
            <a:avLst/>
          </a:prstGeom>
          <a:ln w="57150">
            <a:solidFill>
              <a:srgbClr val="0199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57418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6E2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6513" y="577851"/>
            <a:ext cx="10176825" cy="1528233"/>
          </a:xfrm>
          <a:prstGeom prst="rect">
            <a:avLst/>
          </a:prstGeom>
        </p:spPr>
        <p:txBody>
          <a:bodyPr vert="horz" lIns="91440" tIns="45720" rIns="91440" bIns="45720" rtlCol="0" anchor="t">
            <a:normAutofit/>
          </a:bodyPr>
          <a:lstStyle/>
          <a:p>
            <a:r>
              <a:rPr lang="en-GB" dirty="0"/>
              <a:t>Click to edit Master title style</a:t>
            </a:r>
            <a:endParaRPr lang="en-US" dirty="0"/>
          </a:p>
        </p:txBody>
      </p:sp>
      <p:sp>
        <p:nvSpPr>
          <p:cNvPr id="3" name="Text Placeholder 2"/>
          <p:cNvSpPr>
            <a:spLocks noGrp="1"/>
          </p:cNvSpPr>
          <p:nvPr>
            <p:ph type="body" idx="1"/>
          </p:nvPr>
        </p:nvSpPr>
        <p:spPr>
          <a:xfrm>
            <a:off x="906513" y="2764365"/>
            <a:ext cx="14022170" cy="499110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3"/>
          </p:nvPr>
        </p:nvSpPr>
        <p:spPr>
          <a:xfrm>
            <a:off x="906513" y="8100485"/>
            <a:ext cx="5486936" cy="486833"/>
          </a:xfrm>
          <a:prstGeom prst="rect">
            <a:avLst/>
          </a:prstGeom>
        </p:spPr>
        <p:txBody>
          <a:bodyPr vert="horz" lIns="91440" tIns="45720" rIns="91440" bIns="45720" rtlCol="0" anchor="ctr"/>
          <a:lstStyle>
            <a:lvl1pPr algn="ct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l"/>
            <a:r>
              <a:rPr lang="en-US" dirty="0"/>
              <a:t>Project</a:t>
            </a:r>
            <a:endParaRPr lang="en-US" sz="1300" dirty="0"/>
          </a:p>
        </p:txBody>
      </p:sp>
      <p:sp>
        <p:nvSpPr>
          <p:cNvPr id="6" name="Slide Number Placeholder 5"/>
          <p:cNvSpPr>
            <a:spLocks noGrp="1"/>
          </p:cNvSpPr>
          <p:nvPr>
            <p:ph type="sldNum" sz="quarter" idx="4"/>
          </p:nvPr>
        </p:nvSpPr>
        <p:spPr>
          <a:xfrm>
            <a:off x="11733432" y="8100485"/>
            <a:ext cx="3657957" cy="486833"/>
          </a:xfrm>
          <a:prstGeom prst="rect">
            <a:avLst/>
          </a:prstGeom>
        </p:spPr>
        <p:txBody>
          <a:bodyPr vert="horz" lIns="91440" tIns="45720" rIns="91440" bIns="45720" rtlCol="0" anchor="ctr"/>
          <a:lstStyle>
            <a:lvl1pPr algn="r">
              <a:defRPr sz="13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Page </a:t>
            </a:r>
            <a:fld id="{432B18D9-5593-6942-891F-B8C99E4675E7}" type="slidenum">
              <a:rPr lang="en-US" smtClean="0"/>
              <a:pPr/>
              <a:t>‹#›</a:t>
            </a:fld>
            <a:endParaRPr lang="en-US" sz="1300" dirty="0"/>
          </a:p>
        </p:txBody>
      </p:sp>
    </p:spTree>
    <p:extLst>
      <p:ext uri="{BB962C8B-B14F-4D97-AF65-F5344CB8AC3E}">
        <p14:creationId xmlns:p14="http://schemas.microsoft.com/office/powerpoint/2010/main" val="1851691708"/>
      </p:ext>
    </p:extLst>
  </p:cSld>
  <p:clrMap bg1="lt1" tx1="dk1" bg2="lt2" tx2="dk2" accent1="accent1" accent2="accent2" accent3="accent3" accent4="accent4" accent5="accent5" accent6="accent6" hlink="hlink" folHlink="folHlink"/>
  <p:sldLayoutIdLst>
    <p:sldLayoutId id="2147483683" r:id="rId1"/>
    <p:sldLayoutId id="2147483684" r:id="rId2"/>
  </p:sldLayoutIdLst>
  <p:txStyles>
    <p:title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p:titleStyle>
    <p:body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3.pn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8.svg"/><Relationship Id="rId4" Type="http://schemas.openxmlformats.org/officeDocument/2006/relationships/image" Target="../media/image4.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9.sv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1.sv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1.sv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hwb.gov.wales/curriculum-for-wales/cross-curricular-skills-frameworks/digital-competence-framework" TargetMode="External"/><Relationship Id="rId3" Type="http://schemas.openxmlformats.org/officeDocument/2006/relationships/hyperlink" Target="https://hwb.gov.wales/api/storage/35fae761-054b-4e9b-928c-03e86b3e207f/personal-and-social-education-framework.pdf" TargetMode="External"/><Relationship Id="rId7" Type="http://schemas.openxmlformats.org/officeDocument/2006/relationships/hyperlink" Target="https://hwb.gov.wales/curriculum-for-wales/health-and-well-bei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gov.wales/keeping-learners-safe" TargetMode="External"/><Relationship Id="rId5" Type="http://schemas.openxmlformats.org/officeDocument/2006/relationships/hyperlink" Target="https://www.safeguarding.wales/" TargetMode="External"/><Relationship Id="rId4" Type="http://schemas.openxmlformats.org/officeDocument/2006/relationships/hyperlink" Target="https://hwb.gov.wales/api/storage/dc5265c9-966c-49c8-b265-15ec6775f54a/dcf-years-3-to-6.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9.sv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54AE1-015C-2444-BB1D-39A1298ED0FB}"/>
              </a:ext>
            </a:extLst>
          </p:cNvPr>
          <p:cNvSpPr txBox="1">
            <a:spLocks/>
          </p:cNvSpPr>
          <p:nvPr/>
        </p:nvSpPr>
        <p:spPr>
          <a:xfrm>
            <a:off x="906513" y="3257556"/>
            <a:ext cx="8999487" cy="992775"/>
          </a:xfrm>
          <a:prstGeom prst="rect">
            <a:avLst/>
          </a:prstGeom>
        </p:spPr>
        <p:txBody>
          <a:bodyPr anchor="b" anchorCtr="0"/>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r>
              <a:rPr lang="en-US" b="1" dirty="0"/>
              <a:t>Staying Private on Social Media</a:t>
            </a:r>
          </a:p>
        </p:txBody>
      </p:sp>
      <p:sp>
        <p:nvSpPr>
          <p:cNvPr id="3" name="Subtitle 2">
            <a:extLst>
              <a:ext uri="{FF2B5EF4-FFF2-40B4-BE49-F238E27FC236}">
                <a16:creationId xmlns:a16="http://schemas.microsoft.com/office/drawing/2014/main" id="{EFBFB066-AB99-B34B-AC1D-7E23822E79D0}"/>
              </a:ext>
            </a:extLst>
          </p:cNvPr>
          <p:cNvSpPr txBox="1">
            <a:spLocks/>
          </p:cNvSpPr>
          <p:nvPr/>
        </p:nvSpPr>
        <p:spPr>
          <a:xfrm>
            <a:off x="992887" y="4671237"/>
            <a:ext cx="7276044" cy="1424764"/>
          </a:xfrm>
          <a:prstGeom prst="rect">
            <a:avLst/>
          </a:prstGeom>
        </p:spPr>
        <p:txBody>
          <a:bodyPr>
            <a:normAutofit/>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a:lnSpc>
                <a:spcPct val="100000"/>
              </a:lnSpc>
            </a:pPr>
            <a:r>
              <a:rPr lang="en-US" sz="3600" b="0" dirty="0">
                <a:latin typeface="Calibri" panose="020F0502020204030204" pitchFamily="34" charset="0"/>
                <a:cs typeface="Calibri" panose="020F0502020204030204" pitchFamily="34" charset="0"/>
              </a:rPr>
              <a:t>Understanding how your data is used on social media</a:t>
            </a:r>
          </a:p>
        </p:txBody>
      </p:sp>
      <p:pic>
        <p:nvPicPr>
          <p:cNvPr id="4" name="Picture 3">
            <a:extLst>
              <a:ext uri="{FF2B5EF4-FFF2-40B4-BE49-F238E27FC236}">
                <a16:creationId xmlns:a16="http://schemas.microsoft.com/office/drawing/2014/main" id="{98B7F824-C9CF-3642-9D8A-4956A047FB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2887" y="6096001"/>
            <a:ext cx="625073" cy="625073"/>
          </a:xfrm>
          <a:prstGeom prst="rect">
            <a:avLst/>
          </a:prstGeom>
        </p:spPr>
      </p:pic>
      <p:pic>
        <p:nvPicPr>
          <p:cNvPr id="5" name="Picture 4">
            <a:extLst>
              <a:ext uri="{FF2B5EF4-FFF2-40B4-BE49-F238E27FC236}">
                <a16:creationId xmlns:a16="http://schemas.microsoft.com/office/drawing/2014/main" id="{479CAB78-85FE-7A4C-9F88-770B8BF84D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2887" y="6096001"/>
            <a:ext cx="625073" cy="625073"/>
          </a:xfrm>
          <a:prstGeom prst="rect">
            <a:avLst/>
          </a:prstGeom>
        </p:spPr>
      </p:pic>
      <p:sp>
        <p:nvSpPr>
          <p:cNvPr id="6" name="Subtitle 2">
            <a:extLst>
              <a:ext uri="{FF2B5EF4-FFF2-40B4-BE49-F238E27FC236}">
                <a16:creationId xmlns:a16="http://schemas.microsoft.com/office/drawing/2014/main" id="{2747A608-7506-AD47-B980-A737B98FB42F}"/>
              </a:ext>
            </a:extLst>
          </p:cNvPr>
          <p:cNvSpPr txBox="1">
            <a:spLocks/>
          </p:cNvSpPr>
          <p:nvPr/>
        </p:nvSpPr>
        <p:spPr>
          <a:xfrm>
            <a:off x="1861742" y="6210042"/>
            <a:ext cx="3198032" cy="497017"/>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Calibri" panose="020B0604020202020204" pitchFamily="34" charset="0"/>
              <a:buNone/>
              <a:defRPr sz="2400" kern="1200">
                <a:solidFill>
                  <a:schemeClr val="tx1"/>
                </a:solidFill>
                <a:latin typeface="Overpass Mono" pitchFamily="49" charset="77"/>
                <a:ea typeface="+mn-ea"/>
                <a:cs typeface="+mn-cs"/>
              </a:defRPr>
            </a:lvl1pPr>
            <a:lvl2pPr marL="457200" indent="0" algn="ctr" defTabSz="914400" rtl="0" eaLnBrk="1" latinLnBrk="0" hangingPunct="1">
              <a:lnSpc>
                <a:spcPct val="90000"/>
              </a:lnSpc>
              <a:spcBef>
                <a:spcPts val="500"/>
              </a:spcBef>
              <a:buFont typeface="Calibri" panose="020B0604020202020204" pitchFamily="34" charset="0"/>
              <a:buNone/>
              <a:defRPr sz="2000" kern="1200">
                <a:solidFill>
                  <a:schemeClr val="tx1"/>
                </a:solidFill>
                <a:latin typeface="Overpass" pitchFamily="2" charset="77"/>
                <a:ea typeface="+mn-ea"/>
                <a:cs typeface="+mn-cs"/>
              </a:defRPr>
            </a:lvl2pPr>
            <a:lvl3pPr marL="914400" indent="0" algn="ctr" defTabSz="914400" rtl="0" eaLnBrk="1" latinLnBrk="0" hangingPunct="1">
              <a:lnSpc>
                <a:spcPct val="90000"/>
              </a:lnSpc>
              <a:spcBef>
                <a:spcPts val="500"/>
              </a:spcBef>
              <a:buFont typeface="Calibri" panose="020B0604020202020204" pitchFamily="34" charset="0"/>
              <a:buNone/>
              <a:defRPr sz="1800" kern="1200">
                <a:solidFill>
                  <a:schemeClr val="tx1"/>
                </a:solidFill>
                <a:latin typeface="Overpass" pitchFamily="2" charset="77"/>
                <a:ea typeface="+mn-ea"/>
                <a:cs typeface="+mn-cs"/>
              </a:defRPr>
            </a:lvl3pPr>
            <a:lvl4pPr marL="1371600" indent="0" algn="ctr" defTabSz="914400" rtl="0" eaLnBrk="1" latinLnBrk="0" hangingPunct="1">
              <a:lnSpc>
                <a:spcPct val="90000"/>
              </a:lnSpc>
              <a:spcBef>
                <a:spcPts val="500"/>
              </a:spcBef>
              <a:buFont typeface="Calibri" panose="020B0604020202020204" pitchFamily="34" charset="0"/>
              <a:buNone/>
              <a:defRPr sz="1600" kern="1200">
                <a:solidFill>
                  <a:schemeClr val="tx1"/>
                </a:solidFill>
                <a:latin typeface="Overpass" pitchFamily="2" charset="77"/>
                <a:ea typeface="+mn-ea"/>
                <a:cs typeface="+mn-cs"/>
              </a:defRPr>
            </a:lvl4pPr>
            <a:lvl5pPr marL="1828800" indent="0" algn="ctr" defTabSz="914400" rtl="0" eaLnBrk="1" latinLnBrk="0" hangingPunct="1">
              <a:lnSpc>
                <a:spcPct val="90000"/>
              </a:lnSpc>
              <a:spcBef>
                <a:spcPts val="500"/>
              </a:spcBef>
              <a:buFont typeface="Calibri" panose="020B0604020202020204" pitchFamily="34" charset="0"/>
              <a:buNone/>
              <a:defRPr sz="1600" kern="1200">
                <a:solidFill>
                  <a:schemeClr val="tx1"/>
                </a:solidFill>
                <a:latin typeface="Overpass" pitchFamily="2" charset="77"/>
                <a:ea typeface="+mn-ea"/>
                <a:cs typeface="+mn-cs"/>
              </a:defRPr>
            </a:lvl5pPr>
            <a:lvl6pPr marL="2286000" indent="0" algn="ctr" defTabSz="914400" rtl="0" eaLnBrk="1" latinLnBrk="0" hangingPunct="1">
              <a:lnSpc>
                <a:spcPct val="90000"/>
              </a:lnSpc>
              <a:spcBef>
                <a:spcPts val="500"/>
              </a:spcBef>
              <a:buFont typeface="Calibri"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Calibri"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Calibri"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Calibri" panose="020B0604020202020204" pitchFamily="34" charset="0"/>
              <a:buNone/>
              <a:defRPr sz="1600" kern="1200">
                <a:solidFill>
                  <a:schemeClr val="tx1"/>
                </a:solidFill>
                <a:latin typeface="+mn-lt"/>
                <a:ea typeface="+mn-ea"/>
                <a:cs typeface="+mn-cs"/>
              </a:defRPr>
            </a:lvl9pPr>
          </a:lstStyle>
          <a:p>
            <a:pPr>
              <a:lnSpc>
                <a:spcPct val="100000"/>
              </a:lnSpc>
            </a:pPr>
            <a:r>
              <a:rPr lang="en-US" sz="2800" dirty="0">
                <a:ea typeface="Verdana" panose="020B0604030504040204" pitchFamily="34" charset="0"/>
                <a:cs typeface="Verdana" panose="020B0604030504040204" pitchFamily="34" charset="0"/>
              </a:rPr>
              <a:t>Age group 9-11</a:t>
            </a:r>
          </a:p>
        </p:txBody>
      </p:sp>
      <p:pic>
        <p:nvPicPr>
          <p:cNvPr id="7" name="Graphic 6">
            <a:extLst>
              <a:ext uri="{FF2B5EF4-FFF2-40B4-BE49-F238E27FC236}">
                <a16:creationId xmlns:a16="http://schemas.microsoft.com/office/drawing/2014/main" id="{06452ACF-30CC-DE49-B77D-C6F93F5056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04321" y="1038288"/>
            <a:ext cx="4391226" cy="7067424"/>
          </a:xfrm>
          <a:prstGeom prst="rect">
            <a:avLst/>
          </a:prstGeom>
        </p:spPr>
      </p:pic>
      <p:pic>
        <p:nvPicPr>
          <p:cNvPr id="8" name="Graphic 7">
            <a:extLst>
              <a:ext uri="{FF2B5EF4-FFF2-40B4-BE49-F238E27FC236}">
                <a16:creationId xmlns:a16="http://schemas.microsoft.com/office/drawing/2014/main" id="{2C54FB0E-96AD-BE45-97C4-9CB43660CB8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5089" y="7725158"/>
            <a:ext cx="1671540" cy="747329"/>
          </a:xfrm>
          <a:prstGeom prst="rect">
            <a:avLst/>
          </a:prstGeom>
        </p:spPr>
      </p:pic>
      <p:pic>
        <p:nvPicPr>
          <p:cNvPr id="9" name="Graphic 8">
            <a:extLst>
              <a:ext uri="{FF2B5EF4-FFF2-40B4-BE49-F238E27FC236}">
                <a16:creationId xmlns:a16="http://schemas.microsoft.com/office/drawing/2014/main" id="{34636157-70E4-1E45-A651-97C3753127E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906519" y="7529513"/>
            <a:ext cx="1556472" cy="1100137"/>
          </a:xfrm>
          <a:prstGeom prst="rect">
            <a:avLst/>
          </a:prstGeom>
        </p:spPr>
      </p:pic>
      <p:cxnSp>
        <p:nvCxnSpPr>
          <p:cNvPr id="10" name="Straight Connector 9">
            <a:extLst>
              <a:ext uri="{FF2B5EF4-FFF2-40B4-BE49-F238E27FC236}">
                <a16:creationId xmlns:a16="http://schemas.microsoft.com/office/drawing/2014/main" id="{4445E0AD-3ED8-FE41-B08C-478FACEF9F0C}"/>
              </a:ext>
            </a:extLst>
          </p:cNvPr>
          <p:cNvCxnSpPr>
            <a:cxnSpLocks/>
          </p:cNvCxnSpPr>
          <p:nvPr/>
        </p:nvCxnSpPr>
        <p:spPr>
          <a:xfrm>
            <a:off x="992190" y="4350871"/>
            <a:ext cx="7136604" cy="0"/>
          </a:xfrm>
          <a:prstGeom prst="line">
            <a:avLst/>
          </a:prstGeom>
          <a:ln w="57150">
            <a:solidFill>
              <a:srgbClr val="01996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985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0F67C68-B4A8-AF47-98FB-BA136CEB946F}"/>
              </a:ext>
            </a:extLst>
          </p:cNvPr>
          <p:cNvGrpSpPr/>
          <p:nvPr/>
        </p:nvGrpSpPr>
        <p:grpSpPr>
          <a:xfrm>
            <a:off x="1263049" y="254123"/>
            <a:ext cx="13808189" cy="10604928"/>
            <a:chOff x="1263049" y="254123"/>
            <a:chExt cx="13808189" cy="10604928"/>
          </a:xfrm>
        </p:grpSpPr>
        <p:grpSp>
          <p:nvGrpSpPr>
            <p:cNvPr id="2" name="Group 1">
              <a:extLst>
                <a:ext uri="{FF2B5EF4-FFF2-40B4-BE49-F238E27FC236}">
                  <a16:creationId xmlns:a16="http://schemas.microsoft.com/office/drawing/2014/main" id="{8F21B3EB-4466-6745-83A0-253B285085C1}"/>
                </a:ext>
              </a:extLst>
            </p:cNvPr>
            <p:cNvGrpSpPr/>
            <p:nvPr/>
          </p:nvGrpSpPr>
          <p:grpSpPr>
            <a:xfrm>
              <a:off x="1263049" y="254123"/>
              <a:ext cx="5553376" cy="10604928"/>
              <a:chOff x="692201" y="-389727"/>
              <a:chExt cx="7790442" cy="14876911"/>
            </a:xfrm>
          </p:grpSpPr>
          <p:sp>
            <p:nvSpPr>
              <p:cNvPr id="3" name="Rounded Rectangle 2">
                <a:extLst>
                  <a:ext uri="{FF2B5EF4-FFF2-40B4-BE49-F238E27FC236}">
                    <a16:creationId xmlns:a16="http://schemas.microsoft.com/office/drawing/2014/main" id="{454E5492-5AB1-E841-BDA4-0A3526B80124}"/>
                  </a:ext>
                </a:extLst>
              </p:cNvPr>
              <p:cNvSpPr/>
              <p:nvPr/>
            </p:nvSpPr>
            <p:spPr>
              <a:xfrm>
                <a:off x="692201" y="-389727"/>
                <a:ext cx="7790442" cy="14876911"/>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C1165DCD-051E-5541-AB4F-7BE20D946FCB}"/>
                  </a:ext>
                </a:extLst>
              </p:cNvPr>
              <p:cNvSpPr/>
              <p:nvPr/>
            </p:nvSpPr>
            <p:spPr>
              <a:xfrm>
                <a:off x="1193575" y="787727"/>
                <a:ext cx="6787693" cy="12331928"/>
              </a:xfrm>
              <a:prstGeom prst="roundRect">
                <a:avLst>
                  <a:gd name="adj" fmla="val 0"/>
                </a:avLst>
              </a:prstGeom>
              <a:solidFill>
                <a:srgbClr val="791D7E"/>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FBF1A30-FE75-A34C-AA71-34499B8BE049}"/>
                  </a:ext>
                </a:extLst>
              </p:cNvPr>
              <p:cNvSpPr/>
              <p:nvPr/>
            </p:nvSpPr>
            <p:spPr>
              <a:xfrm>
                <a:off x="4234949" y="13436650"/>
                <a:ext cx="704946" cy="704514"/>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65F0BEA1-9F31-3148-9420-81363CF97845}"/>
                  </a:ext>
                </a:extLst>
              </p:cNvPr>
              <p:cNvSpPr/>
              <p:nvPr/>
            </p:nvSpPr>
            <p:spPr>
              <a:xfrm>
                <a:off x="3835829" y="203260"/>
                <a:ext cx="930876" cy="90616"/>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BDEFE50-2B3B-DF4E-A14D-41D5BBF0999B}"/>
                  </a:ext>
                </a:extLst>
              </p:cNvPr>
              <p:cNvSpPr/>
              <p:nvPr/>
            </p:nvSpPr>
            <p:spPr>
              <a:xfrm>
                <a:off x="5022582" y="124601"/>
                <a:ext cx="243786" cy="241203"/>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a:extLst>
                <a:ext uri="{FF2B5EF4-FFF2-40B4-BE49-F238E27FC236}">
                  <a16:creationId xmlns:a16="http://schemas.microsoft.com/office/drawing/2014/main" id="{4B0F9EF9-9D39-CE40-9C67-A4EBC11D8B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0967" y="1620000"/>
              <a:ext cx="2237538" cy="1440000"/>
            </a:xfrm>
            <a:prstGeom prst="rect">
              <a:avLst/>
            </a:prstGeom>
          </p:spPr>
        </p:pic>
        <p:sp>
          <p:nvSpPr>
            <p:cNvPr id="27" name="Rounded Rectangle 26">
              <a:extLst>
                <a:ext uri="{FF2B5EF4-FFF2-40B4-BE49-F238E27FC236}">
                  <a16:creationId xmlns:a16="http://schemas.microsoft.com/office/drawing/2014/main" id="{ED762B5D-7129-8E4A-9B52-03E523BF9A34}"/>
                </a:ext>
              </a:extLst>
            </p:cNvPr>
            <p:cNvSpPr/>
            <p:nvPr/>
          </p:nvSpPr>
          <p:spPr>
            <a:xfrm>
              <a:off x="2040328" y="3626629"/>
              <a:ext cx="3998820" cy="1658201"/>
            </a:xfrm>
            <a:prstGeom prst="roundRect">
              <a:avLst>
                <a:gd name="adj" fmla="val 75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76960E0D-8060-944E-8A91-C6E9E236FFBD}"/>
                </a:ext>
              </a:extLst>
            </p:cNvPr>
            <p:cNvSpPr txBox="1">
              <a:spLocks/>
            </p:cNvSpPr>
            <p:nvPr/>
          </p:nvSpPr>
          <p:spPr>
            <a:xfrm>
              <a:off x="2040328" y="3626628"/>
              <a:ext cx="3998820" cy="1658201"/>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000"/>
                </a:spcAft>
              </a:pPr>
              <a:r>
                <a:rPr lang="en-GB" sz="2000" b="1" dirty="0">
                  <a:solidFill>
                    <a:schemeClr val="bg1">
                      <a:lumMod val="50000"/>
                    </a:schemeClr>
                  </a:solidFill>
                  <a:latin typeface="Overpass Mono" pitchFamily="49" charset="77"/>
                  <a:ea typeface="Calibri"/>
                  <a:cs typeface="Calibri"/>
                  <a:sym typeface="Calibri"/>
                </a:rPr>
                <a:t>Bilal, you have posted 3 photos today. </a:t>
              </a:r>
            </a:p>
            <a:p>
              <a:pPr lvl="0" algn="ctr">
                <a:lnSpc>
                  <a:spcPct val="100000"/>
                </a:lnSpc>
                <a:spcBef>
                  <a:spcPts val="0"/>
                </a:spcBef>
                <a:spcAft>
                  <a:spcPts val="1000"/>
                </a:spcAft>
              </a:pPr>
              <a:r>
                <a:rPr lang="en-GB" sz="2000" b="1" dirty="0">
                  <a:solidFill>
                    <a:schemeClr val="bg1">
                      <a:lumMod val="50000"/>
                    </a:schemeClr>
                  </a:solidFill>
                  <a:latin typeface="Overpass Mono" pitchFamily="49" charset="77"/>
                  <a:ea typeface="Calibri"/>
                  <a:cs typeface="Calibri"/>
                  <a:sym typeface="Calibri"/>
                </a:rPr>
                <a:t>Get the new </a:t>
              </a:r>
              <a:r>
                <a:rPr lang="en-GB" sz="2000" b="1" dirty="0" err="1">
                  <a:solidFill>
                    <a:schemeClr val="bg1">
                      <a:lumMod val="50000"/>
                    </a:schemeClr>
                  </a:solidFill>
                  <a:latin typeface="Overpass Mono" pitchFamily="49" charset="77"/>
                  <a:ea typeface="Calibri"/>
                  <a:cs typeface="Calibri"/>
                  <a:sym typeface="Calibri"/>
                </a:rPr>
                <a:t>Pix</a:t>
              </a:r>
              <a:r>
                <a:rPr lang="en-GB" sz="2000" b="1" dirty="0">
                  <a:solidFill>
                    <a:schemeClr val="bg1">
                      <a:lumMod val="50000"/>
                    </a:schemeClr>
                  </a:solidFill>
                  <a:latin typeface="Overpass Mono" pitchFamily="49" charset="77"/>
                  <a:ea typeface="Calibri"/>
                  <a:cs typeface="Calibri"/>
                  <a:sym typeface="Calibri"/>
                </a:rPr>
                <a:t> filters for £0.99 </a:t>
              </a:r>
            </a:p>
          </p:txBody>
        </p:sp>
        <p:sp>
          <p:nvSpPr>
            <p:cNvPr id="48" name="Title 1">
              <a:extLst>
                <a:ext uri="{FF2B5EF4-FFF2-40B4-BE49-F238E27FC236}">
                  <a16:creationId xmlns:a16="http://schemas.microsoft.com/office/drawing/2014/main" id="{86EB57CB-31CC-1B40-83C7-D1E12BDFC72B}"/>
                </a:ext>
              </a:extLst>
            </p:cNvPr>
            <p:cNvSpPr txBox="1">
              <a:spLocks/>
            </p:cNvSpPr>
            <p:nvPr/>
          </p:nvSpPr>
          <p:spPr>
            <a:xfrm>
              <a:off x="7685632" y="1080000"/>
              <a:ext cx="7385606"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Allow notifications?</a:t>
              </a:r>
            </a:p>
          </p:txBody>
        </p:sp>
        <p:sp>
          <p:nvSpPr>
            <p:cNvPr id="47" name="Rounded Rectangle 46">
              <a:extLst>
                <a:ext uri="{FF2B5EF4-FFF2-40B4-BE49-F238E27FC236}">
                  <a16:creationId xmlns:a16="http://schemas.microsoft.com/office/drawing/2014/main" id="{599FBD06-D761-0B40-880F-A62C47076433}"/>
                </a:ext>
              </a:extLst>
            </p:cNvPr>
            <p:cNvSpPr/>
            <p:nvPr/>
          </p:nvSpPr>
          <p:spPr>
            <a:xfrm>
              <a:off x="2040328" y="5482433"/>
              <a:ext cx="3998820" cy="1556572"/>
            </a:xfrm>
            <a:prstGeom prst="roundRect">
              <a:avLst>
                <a:gd name="adj" fmla="val 75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itle 1">
              <a:extLst>
                <a:ext uri="{FF2B5EF4-FFF2-40B4-BE49-F238E27FC236}">
                  <a16:creationId xmlns:a16="http://schemas.microsoft.com/office/drawing/2014/main" id="{B122FF43-C367-024A-BCCE-ADDBC3634111}"/>
                </a:ext>
              </a:extLst>
            </p:cNvPr>
            <p:cNvSpPr txBox="1">
              <a:spLocks/>
            </p:cNvSpPr>
            <p:nvPr/>
          </p:nvSpPr>
          <p:spPr>
            <a:xfrm>
              <a:off x="2040328" y="5482432"/>
              <a:ext cx="3998820" cy="155657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000"/>
                </a:spcAft>
              </a:pPr>
              <a:r>
                <a:rPr lang="en-GB" sz="2000" b="1" dirty="0">
                  <a:solidFill>
                    <a:schemeClr val="bg1">
                      <a:lumMod val="50000"/>
                    </a:schemeClr>
                  </a:solidFill>
                  <a:latin typeface="Overpass Mono" pitchFamily="49" charset="77"/>
                  <a:ea typeface="Calibri"/>
                  <a:cs typeface="Calibri"/>
                  <a:sym typeface="Calibri"/>
                </a:rPr>
                <a:t>Bilal, find out what events are happening in Sheffield near you.</a:t>
              </a:r>
            </a:p>
          </p:txBody>
        </p:sp>
        <p:sp>
          <p:nvSpPr>
            <p:cNvPr id="65" name="Rounded Rectangle 64">
              <a:extLst>
                <a:ext uri="{FF2B5EF4-FFF2-40B4-BE49-F238E27FC236}">
                  <a16:creationId xmlns:a16="http://schemas.microsoft.com/office/drawing/2014/main" id="{DB4B918D-1F1F-1C4B-851D-A8676344A286}"/>
                </a:ext>
              </a:extLst>
            </p:cNvPr>
            <p:cNvSpPr/>
            <p:nvPr/>
          </p:nvSpPr>
          <p:spPr>
            <a:xfrm>
              <a:off x="2040328" y="7221884"/>
              <a:ext cx="3998820" cy="1556572"/>
            </a:xfrm>
            <a:prstGeom prst="roundRect">
              <a:avLst>
                <a:gd name="adj" fmla="val 75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itle 1">
              <a:extLst>
                <a:ext uri="{FF2B5EF4-FFF2-40B4-BE49-F238E27FC236}">
                  <a16:creationId xmlns:a16="http://schemas.microsoft.com/office/drawing/2014/main" id="{6A6269A5-B70F-D44F-AB8F-757996BB98A2}"/>
                </a:ext>
              </a:extLst>
            </p:cNvPr>
            <p:cNvSpPr txBox="1">
              <a:spLocks/>
            </p:cNvSpPr>
            <p:nvPr/>
          </p:nvSpPr>
          <p:spPr>
            <a:xfrm>
              <a:off x="2040328" y="7221883"/>
              <a:ext cx="3998820" cy="155657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000"/>
                </a:spcAft>
              </a:pPr>
              <a:r>
                <a:rPr lang="en-GB" sz="2000" b="1" dirty="0">
                  <a:solidFill>
                    <a:schemeClr val="bg1">
                      <a:lumMod val="50000"/>
                    </a:schemeClr>
                  </a:solidFill>
                  <a:latin typeface="Overpass Mono" pitchFamily="49" charset="77"/>
                  <a:ea typeface="Calibri"/>
                  <a:cs typeface="Calibri"/>
                  <a:sym typeface="Calibri"/>
                </a:rPr>
                <a:t>Bilal, your contact </a:t>
              </a:r>
              <a:r>
                <a:rPr lang="en-GB" sz="2000" b="1" dirty="0" err="1">
                  <a:solidFill>
                    <a:schemeClr val="bg1">
                      <a:lumMod val="50000"/>
                    </a:schemeClr>
                  </a:solidFill>
                  <a:latin typeface="Overpass Mono" pitchFamily="49" charset="77"/>
                  <a:ea typeface="Calibri"/>
                  <a:cs typeface="Calibri"/>
                  <a:sym typeface="Calibri"/>
                </a:rPr>
                <a:t>MatildaG</a:t>
              </a:r>
              <a:r>
                <a:rPr lang="en-GB" sz="2000" b="1" dirty="0">
                  <a:solidFill>
                    <a:schemeClr val="bg1">
                      <a:lumMod val="50000"/>
                    </a:schemeClr>
                  </a:solidFill>
                  <a:latin typeface="Overpass Mono" pitchFamily="49" charset="77"/>
                  <a:ea typeface="Calibri"/>
                  <a:cs typeface="Calibri"/>
                  <a:sym typeface="Calibri"/>
                </a:rPr>
                <a:t> is on </a:t>
              </a:r>
              <a:r>
                <a:rPr lang="en-GB" sz="2000" b="1" dirty="0" err="1">
                  <a:solidFill>
                    <a:schemeClr val="bg1">
                      <a:lumMod val="50000"/>
                    </a:schemeClr>
                  </a:solidFill>
                  <a:latin typeface="Overpass Mono" pitchFamily="49" charset="77"/>
                  <a:ea typeface="Calibri"/>
                  <a:cs typeface="Calibri"/>
                  <a:sym typeface="Calibri"/>
                </a:rPr>
                <a:t>Pix</a:t>
              </a:r>
              <a:r>
                <a:rPr lang="en-GB" sz="2000" b="1" dirty="0">
                  <a:solidFill>
                    <a:schemeClr val="bg1">
                      <a:lumMod val="50000"/>
                    </a:schemeClr>
                  </a:solidFill>
                  <a:latin typeface="Overpass Mono" pitchFamily="49" charset="77"/>
                  <a:ea typeface="Calibri"/>
                  <a:cs typeface="Calibri"/>
                  <a:sym typeface="Calibri"/>
                </a:rPr>
                <a:t>. </a:t>
              </a:r>
            </a:p>
            <a:p>
              <a:pPr lvl="0" algn="ctr">
                <a:lnSpc>
                  <a:spcPct val="100000"/>
                </a:lnSpc>
                <a:spcBef>
                  <a:spcPts val="0"/>
                </a:spcBef>
                <a:spcAft>
                  <a:spcPts val="1000"/>
                </a:spcAft>
              </a:pPr>
              <a:r>
                <a:rPr lang="en-GB" sz="2000" b="1" dirty="0">
                  <a:solidFill>
                    <a:schemeClr val="bg1">
                      <a:lumMod val="50000"/>
                    </a:schemeClr>
                  </a:solidFill>
                  <a:latin typeface="Overpass Mono" pitchFamily="49" charset="77"/>
                  <a:ea typeface="Calibri"/>
                  <a:cs typeface="Calibri"/>
                  <a:sym typeface="Calibri"/>
                </a:rPr>
                <a:t>Connect?</a:t>
              </a:r>
            </a:p>
          </p:txBody>
        </p:sp>
        <p:grpSp>
          <p:nvGrpSpPr>
            <p:cNvPr id="67" name="Group 66">
              <a:extLst>
                <a:ext uri="{FF2B5EF4-FFF2-40B4-BE49-F238E27FC236}">
                  <a16:creationId xmlns:a16="http://schemas.microsoft.com/office/drawing/2014/main" id="{EDF57FCF-33DC-884A-AA28-9B804C7DBB12}"/>
                </a:ext>
              </a:extLst>
            </p:cNvPr>
            <p:cNvGrpSpPr/>
            <p:nvPr/>
          </p:nvGrpSpPr>
          <p:grpSpPr>
            <a:xfrm>
              <a:off x="8596607" y="2864067"/>
              <a:ext cx="5932277" cy="3888118"/>
              <a:chOff x="8006145" y="1734206"/>
              <a:chExt cx="5932277" cy="3888118"/>
            </a:xfrm>
          </p:grpSpPr>
          <p:sp>
            <p:nvSpPr>
              <p:cNvPr id="68" name="Rectangle 67">
                <a:extLst>
                  <a:ext uri="{FF2B5EF4-FFF2-40B4-BE49-F238E27FC236}">
                    <a16:creationId xmlns:a16="http://schemas.microsoft.com/office/drawing/2014/main" id="{656D0753-E9C6-8747-B1C8-9AFC75FDFBB3}"/>
                  </a:ext>
                </a:extLst>
              </p:cNvPr>
              <p:cNvSpPr/>
              <p:nvPr/>
            </p:nvSpPr>
            <p:spPr>
              <a:xfrm>
                <a:off x="8006145" y="1734207"/>
                <a:ext cx="5932277" cy="388811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C2A0453C-44D1-1343-9475-548AD363064F}"/>
                  </a:ext>
                </a:extLst>
              </p:cNvPr>
              <p:cNvSpPr/>
              <p:nvPr/>
            </p:nvSpPr>
            <p:spPr>
              <a:xfrm>
                <a:off x="8006145" y="1734206"/>
                <a:ext cx="5932277"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ounded Rectangle 69">
                <a:extLst>
                  <a:ext uri="{FF2B5EF4-FFF2-40B4-BE49-F238E27FC236}">
                    <a16:creationId xmlns:a16="http://schemas.microsoft.com/office/drawing/2014/main" id="{E8B0DA26-A0E4-C147-B55E-BEDBFA20A6AF}"/>
                  </a:ext>
                </a:extLst>
              </p:cNvPr>
              <p:cNvSpPr/>
              <p:nvPr/>
            </p:nvSpPr>
            <p:spPr>
              <a:xfrm>
                <a:off x="13542147" y="2482302"/>
                <a:ext cx="201578" cy="1244338"/>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1" name="Group 70">
                <a:extLst>
                  <a:ext uri="{FF2B5EF4-FFF2-40B4-BE49-F238E27FC236}">
                    <a16:creationId xmlns:a16="http://schemas.microsoft.com/office/drawing/2014/main" id="{F480AE77-63E3-8241-BE4F-043ACFD1DC6C}"/>
                  </a:ext>
                </a:extLst>
              </p:cNvPr>
              <p:cNvGrpSpPr/>
              <p:nvPr/>
            </p:nvGrpSpPr>
            <p:grpSpPr>
              <a:xfrm>
                <a:off x="8206961" y="1945760"/>
                <a:ext cx="624634" cy="177375"/>
                <a:chOff x="2886740" y="1651000"/>
                <a:chExt cx="651096" cy="175437"/>
              </a:xfrm>
            </p:grpSpPr>
            <p:sp>
              <p:nvSpPr>
                <p:cNvPr id="76" name="Oval 75">
                  <a:extLst>
                    <a:ext uri="{FF2B5EF4-FFF2-40B4-BE49-F238E27FC236}">
                      <a16:creationId xmlns:a16="http://schemas.microsoft.com/office/drawing/2014/main" id="{E6DE65B5-2D26-8246-9E58-A9B747F82445}"/>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C9AD4764-86E7-DD40-8311-053530C41E52}"/>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636EFEF5-5D21-DC4F-9ED0-3BDCF9FE77CE}"/>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Rounded Rectangle 71">
                <a:extLst>
                  <a:ext uri="{FF2B5EF4-FFF2-40B4-BE49-F238E27FC236}">
                    <a16:creationId xmlns:a16="http://schemas.microsoft.com/office/drawing/2014/main" id="{C42DBF57-212B-1943-914B-439893A6480D}"/>
                  </a:ext>
                </a:extLst>
              </p:cNvPr>
              <p:cNvSpPr/>
              <p:nvPr/>
            </p:nvSpPr>
            <p:spPr>
              <a:xfrm>
                <a:off x="9145365" y="1875117"/>
                <a:ext cx="4396781"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itle 1">
                <a:extLst>
                  <a:ext uri="{FF2B5EF4-FFF2-40B4-BE49-F238E27FC236}">
                    <a16:creationId xmlns:a16="http://schemas.microsoft.com/office/drawing/2014/main" id="{F8ADFD8B-65CD-D947-8CD7-DD7E95792518}"/>
                  </a:ext>
                </a:extLst>
              </p:cNvPr>
              <p:cNvSpPr txBox="1">
                <a:spLocks/>
              </p:cNvSpPr>
              <p:nvPr/>
            </p:nvSpPr>
            <p:spPr>
              <a:xfrm>
                <a:off x="8436471" y="3092751"/>
                <a:ext cx="4487995" cy="1465430"/>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10000"/>
                  </a:lnSpc>
                  <a:spcBef>
                    <a:spcPts val="0"/>
                  </a:spcBef>
                </a:pPr>
                <a:r>
                  <a:rPr lang="en-GB" sz="2200" dirty="0">
                    <a:solidFill>
                      <a:schemeClr val="dk1"/>
                    </a:solidFill>
                    <a:latin typeface="Overpass Mono" pitchFamily="49" charset="77"/>
                    <a:ea typeface="Calibri"/>
                    <a:cs typeface="Calibri"/>
                    <a:sym typeface="Calibri"/>
                  </a:rPr>
                  <a:t>Bilal ticks the box that allows </a:t>
                </a:r>
                <a:r>
                  <a:rPr lang="en-GB" sz="2200" dirty="0" err="1">
                    <a:solidFill>
                      <a:schemeClr val="dk1"/>
                    </a:solidFill>
                    <a:latin typeface="Overpass Mono" pitchFamily="49" charset="77"/>
                    <a:ea typeface="Calibri"/>
                    <a:cs typeface="Calibri"/>
                    <a:sym typeface="Calibri"/>
                  </a:rPr>
                  <a:t>Pix</a:t>
                </a:r>
                <a:r>
                  <a:rPr lang="en-GB" sz="2200" dirty="0">
                    <a:solidFill>
                      <a:schemeClr val="dk1"/>
                    </a:solidFill>
                    <a:latin typeface="Overpass Mono" pitchFamily="49" charset="77"/>
                    <a:ea typeface="Calibri"/>
                    <a:cs typeface="Calibri"/>
                    <a:sym typeface="Calibri"/>
                  </a:rPr>
                  <a:t> to send him notifications:</a:t>
                </a:r>
              </a:p>
            </p:txBody>
          </p:sp>
        </p:grpSp>
      </p:grpSp>
      <p:sp>
        <p:nvSpPr>
          <p:cNvPr id="57" name="Rectangle 56">
            <a:extLst>
              <a:ext uri="{FF2B5EF4-FFF2-40B4-BE49-F238E27FC236}">
                <a16:creationId xmlns:a16="http://schemas.microsoft.com/office/drawing/2014/main" id="{049104B0-0E41-A340-9F54-C93817320C5E}"/>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D30D25C8-230F-5F44-AE40-6E9A62DA51F7}"/>
              </a:ext>
            </a:extLst>
          </p:cNvPr>
          <p:cNvGrpSpPr/>
          <p:nvPr/>
        </p:nvGrpSpPr>
        <p:grpSpPr>
          <a:xfrm>
            <a:off x="2465806" y="2713394"/>
            <a:ext cx="11155513" cy="4281677"/>
            <a:chOff x="2035553" y="2593255"/>
            <a:chExt cx="11155513" cy="4281677"/>
          </a:xfrm>
        </p:grpSpPr>
        <p:sp>
          <p:nvSpPr>
            <p:cNvPr id="59" name="Rectangle 58">
              <a:extLst>
                <a:ext uri="{FF2B5EF4-FFF2-40B4-BE49-F238E27FC236}">
                  <a16:creationId xmlns:a16="http://schemas.microsoft.com/office/drawing/2014/main" id="{BD526676-503E-F543-86C7-A329F86208B4}"/>
                </a:ext>
              </a:extLst>
            </p:cNvPr>
            <p:cNvSpPr/>
            <p:nvPr/>
          </p:nvSpPr>
          <p:spPr>
            <a:xfrm>
              <a:off x="2035553" y="2593255"/>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B7A3E2C2-A56A-A44A-814B-172E9EFB2EF7}"/>
                </a:ext>
              </a:extLst>
            </p:cNvPr>
            <p:cNvSpPr/>
            <p:nvPr/>
          </p:nvSpPr>
          <p:spPr>
            <a:xfrm>
              <a:off x="2035553" y="2593257"/>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9">
              <a:extLst>
                <a:ext uri="{FF2B5EF4-FFF2-40B4-BE49-F238E27FC236}">
                  <a16:creationId xmlns:a16="http://schemas.microsoft.com/office/drawing/2014/main" id="{56525539-88F1-914E-B05B-CA9D14188DAB}"/>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Calibri"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Calibri"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Calibri"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Calibri"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r>
                <a:rPr lang="en-GB" sz="2800" dirty="0"/>
                <a:t>Notifications</a:t>
              </a:r>
              <a:endParaRPr lang="en-US" sz="2800" dirty="0"/>
            </a:p>
          </p:txBody>
        </p:sp>
        <p:grpSp>
          <p:nvGrpSpPr>
            <p:cNvPr id="62" name="Group 61">
              <a:extLst>
                <a:ext uri="{FF2B5EF4-FFF2-40B4-BE49-F238E27FC236}">
                  <a16:creationId xmlns:a16="http://schemas.microsoft.com/office/drawing/2014/main" id="{6A13FE89-67AF-084D-9A16-72E1ABD77732}"/>
                </a:ext>
              </a:extLst>
            </p:cNvPr>
            <p:cNvGrpSpPr/>
            <p:nvPr/>
          </p:nvGrpSpPr>
          <p:grpSpPr>
            <a:xfrm>
              <a:off x="2158072" y="2680893"/>
              <a:ext cx="366748" cy="366748"/>
              <a:chOff x="2118558" y="2663960"/>
              <a:chExt cx="366748" cy="366748"/>
            </a:xfrm>
          </p:grpSpPr>
          <p:sp>
            <p:nvSpPr>
              <p:cNvPr id="82" name="Rectangle 81">
                <a:extLst>
                  <a:ext uri="{FF2B5EF4-FFF2-40B4-BE49-F238E27FC236}">
                    <a16:creationId xmlns:a16="http://schemas.microsoft.com/office/drawing/2014/main" id="{2B4DCB36-BF8B-E741-B6CD-63F4794C8B6F}"/>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3" name="Straight Connector 82">
                <a:extLst>
                  <a:ext uri="{FF2B5EF4-FFF2-40B4-BE49-F238E27FC236}">
                    <a16:creationId xmlns:a16="http://schemas.microsoft.com/office/drawing/2014/main" id="{41C38BF6-C854-1D47-9599-289B3133750F}"/>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BD3B1083-E5A9-DA43-8AB0-3964B684C2F8}"/>
                </a:ext>
              </a:extLst>
            </p:cNvPr>
            <p:cNvGrpSpPr/>
            <p:nvPr/>
          </p:nvGrpSpPr>
          <p:grpSpPr>
            <a:xfrm>
              <a:off x="12290940" y="2686867"/>
              <a:ext cx="776902" cy="366748"/>
              <a:chOff x="10581098" y="2669934"/>
              <a:chExt cx="776902" cy="366748"/>
            </a:xfrm>
          </p:grpSpPr>
          <p:sp>
            <p:nvSpPr>
              <p:cNvPr id="74" name="Rectangle 73">
                <a:extLst>
                  <a:ext uri="{FF2B5EF4-FFF2-40B4-BE49-F238E27FC236}">
                    <a16:creationId xmlns:a16="http://schemas.microsoft.com/office/drawing/2014/main" id="{8774D7EC-B610-D645-A407-B1034CCBBC1C}"/>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BB70465B-9B91-754F-94DB-3B3725DD8637}"/>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riangle 79">
                <a:extLst>
                  <a:ext uri="{FF2B5EF4-FFF2-40B4-BE49-F238E27FC236}">
                    <a16:creationId xmlns:a16="http://schemas.microsoft.com/office/drawing/2014/main" id="{E826D3E4-DF7F-7D4A-A6EA-F1871C92FE9C}"/>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iangle 80">
                <a:extLst>
                  <a:ext uri="{FF2B5EF4-FFF2-40B4-BE49-F238E27FC236}">
                    <a16:creationId xmlns:a16="http://schemas.microsoft.com/office/drawing/2014/main" id="{EBCBBF35-108F-C94F-9ABC-29C0C4C987A4}"/>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 Placeholder 12">
              <a:extLst>
                <a:ext uri="{FF2B5EF4-FFF2-40B4-BE49-F238E27FC236}">
                  <a16:creationId xmlns:a16="http://schemas.microsoft.com/office/drawing/2014/main" id="{D90E3053-0D49-E744-A69B-DFDED73168EF}"/>
                </a:ext>
              </a:extLst>
            </p:cNvPr>
            <p:cNvSpPr txBox="1">
              <a:spLocks/>
            </p:cNvSpPr>
            <p:nvPr/>
          </p:nvSpPr>
          <p:spPr>
            <a:xfrm>
              <a:off x="2954791" y="4577561"/>
              <a:ext cx="9317035" cy="1038506"/>
            </a:xfrm>
            <a:prstGeom prst="rect">
              <a:avLst/>
            </a:prstGeom>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a:lnSpc>
                  <a:spcPct val="110000"/>
                </a:lnSpc>
                <a:spcBef>
                  <a:spcPts val="0"/>
                </a:spcBef>
              </a:pPr>
              <a:r>
                <a:rPr lang="en-GB" sz="2400" b="0" dirty="0">
                  <a:solidFill>
                    <a:srgbClr val="019967"/>
                  </a:solidFill>
                </a:rPr>
                <a:t>If Bilal changes his mind and no longer wants push notifications, what can he do?</a:t>
              </a:r>
            </a:p>
          </p:txBody>
        </p:sp>
      </p:grpSp>
    </p:spTree>
    <p:extLst>
      <p:ext uri="{BB962C8B-B14F-4D97-AF65-F5344CB8AC3E}">
        <p14:creationId xmlns:p14="http://schemas.microsoft.com/office/powerpoint/2010/main" val="1895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53" presetClass="entr" presetSubtype="16"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 calcmode="lin" valueType="num">
                                      <p:cBhvr>
                                        <p:cTn id="10" dur="500" fill="hold"/>
                                        <p:tgtEl>
                                          <p:spTgt spid="58"/>
                                        </p:tgtEl>
                                        <p:attrNameLst>
                                          <p:attrName>ppt_w</p:attrName>
                                        </p:attrNameLst>
                                      </p:cBhvr>
                                      <p:tavLst>
                                        <p:tav tm="0">
                                          <p:val>
                                            <p:fltVal val="0"/>
                                          </p:val>
                                        </p:tav>
                                        <p:tav tm="100000">
                                          <p:val>
                                            <p:strVal val="#ppt_w"/>
                                          </p:val>
                                        </p:tav>
                                      </p:tavLst>
                                    </p:anim>
                                    <p:anim calcmode="lin" valueType="num">
                                      <p:cBhvr>
                                        <p:cTn id="11" dur="500" fill="hold"/>
                                        <p:tgtEl>
                                          <p:spTgt spid="58"/>
                                        </p:tgtEl>
                                        <p:attrNameLst>
                                          <p:attrName>ppt_h</p:attrName>
                                        </p:attrNameLst>
                                      </p:cBhvr>
                                      <p:tavLst>
                                        <p:tav tm="0">
                                          <p:val>
                                            <p:fltVal val="0"/>
                                          </p:val>
                                        </p:tav>
                                        <p:tav tm="100000">
                                          <p:val>
                                            <p:strVal val="#ppt_h"/>
                                          </p:val>
                                        </p:tav>
                                      </p:tavLst>
                                    </p:anim>
                                    <p:animEffect transition="in" filter="fade">
                                      <p:cBhvr>
                                        <p:cTn id="1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7A99F0B-A54C-F745-BD95-2416F4D4FBD1}"/>
              </a:ext>
            </a:extLst>
          </p:cNvPr>
          <p:cNvGrpSpPr/>
          <p:nvPr/>
        </p:nvGrpSpPr>
        <p:grpSpPr>
          <a:xfrm>
            <a:off x="10595144" y="2309479"/>
            <a:ext cx="4897461" cy="5969104"/>
            <a:chOff x="10595144" y="2309479"/>
            <a:chExt cx="4897461" cy="5969104"/>
          </a:xfrm>
        </p:grpSpPr>
        <p:grpSp>
          <p:nvGrpSpPr>
            <p:cNvPr id="50" name="Group 49">
              <a:extLst>
                <a:ext uri="{FF2B5EF4-FFF2-40B4-BE49-F238E27FC236}">
                  <a16:creationId xmlns:a16="http://schemas.microsoft.com/office/drawing/2014/main" id="{3EB7DB28-78BB-2F4E-B470-1B4342CC2506}"/>
                </a:ext>
              </a:extLst>
            </p:cNvPr>
            <p:cNvGrpSpPr/>
            <p:nvPr/>
          </p:nvGrpSpPr>
          <p:grpSpPr>
            <a:xfrm>
              <a:off x="10595144" y="2309479"/>
              <a:ext cx="4897461" cy="5969104"/>
              <a:chOff x="2125131" y="4990838"/>
              <a:chExt cx="4897461" cy="5969104"/>
            </a:xfrm>
          </p:grpSpPr>
          <p:sp>
            <p:nvSpPr>
              <p:cNvPr id="51" name="Rectangle 50">
                <a:extLst>
                  <a:ext uri="{FF2B5EF4-FFF2-40B4-BE49-F238E27FC236}">
                    <a16:creationId xmlns:a16="http://schemas.microsoft.com/office/drawing/2014/main" id="{AC382254-FFA4-F148-AA51-F3E3DF1A236F}"/>
                  </a:ext>
                </a:extLst>
              </p:cNvPr>
              <p:cNvSpPr/>
              <p:nvPr/>
            </p:nvSpPr>
            <p:spPr>
              <a:xfrm>
                <a:off x="2125131" y="5295572"/>
                <a:ext cx="4592728" cy="5664370"/>
              </a:xfrm>
              <a:prstGeom prst="rect">
                <a:avLst/>
              </a:prstGeom>
              <a:solidFill>
                <a:schemeClr val="bg1"/>
              </a:solidFill>
              <a:ln w="38100">
                <a:solidFill>
                  <a:srgbClr val="79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54" name="Picture 53">
                <a:extLst>
                  <a:ext uri="{FF2B5EF4-FFF2-40B4-BE49-F238E27FC236}">
                    <a16:creationId xmlns:a16="http://schemas.microsoft.com/office/drawing/2014/main" id="{DE305F96-4964-B945-9DE4-F36313363D3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grpSp>
        <p:pic>
          <p:nvPicPr>
            <p:cNvPr id="3" name="Graphic 2">
              <a:extLst>
                <a:ext uri="{FF2B5EF4-FFF2-40B4-BE49-F238E27FC236}">
                  <a16:creationId xmlns:a16="http://schemas.microsoft.com/office/drawing/2014/main" id="{8DFBD23D-9FDA-3A4D-ABCB-701521390DA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03952" y="3065148"/>
              <a:ext cx="2209800" cy="4762500"/>
            </a:xfrm>
            <a:prstGeom prst="rect">
              <a:avLst/>
            </a:prstGeom>
          </p:spPr>
        </p:pic>
      </p:grpSp>
      <p:sp>
        <p:nvSpPr>
          <p:cNvPr id="31" name="Title 1">
            <a:extLst>
              <a:ext uri="{FF2B5EF4-FFF2-40B4-BE49-F238E27FC236}">
                <a16:creationId xmlns:a16="http://schemas.microsoft.com/office/drawing/2014/main" id="{0EEE60F1-27A0-9745-90AF-517B342217BD}"/>
              </a:ext>
            </a:extLst>
          </p:cNvPr>
          <p:cNvSpPr txBox="1">
            <a:spLocks/>
          </p:cNvSpPr>
          <p:nvPr/>
        </p:nvSpPr>
        <p:spPr>
          <a:xfrm>
            <a:off x="692201" y="623481"/>
            <a:ext cx="8419715" cy="1349698"/>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What is a digital footprint?</a:t>
            </a:r>
          </a:p>
        </p:txBody>
      </p:sp>
      <p:grpSp>
        <p:nvGrpSpPr>
          <p:cNvPr id="38" name="Group 37">
            <a:extLst>
              <a:ext uri="{FF2B5EF4-FFF2-40B4-BE49-F238E27FC236}">
                <a16:creationId xmlns:a16="http://schemas.microsoft.com/office/drawing/2014/main" id="{91FEE237-D98F-E242-AF40-E89175832B9E}"/>
              </a:ext>
            </a:extLst>
          </p:cNvPr>
          <p:cNvGrpSpPr/>
          <p:nvPr/>
        </p:nvGrpSpPr>
        <p:grpSpPr>
          <a:xfrm>
            <a:off x="764983" y="2319862"/>
            <a:ext cx="6159707" cy="3386909"/>
            <a:chOff x="8585153" y="4668988"/>
            <a:chExt cx="6159707" cy="3386909"/>
          </a:xfrm>
        </p:grpSpPr>
        <p:sp>
          <p:nvSpPr>
            <p:cNvPr id="39" name="Rectangle 38">
              <a:extLst>
                <a:ext uri="{FF2B5EF4-FFF2-40B4-BE49-F238E27FC236}">
                  <a16:creationId xmlns:a16="http://schemas.microsoft.com/office/drawing/2014/main" id="{7B34FA8F-9E81-954A-A844-3B72C9E7F7C0}"/>
                </a:ext>
              </a:extLst>
            </p:cNvPr>
            <p:cNvSpPr/>
            <p:nvPr/>
          </p:nvSpPr>
          <p:spPr>
            <a:xfrm>
              <a:off x="8585153" y="4917833"/>
              <a:ext cx="5910863" cy="313806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40" name="Group 39">
              <a:extLst>
                <a:ext uri="{FF2B5EF4-FFF2-40B4-BE49-F238E27FC236}">
                  <a16:creationId xmlns:a16="http://schemas.microsoft.com/office/drawing/2014/main" id="{268D5ED5-A69F-6A4D-B50D-C0E06AE26E47}"/>
                </a:ext>
              </a:extLst>
            </p:cNvPr>
            <p:cNvGrpSpPr/>
            <p:nvPr/>
          </p:nvGrpSpPr>
          <p:grpSpPr>
            <a:xfrm>
              <a:off x="14247172" y="4668988"/>
              <a:ext cx="497688" cy="497689"/>
              <a:chOff x="15025689" y="1401052"/>
              <a:chExt cx="497688" cy="497689"/>
            </a:xfrm>
          </p:grpSpPr>
          <p:sp>
            <p:nvSpPr>
              <p:cNvPr id="43" name="Oval 42">
                <a:extLst>
                  <a:ext uri="{FF2B5EF4-FFF2-40B4-BE49-F238E27FC236}">
                    <a16:creationId xmlns:a16="http://schemas.microsoft.com/office/drawing/2014/main" id="{2ABED697-893F-1D4F-BED4-D423A9428B43}"/>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ontent Placeholder 3">
                <a:extLst>
                  <a:ext uri="{FF2B5EF4-FFF2-40B4-BE49-F238E27FC236}">
                    <a16:creationId xmlns:a16="http://schemas.microsoft.com/office/drawing/2014/main" id="{EC7A4776-CABD-9746-9296-56D65CA7F932}"/>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r>
                  <a:rPr lang="en-GB" dirty="0"/>
                  <a:t>!</a:t>
                </a:r>
              </a:p>
            </p:txBody>
          </p:sp>
        </p:grpSp>
        <p:sp>
          <p:nvSpPr>
            <p:cNvPr id="42" name="Title 1">
              <a:extLst>
                <a:ext uri="{FF2B5EF4-FFF2-40B4-BE49-F238E27FC236}">
                  <a16:creationId xmlns:a16="http://schemas.microsoft.com/office/drawing/2014/main" id="{BA84124A-2ECD-824E-B0D0-ED387C8F57BB}"/>
                </a:ext>
              </a:extLst>
            </p:cNvPr>
            <p:cNvSpPr txBox="1">
              <a:spLocks/>
            </p:cNvSpPr>
            <p:nvPr/>
          </p:nvSpPr>
          <p:spPr>
            <a:xfrm>
              <a:off x="9045914" y="4929125"/>
              <a:ext cx="4726337" cy="312677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400" dirty="0">
                  <a:solidFill>
                    <a:schemeClr val="dk1"/>
                  </a:solidFill>
                  <a:latin typeface="Overpass Mono" pitchFamily="49" charset="77"/>
                  <a:ea typeface="Calibri"/>
                  <a:cs typeface="Calibri"/>
                  <a:sym typeface="Calibri"/>
                </a:rPr>
                <a:t>Ella has a public profile on </a:t>
              </a:r>
              <a:r>
                <a:rPr lang="en-GB" sz="2400" dirty="0" err="1">
                  <a:solidFill>
                    <a:schemeClr val="dk1"/>
                  </a:solidFill>
                  <a:latin typeface="Overpass Mono" pitchFamily="49" charset="77"/>
                  <a:ea typeface="Calibri"/>
                  <a:cs typeface="Calibri"/>
                  <a:sym typeface="Calibri"/>
                </a:rPr>
                <a:t>Pix</a:t>
              </a:r>
              <a:r>
                <a:rPr lang="en-GB" sz="2400" dirty="0">
                  <a:solidFill>
                    <a:schemeClr val="dk1"/>
                  </a:solidFill>
                  <a:latin typeface="Overpass Mono" pitchFamily="49" charset="77"/>
                  <a:ea typeface="Calibri"/>
                  <a:cs typeface="Calibri"/>
                  <a:sym typeface="Calibri"/>
                </a:rPr>
                <a:t>. She uploads some pictures from a birthday party.</a:t>
              </a:r>
            </a:p>
          </p:txBody>
        </p:sp>
      </p:grpSp>
      <p:grpSp>
        <p:nvGrpSpPr>
          <p:cNvPr id="45" name="Group 44">
            <a:extLst>
              <a:ext uri="{FF2B5EF4-FFF2-40B4-BE49-F238E27FC236}">
                <a16:creationId xmlns:a16="http://schemas.microsoft.com/office/drawing/2014/main" id="{A5B5CD39-494F-E843-8E53-3CF06FB9F475}"/>
              </a:ext>
            </a:extLst>
          </p:cNvPr>
          <p:cNvGrpSpPr/>
          <p:nvPr/>
        </p:nvGrpSpPr>
        <p:grpSpPr>
          <a:xfrm>
            <a:off x="7399612" y="1411185"/>
            <a:ext cx="4212083" cy="3160815"/>
            <a:chOff x="2810509" y="4990838"/>
            <a:chExt cx="4212083" cy="3160815"/>
          </a:xfrm>
        </p:grpSpPr>
        <p:sp>
          <p:nvSpPr>
            <p:cNvPr id="46" name="Rectangle 45">
              <a:extLst>
                <a:ext uri="{FF2B5EF4-FFF2-40B4-BE49-F238E27FC236}">
                  <a16:creationId xmlns:a16="http://schemas.microsoft.com/office/drawing/2014/main" id="{9E5DB620-0DB7-474B-BA87-9E2EF616C2D2}"/>
                </a:ext>
              </a:extLst>
            </p:cNvPr>
            <p:cNvSpPr/>
            <p:nvPr/>
          </p:nvSpPr>
          <p:spPr>
            <a:xfrm>
              <a:off x="2810509" y="5295572"/>
              <a:ext cx="3907350" cy="2856081"/>
            </a:xfrm>
            <a:prstGeom prst="rect">
              <a:avLst/>
            </a:prstGeom>
            <a:solidFill>
              <a:schemeClr val="bg1"/>
            </a:solidFill>
            <a:ln w="38100">
              <a:solidFill>
                <a:srgbClr val="79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8" name="Picture 47">
              <a:extLst>
                <a:ext uri="{FF2B5EF4-FFF2-40B4-BE49-F238E27FC236}">
                  <a16:creationId xmlns:a16="http://schemas.microsoft.com/office/drawing/2014/main" id="{84892974-94D3-3942-9AF9-5AB05E9FF9B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49" name="Title 1">
              <a:extLst>
                <a:ext uri="{FF2B5EF4-FFF2-40B4-BE49-F238E27FC236}">
                  <a16:creationId xmlns:a16="http://schemas.microsoft.com/office/drawing/2014/main" id="{AECC7E1F-1A91-3144-9138-398DB5D09191}"/>
                </a:ext>
              </a:extLst>
            </p:cNvPr>
            <p:cNvSpPr txBox="1">
              <a:spLocks/>
            </p:cNvSpPr>
            <p:nvPr/>
          </p:nvSpPr>
          <p:spPr>
            <a:xfrm>
              <a:off x="3182697" y="5422741"/>
              <a:ext cx="3535163" cy="2728912"/>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nSpc>
                  <a:spcPct val="110000"/>
                </a:lnSpc>
              </a:pPr>
              <a:r>
                <a:rPr lang="en-US" sz="2400" spc="-150" dirty="0">
                  <a:solidFill>
                    <a:srgbClr val="791D7E"/>
                  </a:solidFill>
                  <a:latin typeface="Overpass Mono" pitchFamily="49" charset="77"/>
                </a:rPr>
                <a:t>Ella is concerned about her </a:t>
              </a:r>
              <a:r>
                <a:rPr lang="en-US" sz="2400" b="1" spc="-150" dirty="0">
                  <a:solidFill>
                    <a:srgbClr val="791D7E"/>
                  </a:solidFill>
                  <a:latin typeface="Overpass Mono" pitchFamily="49" charset="77"/>
                </a:rPr>
                <a:t>digital footprint.</a:t>
              </a:r>
            </a:p>
          </p:txBody>
        </p:sp>
      </p:grpSp>
      <p:grpSp>
        <p:nvGrpSpPr>
          <p:cNvPr id="32" name="Group 31">
            <a:extLst>
              <a:ext uri="{FF2B5EF4-FFF2-40B4-BE49-F238E27FC236}">
                <a16:creationId xmlns:a16="http://schemas.microsoft.com/office/drawing/2014/main" id="{08FC7AE2-5DA5-2B4C-8623-99CF6145D4A8}"/>
              </a:ext>
            </a:extLst>
          </p:cNvPr>
          <p:cNvGrpSpPr/>
          <p:nvPr/>
        </p:nvGrpSpPr>
        <p:grpSpPr>
          <a:xfrm>
            <a:off x="2615717" y="5294031"/>
            <a:ext cx="6159707" cy="3386909"/>
            <a:chOff x="9381020" y="350988"/>
            <a:chExt cx="6159707" cy="3386909"/>
          </a:xfrm>
        </p:grpSpPr>
        <p:sp>
          <p:nvSpPr>
            <p:cNvPr id="33" name="Rectangle 32">
              <a:extLst>
                <a:ext uri="{FF2B5EF4-FFF2-40B4-BE49-F238E27FC236}">
                  <a16:creationId xmlns:a16="http://schemas.microsoft.com/office/drawing/2014/main" id="{8E903744-5824-6A43-8068-97DD594B3CBD}"/>
                </a:ext>
              </a:extLst>
            </p:cNvPr>
            <p:cNvSpPr/>
            <p:nvPr/>
          </p:nvSpPr>
          <p:spPr>
            <a:xfrm>
              <a:off x="9381020" y="599833"/>
              <a:ext cx="5910863" cy="313806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34" name="Group 33">
              <a:extLst>
                <a:ext uri="{FF2B5EF4-FFF2-40B4-BE49-F238E27FC236}">
                  <a16:creationId xmlns:a16="http://schemas.microsoft.com/office/drawing/2014/main" id="{E6A10548-C339-8948-8BE0-0FF9EF148171}"/>
                </a:ext>
              </a:extLst>
            </p:cNvPr>
            <p:cNvGrpSpPr/>
            <p:nvPr/>
          </p:nvGrpSpPr>
          <p:grpSpPr>
            <a:xfrm>
              <a:off x="15043039" y="350988"/>
              <a:ext cx="497688" cy="497689"/>
              <a:chOff x="15025689" y="1401052"/>
              <a:chExt cx="497688" cy="497689"/>
            </a:xfrm>
          </p:grpSpPr>
          <p:sp>
            <p:nvSpPr>
              <p:cNvPr id="36" name="Oval 35">
                <a:extLst>
                  <a:ext uri="{FF2B5EF4-FFF2-40B4-BE49-F238E27FC236}">
                    <a16:creationId xmlns:a16="http://schemas.microsoft.com/office/drawing/2014/main" id="{2F02F992-D406-1B4F-AEDF-DA0D9BBE536B}"/>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ontent Placeholder 3">
                <a:extLst>
                  <a:ext uri="{FF2B5EF4-FFF2-40B4-BE49-F238E27FC236}">
                    <a16:creationId xmlns:a16="http://schemas.microsoft.com/office/drawing/2014/main" id="{9FC62F10-6F1F-864A-82D1-7A6DC30FDFEA}"/>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r>
                  <a:rPr lang="en-GB" dirty="0"/>
                  <a:t>!</a:t>
                </a:r>
              </a:p>
            </p:txBody>
          </p:sp>
        </p:grpSp>
        <p:sp>
          <p:nvSpPr>
            <p:cNvPr id="35" name="Title 1">
              <a:extLst>
                <a:ext uri="{FF2B5EF4-FFF2-40B4-BE49-F238E27FC236}">
                  <a16:creationId xmlns:a16="http://schemas.microsoft.com/office/drawing/2014/main" id="{442B25BA-6D2E-6F4B-998C-CFDB3B0C03FF}"/>
                </a:ext>
              </a:extLst>
            </p:cNvPr>
            <p:cNvSpPr txBox="1">
              <a:spLocks/>
            </p:cNvSpPr>
            <p:nvPr/>
          </p:nvSpPr>
          <p:spPr>
            <a:xfrm>
              <a:off x="9841780" y="611125"/>
              <a:ext cx="4952415" cy="312677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400" dirty="0">
                  <a:solidFill>
                    <a:schemeClr val="dk1"/>
                  </a:solidFill>
                  <a:latin typeface="Overpass Mono" pitchFamily="49" charset="77"/>
                  <a:ea typeface="Calibri"/>
                  <a:cs typeface="Calibri"/>
                  <a:sym typeface="Calibri"/>
                </a:rPr>
                <a:t>The next day she changes her mind and wants to take the photos down.</a:t>
              </a:r>
            </a:p>
          </p:txBody>
        </p:sp>
      </p:grpSp>
    </p:spTree>
    <p:extLst>
      <p:ext uri="{BB962C8B-B14F-4D97-AF65-F5344CB8AC3E}">
        <p14:creationId xmlns:p14="http://schemas.microsoft.com/office/powerpoint/2010/main" val="142659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5"/>
                                        </p:tgtEl>
                                        <p:attrNameLst>
                                          <p:attrName>style.visibility</p:attrName>
                                        </p:attrNameLst>
                                      </p:cBhvr>
                                      <p:to>
                                        <p:strVal val="visible"/>
                                      </p:to>
                                    </p:set>
                                    <p:anim calcmode="lin" valueType="num">
                                      <p:cBhvr>
                                        <p:cTn id="26" dur="500" fill="hold"/>
                                        <p:tgtEl>
                                          <p:spTgt spid="45"/>
                                        </p:tgtEl>
                                        <p:attrNameLst>
                                          <p:attrName>ppt_w</p:attrName>
                                        </p:attrNameLst>
                                      </p:cBhvr>
                                      <p:tavLst>
                                        <p:tav tm="0">
                                          <p:val>
                                            <p:fltVal val="0"/>
                                          </p:val>
                                        </p:tav>
                                        <p:tav tm="100000">
                                          <p:val>
                                            <p:strVal val="#ppt_w"/>
                                          </p:val>
                                        </p:tav>
                                      </p:tavLst>
                                    </p:anim>
                                    <p:anim calcmode="lin" valueType="num">
                                      <p:cBhvr>
                                        <p:cTn id="27" dur="500" fill="hold"/>
                                        <p:tgtEl>
                                          <p:spTgt spid="45"/>
                                        </p:tgtEl>
                                        <p:attrNameLst>
                                          <p:attrName>ppt_h</p:attrName>
                                        </p:attrNameLst>
                                      </p:cBhvr>
                                      <p:tavLst>
                                        <p:tav tm="0">
                                          <p:val>
                                            <p:fltVal val="0"/>
                                          </p:val>
                                        </p:tav>
                                        <p:tav tm="100000">
                                          <p:val>
                                            <p:strVal val="#ppt_h"/>
                                          </p:val>
                                        </p:tav>
                                      </p:tavLst>
                                    </p:anim>
                                    <p:animEffect transition="in" filter="fade">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211B42D-CCE7-E944-AA8E-5346A6A305E0}"/>
              </a:ext>
            </a:extLst>
          </p:cNvPr>
          <p:cNvGrpSpPr/>
          <p:nvPr/>
        </p:nvGrpSpPr>
        <p:grpSpPr>
          <a:xfrm>
            <a:off x="692201" y="623481"/>
            <a:ext cx="14800404" cy="8057459"/>
            <a:chOff x="692201" y="623481"/>
            <a:chExt cx="14800404" cy="8057459"/>
          </a:xfrm>
        </p:grpSpPr>
        <p:grpSp>
          <p:nvGrpSpPr>
            <p:cNvPr id="2" name="Group 1">
              <a:extLst>
                <a:ext uri="{FF2B5EF4-FFF2-40B4-BE49-F238E27FC236}">
                  <a16:creationId xmlns:a16="http://schemas.microsoft.com/office/drawing/2014/main" id="{C7A99F0B-A54C-F745-BD95-2416F4D4FBD1}"/>
                </a:ext>
              </a:extLst>
            </p:cNvPr>
            <p:cNvGrpSpPr/>
            <p:nvPr/>
          </p:nvGrpSpPr>
          <p:grpSpPr>
            <a:xfrm>
              <a:off x="10595144" y="2309479"/>
              <a:ext cx="4897461" cy="5969104"/>
              <a:chOff x="10595144" y="2309479"/>
              <a:chExt cx="4897461" cy="5969104"/>
            </a:xfrm>
          </p:grpSpPr>
          <p:grpSp>
            <p:nvGrpSpPr>
              <p:cNvPr id="50" name="Group 49">
                <a:extLst>
                  <a:ext uri="{FF2B5EF4-FFF2-40B4-BE49-F238E27FC236}">
                    <a16:creationId xmlns:a16="http://schemas.microsoft.com/office/drawing/2014/main" id="{3EB7DB28-78BB-2F4E-B470-1B4342CC2506}"/>
                  </a:ext>
                </a:extLst>
              </p:cNvPr>
              <p:cNvGrpSpPr/>
              <p:nvPr/>
            </p:nvGrpSpPr>
            <p:grpSpPr>
              <a:xfrm>
                <a:off x="10595144" y="2309479"/>
                <a:ext cx="4897461" cy="5969104"/>
                <a:chOff x="2125131" y="4990838"/>
                <a:chExt cx="4897461" cy="5969104"/>
              </a:xfrm>
            </p:grpSpPr>
            <p:sp>
              <p:nvSpPr>
                <p:cNvPr id="51" name="Rectangle 50">
                  <a:extLst>
                    <a:ext uri="{FF2B5EF4-FFF2-40B4-BE49-F238E27FC236}">
                      <a16:creationId xmlns:a16="http://schemas.microsoft.com/office/drawing/2014/main" id="{AC382254-FFA4-F148-AA51-F3E3DF1A236F}"/>
                    </a:ext>
                  </a:extLst>
                </p:cNvPr>
                <p:cNvSpPr/>
                <p:nvPr/>
              </p:nvSpPr>
              <p:spPr>
                <a:xfrm>
                  <a:off x="2125131" y="5295572"/>
                  <a:ext cx="4592728" cy="5664370"/>
                </a:xfrm>
                <a:prstGeom prst="rect">
                  <a:avLst/>
                </a:prstGeom>
                <a:solidFill>
                  <a:schemeClr val="bg1"/>
                </a:solidFill>
                <a:ln w="38100">
                  <a:solidFill>
                    <a:srgbClr val="79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54" name="Picture 53">
                  <a:extLst>
                    <a:ext uri="{FF2B5EF4-FFF2-40B4-BE49-F238E27FC236}">
                      <a16:creationId xmlns:a16="http://schemas.microsoft.com/office/drawing/2014/main" id="{DE305F96-4964-B945-9DE4-F36313363D3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grpSp>
          <p:pic>
            <p:nvPicPr>
              <p:cNvPr id="3" name="Graphic 2">
                <a:extLst>
                  <a:ext uri="{FF2B5EF4-FFF2-40B4-BE49-F238E27FC236}">
                    <a16:creationId xmlns:a16="http://schemas.microsoft.com/office/drawing/2014/main" id="{8DFBD23D-9FDA-3A4D-ABCB-701521390DA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03952" y="3065148"/>
                <a:ext cx="2209800" cy="4762500"/>
              </a:xfrm>
              <a:prstGeom prst="rect">
                <a:avLst/>
              </a:prstGeom>
            </p:spPr>
          </p:pic>
        </p:grpSp>
        <p:sp>
          <p:nvSpPr>
            <p:cNvPr id="31" name="Title 1">
              <a:extLst>
                <a:ext uri="{FF2B5EF4-FFF2-40B4-BE49-F238E27FC236}">
                  <a16:creationId xmlns:a16="http://schemas.microsoft.com/office/drawing/2014/main" id="{0EEE60F1-27A0-9745-90AF-517B342217BD}"/>
                </a:ext>
              </a:extLst>
            </p:cNvPr>
            <p:cNvSpPr txBox="1">
              <a:spLocks/>
            </p:cNvSpPr>
            <p:nvPr/>
          </p:nvSpPr>
          <p:spPr>
            <a:xfrm>
              <a:off x="692201" y="623481"/>
              <a:ext cx="8419715" cy="1349698"/>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What is a digital footprint?</a:t>
              </a:r>
            </a:p>
          </p:txBody>
        </p:sp>
        <p:grpSp>
          <p:nvGrpSpPr>
            <p:cNvPr id="38" name="Group 37">
              <a:extLst>
                <a:ext uri="{FF2B5EF4-FFF2-40B4-BE49-F238E27FC236}">
                  <a16:creationId xmlns:a16="http://schemas.microsoft.com/office/drawing/2014/main" id="{91FEE237-D98F-E242-AF40-E89175832B9E}"/>
                </a:ext>
              </a:extLst>
            </p:cNvPr>
            <p:cNvGrpSpPr/>
            <p:nvPr/>
          </p:nvGrpSpPr>
          <p:grpSpPr>
            <a:xfrm>
              <a:off x="764983" y="2319862"/>
              <a:ext cx="6159707" cy="3386909"/>
              <a:chOff x="8585153" y="4668988"/>
              <a:chExt cx="6159707" cy="3386909"/>
            </a:xfrm>
          </p:grpSpPr>
          <p:sp>
            <p:nvSpPr>
              <p:cNvPr id="39" name="Rectangle 38">
                <a:extLst>
                  <a:ext uri="{FF2B5EF4-FFF2-40B4-BE49-F238E27FC236}">
                    <a16:creationId xmlns:a16="http://schemas.microsoft.com/office/drawing/2014/main" id="{7B34FA8F-9E81-954A-A844-3B72C9E7F7C0}"/>
                  </a:ext>
                </a:extLst>
              </p:cNvPr>
              <p:cNvSpPr/>
              <p:nvPr/>
            </p:nvSpPr>
            <p:spPr>
              <a:xfrm>
                <a:off x="8585153" y="4917833"/>
                <a:ext cx="5910863" cy="313806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nvGrpSpPr>
              <p:cNvPr id="40" name="Group 39">
                <a:extLst>
                  <a:ext uri="{FF2B5EF4-FFF2-40B4-BE49-F238E27FC236}">
                    <a16:creationId xmlns:a16="http://schemas.microsoft.com/office/drawing/2014/main" id="{268D5ED5-A69F-6A4D-B50D-C0E06AE26E47}"/>
                  </a:ext>
                </a:extLst>
              </p:cNvPr>
              <p:cNvGrpSpPr/>
              <p:nvPr/>
            </p:nvGrpSpPr>
            <p:grpSpPr>
              <a:xfrm>
                <a:off x="14247172" y="4668988"/>
                <a:ext cx="497688" cy="497689"/>
                <a:chOff x="15025689" y="1401052"/>
                <a:chExt cx="497688" cy="497689"/>
              </a:xfrm>
            </p:grpSpPr>
            <p:sp>
              <p:nvSpPr>
                <p:cNvPr id="43" name="Oval 42">
                  <a:extLst>
                    <a:ext uri="{FF2B5EF4-FFF2-40B4-BE49-F238E27FC236}">
                      <a16:creationId xmlns:a16="http://schemas.microsoft.com/office/drawing/2014/main" id="{2ABED697-893F-1D4F-BED4-D423A9428B43}"/>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ontent Placeholder 3">
                  <a:extLst>
                    <a:ext uri="{FF2B5EF4-FFF2-40B4-BE49-F238E27FC236}">
                      <a16:creationId xmlns:a16="http://schemas.microsoft.com/office/drawing/2014/main" id="{EC7A4776-CABD-9746-9296-56D65CA7F932}"/>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r>
                    <a:rPr lang="en-GB" dirty="0"/>
                    <a:t>!</a:t>
                  </a:r>
                </a:p>
              </p:txBody>
            </p:sp>
          </p:grpSp>
          <p:sp>
            <p:nvSpPr>
              <p:cNvPr id="42" name="Title 1">
                <a:extLst>
                  <a:ext uri="{FF2B5EF4-FFF2-40B4-BE49-F238E27FC236}">
                    <a16:creationId xmlns:a16="http://schemas.microsoft.com/office/drawing/2014/main" id="{BA84124A-2ECD-824E-B0D0-ED387C8F57BB}"/>
                  </a:ext>
                </a:extLst>
              </p:cNvPr>
              <p:cNvSpPr txBox="1">
                <a:spLocks/>
              </p:cNvSpPr>
              <p:nvPr/>
            </p:nvSpPr>
            <p:spPr>
              <a:xfrm>
                <a:off x="9045914" y="4929125"/>
                <a:ext cx="4726337" cy="312677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400" dirty="0">
                    <a:solidFill>
                      <a:schemeClr val="dk1"/>
                    </a:solidFill>
                    <a:latin typeface="Overpass Mono" pitchFamily="49" charset="77"/>
                    <a:ea typeface="Calibri"/>
                    <a:cs typeface="Calibri"/>
                    <a:sym typeface="Calibri"/>
                  </a:rPr>
                  <a:t>Ella has a public profile on </a:t>
                </a:r>
                <a:r>
                  <a:rPr lang="en-GB" sz="2400" dirty="0" err="1">
                    <a:solidFill>
                      <a:schemeClr val="dk1"/>
                    </a:solidFill>
                    <a:latin typeface="Overpass Mono" pitchFamily="49" charset="77"/>
                    <a:ea typeface="Calibri"/>
                    <a:cs typeface="Calibri"/>
                    <a:sym typeface="Calibri"/>
                  </a:rPr>
                  <a:t>Pix</a:t>
                </a:r>
                <a:r>
                  <a:rPr lang="en-GB" sz="2400" dirty="0">
                    <a:solidFill>
                      <a:schemeClr val="dk1"/>
                    </a:solidFill>
                    <a:latin typeface="Overpass Mono" pitchFamily="49" charset="77"/>
                    <a:ea typeface="Calibri"/>
                    <a:cs typeface="Calibri"/>
                    <a:sym typeface="Calibri"/>
                  </a:rPr>
                  <a:t>. She uploads some pictures from a birthday party.</a:t>
                </a:r>
              </a:p>
            </p:txBody>
          </p:sp>
        </p:grpSp>
        <p:grpSp>
          <p:nvGrpSpPr>
            <p:cNvPr id="45" name="Group 44">
              <a:extLst>
                <a:ext uri="{FF2B5EF4-FFF2-40B4-BE49-F238E27FC236}">
                  <a16:creationId xmlns:a16="http://schemas.microsoft.com/office/drawing/2014/main" id="{A5B5CD39-494F-E843-8E53-3CF06FB9F475}"/>
                </a:ext>
              </a:extLst>
            </p:cNvPr>
            <p:cNvGrpSpPr/>
            <p:nvPr/>
          </p:nvGrpSpPr>
          <p:grpSpPr>
            <a:xfrm>
              <a:off x="7399612" y="1411185"/>
              <a:ext cx="4212083" cy="3160815"/>
              <a:chOff x="2810509" y="4990838"/>
              <a:chExt cx="4212083" cy="3160815"/>
            </a:xfrm>
          </p:grpSpPr>
          <p:sp>
            <p:nvSpPr>
              <p:cNvPr id="46" name="Rectangle 45">
                <a:extLst>
                  <a:ext uri="{FF2B5EF4-FFF2-40B4-BE49-F238E27FC236}">
                    <a16:creationId xmlns:a16="http://schemas.microsoft.com/office/drawing/2014/main" id="{9E5DB620-0DB7-474B-BA87-9E2EF616C2D2}"/>
                  </a:ext>
                </a:extLst>
              </p:cNvPr>
              <p:cNvSpPr/>
              <p:nvPr/>
            </p:nvSpPr>
            <p:spPr>
              <a:xfrm>
                <a:off x="2810509" y="5295572"/>
                <a:ext cx="3907350" cy="2856081"/>
              </a:xfrm>
              <a:prstGeom prst="rect">
                <a:avLst/>
              </a:prstGeom>
              <a:solidFill>
                <a:schemeClr val="bg1"/>
              </a:solidFill>
              <a:ln w="38100">
                <a:solidFill>
                  <a:srgbClr val="79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48" name="Picture 47">
                <a:extLst>
                  <a:ext uri="{FF2B5EF4-FFF2-40B4-BE49-F238E27FC236}">
                    <a16:creationId xmlns:a16="http://schemas.microsoft.com/office/drawing/2014/main" id="{84892974-94D3-3942-9AF9-5AB05E9FF9B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49" name="Title 1">
                <a:extLst>
                  <a:ext uri="{FF2B5EF4-FFF2-40B4-BE49-F238E27FC236}">
                    <a16:creationId xmlns:a16="http://schemas.microsoft.com/office/drawing/2014/main" id="{AECC7E1F-1A91-3144-9138-398DB5D09191}"/>
                  </a:ext>
                </a:extLst>
              </p:cNvPr>
              <p:cNvSpPr txBox="1">
                <a:spLocks/>
              </p:cNvSpPr>
              <p:nvPr/>
            </p:nvSpPr>
            <p:spPr>
              <a:xfrm>
                <a:off x="3182697" y="5422741"/>
                <a:ext cx="3535163" cy="2728912"/>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nSpc>
                    <a:spcPct val="110000"/>
                  </a:lnSpc>
                </a:pPr>
                <a:r>
                  <a:rPr lang="en-US" sz="2400" spc="-150" dirty="0">
                    <a:solidFill>
                      <a:srgbClr val="791D7E"/>
                    </a:solidFill>
                    <a:latin typeface="Overpass Mono" pitchFamily="49" charset="77"/>
                  </a:rPr>
                  <a:t>Ella is concerned about her </a:t>
                </a:r>
                <a:r>
                  <a:rPr lang="en-US" sz="2400" b="1" spc="-150" dirty="0">
                    <a:solidFill>
                      <a:srgbClr val="791D7E"/>
                    </a:solidFill>
                    <a:latin typeface="Overpass Mono" pitchFamily="49" charset="77"/>
                  </a:rPr>
                  <a:t>digital footprint.</a:t>
                </a:r>
              </a:p>
            </p:txBody>
          </p:sp>
        </p:grpSp>
        <p:grpSp>
          <p:nvGrpSpPr>
            <p:cNvPr id="32" name="Group 31">
              <a:extLst>
                <a:ext uri="{FF2B5EF4-FFF2-40B4-BE49-F238E27FC236}">
                  <a16:creationId xmlns:a16="http://schemas.microsoft.com/office/drawing/2014/main" id="{08FC7AE2-5DA5-2B4C-8623-99CF6145D4A8}"/>
                </a:ext>
              </a:extLst>
            </p:cNvPr>
            <p:cNvGrpSpPr/>
            <p:nvPr/>
          </p:nvGrpSpPr>
          <p:grpSpPr>
            <a:xfrm>
              <a:off x="2615717" y="5294031"/>
              <a:ext cx="6159707" cy="3386909"/>
              <a:chOff x="9381020" y="350988"/>
              <a:chExt cx="6159707" cy="3386909"/>
            </a:xfrm>
          </p:grpSpPr>
          <p:sp>
            <p:nvSpPr>
              <p:cNvPr id="33" name="Rectangle 32">
                <a:extLst>
                  <a:ext uri="{FF2B5EF4-FFF2-40B4-BE49-F238E27FC236}">
                    <a16:creationId xmlns:a16="http://schemas.microsoft.com/office/drawing/2014/main" id="{8E903744-5824-6A43-8068-97DD594B3CBD}"/>
                  </a:ext>
                </a:extLst>
              </p:cNvPr>
              <p:cNvSpPr/>
              <p:nvPr/>
            </p:nvSpPr>
            <p:spPr>
              <a:xfrm>
                <a:off x="9381020" y="599833"/>
                <a:ext cx="5910863" cy="313806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34" name="Group 33">
                <a:extLst>
                  <a:ext uri="{FF2B5EF4-FFF2-40B4-BE49-F238E27FC236}">
                    <a16:creationId xmlns:a16="http://schemas.microsoft.com/office/drawing/2014/main" id="{E6A10548-C339-8948-8BE0-0FF9EF148171}"/>
                  </a:ext>
                </a:extLst>
              </p:cNvPr>
              <p:cNvGrpSpPr/>
              <p:nvPr/>
            </p:nvGrpSpPr>
            <p:grpSpPr>
              <a:xfrm>
                <a:off x="15043039" y="350988"/>
                <a:ext cx="497688" cy="497689"/>
                <a:chOff x="15025689" y="1401052"/>
                <a:chExt cx="497688" cy="497689"/>
              </a:xfrm>
            </p:grpSpPr>
            <p:sp>
              <p:nvSpPr>
                <p:cNvPr id="36" name="Oval 35">
                  <a:extLst>
                    <a:ext uri="{FF2B5EF4-FFF2-40B4-BE49-F238E27FC236}">
                      <a16:creationId xmlns:a16="http://schemas.microsoft.com/office/drawing/2014/main" id="{2F02F992-D406-1B4F-AEDF-DA0D9BBE536B}"/>
                    </a:ext>
                  </a:extLst>
                </p:cNvPr>
                <p:cNvSpPr/>
                <p:nvPr/>
              </p:nvSpPr>
              <p:spPr>
                <a:xfrm>
                  <a:off x="15025689" y="1401052"/>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Content Placeholder 3">
                  <a:extLst>
                    <a:ext uri="{FF2B5EF4-FFF2-40B4-BE49-F238E27FC236}">
                      <a16:creationId xmlns:a16="http://schemas.microsoft.com/office/drawing/2014/main" id="{9FC62F10-6F1F-864A-82D1-7A6DC30FDFEA}"/>
                    </a:ext>
                  </a:extLst>
                </p:cNvPr>
                <p:cNvSpPr txBox="1">
                  <a:spLocks/>
                </p:cNvSpPr>
                <p:nvPr/>
              </p:nvSpPr>
              <p:spPr>
                <a:xfrm>
                  <a:off x="15167770" y="1447295"/>
                  <a:ext cx="213528" cy="451446"/>
                </a:xfrm>
                <a:prstGeom prst="rect">
                  <a:avLst/>
                </a:prstGeom>
              </p:spPr>
              <p:txBody>
                <a:bodyPr anchor="ctr" anchorCtr="0"/>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r>
                    <a:rPr lang="en-GB" dirty="0"/>
                    <a:t>!</a:t>
                  </a:r>
                </a:p>
              </p:txBody>
            </p:sp>
          </p:grpSp>
          <p:sp>
            <p:nvSpPr>
              <p:cNvPr id="35" name="Title 1">
                <a:extLst>
                  <a:ext uri="{FF2B5EF4-FFF2-40B4-BE49-F238E27FC236}">
                    <a16:creationId xmlns:a16="http://schemas.microsoft.com/office/drawing/2014/main" id="{442B25BA-6D2E-6F4B-998C-CFDB3B0C03FF}"/>
                  </a:ext>
                </a:extLst>
              </p:cNvPr>
              <p:cNvSpPr txBox="1">
                <a:spLocks/>
              </p:cNvSpPr>
              <p:nvPr/>
            </p:nvSpPr>
            <p:spPr>
              <a:xfrm>
                <a:off x="9841780" y="611125"/>
                <a:ext cx="4952415" cy="312677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pPr>
                <a:r>
                  <a:rPr lang="en-GB" sz="2400" dirty="0">
                    <a:solidFill>
                      <a:schemeClr val="dk1"/>
                    </a:solidFill>
                    <a:latin typeface="Overpass Mono" pitchFamily="49" charset="77"/>
                    <a:ea typeface="Calibri"/>
                    <a:cs typeface="Calibri"/>
                    <a:sym typeface="Calibri"/>
                  </a:rPr>
                  <a:t>The next day she changes her mind and wants to take the photos down.</a:t>
                </a:r>
              </a:p>
            </p:txBody>
          </p:sp>
        </p:grpSp>
      </p:grpSp>
      <p:sp>
        <p:nvSpPr>
          <p:cNvPr id="25" name="Rectangle 24">
            <a:extLst>
              <a:ext uri="{FF2B5EF4-FFF2-40B4-BE49-F238E27FC236}">
                <a16:creationId xmlns:a16="http://schemas.microsoft.com/office/drawing/2014/main" id="{DE6AABB3-FE70-634D-A4BF-E8EEB5BC7F10}"/>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31D5B94A-68EC-1D4C-8214-9B6C65B61757}"/>
              </a:ext>
            </a:extLst>
          </p:cNvPr>
          <p:cNvGrpSpPr/>
          <p:nvPr/>
        </p:nvGrpSpPr>
        <p:grpSpPr>
          <a:xfrm>
            <a:off x="2465806" y="2713394"/>
            <a:ext cx="11155513" cy="4281677"/>
            <a:chOff x="2035553" y="2593255"/>
            <a:chExt cx="11155513" cy="4281677"/>
          </a:xfrm>
        </p:grpSpPr>
        <p:sp>
          <p:nvSpPr>
            <p:cNvPr id="27" name="Rectangle 26">
              <a:extLst>
                <a:ext uri="{FF2B5EF4-FFF2-40B4-BE49-F238E27FC236}">
                  <a16:creationId xmlns:a16="http://schemas.microsoft.com/office/drawing/2014/main" id="{A6A2C3DD-BA56-8C4C-9974-30ECCD1DF459}"/>
                </a:ext>
              </a:extLst>
            </p:cNvPr>
            <p:cNvSpPr/>
            <p:nvPr/>
          </p:nvSpPr>
          <p:spPr>
            <a:xfrm>
              <a:off x="2035553" y="2593255"/>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D8A81F2-0BA1-0345-9400-105CDD8F8721}"/>
                </a:ext>
              </a:extLst>
            </p:cNvPr>
            <p:cNvSpPr/>
            <p:nvPr/>
          </p:nvSpPr>
          <p:spPr>
            <a:xfrm>
              <a:off x="2035553" y="2593257"/>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9">
              <a:extLst>
                <a:ext uri="{FF2B5EF4-FFF2-40B4-BE49-F238E27FC236}">
                  <a16:creationId xmlns:a16="http://schemas.microsoft.com/office/drawing/2014/main" id="{1B602AED-DF84-0D4A-819C-FABE654D33E2}"/>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Calibri"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Calibri"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Calibri"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Calibri"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r>
                <a:rPr lang="en-GB" sz="2800" dirty="0"/>
                <a:t>Digital footprint</a:t>
              </a:r>
              <a:endParaRPr lang="en-US" sz="2800" dirty="0"/>
            </a:p>
          </p:txBody>
        </p:sp>
        <p:grpSp>
          <p:nvGrpSpPr>
            <p:cNvPr id="30" name="Group 29">
              <a:extLst>
                <a:ext uri="{FF2B5EF4-FFF2-40B4-BE49-F238E27FC236}">
                  <a16:creationId xmlns:a16="http://schemas.microsoft.com/office/drawing/2014/main" id="{17CC8B12-0938-9A46-8AEE-3E131415919C}"/>
                </a:ext>
              </a:extLst>
            </p:cNvPr>
            <p:cNvGrpSpPr/>
            <p:nvPr/>
          </p:nvGrpSpPr>
          <p:grpSpPr>
            <a:xfrm>
              <a:off x="2158072" y="2680893"/>
              <a:ext cx="366748" cy="366748"/>
              <a:chOff x="2118558" y="2663960"/>
              <a:chExt cx="366748" cy="366748"/>
            </a:xfrm>
          </p:grpSpPr>
          <p:sp>
            <p:nvSpPr>
              <p:cNvPr id="57" name="Rectangle 56">
                <a:extLst>
                  <a:ext uri="{FF2B5EF4-FFF2-40B4-BE49-F238E27FC236}">
                    <a16:creationId xmlns:a16="http://schemas.microsoft.com/office/drawing/2014/main" id="{87F199AC-B24A-C14A-9B28-336DD9D40219}"/>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8" name="Straight Connector 57">
                <a:extLst>
                  <a:ext uri="{FF2B5EF4-FFF2-40B4-BE49-F238E27FC236}">
                    <a16:creationId xmlns:a16="http://schemas.microsoft.com/office/drawing/2014/main" id="{A7BD2C95-0B17-8942-8CAC-7918AE925942}"/>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8E505193-4055-A74B-8480-086FC402B8CD}"/>
                </a:ext>
              </a:extLst>
            </p:cNvPr>
            <p:cNvGrpSpPr/>
            <p:nvPr/>
          </p:nvGrpSpPr>
          <p:grpSpPr>
            <a:xfrm>
              <a:off x="12290940" y="2686867"/>
              <a:ext cx="776902" cy="366748"/>
              <a:chOff x="10581098" y="2669934"/>
              <a:chExt cx="776902" cy="366748"/>
            </a:xfrm>
          </p:grpSpPr>
          <p:sp>
            <p:nvSpPr>
              <p:cNvPr id="52" name="Rectangle 51">
                <a:extLst>
                  <a:ext uri="{FF2B5EF4-FFF2-40B4-BE49-F238E27FC236}">
                    <a16:creationId xmlns:a16="http://schemas.microsoft.com/office/drawing/2014/main" id="{69690182-FD44-DF4E-9208-29D9B748C201}"/>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104166F7-18FB-F847-8B76-AC2FAAB65C54}"/>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riangle 54">
                <a:extLst>
                  <a:ext uri="{FF2B5EF4-FFF2-40B4-BE49-F238E27FC236}">
                    <a16:creationId xmlns:a16="http://schemas.microsoft.com/office/drawing/2014/main" id="{3FBAEBD0-68EA-7441-B6F7-7389CACD7CF0}"/>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iangle 55">
                <a:extLst>
                  <a:ext uri="{FF2B5EF4-FFF2-40B4-BE49-F238E27FC236}">
                    <a16:creationId xmlns:a16="http://schemas.microsoft.com/office/drawing/2014/main" id="{DE1C3B35-476E-1848-9191-7B762CEA1194}"/>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Placeholder 12">
              <a:extLst>
                <a:ext uri="{FF2B5EF4-FFF2-40B4-BE49-F238E27FC236}">
                  <a16:creationId xmlns:a16="http://schemas.microsoft.com/office/drawing/2014/main" id="{14542837-F784-AF48-8AB6-3BD4C44762DF}"/>
                </a:ext>
              </a:extLst>
            </p:cNvPr>
            <p:cNvSpPr txBox="1">
              <a:spLocks/>
            </p:cNvSpPr>
            <p:nvPr/>
          </p:nvSpPr>
          <p:spPr>
            <a:xfrm>
              <a:off x="2954791" y="4377364"/>
              <a:ext cx="9317035" cy="623918"/>
            </a:xfrm>
            <a:prstGeom prst="rect">
              <a:avLst/>
            </a:prstGeom>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400" b="0" dirty="0">
                  <a:solidFill>
                    <a:srgbClr val="019967"/>
                  </a:solidFill>
                </a:rPr>
                <a:t>What is a digital footprint?</a:t>
              </a:r>
            </a:p>
          </p:txBody>
        </p:sp>
      </p:grpSp>
      <p:sp>
        <p:nvSpPr>
          <p:cNvPr id="61" name="Text Placeholder 12">
            <a:extLst>
              <a:ext uri="{FF2B5EF4-FFF2-40B4-BE49-F238E27FC236}">
                <a16:creationId xmlns:a16="http://schemas.microsoft.com/office/drawing/2014/main" id="{968DB87A-93F4-2D4D-9FCC-A2750F2409A2}"/>
              </a:ext>
            </a:extLst>
          </p:cNvPr>
          <p:cNvSpPr txBox="1">
            <a:spLocks/>
          </p:cNvSpPr>
          <p:nvPr/>
        </p:nvSpPr>
        <p:spPr>
          <a:xfrm>
            <a:off x="3385044" y="5259503"/>
            <a:ext cx="9317035" cy="623918"/>
          </a:xfrm>
          <a:prstGeom prst="rect">
            <a:avLst/>
          </a:prstGeom>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a:lnSpc>
                <a:spcPct val="100000"/>
              </a:lnSpc>
              <a:spcBef>
                <a:spcPts val="0"/>
              </a:spcBef>
            </a:pPr>
            <a:r>
              <a:rPr lang="en-GB" sz="2400" b="0" dirty="0">
                <a:solidFill>
                  <a:srgbClr val="019967"/>
                </a:solidFill>
              </a:rPr>
              <a:t>Why is it important?</a:t>
            </a:r>
          </a:p>
        </p:txBody>
      </p:sp>
    </p:spTree>
    <p:extLst>
      <p:ext uri="{BB962C8B-B14F-4D97-AF65-F5344CB8AC3E}">
        <p14:creationId xmlns:p14="http://schemas.microsoft.com/office/powerpoint/2010/main" val="363358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53" presetClass="entr" presetSubtype="16"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 calcmode="lin" valueType="num">
                                      <p:cBhvr>
                                        <p:cTn id="10" dur="500" fill="hold"/>
                                        <p:tgtEl>
                                          <p:spTgt spid="26"/>
                                        </p:tgtEl>
                                        <p:attrNameLst>
                                          <p:attrName>ppt_w</p:attrName>
                                        </p:attrNameLst>
                                      </p:cBhvr>
                                      <p:tavLst>
                                        <p:tav tm="0">
                                          <p:val>
                                            <p:fltVal val="0"/>
                                          </p:val>
                                        </p:tav>
                                        <p:tav tm="100000">
                                          <p:val>
                                            <p:strVal val="#ppt_w"/>
                                          </p:val>
                                        </p:tav>
                                      </p:tavLst>
                                    </p:anim>
                                    <p:anim calcmode="lin" valueType="num">
                                      <p:cBhvr>
                                        <p:cTn id="11" dur="500" fill="hold"/>
                                        <p:tgtEl>
                                          <p:spTgt spid="26"/>
                                        </p:tgtEl>
                                        <p:attrNameLst>
                                          <p:attrName>ppt_h</p:attrName>
                                        </p:attrNameLst>
                                      </p:cBhvr>
                                      <p:tavLst>
                                        <p:tav tm="0">
                                          <p:val>
                                            <p:fltVal val="0"/>
                                          </p:val>
                                        </p:tav>
                                        <p:tav tm="100000">
                                          <p:val>
                                            <p:strVal val="#ppt_h"/>
                                          </p:val>
                                        </p:tav>
                                      </p:tavLst>
                                    </p:anim>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left)">
                                      <p:cBhvr>
                                        <p:cTn id="1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6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4F7ECC55-7876-E44F-BA61-070BA0DE8D1C}"/>
              </a:ext>
            </a:extLst>
          </p:cNvPr>
          <p:cNvSpPr/>
          <p:nvPr/>
        </p:nvSpPr>
        <p:spPr>
          <a:xfrm>
            <a:off x="1376085" y="257175"/>
            <a:ext cx="13497204" cy="8615133"/>
          </a:xfrm>
          <a:prstGeom prst="roundRect">
            <a:avLst>
              <a:gd name="adj" fmla="val 3402"/>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E102F35B-D72E-EB43-804F-29CE39CECE71}"/>
              </a:ext>
            </a:extLst>
          </p:cNvPr>
          <p:cNvSpPr/>
          <p:nvPr/>
        </p:nvSpPr>
        <p:spPr>
          <a:xfrm>
            <a:off x="1680427" y="623481"/>
            <a:ext cx="12888518" cy="7533931"/>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a:extLst>
              <a:ext uri="{FF2B5EF4-FFF2-40B4-BE49-F238E27FC236}">
                <a16:creationId xmlns:a16="http://schemas.microsoft.com/office/drawing/2014/main" id="{F96B0BF6-D6AD-A147-B844-636E0890D131}"/>
              </a:ext>
            </a:extLst>
          </p:cNvPr>
          <p:cNvSpPr/>
          <p:nvPr/>
        </p:nvSpPr>
        <p:spPr>
          <a:xfrm>
            <a:off x="7940424" y="8336371"/>
            <a:ext cx="368521" cy="368295"/>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93EDE0BB-9742-F240-AD4C-49756E555DAC}"/>
              </a:ext>
            </a:extLst>
          </p:cNvPr>
          <p:cNvGrpSpPr/>
          <p:nvPr/>
        </p:nvGrpSpPr>
        <p:grpSpPr>
          <a:xfrm>
            <a:off x="7750765" y="754637"/>
            <a:ext cx="747837" cy="126092"/>
            <a:chOff x="5919561" y="754637"/>
            <a:chExt cx="747837" cy="126092"/>
          </a:xfrm>
        </p:grpSpPr>
        <p:sp>
          <p:nvSpPr>
            <p:cNvPr id="8" name="Rounded Rectangle 7">
              <a:extLst>
                <a:ext uri="{FF2B5EF4-FFF2-40B4-BE49-F238E27FC236}">
                  <a16:creationId xmlns:a16="http://schemas.microsoft.com/office/drawing/2014/main" id="{E31EA529-4065-134C-8331-9BCE0CE9B3E2}"/>
                </a:ext>
              </a:extLst>
            </p:cNvPr>
            <p:cNvSpPr/>
            <p:nvPr/>
          </p:nvSpPr>
          <p:spPr>
            <a:xfrm>
              <a:off x="5919561" y="788770"/>
              <a:ext cx="486628" cy="47370"/>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C61D474-057C-B94F-8960-8A11B9283A4E}"/>
                </a:ext>
              </a:extLst>
            </p:cNvPr>
            <p:cNvSpPr/>
            <p:nvPr/>
          </p:nvSpPr>
          <p:spPr>
            <a:xfrm>
              <a:off x="6539955" y="754637"/>
              <a:ext cx="127443" cy="126092"/>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itle 1">
            <a:extLst>
              <a:ext uri="{FF2B5EF4-FFF2-40B4-BE49-F238E27FC236}">
                <a16:creationId xmlns:a16="http://schemas.microsoft.com/office/drawing/2014/main" id="{25F57841-BCBE-474F-8147-B6B1D3D6BE6B}"/>
              </a:ext>
            </a:extLst>
          </p:cNvPr>
          <p:cNvSpPr txBox="1">
            <a:spLocks/>
          </p:cNvSpPr>
          <p:nvPr/>
        </p:nvSpPr>
        <p:spPr>
          <a:xfrm>
            <a:off x="2253015" y="1481566"/>
            <a:ext cx="6102713" cy="723044"/>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Your data matters!</a:t>
            </a:r>
          </a:p>
        </p:txBody>
      </p:sp>
      <p:sp>
        <p:nvSpPr>
          <p:cNvPr id="14" name="Title 1">
            <a:extLst>
              <a:ext uri="{FF2B5EF4-FFF2-40B4-BE49-F238E27FC236}">
                <a16:creationId xmlns:a16="http://schemas.microsoft.com/office/drawing/2014/main" id="{CCB3E862-8019-3147-A980-CFD89A1E167D}"/>
              </a:ext>
            </a:extLst>
          </p:cNvPr>
          <p:cNvSpPr txBox="1">
            <a:spLocks/>
          </p:cNvSpPr>
          <p:nvPr/>
        </p:nvSpPr>
        <p:spPr>
          <a:xfrm>
            <a:off x="2253015" y="2518198"/>
            <a:ext cx="8712924" cy="4811290"/>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20000"/>
              </a:lnSpc>
              <a:spcBef>
                <a:spcPts val="0"/>
              </a:spcBef>
            </a:pPr>
            <a:r>
              <a:rPr lang="en-GB" sz="2400" dirty="0">
                <a:solidFill>
                  <a:schemeClr val="dk1"/>
                </a:solidFill>
                <a:latin typeface="Overpass Mono" pitchFamily="49" charset="77"/>
                <a:ea typeface="Calibri"/>
                <a:cs typeface="Calibri"/>
                <a:sym typeface="Calibri"/>
              </a:rPr>
              <a:t>You can change your privacy settings on your phone or device if you want to protect your information.</a:t>
            </a:r>
          </a:p>
          <a:p>
            <a:pPr lvl="0">
              <a:lnSpc>
                <a:spcPct val="120000"/>
              </a:lnSpc>
              <a:spcBef>
                <a:spcPts val="0"/>
              </a:spcBef>
            </a:pPr>
            <a:endParaRPr lang="en-GB" sz="2400" dirty="0">
              <a:solidFill>
                <a:schemeClr val="dk1"/>
              </a:solidFill>
              <a:latin typeface="Overpass Mono" pitchFamily="49" charset="77"/>
              <a:ea typeface="Calibri"/>
              <a:cs typeface="Calibri"/>
              <a:sym typeface="Calibri"/>
            </a:endParaRPr>
          </a:p>
          <a:p>
            <a:pPr lvl="0">
              <a:lnSpc>
                <a:spcPct val="120000"/>
              </a:lnSpc>
              <a:spcBef>
                <a:spcPts val="0"/>
              </a:spcBef>
            </a:pPr>
            <a:r>
              <a:rPr lang="en-GB" sz="2400" dirty="0">
                <a:solidFill>
                  <a:schemeClr val="dk1"/>
                </a:solidFill>
                <a:latin typeface="Overpass Mono" pitchFamily="49" charset="77"/>
                <a:ea typeface="Calibri"/>
                <a:cs typeface="Calibri"/>
                <a:sym typeface="Calibri"/>
              </a:rPr>
              <a:t>If you post or comment on social media, think about who might see it in the future. </a:t>
            </a:r>
          </a:p>
          <a:p>
            <a:pPr lvl="0">
              <a:lnSpc>
                <a:spcPct val="120000"/>
              </a:lnSpc>
              <a:spcBef>
                <a:spcPts val="0"/>
              </a:spcBef>
            </a:pPr>
            <a:endParaRPr lang="en-GB" sz="2400" dirty="0">
              <a:solidFill>
                <a:schemeClr val="dk1"/>
              </a:solidFill>
              <a:latin typeface="Overpass Mono" pitchFamily="49" charset="77"/>
              <a:ea typeface="Calibri"/>
              <a:cs typeface="Calibri"/>
              <a:sym typeface="Calibri"/>
            </a:endParaRPr>
          </a:p>
          <a:p>
            <a:pPr lvl="0">
              <a:lnSpc>
                <a:spcPct val="120000"/>
              </a:lnSpc>
              <a:spcBef>
                <a:spcPts val="0"/>
              </a:spcBef>
            </a:pPr>
            <a:r>
              <a:rPr lang="en-GB" sz="2400" dirty="0">
                <a:solidFill>
                  <a:schemeClr val="dk1"/>
                </a:solidFill>
                <a:latin typeface="Overpass Mono" pitchFamily="49" charset="77"/>
                <a:ea typeface="Calibri"/>
                <a:cs typeface="Calibri"/>
                <a:sym typeface="Calibri"/>
              </a:rPr>
              <a:t>If you have any questions about your personal data or want to report something that doesn’t feel right go to </a:t>
            </a:r>
            <a:r>
              <a:rPr lang="en-GB" sz="2400" b="1" dirty="0">
                <a:solidFill>
                  <a:srgbClr val="019967"/>
                </a:solidFill>
                <a:latin typeface="Overpass Mono" pitchFamily="49" charset="77"/>
                <a:ea typeface="Calibri"/>
                <a:cs typeface="Calibri"/>
                <a:sym typeface="Calibri"/>
              </a:rPr>
              <a:t>ico.org.uk</a:t>
            </a:r>
            <a:endParaRPr lang="en-GB" sz="2400" dirty="0">
              <a:solidFill>
                <a:schemeClr val="dk1"/>
              </a:solidFill>
              <a:latin typeface="Overpass Mono" pitchFamily="49" charset="77"/>
              <a:ea typeface="Calibri"/>
              <a:cs typeface="Calibri"/>
              <a:sym typeface="Calibri"/>
            </a:endParaRPr>
          </a:p>
        </p:txBody>
      </p:sp>
      <p:grpSp>
        <p:nvGrpSpPr>
          <p:cNvPr id="15" name="Group 14">
            <a:extLst>
              <a:ext uri="{FF2B5EF4-FFF2-40B4-BE49-F238E27FC236}">
                <a16:creationId xmlns:a16="http://schemas.microsoft.com/office/drawing/2014/main" id="{3BB76D75-701F-AC40-8951-3425F86E8A96}"/>
              </a:ext>
            </a:extLst>
          </p:cNvPr>
          <p:cNvGrpSpPr/>
          <p:nvPr/>
        </p:nvGrpSpPr>
        <p:grpSpPr>
          <a:xfrm>
            <a:off x="11713195" y="1643221"/>
            <a:ext cx="4044345" cy="3546578"/>
            <a:chOff x="2978247" y="4990838"/>
            <a:chExt cx="4044345" cy="3546578"/>
          </a:xfrm>
        </p:grpSpPr>
        <p:sp>
          <p:nvSpPr>
            <p:cNvPr id="16" name="Rectangle 15">
              <a:extLst>
                <a:ext uri="{FF2B5EF4-FFF2-40B4-BE49-F238E27FC236}">
                  <a16:creationId xmlns:a16="http://schemas.microsoft.com/office/drawing/2014/main" id="{813E8009-B4F7-9844-9A60-CF9A5EED354D}"/>
                </a:ext>
              </a:extLst>
            </p:cNvPr>
            <p:cNvSpPr/>
            <p:nvPr/>
          </p:nvSpPr>
          <p:spPr>
            <a:xfrm>
              <a:off x="2978247" y="5295572"/>
              <a:ext cx="3739612" cy="3241844"/>
            </a:xfrm>
            <a:prstGeom prst="rect">
              <a:avLst/>
            </a:prstGeom>
            <a:solidFill>
              <a:schemeClr val="bg1"/>
            </a:solidFill>
            <a:ln w="38100">
              <a:solidFill>
                <a:srgbClr val="791D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17" name="Picture 16">
              <a:extLst>
                <a:ext uri="{FF2B5EF4-FFF2-40B4-BE49-F238E27FC236}">
                  <a16:creationId xmlns:a16="http://schemas.microsoft.com/office/drawing/2014/main" id="{9FCC1A31-ED09-F34B-A7AF-E966FF0FEEE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13124" y="4990838"/>
              <a:ext cx="609468" cy="609468"/>
            </a:xfrm>
            <a:prstGeom prst="rect">
              <a:avLst/>
            </a:prstGeom>
          </p:spPr>
        </p:pic>
        <p:sp>
          <p:nvSpPr>
            <p:cNvPr id="18" name="Title 1">
              <a:extLst>
                <a:ext uri="{FF2B5EF4-FFF2-40B4-BE49-F238E27FC236}">
                  <a16:creationId xmlns:a16="http://schemas.microsoft.com/office/drawing/2014/main" id="{B4D874C0-7E98-7B4B-A0FD-DFAC7E997889}"/>
                </a:ext>
              </a:extLst>
            </p:cNvPr>
            <p:cNvSpPr txBox="1">
              <a:spLocks/>
            </p:cNvSpPr>
            <p:nvPr/>
          </p:nvSpPr>
          <p:spPr>
            <a:xfrm>
              <a:off x="2978247" y="5295572"/>
              <a:ext cx="3739612" cy="3241843"/>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20000"/>
                </a:lnSpc>
              </a:pPr>
              <a:r>
                <a:rPr lang="en-US" sz="2400" spc="-150" dirty="0">
                  <a:solidFill>
                    <a:srgbClr val="791D7E"/>
                  </a:solidFill>
                  <a:latin typeface="Overpass Mono" pitchFamily="49" charset="77"/>
                </a:rPr>
                <a:t>The Information Commissioner’s Office (ICO) is</a:t>
              </a:r>
              <a:br>
                <a:rPr lang="en-US" sz="2400" spc="-150" dirty="0">
                  <a:solidFill>
                    <a:srgbClr val="791D7E"/>
                  </a:solidFill>
                  <a:latin typeface="Overpass Mono" pitchFamily="49" charset="77"/>
                </a:rPr>
              </a:br>
              <a:r>
                <a:rPr lang="en-US" sz="2400" spc="-150" dirty="0">
                  <a:solidFill>
                    <a:srgbClr val="791D7E"/>
                  </a:solidFill>
                  <a:latin typeface="Overpass Mono" pitchFamily="49" charset="77"/>
                </a:rPr>
                <a:t>here for you.</a:t>
              </a:r>
            </a:p>
          </p:txBody>
        </p:sp>
      </p:grpSp>
    </p:spTree>
    <p:extLst>
      <p:ext uri="{BB962C8B-B14F-4D97-AF65-F5344CB8AC3E}">
        <p14:creationId xmlns:p14="http://schemas.microsoft.com/office/powerpoint/2010/main" val="117077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wipe(left)">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wipe(left)">
                                      <p:cBhvr>
                                        <p:cTn id="17" dur="500"/>
                                        <p:tgtEl>
                                          <p:spTgt spid="1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Google Shape;93;p1">
            <a:extLst>
              <a:ext uri="{FF2B5EF4-FFF2-40B4-BE49-F238E27FC236}">
                <a16:creationId xmlns:a16="http://schemas.microsoft.com/office/drawing/2014/main" id="{73853C49-419C-404F-96CF-D81673511831}"/>
              </a:ext>
            </a:extLst>
          </p:cNvPr>
          <p:cNvSpPr txBox="1">
            <a:spLocks/>
          </p:cNvSpPr>
          <p:nvPr/>
        </p:nvSpPr>
        <p:spPr>
          <a:xfrm>
            <a:off x="1417321" y="145617"/>
            <a:ext cx="12048113" cy="1518117"/>
          </a:xfrm>
          <a:prstGeom prst="rect">
            <a:avLst/>
          </a:prstGeom>
          <a:noFill/>
          <a:ln>
            <a:noFill/>
          </a:ln>
        </p:spPr>
        <p:txBody>
          <a:bodyPr spcFirstLastPara="1" wrap="square" lIns="35700" tIns="35700" rIns="35700" bIns="35700" anchor="ctr" anchorCtr="0">
            <a:noAutofit/>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spcBef>
                <a:spcPts val="0"/>
              </a:spcBef>
              <a:buSzPts val="6600"/>
            </a:pPr>
            <a:r>
              <a:rPr lang="en-GB" sz="3600" b="1" dirty="0">
                <a:ea typeface="Calibri"/>
                <a:cs typeface="Calibri"/>
                <a:sym typeface="Calibri"/>
              </a:rPr>
              <a:t>Staying Private on Social Media (Wales)</a:t>
            </a:r>
          </a:p>
        </p:txBody>
      </p:sp>
      <p:sp>
        <p:nvSpPr>
          <p:cNvPr id="5" name="Google Shape;94;p1">
            <a:extLst>
              <a:ext uri="{FF2B5EF4-FFF2-40B4-BE49-F238E27FC236}">
                <a16:creationId xmlns:a16="http://schemas.microsoft.com/office/drawing/2014/main" id="{C7C6DA2A-C266-4748-A17E-C43D194D4486}"/>
              </a:ext>
            </a:extLst>
          </p:cNvPr>
          <p:cNvSpPr/>
          <p:nvPr/>
        </p:nvSpPr>
        <p:spPr>
          <a:xfrm>
            <a:off x="1370012" y="1219200"/>
            <a:ext cx="12095422" cy="818645"/>
          </a:xfrm>
          <a:prstGeom prst="rect">
            <a:avLst/>
          </a:prstGeom>
          <a:noFill/>
          <a:ln>
            <a:noFill/>
          </a:ln>
        </p:spPr>
        <p:txBody>
          <a:bodyPr spcFirstLastPara="1" wrap="square" lIns="91425" tIns="45700" rIns="91425" bIns="45700" anchor="t" anchorCtr="0">
            <a:spAutoFit/>
          </a:bodyPr>
          <a:lstStyle/>
          <a:p>
            <a:pPr lvl="0">
              <a:lnSpc>
                <a:spcPct val="117999"/>
              </a:lnSpc>
            </a:pPr>
            <a:r>
              <a:rPr lang="en-GB" sz="2000" dirty="0">
                <a:latin typeface="Calibri" panose="020F0502020204030204" pitchFamily="34" charset="0"/>
                <a:ea typeface="Calibri"/>
                <a:cs typeface="Calibri" panose="020F0502020204030204" pitchFamily="34" charset="0"/>
                <a:sym typeface="Calibri"/>
              </a:rPr>
              <a:t>This lesson aims to make students aware of what personal data is, how it is collected and how it is used.  It can be used as a standalone session but is recommended to be used with the previous session, </a:t>
            </a:r>
            <a:r>
              <a:rPr lang="en-GB" sz="2000" b="1" dirty="0">
                <a:latin typeface="Calibri" panose="020F0502020204030204" pitchFamily="34" charset="0"/>
                <a:ea typeface="Calibri"/>
                <a:cs typeface="Calibri" panose="020F0502020204030204" pitchFamily="34" charset="0"/>
                <a:sym typeface="Calibri"/>
              </a:rPr>
              <a:t>‘My Personal Data’.</a:t>
            </a:r>
          </a:p>
        </p:txBody>
      </p:sp>
      <p:sp>
        <p:nvSpPr>
          <p:cNvPr id="6" name="Google Shape;95;p1">
            <a:extLst>
              <a:ext uri="{FF2B5EF4-FFF2-40B4-BE49-F238E27FC236}">
                <a16:creationId xmlns:a16="http://schemas.microsoft.com/office/drawing/2014/main" id="{ED953ADB-1455-3F41-9833-72831C65ED52}"/>
              </a:ext>
            </a:extLst>
          </p:cNvPr>
          <p:cNvSpPr txBox="1"/>
          <p:nvPr/>
        </p:nvSpPr>
        <p:spPr>
          <a:xfrm>
            <a:off x="4888007" y="2363783"/>
            <a:ext cx="10623175" cy="3393196"/>
          </a:xfrm>
          <a:prstGeom prst="rect">
            <a:avLst/>
          </a:prstGeom>
          <a:noFill/>
          <a:ln>
            <a:noFill/>
          </a:ln>
        </p:spPr>
        <p:txBody>
          <a:bodyPr spcFirstLastPara="1" wrap="square" lIns="91425" tIns="45700" rIns="91425" bIns="45700" anchor="t" anchorCtr="0">
            <a:spAutoFit/>
          </a:bodyPr>
          <a:lstStyle/>
          <a:p>
            <a:pPr>
              <a:spcAft>
                <a:spcPts val="600"/>
              </a:spcAft>
            </a:pPr>
            <a:r>
              <a:rPr lang="en-GB" sz="1400" b="1" dirty="0">
                <a:effectLst/>
                <a:ea typeface="Calibri" panose="020F0502020204030204" pitchFamily="34" charset="0"/>
                <a:cs typeface="Times New Roman" panose="02020603050405020304" pitchFamily="18" charset="0"/>
              </a:rPr>
              <a:t>Personal and social education - </a:t>
            </a:r>
            <a:r>
              <a:rPr lang="en-GB" sz="1400" b="1" dirty="0">
                <a:effectLst/>
                <a:ea typeface="Calibri" panose="020F0502020204030204" pitchFamily="34" charset="0"/>
                <a:cs typeface="Times New Roman" panose="02020603050405020304" pitchFamily="18" charset="0"/>
                <a:hlinkClick r:id="rId3"/>
              </a:rPr>
              <a:t>Key Stage 2 learning outcomes</a:t>
            </a:r>
            <a:r>
              <a:rPr lang="en-GB" sz="1400" b="1" baseline="30000" dirty="0">
                <a:effectLst/>
                <a:ea typeface="Calibri" panose="020F0502020204030204" pitchFamily="34" charset="0"/>
                <a:cs typeface="Times New Roman" panose="02020603050405020304" pitchFamily="18" charset="0"/>
              </a:rPr>
              <a:t>3</a:t>
            </a:r>
            <a:endParaRPr lang="en-GB" sz="1400" baseline="30000" dirty="0">
              <a:effectLst/>
              <a:ea typeface="Calibri" panose="020F0502020204030204" pitchFamily="34" charset="0"/>
              <a:cs typeface="Times New Roman" panose="02020603050405020304" pitchFamily="18" charset="0"/>
            </a:endParaRPr>
          </a:p>
          <a:p>
            <a:r>
              <a:rPr lang="en-GB" sz="1400" dirty="0">
                <a:effectLst/>
                <a:ea typeface="Calibri" panose="020F0502020204030204" pitchFamily="34" charset="0"/>
                <a:cs typeface="Times New Roman" panose="02020603050405020304" pitchFamily="18" charset="0"/>
              </a:rPr>
              <a:t>Developing ICT Learners should be given opportunities to: </a:t>
            </a:r>
          </a:p>
          <a:p>
            <a:pPr marL="342900" lvl="0" indent="-342900">
              <a:spcAft>
                <a:spcPts val="600"/>
              </a:spcAft>
              <a:buFont typeface="Calibri" panose="020F0502020204030204" pitchFamily="34" charset="0"/>
              <a:buChar char="•"/>
              <a:tabLst>
                <a:tab pos="457200" algn="l"/>
              </a:tabLst>
            </a:pPr>
            <a:r>
              <a:rPr lang="en-GB" sz="1400" dirty="0">
                <a:effectLst/>
                <a:ea typeface="Calibri" panose="020F0502020204030204" pitchFamily="34" charset="0"/>
                <a:cs typeface="Times New Roman" panose="02020603050405020304" pitchFamily="18" charset="0"/>
              </a:rPr>
              <a:t>use ICT safely with appropriate support and guidance. </a:t>
            </a:r>
          </a:p>
          <a:p>
            <a:pPr>
              <a:spcAft>
                <a:spcPts val="600"/>
              </a:spcAft>
            </a:pPr>
            <a:r>
              <a:rPr lang="en-GB" sz="1400" b="1" dirty="0">
                <a:effectLst/>
                <a:ea typeface="Calibri" panose="020F0502020204030204" pitchFamily="34" charset="0"/>
                <a:cs typeface="Times New Roman" panose="02020603050405020304" pitchFamily="18" charset="0"/>
                <a:hlinkClick r:id="rId4"/>
              </a:rPr>
              <a:t>Digital Competence Framework - Citizenship - Identity, image and reputation</a:t>
            </a:r>
            <a:r>
              <a:rPr lang="en-GB" sz="1400" b="1" baseline="30000" dirty="0">
                <a:effectLst/>
                <a:ea typeface="Calibri" panose="020F0502020204030204" pitchFamily="34" charset="0"/>
                <a:cs typeface="Times New Roman" panose="02020603050405020304" pitchFamily="18" charset="0"/>
              </a:rPr>
              <a:t>4</a:t>
            </a:r>
            <a:endParaRPr lang="en-GB" sz="1400" baseline="30000" dirty="0">
              <a:effectLst/>
              <a:ea typeface="Calibri" panose="020F0502020204030204" pitchFamily="34" charset="0"/>
              <a:cs typeface="Times New Roman" panose="02020603050405020304" pitchFamily="18" charset="0"/>
            </a:endParaRPr>
          </a:p>
          <a:p>
            <a:pPr marL="450215" indent="-450215">
              <a:spcAft>
                <a:spcPts val="300"/>
              </a:spcAft>
            </a:pPr>
            <a:r>
              <a:rPr lang="en-GB" sz="1400" b="1" dirty="0">
                <a:effectLst/>
                <a:ea typeface="Calibri" panose="020F0502020204030204" pitchFamily="34" charset="0"/>
                <a:cs typeface="Times New Roman" panose="02020603050405020304" pitchFamily="18" charset="0"/>
              </a:rPr>
              <a:t>Year 3</a:t>
            </a:r>
            <a:r>
              <a:rPr lang="en-GB" sz="1400" dirty="0">
                <a:effectLst/>
                <a:ea typeface="Calibri" panose="020F0502020204030204" pitchFamily="34" charset="0"/>
                <a:cs typeface="Times New Roman" panose="02020603050405020304" pitchFamily="18" charset="0"/>
              </a:rPr>
              <a:t>	 Understand simple rules for sharing images and data, </a:t>
            </a:r>
            <a:r>
              <a:rPr lang="en-GB" sz="1400" dirty="0" err="1">
                <a:effectLst/>
                <a:ea typeface="Calibri" panose="020F0502020204030204" pitchFamily="34" charset="0"/>
                <a:cs typeface="Times New Roman" panose="02020603050405020304" pitchFamily="18" charset="0"/>
              </a:rPr>
              <a:t>eg</a:t>
            </a:r>
            <a:r>
              <a:rPr lang="en-GB" sz="1400" dirty="0">
                <a:effectLst/>
                <a:ea typeface="Calibri" panose="020F0502020204030204" pitchFamily="34" charset="0"/>
                <a:cs typeface="Times New Roman" panose="02020603050405020304" pitchFamily="18" charset="0"/>
              </a:rPr>
              <a:t> understand that photographs cannot be taken of others or shared online without seeking permission first.</a:t>
            </a:r>
          </a:p>
          <a:p>
            <a:pPr>
              <a:spcAft>
                <a:spcPts val="300"/>
              </a:spcAft>
            </a:pPr>
            <a:r>
              <a:rPr lang="en-GB" sz="1400" b="1" dirty="0">
                <a:effectLst/>
                <a:ea typeface="Calibri" panose="020F0502020204030204" pitchFamily="34" charset="0"/>
                <a:cs typeface="Times New Roman" panose="02020603050405020304" pitchFamily="18" charset="0"/>
              </a:rPr>
              <a:t>Year 4	 </a:t>
            </a:r>
            <a:r>
              <a:rPr lang="en-GB" sz="1400" dirty="0">
                <a:effectLst/>
                <a:ea typeface="Calibri" panose="020F0502020204030204" pitchFamily="34" charset="0"/>
                <a:cs typeface="Times New Roman" panose="02020603050405020304" pitchFamily="18" charset="0"/>
              </a:rPr>
              <a:t>Understand that information put online leaves a digital footprint or trail, </a:t>
            </a:r>
            <a:r>
              <a:rPr lang="en-GB" sz="1400" dirty="0" err="1">
                <a:effectLst/>
                <a:ea typeface="Calibri" panose="020F0502020204030204" pitchFamily="34" charset="0"/>
                <a:cs typeface="Times New Roman" panose="02020603050405020304" pitchFamily="18" charset="0"/>
              </a:rPr>
              <a:t>eg</a:t>
            </a:r>
            <a:r>
              <a:rPr lang="en-GB" sz="1400" dirty="0">
                <a:effectLst/>
                <a:ea typeface="Calibri" panose="020F0502020204030204" pitchFamily="34" charset="0"/>
                <a:cs typeface="Times New Roman" panose="02020603050405020304" pitchFamily="18" charset="0"/>
              </a:rPr>
              <a:t> to aid identity theft </a:t>
            </a:r>
          </a:p>
          <a:p>
            <a:pPr marL="450215" indent="-450215">
              <a:spcAft>
                <a:spcPts val="300"/>
              </a:spcAft>
            </a:pPr>
            <a:r>
              <a:rPr lang="en-GB" sz="1400" b="1" dirty="0">
                <a:effectLst/>
                <a:ea typeface="Calibri" panose="020F0502020204030204" pitchFamily="34" charset="0"/>
                <a:cs typeface="Times New Roman" panose="02020603050405020304" pitchFamily="18" charset="0"/>
              </a:rPr>
              <a:t>Year 5	 </a:t>
            </a:r>
            <a:r>
              <a:rPr lang="en-GB" sz="1400" dirty="0">
                <a:effectLst/>
                <a:ea typeface="Calibri" panose="020F0502020204030204" pitchFamily="34" charset="0"/>
                <a:cs typeface="Arial" panose="020B0604020202020204" pitchFamily="34" charset="0"/>
              </a:rPr>
              <a:t>Talk about the impact that the digital content created can have, </a:t>
            </a:r>
            <a:r>
              <a:rPr lang="en-GB" sz="1400" dirty="0" err="1">
                <a:effectLst/>
                <a:ea typeface="Calibri" panose="020F0502020204030204" pitchFamily="34" charset="0"/>
                <a:cs typeface="Arial" panose="020B0604020202020204" pitchFamily="34" charset="0"/>
              </a:rPr>
              <a:t>eg</a:t>
            </a:r>
            <a:r>
              <a:rPr lang="en-GB" sz="1400" dirty="0">
                <a:effectLst/>
                <a:ea typeface="Calibri" panose="020F0502020204030204" pitchFamily="34" charset="0"/>
                <a:cs typeface="Arial" panose="020B0604020202020204" pitchFamily="34" charset="0"/>
              </a:rPr>
              <a:t> think critically about the information shared online; be aware of appropriate and inappropriate text, photographs and videos and the impact of sharing these online </a:t>
            </a:r>
            <a:endParaRPr lang="en-GB" sz="1400" dirty="0">
              <a:effectLst/>
              <a:ea typeface="Calibri" panose="020F0502020204030204" pitchFamily="34" charset="0"/>
              <a:cs typeface="Times New Roman" panose="02020603050405020304" pitchFamily="18" charset="0"/>
            </a:endParaRPr>
          </a:p>
          <a:p>
            <a:pPr marL="450215">
              <a:spcAft>
                <a:spcPts val="300"/>
              </a:spcAft>
            </a:pPr>
            <a:r>
              <a:rPr lang="en-GB" sz="1400" dirty="0">
                <a:effectLst/>
                <a:ea typeface="Calibri" panose="020F0502020204030204" pitchFamily="34" charset="0"/>
                <a:cs typeface="Arial" panose="020B0604020202020204" pitchFamily="34" charset="0"/>
              </a:rPr>
              <a:t>Explain why it is important to discuss their use of technology with an adult, </a:t>
            </a:r>
            <a:r>
              <a:rPr lang="en-GB" sz="1400" dirty="0" err="1">
                <a:effectLst/>
                <a:ea typeface="Calibri" panose="020F0502020204030204" pitchFamily="34" charset="0"/>
                <a:cs typeface="Arial" panose="020B0604020202020204" pitchFamily="34" charset="0"/>
              </a:rPr>
              <a:t>eg</a:t>
            </a:r>
            <a:r>
              <a:rPr lang="en-GB" sz="1400" i="1" dirty="0">
                <a:effectLst/>
                <a:ea typeface="Calibri" panose="020F0502020204030204" pitchFamily="34" charset="0"/>
                <a:cs typeface="Arial" panose="020B0604020202020204" pitchFamily="34" charset="0"/>
              </a:rPr>
              <a:t> </a:t>
            </a:r>
            <a:r>
              <a:rPr lang="en-GB" sz="1400" dirty="0">
                <a:effectLst/>
                <a:ea typeface="Calibri" panose="020F0502020204030204" pitchFamily="34" charset="0"/>
                <a:cs typeface="Arial" panose="020B0604020202020204" pitchFamily="34" charset="0"/>
              </a:rPr>
              <a:t>discuss aspects of positive and negative reputation </a:t>
            </a:r>
            <a:endParaRPr lang="en-GB" sz="1400" dirty="0">
              <a:effectLst/>
              <a:ea typeface="Calibri" panose="020F0502020204030204" pitchFamily="34" charset="0"/>
              <a:cs typeface="Times New Roman" panose="02020603050405020304" pitchFamily="18" charset="0"/>
            </a:endParaRPr>
          </a:p>
          <a:p>
            <a:pPr>
              <a:spcAft>
                <a:spcPts val="300"/>
              </a:spcAft>
            </a:pPr>
            <a:r>
              <a:rPr lang="en-GB" sz="1400" b="1" dirty="0">
                <a:effectLst/>
                <a:ea typeface="Calibri" panose="020F0502020204030204" pitchFamily="34" charset="0"/>
                <a:cs typeface="Times New Roman" panose="02020603050405020304" pitchFamily="18" charset="0"/>
              </a:rPr>
              <a:t>Year 6	 </a:t>
            </a:r>
            <a:r>
              <a:rPr lang="en-GB" sz="1400" dirty="0">
                <a:effectLst/>
                <a:ea typeface="Calibri" panose="020F0502020204030204" pitchFamily="34" charset="0"/>
                <a:cs typeface="Times New Roman" panose="02020603050405020304" pitchFamily="18" charset="0"/>
              </a:rPr>
              <a:t>Explain what metadata of a photograph can include, </a:t>
            </a:r>
            <a:r>
              <a:rPr lang="en-GB" sz="1400" dirty="0" err="1">
                <a:effectLst/>
                <a:ea typeface="Calibri" panose="020F0502020204030204" pitchFamily="34" charset="0"/>
                <a:cs typeface="Times New Roman" panose="02020603050405020304" pitchFamily="18" charset="0"/>
              </a:rPr>
              <a:t>eg</a:t>
            </a:r>
            <a:r>
              <a:rPr lang="en-GB" sz="1400" dirty="0">
                <a:effectLst/>
                <a:ea typeface="Calibri" panose="020F0502020204030204" pitchFamily="34" charset="0"/>
                <a:cs typeface="Times New Roman" panose="02020603050405020304" pitchFamily="18" charset="0"/>
              </a:rPr>
              <a:t> date, time and location </a:t>
            </a:r>
          </a:p>
          <a:p>
            <a:pPr marL="457200">
              <a:spcAft>
                <a:spcPts val="300"/>
              </a:spcAft>
            </a:pPr>
            <a:r>
              <a:rPr lang="en-GB" sz="1400" dirty="0">
                <a:effectLst/>
                <a:ea typeface="Calibri" panose="020F0502020204030204" pitchFamily="34" charset="0"/>
                <a:cs typeface="Times New Roman" panose="02020603050405020304" pitchFamily="18" charset="0"/>
              </a:rPr>
              <a:t>Identify benefits and risks  of mobile devices broadcasting the location of the user/device, </a:t>
            </a:r>
            <a:r>
              <a:rPr lang="en-GB" sz="1400" dirty="0" err="1">
                <a:effectLst/>
                <a:ea typeface="Calibri" panose="020F0502020204030204" pitchFamily="34" charset="0"/>
                <a:cs typeface="Times New Roman" panose="02020603050405020304" pitchFamily="18" charset="0"/>
              </a:rPr>
              <a:t>eg</a:t>
            </a:r>
            <a:r>
              <a:rPr lang="en-GB" sz="1400" dirty="0">
                <a:effectLst/>
                <a:ea typeface="Calibri" panose="020F0502020204030204" pitchFamily="34" charset="0"/>
                <a:cs typeface="Times New Roman" panose="02020603050405020304" pitchFamily="18" charset="0"/>
              </a:rPr>
              <a:t> apps accessing location </a:t>
            </a:r>
          </a:p>
          <a:p>
            <a:pPr marL="457200">
              <a:spcAft>
                <a:spcPts val="300"/>
              </a:spcAft>
            </a:pPr>
            <a:r>
              <a:rPr lang="en-GB" sz="1400" dirty="0">
                <a:effectLst/>
                <a:ea typeface="Calibri" panose="020F0502020204030204" pitchFamily="34" charset="0"/>
                <a:cs typeface="Times New Roman" panose="02020603050405020304" pitchFamily="18" charset="0"/>
              </a:rPr>
              <a:t>Identify the benefits and risks of giving personal information and device access to different software.</a:t>
            </a:r>
          </a:p>
        </p:txBody>
      </p:sp>
      <p:sp>
        <p:nvSpPr>
          <p:cNvPr id="7" name="Google Shape;96;p1">
            <a:extLst>
              <a:ext uri="{FF2B5EF4-FFF2-40B4-BE49-F238E27FC236}">
                <a16:creationId xmlns:a16="http://schemas.microsoft.com/office/drawing/2014/main" id="{106BD6F0-BB2D-544A-B94C-DE8C25DEEA6B}"/>
              </a:ext>
            </a:extLst>
          </p:cNvPr>
          <p:cNvSpPr txBox="1"/>
          <p:nvPr/>
        </p:nvSpPr>
        <p:spPr>
          <a:xfrm>
            <a:off x="166501" y="2451195"/>
            <a:ext cx="4654270" cy="6435055"/>
          </a:xfrm>
          <a:prstGeom prst="rect">
            <a:avLst/>
          </a:prstGeom>
          <a:noFill/>
          <a:ln>
            <a:noFill/>
          </a:ln>
        </p:spPr>
        <p:txBody>
          <a:bodyPr spcFirstLastPara="1" wrap="square" lIns="91425" tIns="45700" rIns="91425" bIns="45700" anchor="t" anchorCtr="0">
            <a:spAutoFit/>
          </a:bodyPr>
          <a:lstStyle/>
          <a:p>
            <a:pPr lvl="0">
              <a:lnSpc>
                <a:spcPts val="1500"/>
              </a:lnSpc>
              <a:spcAft>
                <a:spcPts val="1000"/>
              </a:spcAft>
              <a:buSzPct val="100000"/>
            </a:pPr>
            <a:r>
              <a:rPr lang="en-GB" sz="1400" dirty="0">
                <a:solidFill>
                  <a:schemeClr val="dk1"/>
                </a:solidFill>
                <a:ea typeface="Century Gothic"/>
                <a:cs typeface="Century Gothic"/>
                <a:sym typeface="Century Gothic"/>
              </a:rPr>
              <a:t>Age: 9-11 </a:t>
            </a:r>
          </a:p>
          <a:p>
            <a:pPr lvl="0">
              <a:lnSpc>
                <a:spcPts val="1500"/>
              </a:lnSpc>
              <a:spcAft>
                <a:spcPts val="1000"/>
              </a:spcAft>
              <a:buSzPct val="100000"/>
            </a:pPr>
            <a:r>
              <a:rPr lang="en-GB" sz="1400" dirty="0">
                <a:solidFill>
                  <a:schemeClr val="dk1"/>
                </a:solidFill>
                <a:ea typeface="Century Gothic"/>
                <a:cs typeface="Century Gothic"/>
                <a:sym typeface="Century Gothic"/>
              </a:rPr>
              <a:t>Timing: 50-60 mins</a:t>
            </a:r>
          </a:p>
          <a:p>
            <a:pPr marL="0" marR="0" lvl="0" indent="0" algn="l" rtl="0">
              <a:lnSpc>
                <a:spcPts val="1500"/>
              </a:lnSpc>
              <a:spcBef>
                <a:spcPts val="0"/>
              </a:spcBef>
              <a:spcAft>
                <a:spcPts val="1000"/>
              </a:spcAft>
              <a:buSzPct val="100000"/>
              <a:buNone/>
            </a:pPr>
            <a:endParaRPr lang="en-GB" sz="1400" dirty="0">
              <a:solidFill>
                <a:schemeClr val="dk1"/>
              </a:solidFill>
              <a:ea typeface="Century Gothic"/>
              <a:cs typeface="Century Gothic"/>
              <a:sym typeface="Century Gothic"/>
            </a:endParaRPr>
          </a:p>
          <a:p>
            <a:pPr marL="0" marR="0" lvl="0" indent="0" algn="l" rtl="0">
              <a:lnSpc>
                <a:spcPts val="1500"/>
              </a:lnSpc>
              <a:spcBef>
                <a:spcPts val="0"/>
              </a:spcBef>
              <a:spcAft>
                <a:spcPts val="1000"/>
              </a:spcAft>
              <a:buSzPct val="100000"/>
              <a:buNone/>
            </a:pPr>
            <a:r>
              <a:rPr lang="en-GB" sz="1400" b="1" dirty="0">
                <a:solidFill>
                  <a:schemeClr val="dk1"/>
                </a:solidFill>
                <a:ea typeface="Century Gothic"/>
                <a:cs typeface="Century Gothic"/>
                <a:sym typeface="Century Gothic"/>
              </a:rPr>
              <a:t>Learning objectives:</a:t>
            </a:r>
            <a:endParaRPr sz="1400" b="1" dirty="0"/>
          </a:p>
          <a:p>
            <a:r>
              <a:rPr lang="en-GB" sz="1400" dirty="0"/>
              <a:t>Students will learn:</a:t>
            </a:r>
          </a:p>
          <a:p>
            <a:pPr marL="285750" indent="-285750">
              <a:buFont typeface="Calibri" panose="020B0604020202020204" pitchFamily="34" charset="0"/>
              <a:buChar char="•"/>
            </a:pPr>
            <a:r>
              <a:rPr lang="en-GB" sz="1400" dirty="0"/>
              <a:t>How social media platforms can use your personal data.</a:t>
            </a:r>
          </a:p>
          <a:p>
            <a:pPr marL="285750" indent="-285750">
              <a:buFont typeface="Calibri" panose="020B0604020202020204" pitchFamily="34" charset="0"/>
              <a:buChar char="•"/>
            </a:pPr>
            <a:r>
              <a:rPr lang="en-GB" sz="1400" dirty="0"/>
              <a:t>The risks associated with a public social media profile.</a:t>
            </a:r>
          </a:p>
          <a:p>
            <a:pPr marL="285750" indent="-285750">
              <a:buFont typeface="Calibri" panose="020B0604020202020204" pitchFamily="34" charset="0"/>
              <a:buChar char="•"/>
            </a:pPr>
            <a:r>
              <a:rPr lang="en-GB" sz="1400" dirty="0"/>
              <a:t>What a digital footprint is and why it is important.</a:t>
            </a:r>
          </a:p>
          <a:p>
            <a:pPr marL="285750" indent="-285750">
              <a:buFont typeface="Calibri" panose="020B0604020202020204" pitchFamily="34" charset="0"/>
              <a:buChar char="•"/>
            </a:pPr>
            <a:endParaRPr lang="en-GB" sz="1400" b="1" dirty="0">
              <a:solidFill>
                <a:schemeClr val="dk1"/>
              </a:solidFill>
              <a:ea typeface="Century Gothic"/>
              <a:cs typeface="Century Gothic"/>
              <a:sym typeface="Century Gothic"/>
            </a:endParaRPr>
          </a:p>
          <a:p>
            <a:r>
              <a:rPr lang="en-GB" sz="1400" b="1" dirty="0">
                <a:solidFill>
                  <a:schemeClr val="dk1"/>
                </a:solidFill>
                <a:ea typeface="Century Gothic"/>
                <a:cs typeface="Century Gothic"/>
                <a:sym typeface="Century Gothic"/>
              </a:rPr>
              <a:t>Guidance for teaching</a:t>
            </a:r>
          </a:p>
          <a:p>
            <a:r>
              <a:rPr lang="en-GB" sz="1400" b="1" dirty="0">
                <a:solidFill>
                  <a:schemeClr val="dk1"/>
                </a:solidFill>
                <a:ea typeface="Century Gothic"/>
                <a:cs typeface="Century Gothic"/>
                <a:sym typeface="Century Gothic"/>
              </a:rPr>
              <a:t>•	</a:t>
            </a:r>
            <a:r>
              <a:rPr lang="en-GB" sz="1400" dirty="0">
                <a:solidFill>
                  <a:schemeClr val="dk1"/>
                </a:solidFill>
                <a:ea typeface="Century Gothic"/>
                <a:cs typeface="Century Gothic"/>
                <a:sym typeface="Century Gothic"/>
              </a:rPr>
              <a:t>Take time to set clear ground-rules around listening, 	respect and not using personal or sensitive examples. </a:t>
            </a:r>
          </a:p>
          <a:p>
            <a:r>
              <a:rPr lang="en-GB" sz="1400" dirty="0">
                <a:solidFill>
                  <a:schemeClr val="dk1"/>
                </a:solidFill>
                <a:ea typeface="Century Gothic"/>
                <a:cs typeface="Century Gothic"/>
                <a:sym typeface="Century Gothic"/>
              </a:rPr>
              <a:t>•	Create a positive classroom culture where learners feel 	able to ask questions and also have the right to pass if 	they don’t feel comfortable answering a question. </a:t>
            </a:r>
          </a:p>
          <a:p>
            <a:r>
              <a:rPr lang="en-GB" sz="1400" dirty="0">
                <a:solidFill>
                  <a:schemeClr val="dk1"/>
                </a:solidFill>
                <a:ea typeface="Century Gothic"/>
                <a:cs typeface="Century Gothic"/>
                <a:sym typeface="Century Gothic"/>
              </a:rPr>
              <a:t>•	Ensure you are familiar with your school’s safeguarding 	policy and procedures as well as the </a:t>
            </a:r>
            <a:r>
              <a:rPr lang="en-GB" sz="1400" dirty="0">
                <a:solidFill>
                  <a:schemeClr val="dk1"/>
                </a:solidFill>
                <a:ea typeface="Century Gothic"/>
                <a:cs typeface="Century Gothic"/>
                <a:sym typeface="Century Gothic"/>
                <a:hlinkClick r:id="rId5"/>
              </a:rPr>
              <a:t>Wales </a:t>
            </a:r>
            <a:r>
              <a:rPr lang="en-GB" sz="1400" dirty="0">
                <a:solidFill>
                  <a:schemeClr val="dk1"/>
                </a:solidFill>
                <a:ea typeface="Century Gothic"/>
                <a:cs typeface="Century Gothic"/>
                <a:sym typeface="Century Gothic"/>
              </a:rPr>
              <a:t>	</a:t>
            </a:r>
            <a:r>
              <a:rPr lang="en-GB" sz="1400" dirty="0">
                <a:solidFill>
                  <a:schemeClr val="dk1"/>
                </a:solidFill>
                <a:ea typeface="Century Gothic"/>
                <a:cs typeface="Century Gothic"/>
                <a:sym typeface="Century Gothic"/>
                <a:hlinkClick r:id="rId5"/>
              </a:rPr>
              <a:t>S</a:t>
            </a:r>
            <a:r>
              <a:rPr lang="en-GB" sz="1400" dirty="0">
                <a:solidFill>
                  <a:schemeClr val="dk1"/>
                </a:solidFill>
                <a:ea typeface="Century Gothic"/>
                <a:cs typeface="Century Gothic"/>
                <a:sym typeface="Century Gothic"/>
                <a:hlinkClick r:id="rId5"/>
              </a:rPr>
              <a:t>afeguarding Procedures</a:t>
            </a:r>
            <a:r>
              <a:rPr lang="en-GB" sz="1400" baseline="30000" dirty="0">
                <a:solidFill>
                  <a:schemeClr val="dk1"/>
                </a:solidFill>
                <a:ea typeface="Century Gothic"/>
                <a:cs typeface="Century Gothic"/>
                <a:sym typeface="Century Gothic"/>
              </a:rPr>
              <a:t>1</a:t>
            </a:r>
            <a:r>
              <a:rPr lang="en-GB" sz="1400" dirty="0">
                <a:solidFill>
                  <a:schemeClr val="dk1"/>
                </a:solidFill>
                <a:ea typeface="Century Gothic"/>
                <a:cs typeface="Century Gothic"/>
                <a:sym typeface="Century Gothic"/>
              </a:rPr>
              <a:t>, including what to do if a 	learner makes a disclosure. For more information, see 	the statutory safeguarding guidance: </a:t>
            </a:r>
            <a:r>
              <a:rPr lang="en-GB" sz="1400" dirty="0">
                <a:solidFill>
                  <a:schemeClr val="dk1"/>
                </a:solidFill>
                <a:ea typeface="Century Gothic"/>
                <a:cs typeface="Century Gothic"/>
                <a:sym typeface="Century Gothic"/>
                <a:hlinkClick r:id="rId6"/>
              </a:rPr>
              <a:t>Keeping learners </a:t>
            </a:r>
            <a:r>
              <a:rPr lang="en-GB" sz="1400" dirty="0">
                <a:solidFill>
                  <a:schemeClr val="dk1"/>
                </a:solidFill>
                <a:ea typeface="Century Gothic"/>
                <a:cs typeface="Century Gothic"/>
                <a:sym typeface="Century Gothic"/>
              </a:rPr>
              <a:t>	</a:t>
            </a:r>
            <a:r>
              <a:rPr lang="en-GB" sz="1400" dirty="0">
                <a:solidFill>
                  <a:schemeClr val="dk1"/>
                </a:solidFill>
                <a:ea typeface="Century Gothic"/>
                <a:cs typeface="Century Gothic"/>
                <a:sym typeface="Century Gothic"/>
                <a:hlinkClick r:id="rId6"/>
              </a:rPr>
              <a:t>safe</a:t>
            </a:r>
            <a:r>
              <a:rPr lang="en-GB" sz="1400" baseline="30000" dirty="0">
                <a:solidFill>
                  <a:schemeClr val="dk1"/>
                </a:solidFill>
                <a:ea typeface="Century Gothic"/>
                <a:cs typeface="Century Gothic"/>
                <a:sym typeface="Century Gothic"/>
              </a:rPr>
              <a:t>2</a:t>
            </a:r>
          </a:p>
          <a:p>
            <a:r>
              <a:rPr lang="en-GB" sz="1400" dirty="0">
                <a:solidFill>
                  <a:schemeClr val="dk1"/>
                </a:solidFill>
                <a:ea typeface="Century Gothic"/>
                <a:cs typeface="Century Gothic"/>
                <a:sym typeface="Century Gothic"/>
              </a:rPr>
              <a:t>•	Also ensure that any other whole school policies are 	followed, such as online safety.</a:t>
            </a:r>
          </a:p>
          <a:p>
            <a:endParaRPr lang="en-GB" sz="1400" dirty="0">
              <a:solidFill>
                <a:schemeClr val="dk1"/>
              </a:solidFill>
              <a:ea typeface="Century Gothic"/>
              <a:cs typeface="Century Gothic"/>
              <a:sym typeface="Century Gothic"/>
            </a:endParaRPr>
          </a:p>
          <a:p>
            <a:r>
              <a:rPr lang="en-GB" sz="1400" dirty="0">
                <a:solidFill>
                  <a:schemeClr val="dk1"/>
                </a:solidFill>
                <a:ea typeface="Century Gothic"/>
                <a:cs typeface="Century Gothic"/>
                <a:sym typeface="Century Gothic"/>
              </a:rPr>
              <a:t>1 </a:t>
            </a:r>
            <a:r>
              <a:rPr lang="en-GB" sz="1400" dirty="0">
                <a:solidFill>
                  <a:schemeClr val="dk1"/>
                </a:solidFill>
                <a:ea typeface="Century Gothic"/>
                <a:cs typeface="Century Gothic"/>
                <a:sym typeface="Century Gothic"/>
                <a:hlinkClick r:id="rId5"/>
              </a:rPr>
              <a:t>https://www.safeguarding.wales</a:t>
            </a:r>
            <a:r>
              <a:rPr lang="en-GB" sz="1400" dirty="0">
                <a:solidFill>
                  <a:schemeClr val="dk1"/>
                </a:solidFill>
                <a:ea typeface="Century Gothic"/>
                <a:cs typeface="Century Gothic"/>
                <a:sym typeface="Century Gothic"/>
              </a:rPr>
              <a:t> </a:t>
            </a:r>
          </a:p>
          <a:p>
            <a:r>
              <a:rPr lang="en-GB" sz="1400" dirty="0">
                <a:solidFill>
                  <a:schemeClr val="dk1"/>
                </a:solidFill>
                <a:ea typeface="Century Gothic"/>
                <a:cs typeface="Century Gothic"/>
                <a:sym typeface="Century Gothic"/>
              </a:rPr>
              <a:t>2 </a:t>
            </a:r>
            <a:r>
              <a:rPr lang="en-GB" sz="1400" dirty="0">
                <a:solidFill>
                  <a:schemeClr val="dk1"/>
                </a:solidFill>
                <a:ea typeface="Century Gothic"/>
                <a:cs typeface="Century Gothic"/>
                <a:sym typeface="Century Gothic"/>
                <a:hlinkClick r:id="rId6"/>
              </a:rPr>
              <a:t>https://gov.wales/keeping-learners-safe</a:t>
            </a:r>
            <a:r>
              <a:rPr lang="en-GB" sz="1400" dirty="0">
                <a:solidFill>
                  <a:schemeClr val="dk1"/>
                </a:solidFill>
                <a:ea typeface="Century Gothic"/>
                <a:cs typeface="Century Gothic"/>
                <a:sym typeface="Century Gothic"/>
              </a:rPr>
              <a:t> </a:t>
            </a:r>
          </a:p>
          <a:p>
            <a:pPr marL="334861" lvl="0" indent="-285750">
              <a:lnSpc>
                <a:spcPts val="1500"/>
              </a:lnSpc>
              <a:spcAft>
                <a:spcPts val="1000"/>
              </a:spcAft>
              <a:buClr>
                <a:schemeClr val="dk1"/>
              </a:buClr>
              <a:buSzPct val="100000"/>
              <a:buFont typeface="Calibri" panose="020B0604020202020204" pitchFamily="34" charset="0"/>
              <a:buChar char="•"/>
            </a:pPr>
            <a:endParaRPr lang="en-GB" sz="1400" dirty="0">
              <a:solidFill>
                <a:schemeClr val="dk1"/>
              </a:solidFill>
              <a:ea typeface="Century Gothic"/>
              <a:cs typeface="Century Gothic"/>
              <a:sym typeface="Century Gothic"/>
            </a:endParaRPr>
          </a:p>
        </p:txBody>
      </p:sp>
      <p:sp>
        <p:nvSpPr>
          <p:cNvPr id="2" name="TextBox 1">
            <a:extLst>
              <a:ext uri="{FF2B5EF4-FFF2-40B4-BE49-F238E27FC236}">
                <a16:creationId xmlns:a16="http://schemas.microsoft.com/office/drawing/2014/main" id="{45259B59-98E3-4C3B-88BA-0577AF8E374B}"/>
              </a:ext>
            </a:extLst>
          </p:cNvPr>
          <p:cNvSpPr txBox="1"/>
          <p:nvPr/>
        </p:nvSpPr>
        <p:spPr>
          <a:xfrm>
            <a:off x="4888007" y="5739531"/>
            <a:ext cx="10623175" cy="2616101"/>
          </a:xfrm>
          <a:prstGeom prst="rect">
            <a:avLst/>
          </a:prstGeom>
          <a:noFill/>
        </p:spPr>
        <p:txBody>
          <a:bodyPr wrap="square" rtlCol="0">
            <a:spAutoFit/>
          </a:bodyPr>
          <a:lstStyle/>
          <a:p>
            <a:r>
              <a:rPr lang="en-GB" sz="1400" b="1" dirty="0">
                <a:effectLst/>
                <a:ea typeface="Calibri" panose="020F0502020204030204" pitchFamily="34" charset="0"/>
                <a:cs typeface="Arial" panose="020B0604020202020204" pitchFamily="34" charset="0"/>
                <a:hlinkClick r:id="rId7"/>
              </a:rPr>
              <a:t>Curriculum for Wales - The Health and Well-being Area of Learning and Experience</a:t>
            </a:r>
            <a:endParaRPr lang="en-GB" sz="1400" dirty="0">
              <a:effectLst/>
              <a:ea typeface="Calibri" panose="020F0502020204030204" pitchFamily="34" charset="0"/>
              <a:cs typeface="Times New Roman" panose="02020603050405020304" pitchFamily="18" charset="0"/>
            </a:endParaRPr>
          </a:p>
          <a:p>
            <a:pPr>
              <a:spcAft>
                <a:spcPts val="600"/>
              </a:spcAft>
            </a:pPr>
            <a:r>
              <a:rPr lang="en-GB" sz="1400" dirty="0">
                <a:effectLst/>
                <a:ea typeface="Calibri" panose="020F0502020204030204" pitchFamily="34" charset="0"/>
                <a:cs typeface="Arial" panose="020B0604020202020204" pitchFamily="34" charset="0"/>
              </a:rPr>
              <a:t>In the new Curriculum for Wales, the Health and Well-being Area of Learning and Experience is about developing the capacity of learners to navigate life's opportunities and challenges. Relationships and Sexuality Education (RSE) will be a mandatory requirement in the new curriculum.</a:t>
            </a:r>
            <a:endParaRPr lang="en-GB" sz="1400" dirty="0">
              <a:effectLst/>
              <a:ea typeface="Calibri" panose="020F0502020204030204" pitchFamily="34" charset="0"/>
              <a:cs typeface="Times New Roman" panose="02020603050405020304" pitchFamily="18" charset="0"/>
            </a:endParaRPr>
          </a:p>
          <a:p>
            <a:pPr>
              <a:spcAft>
                <a:spcPts val="600"/>
              </a:spcAft>
            </a:pPr>
            <a:r>
              <a:rPr lang="en-GB" sz="1400" dirty="0">
                <a:effectLst/>
                <a:ea typeface="Calibri" panose="020F0502020204030204" pitchFamily="34" charset="0"/>
                <a:cs typeface="Arial" panose="020B0604020202020204" pitchFamily="34" charset="0"/>
              </a:rPr>
              <a:t>Further guidance to practitioners underlines the importance of developing safe behaviour in relation to digital media and the online world. Learners should be encouraged to develop their understanding of the increasing influence of technology on their daily lives and the implications this may have for their health and well-being, in particular the possible impact on physical, mental and emotional health and well-being. Decision-making, risk assessment and safe and unsafe situations and interactions should all be considered in digital contexts. This includes relationships with others, online safety, legal implications and social influences online (including social media).</a:t>
            </a:r>
            <a:endParaRPr lang="en-GB" sz="1400" dirty="0">
              <a:effectLst/>
              <a:ea typeface="Calibri" panose="020F0502020204030204" pitchFamily="34" charset="0"/>
              <a:cs typeface="Times New Roman" panose="02020603050405020304" pitchFamily="18" charset="0"/>
            </a:endParaRPr>
          </a:p>
          <a:p>
            <a:r>
              <a:rPr lang="en-GB" sz="1400" baseline="30000" dirty="0">
                <a:effectLst/>
                <a:ea typeface="Calibri" panose="020F0502020204030204" pitchFamily="34" charset="0"/>
                <a:cs typeface="Arial" panose="020B0604020202020204" pitchFamily="34" charset="0"/>
              </a:rPr>
              <a:t>3</a:t>
            </a:r>
            <a:r>
              <a:rPr lang="en-GB" sz="1400" dirty="0">
                <a:effectLst/>
                <a:ea typeface="Calibri" panose="020F0502020204030204" pitchFamily="34" charset="0"/>
                <a:cs typeface="Arial" panose="020B0604020202020204" pitchFamily="34" charset="0"/>
              </a:rPr>
              <a:t>The PSE framework will be superseded by the </a:t>
            </a:r>
            <a:r>
              <a:rPr lang="en-GB" sz="1400" b="1" dirty="0">
                <a:effectLst/>
                <a:ea typeface="Calibri" panose="020F0502020204030204" pitchFamily="34" charset="0"/>
                <a:cs typeface="Arial" panose="020B0604020202020204" pitchFamily="34" charset="0"/>
              </a:rPr>
              <a:t>Curriculum for Wales</a:t>
            </a:r>
            <a:r>
              <a:rPr lang="en-GB" sz="1400" dirty="0">
                <a:effectLst/>
                <a:ea typeface="Calibri" panose="020F0502020204030204" pitchFamily="34" charset="0"/>
                <a:cs typeface="Arial" panose="020B0604020202020204" pitchFamily="34" charset="0"/>
              </a:rPr>
              <a:t> from September 2022.</a:t>
            </a:r>
            <a:endParaRPr lang="en-GB" sz="1400" dirty="0">
              <a:effectLst/>
              <a:ea typeface="Calibri" panose="020F0502020204030204" pitchFamily="34" charset="0"/>
              <a:cs typeface="Times New Roman" panose="02020603050405020304" pitchFamily="18" charset="0"/>
            </a:endParaRPr>
          </a:p>
          <a:p>
            <a:pPr>
              <a:spcAft>
                <a:spcPts val="600"/>
              </a:spcAft>
            </a:pPr>
            <a:r>
              <a:rPr lang="en-GB" sz="1400" baseline="30000" dirty="0">
                <a:effectLst/>
                <a:ea typeface="Calibri" panose="020F0502020204030204" pitchFamily="34" charset="0"/>
                <a:cs typeface="Arial" panose="020B0604020202020204" pitchFamily="34" charset="0"/>
              </a:rPr>
              <a:t>4</a:t>
            </a:r>
            <a:r>
              <a:rPr lang="en-GB" sz="1400" dirty="0">
                <a:effectLst/>
                <a:ea typeface="Calibri" panose="020F0502020204030204" pitchFamily="34" charset="0"/>
                <a:cs typeface="Arial" panose="020B0604020202020204" pitchFamily="34" charset="0"/>
              </a:rPr>
              <a:t>A revised version of the </a:t>
            </a:r>
            <a:r>
              <a:rPr lang="en-GB" sz="1400" b="1" u="sng" dirty="0">
                <a:solidFill>
                  <a:srgbClr val="0563C1"/>
                </a:solidFill>
                <a:effectLst/>
                <a:ea typeface="Calibri" panose="020F0502020204030204" pitchFamily="34" charset="0"/>
                <a:cs typeface="Arial" panose="020B0604020202020204" pitchFamily="34" charset="0"/>
                <a:hlinkClick r:id="rId8"/>
              </a:rPr>
              <a:t>Digital Competence Framework</a:t>
            </a:r>
            <a:r>
              <a:rPr lang="en-GB" sz="1400" dirty="0">
                <a:effectLst/>
                <a:ea typeface="Calibri" panose="020F0502020204030204" pitchFamily="34" charset="0"/>
                <a:cs typeface="Arial" panose="020B0604020202020204" pitchFamily="34" charset="0"/>
              </a:rPr>
              <a:t> is available to support the Curriculum for Wales and opportunities to develop digital competence across all areas of learning and experience.</a:t>
            </a:r>
            <a:endParaRPr lang="en-GB" dirty="0"/>
          </a:p>
        </p:txBody>
      </p:sp>
    </p:spTree>
    <p:extLst>
      <p:ext uri="{BB962C8B-B14F-4D97-AF65-F5344CB8AC3E}">
        <p14:creationId xmlns:p14="http://schemas.microsoft.com/office/powerpoint/2010/main" val="1236207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9CBADFC-08B2-A442-8021-38193D40E9F0}"/>
              </a:ext>
            </a:extLst>
          </p:cNvPr>
          <p:cNvGrpSpPr/>
          <p:nvPr/>
        </p:nvGrpSpPr>
        <p:grpSpPr>
          <a:xfrm>
            <a:off x="793799" y="1812005"/>
            <a:ext cx="5855845" cy="2253964"/>
            <a:chOff x="692199" y="1719560"/>
            <a:chExt cx="5855845" cy="2253964"/>
          </a:xfrm>
        </p:grpSpPr>
        <p:sp>
          <p:nvSpPr>
            <p:cNvPr id="19" name="Rectangle 18">
              <a:extLst>
                <a:ext uri="{FF2B5EF4-FFF2-40B4-BE49-F238E27FC236}">
                  <a16:creationId xmlns:a16="http://schemas.microsoft.com/office/drawing/2014/main" id="{264D48F4-3BE1-7645-AFD4-3EFD6A69C207}"/>
                </a:ext>
              </a:extLst>
            </p:cNvPr>
            <p:cNvSpPr/>
            <p:nvPr/>
          </p:nvSpPr>
          <p:spPr>
            <a:xfrm>
              <a:off x="692199" y="1968404"/>
              <a:ext cx="5607001" cy="1754692"/>
            </a:xfrm>
            <a:prstGeom prst="rect">
              <a:avLst/>
            </a:prstGeom>
            <a:solidFill>
              <a:srgbClr val="019967"/>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0" name="Content Placeholder 3">
              <a:extLst>
                <a:ext uri="{FF2B5EF4-FFF2-40B4-BE49-F238E27FC236}">
                  <a16:creationId xmlns:a16="http://schemas.microsoft.com/office/drawing/2014/main" id="{B8C3F75E-6F77-E44D-BBFE-A7C7984F5BE8}"/>
                </a:ext>
              </a:extLst>
            </p:cNvPr>
            <p:cNvSpPr txBox="1">
              <a:spLocks/>
            </p:cNvSpPr>
            <p:nvPr/>
          </p:nvSpPr>
          <p:spPr>
            <a:xfrm>
              <a:off x="946860" y="2355271"/>
              <a:ext cx="5352340" cy="1618253"/>
            </a:xfrm>
            <a:prstGeom prst="rect">
              <a:avLst/>
            </a:prstGeom>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400"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lgn="l"/>
              <a:r>
                <a:rPr lang="en-GB" sz="2800" b="1" dirty="0">
                  <a:solidFill>
                    <a:schemeClr val="bg1"/>
                  </a:solidFill>
                </a:rPr>
                <a:t>Learning objectives</a:t>
              </a:r>
            </a:p>
            <a:p>
              <a:pPr lvl="3" algn="l"/>
              <a:r>
                <a:rPr lang="en-GB" sz="2800" b="1" dirty="0">
                  <a:solidFill>
                    <a:schemeClr val="bg1"/>
                  </a:solidFill>
                </a:rPr>
                <a:t>Students will learn:</a:t>
              </a:r>
            </a:p>
          </p:txBody>
        </p:sp>
        <p:grpSp>
          <p:nvGrpSpPr>
            <p:cNvPr id="21" name="Group 20">
              <a:extLst>
                <a:ext uri="{FF2B5EF4-FFF2-40B4-BE49-F238E27FC236}">
                  <a16:creationId xmlns:a16="http://schemas.microsoft.com/office/drawing/2014/main" id="{B98350B4-90E8-2E48-94C7-C936AF6381DC}"/>
                </a:ext>
              </a:extLst>
            </p:cNvPr>
            <p:cNvGrpSpPr/>
            <p:nvPr/>
          </p:nvGrpSpPr>
          <p:grpSpPr>
            <a:xfrm>
              <a:off x="6050356" y="1719560"/>
              <a:ext cx="497688" cy="572154"/>
              <a:chOff x="11546445" y="2781334"/>
              <a:chExt cx="497688" cy="572154"/>
            </a:xfrm>
          </p:grpSpPr>
          <p:sp>
            <p:nvSpPr>
              <p:cNvPr id="22" name="Oval 21">
                <a:extLst>
                  <a:ext uri="{FF2B5EF4-FFF2-40B4-BE49-F238E27FC236}">
                    <a16:creationId xmlns:a16="http://schemas.microsoft.com/office/drawing/2014/main" id="{39275C56-CD1D-EB46-9CB5-CE4F97ED04C2}"/>
                  </a:ext>
                </a:extLst>
              </p:cNvPr>
              <p:cNvSpPr/>
              <p:nvPr/>
            </p:nvSpPr>
            <p:spPr>
              <a:xfrm>
                <a:off x="11546445" y="2781334"/>
                <a:ext cx="497688" cy="497688"/>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ontent Placeholder 3">
                <a:extLst>
                  <a:ext uri="{FF2B5EF4-FFF2-40B4-BE49-F238E27FC236}">
                    <a16:creationId xmlns:a16="http://schemas.microsoft.com/office/drawing/2014/main" id="{32755DBF-CEAF-6747-A12F-3C361282EE4E}"/>
                  </a:ext>
                </a:extLst>
              </p:cNvPr>
              <p:cNvSpPr txBox="1">
                <a:spLocks/>
              </p:cNvSpPr>
              <p:nvPr/>
            </p:nvSpPr>
            <p:spPr>
              <a:xfrm>
                <a:off x="11671017" y="2829060"/>
                <a:ext cx="238616" cy="524428"/>
              </a:xfrm>
              <a:prstGeom prst="rect">
                <a:avLst/>
              </a:prstGeom>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r>
                  <a:rPr lang="en-GB" dirty="0"/>
                  <a:t>?</a:t>
                </a:r>
              </a:p>
            </p:txBody>
          </p:sp>
        </p:grpSp>
      </p:grpSp>
      <p:grpSp>
        <p:nvGrpSpPr>
          <p:cNvPr id="2" name="Group 1">
            <a:extLst>
              <a:ext uri="{FF2B5EF4-FFF2-40B4-BE49-F238E27FC236}">
                <a16:creationId xmlns:a16="http://schemas.microsoft.com/office/drawing/2014/main" id="{C5B4507B-25E0-FB4D-A428-4FDA223F850D}"/>
              </a:ext>
            </a:extLst>
          </p:cNvPr>
          <p:cNvGrpSpPr/>
          <p:nvPr/>
        </p:nvGrpSpPr>
        <p:grpSpPr>
          <a:xfrm>
            <a:off x="898263" y="4427766"/>
            <a:ext cx="4449335" cy="3998785"/>
            <a:chOff x="898263" y="4427766"/>
            <a:chExt cx="4449335" cy="3998785"/>
          </a:xfrm>
        </p:grpSpPr>
        <p:sp>
          <p:nvSpPr>
            <p:cNvPr id="24" name="Rectangle 23">
              <a:extLst>
                <a:ext uri="{FF2B5EF4-FFF2-40B4-BE49-F238E27FC236}">
                  <a16:creationId xmlns:a16="http://schemas.microsoft.com/office/drawing/2014/main" id="{5FB42234-EFE5-6146-B971-3402ED6FBB89}"/>
                </a:ext>
              </a:extLst>
            </p:cNvPr>
            <p:cNvSpPr/>
            <p:nvPr/>
          </p:nvSpPr>
          <p:spPr>
            <a:xfrm>
              <a:off x="898263" y="4427766"/>
              <a:ext cx="4449335" cy="399878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5" name="Title 1">
              <a:extLst>
                <a:ext uri="{FF2B5EF4-FFF2-40B4-BE49-F238E27FC236}">
                  <a16:creationId xmlns:a16="http://schemas.microsoft.com/office/drawing/2014/main" id="{4BE6678E-8235-B345-981B-4B6F2768AC38}"/>
                </a:ext>
              </a:extLst>
            </p:cNvPr>
            <p:cNvSpPr txBox="1">
              <a:spLocks/>
            </p:cNvSpPr>
            <p:nvPr/>
          </p:nvSpPr>
          <p:spPr>
            <a:xfrm>
              <a:off x="1122705" y="6913547"/>
              <a:ext cx="4019643"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how social media platforms can use your personal data </a:t>
              </a:r>
            </a:p>
          </p:txBody>
        </p:sp>
        <p:pic>
          <p:nvPicPr>
            <p:cNvPr id="39" name="Graphic 38">
              <a:extLst>
                <a:ext uri="{FF2B5EF4-FFF2-40B4-BE49-F238E27FC236}">
                  <a16:creationId xmlns:a16="http://schemas.microsoft.com/office/drawing/2014/main" id="{1F3BCC12-8617-8241-B7F4-D3A5BA6FC6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13526" y="4884422"/>
              <a:ext cx="905956" cy="1130316"/>
            </a:xfrm>
            <a:prstGeom prst="rect">
              <a:avLst/>
            </a:prstGeom>
          </p:spPr>
        </p:pic>
        <p:sp>
          <p:nvSpPr>
            <p:cNvPr id="41" name="Oval 40">
              <a:extLst>
                <a:ext uri="{FF2B5EF4-FFF2-40B4-BE49-F238E27FC236}">
                  <a16:creationId xmlns:a16="http://schemas.microsoft.com/office/drawing/2014/main" id="{9188444A-C8CE-134A-96DA-5416D16F08F6}"/>
                </a:ext>
              </a:extLst>
            </p:cNvPr>
            <p:cNvSpPr/>
            <p:nvPr/>
          </p:nvSpPr>
          <p:spPr>
            <a:xfrm>
              <a:off x="3388324" y="5491446"/>
              <a:ext cx="719476" cy="710312"/>
            </a:xfrm>
            <a:prstGeom prst="ellipse">
              <a:avLst/>
            </a:prstGeom>
            <a:solidFill>
              <a:srgbClr val="791D7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latin typeface="Overpass Mono" pitchFamily="49" charset="77"/>
                </a:rPr>
                <a:t>?</a:t>
              </a:r>
            </a:p>
          </p:txBody>
        </p:sp>
      </p:grpSp>
      <p:grpSp>
        <p:nvGrpSpPr>
          <p:cNvPr id="3" name="Group 2">
            <a:extLst>
              <a:ext uri="{FF2B5EF4-FFF2-40B4-BE49-F238E27FC236}">
                <a16:creationId xmlns:a16="http://schemas.microsoft.com/office/drawing/2014/main" id="{E3902321-517F-3F4D-B621-041AE7512F20}"/>
              </a:ext>
            </a:extLst>
          </p:cNvPr>
          <p:cNvGrpSpPr/>
          <p:nvPr/>
        </p:nvGrpSpPr>
        <p:grpSpPr>
          <a:xfrm>
            <a:off x="5705965" y="4427766"/>
            <a:ext cx="4449335" cy="3998785"/>
            <a:chOff x="5705965" y="4427766"/>
            <a:chExt cx="4449335" cy="3998785"/>
          </a:xfrm>
        </p:grpSpPr>
        <p:sp>
          <p:nvSpPr>
            <p:cNvPr id="26" name="Rectangle 25">
              <a:extLst>
                <a:ext uri="{FF2B5EF4-FFF2-40B4-BE49-F238E27FC236}">
                  <a16:creationId xmlns:a16="http://schemas.microsoft.com/office/drawing/2014/main" id="{A34F637A-1939-7645-B853-894B8D366C42}"/>
                </a:ext>
              </a:extLst>
            </p:cNvPr>
            <p:cNvSpPr/>
            <p:nvPr/>
          </p:nvSpPr>
          <p:spPr>
            <a:xfrm>
              <a:off x="5705965" y="4427766"/>
              <a:ext cx="4449335" cy="399878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7" name="Title 1">
              <a:extLst>
                <a:ext uri="{FF2B5EF4-FFF2-40B4-BE49-F238E27FC236}">
                  <a16:creationId xmlns:a16="http://schemas.microsoft.com/office/drawing/2014/main" id="{61D00ADC-9E35-924E-A5E4-666F5A1968AE}"/>
                </a:ext>
              </a:extLst>
            </p:cNvPr>
            <p:cNvSpPr txBox="1">
              <a:spLocks/>
            </p:cNvSpPr>
            <p:nvPr/>
          </p:nvSpPr>
          <p:spPr>
            <a:xfrm>
              <a:off x="5930407" y="6913547"/>
              <a:ext cx="4019643"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the risks associated with a public social media profile</a:t>
              </a:r>
            </a:p>
          </p:txBody>
        </p:sp>
        <p:pic>
          <p:nvPicPr>
            <p:cNvPr id="42" name="Graphic 41">
              <a:extLst>
                <a:ext uri="{FF2B5EF4-FFF2-40B4-BE49-F238E27FC236}">
                  <a16:creationId xmlns:a16="http://schemas.microsoft.com/office/drawing/2014/main" id="{B8CE7733-5E65-A642-A4FE-A23E806F2C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49408" y="4884422"/>
              <a:ext cx="905956" cy="1130316"/>
            </a:xfrm>
            <a:prstGeom prst="rect">
              <a:avLst/>
            </a:prstGeom>
          </p:spPr>
        </p:pic>
        <p:sp>
          <p:nvSpPr>
            <p:cNvPr id="43" name="Oval 42">
              <a:extLst>
                <a:ext uri="{FF2B5EF4-FFF2-40B4-BE49-F238E27FC236}">
                  <a16:creationId xmlns:a16="http://schemas.microsoft.com/office/drawing/2014/main" id="{0CD99F05-A2BB-A94F-A60A-EBE16D6A1162}"/>
                </a:ext>
              </a:extLst>
            </p:cNvPr>
            <p:cNvSpPr/>
            <p:nvPr/>
          </p:nvSpPr>
          <p:spPr>
            <a:xfrm>
              <a:off x="8124206" y="5491446"/>
              <a:ext cx="719476" cy="710312"/>
            </a:xfrm>
            <a:prstGeom prst="ellipse">
              <a:avLst/>
            </a:prstGeom>
            <a:solidFill>
              <a:srgbClr val="791D7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Overpass Mono" pitchFamily="49" charset="77"/>
                </a:rPr>
                <a:t>!</a:t>
              </a:r>
            </a:p>
          </p:txBody>
        </p:sp>
      </p:grpSp>
      <p:sp>
        <p:nvSpPr>
          <p:cNvPr id="47" name="Title 1">
            <a:extLst>
              <a:ext uri="{FF2B5EF4-FFF2-40B4-BE49-F238E27FC236}">
                <a16:creationId xmlns:a16="http://schemas.microsoft.com/office/drawing/2014/main" id="{2B7AE6B6-D703-DE47-A6A6-B7FCDA8CE013}"/>
              </a:ext>
            </a:extLst>
          </p:cNvPr>
          <p:cNvSpPr txBox="1">
            <a:spLocks/>
          </p:cNvSpPr>
          <p:nvPr/>
        </p:nvSpPr>
        <p:spPr>
          <a:xfrm>
            <a:off x="692201" y="611124"/>
            <a:ext cx="9811058"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Staying Private on Social Media</a:t>
            </a:r>
            <a:endParaRPr lang="en-US" sz="3600" b="1" dirty="0"/>
          </a:p>
        </p:txBody>
      </p:sp>
      <p:grpSp>
        <p:nvGrpSpPr>
          <p:cNvPr id="4" name="Group 3">
            <a:extLst>
              <a:ext uri="{FF2B5EF4-FFF2-40B4-BE49-F238E27FC236}">
                <a16:creationId xmlns:a16="http://schemas.microsoft.com/office/drawing/2014/main" id="{C09A1BEC-E1C8-534B-9A2C-7E6302D4BC6A}"/>
              </a:ext>
            </a:extLst>
          </p:cNvPr>
          <p:cNvGrpSpPr/>
          <p:nvPr/>
        </p:nvGrpSpPr>
        <p:grpSpPr>
          <a:xfrm>
            <a:off x="10513667" y="4427766"/>
            <a:ext cx="4449335" cy="3998785"/>
            <a:chOff x="10513667" y="4427766"/>
            <a:chExt cx="4449335" cy="3998785"/>
          </a:xfrm>
        </p:grpSpPr>
        <p:sp>
          <p:nvSpPr>
            <p:cNvPr id="36" name="Rectangle 35">
              <a:extLst>
                <a:ext uri="{FF2B5EF4-FFF2-40B4-BE49-F238E27FC236}">
                  <a16:creationId xmlns:a16="http://schemas.microsoft.com/office/drawing/2014/main" id="{A9BF7187-E247-C548-8F24-3FCEDB373898}"/>
                </a:ext>
              </a:extLst>
            </p:cNvPr>
            <p:cNvSpPr/>
            <p:nvPr/>
          </p:nvSpPr>
          <p:spPr>
            <a:xfrm>
              <a:off x="10513667" y="4427766"/>
              <a:ext cx="4449335" cy="399878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37" name="Title 1">
              <a:extLst>
                <a:ext uri="{FF2B5EF4-FFF2-40B4-BE49-F238E27FC236}">
                  <a16:creationId xmlns:a16="http://schemas.microsoft.com/office/drawing/2014/main" id="{CC04DC99-EF6F-8F4C-8B4F-DF20C65E52AC}"/>
                </a:ext>
              </a:extLst>
            </p:cNvPr>
            <p:cNvSpPr txBox="1">
              <a:spLocks/>
            </p:cNvSpPr>
            <p:nvPr/>
          </p:nvSpPr>
          <p:spPr>
            <a:xfrm>
              <a:off x="10738109" y="6913547"/>
              <a:ext cx="4019643" cy="614194"/>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791D7E"/>
                  </a:solidFill>
                  <a:latin typeface="Overpass Mono" pitchFamily="49" charset="77"/>
                </a:rPr>
                <a:t>what a digital footprint is and why it is important.</a:t>
              </a:r>
            </a:p>
          </p:txBody>
        </p:sp>
        <p:pic>
          <p:nvPicPr>
            <p:cNvPr id="44" name="Graphic 43">
              <a:extLst>
                <a:ext uri="{FF2B5EF4-FFF2-40B4-BE49-F238E27FC236}">
                  <a16:creationId xmlns:a16="http://schemas.microsoft.com/office/drawing/2014/main" id="{FD794304-4461-BA48-BFED-E92268FF79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270634" y="4884422"/>
              <a:ext cx="905956" cy="1130316"/>
            </a:xfrm>
            <a:prstGeom prst="rect">
              <a:avLst/>
            </a:prstGeom>
          </p:spPr>
        </p:pic>
        <p:sp>
          <p:nvSpPr>
            <p:cNvPr id="46" name="Oval 45">
              <a:extLst>
                <a:ext uri="{FF2B5EF4-FFF2-40B4-BE49-F238E27FC236}">
                  <a16:creationId xmlns:a16="http://schemas.microsoft.com/office/drawing/2014/main" id="{C8C72A79-F591-D34D-ACE0-B93999FA166C}"/>
                </a:ext>
              </a:extLst>
            </p:cNvPr>
            <p:cNvSpPr/>
            <p:nvPr/>
          </p:nvSpPr>
          <p:spPr>
            <a:xfrm>
              <a:off x="12945432" y="5491446"/>
              <a:ext cx="719476" cy="710312"/>
            </a:xfrm>
            <a:prstGeom prst="ellipse">
              <a:avLst/>
            </a:prstGeom>
            <a:solidFill>
              <a:srgbClr val="791D7E"/>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chemeClr val="bg1"/>
                </a:solidFill>
                <a:latin typeface="Overpass Mono" pitchFamily="49" charset="77"/>
              </a:endParaRPr>
            </a:p>
          </p:txBody>
        </p:sp>
        <p:pic>
          <p:nvPicPr>
            <p:cNvPr id="8" name="Graphic 7">
              <a:extLst>
                <a:ext uri="{FF2B5EF4-FFF2-40B4-BE49-F238E27FC236}">
                  <a16:creationId xmlns:a16="http://schemas.microsoft.com/office/drawing/2014/main" id="{AFA93F11-4FE1-9D4D-B69D-751182BFEB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226208" y="5632889"/>
              <a:ext cx="189486" cy="408376"/>
            </a:xfrm>
            <a:prstGeom prst="rect">
              <a:avLst/>
            </a:prstGeom>
          </p:spPr>
        </p:pic>
      </p:grpSp>
    </p:spTree>
    <p:extLst>
      <p:ext uri="{BB962C8B-B14F-4D97-AF65-F5344CB8AC3E}">
        <p14:creationId xmlns:p14="http://schemas.microsoft.com/office/powerpoint/2010/main" val="3646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350" fill="hold"/>
                                        <p:tgtEl>
                                          <p:spTgt spid="2"/>
                                        </p:tgtEl>
                                        <p:attrNameLst>
                                          <p:attrName>ppt_w</p:attrName>
                                        </p:attrNameLst>
                                      </p:cBhvr>
                                      <p:tavLst>
                                        <p:tav tm="0">
                                          <p:val>
                                            <p:fltVal val="0"/>
                                          </p:val>
                                        </p:tav>
                                        <p:tav tm="100000">
                                          <p:val>
                                            <p:strVal val="#ppt_w"/>
                                          </p:val>
                                        </p:tav>
                                      </p:tavLst>
                                    </p:anim>
                                    <p:anim calcmode="lin" valueType="num">
                                      <p:cBhvr>
                                        <p:cTn id="13" dur="350" fill="hold"/>
                                        <p:tgtEl>
                                          <p:spTgt spid="2"/>
                                        </p:tgtEl>
                                        <p:attrNameLst>
                                          <p:attrName>ppt_h</p:attrName>
                                        </p:attrNameLst>
                                      </p:cBhvr>
                                      <p:tavLst>
                                        <p:tav tm="0">
                                          <p:val>
                                            <p:fltVal val="0"/>
                                          </p:val>
                                        </p:tav>
                                        <p:tav tm="100000">
                                          <p:val>
                                            <p:strVal val="#ppt_h"/>
                                          </p:val>
                                        </p:tav>
                                      </p:tavLst>
                                    </p:anim>
                                    <p:animEffect transition="in" filter="fade">
                                      <p:cBhvr>
                                        <p:cTn id="14" dur="35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350" fill="hold"/>
                                        <p:tgtEl>
                                          <p:spTgt spid="3"/>
                                        </p:tgtEl>
                                        <p:attrNameLst>
                                          <p:attrName>ppt_w</p:attrName>
                                        </p:attrNameLst>
                                      </p:cBhvr>
                                      <p:tavLst>
                                        <p:tav tm="0">
                                          <p:val>
                                            <p:fltVal val="0"/>
                                          </p:val>
                                        </p:tav>
                                        <p:tav tm="100000">
                                          <p:val>
                                            <p:strVal val="#ppt_w"/>
                                          </p:val>
                                        </p:tav>
                                      </p:tavLst>
                                    </p:anim>
                                    <p:anim calcmode="lin" valueType="num">
                                      <p:cBhvr>
                                        <p:cTn id="20" dur="350" fill="hold"/>
                                        <p:tgtEl>
                                          <p:spTgt spid="3"/>
                                        </p:tgtEl>
                                        <p:attrNameLst>
                                          <p:attrName>ppt_h</p:attrName>
                                        </p:attrNameLst>
                                      </p:cBhvr>
                                      <p:tavLst>
                                        <p:tav tm="0">
                                          <p:val>
                                            <p:fltVal val="0"/>
                                          </p:val>
                                        </p:tav>
                                        <p:tav tm="100000">
                                          <p:val>
                                            <p:strVal val="#ppt_h"/>
                                          </p:val>
                                        </p:tav>
                                      </p:tavLst>
                                    </p:anim>
                                    <p:animEffect transition="in" filter="fade">
                                      <p:cBhvr>
                                        <p:cTn id="21" dur="35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350" fill="hold"/>
                                        <p:tgtEl>
                                          <p:spTgt spid="4"/>
                                        </p:tgtEl>
                                        <p:attrNameLst>
                                          <p:attrName>ppt_w</p:attrName>
                                        </p:attrNameLst>
                                      </p:cBhvr>
                                      <p:tavLst>
                                        <p:tav tm="0">
                                          <p:val>
                                            <p:fltVal val="0"/>
                                          </p:val>
                                        </p:tav>
                                        <p:tav tm="100000">
                                          <p:val>
                                            <p:strVal val="#ppt_w"/>
                                          </p:val>
                                        </p:tav>
                                      </p:tavLst>
                                    </p:anim>
                                    <p:anim calcmode="lin" valueType="num">
                                      <p:cBhvr>
                                        <p:cTn id="27" dur="350" fill="hold"/>
                                        <p:tgtEl>
                                          <p:spTgt spid="4"/>
                                        </p:tgtEl>
                                        <p:attrNameLst>
                                          <p:attrName>ppt_h</p:attrName>
                                        </p:attrNameLst>
                                      </p:cBhvr>
                                      <p:tavLst>
                                        <p:tav tm="0">
                                          <p:val>
                                            <p:fltVal val="0"/>
                                          </p:val>
                                        </p:tav>
                                        <p:tav tm="100000">
                                          <p:val>
                                            <p:strVal val="#ppt_h"/>
                                          </p:val>
                                        </p:tav>
                                      </p:tavLst>
                                    </p:anim>
                                    <p:animEffect transition="in" filter="fade">
                                      <p:cBhvr>
                                        <p:cTn id="28" dur="3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AE316461-ABA8-3747-9223-C24D52C432C6}"/>
              </a:ext>
            </a:extLst>
          </p:cNvPr>
          <p:cNvSpPr/>
          <p:nvPr/>
        </p:nvSpPr>
        <p:spPr>
          <a:xfrm>
            <a:off x="-192297" y="-228600"/>
            <a:ext cx="12408110" cy="6015039"/>
          </a:xfrm>
          <a:prstGeom prst="rect">
            <a:avLst/>
          </a:prstGeom>
          <a:solidFill>
            <a:schemeClr val="bg1"/>
          </a:solidFill>
          <a:ln w="34925">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5" name="Title 1">
            <a:extLst>
              <a:ext uri="{FF2B5EF4-FFF2-40B4-BE49-F238E27FC236}">
                <a16:creationId xmlns:a16="http://schemas.microsoft.com/office/drawing/2014/main" id="{63206636-EF75-6C47-A47B-657BD7442DC1}"/>
              </a:ext>
            </a:extLst>
          </p:cNvPr>
          <p:cNvSpPr txBox="1">
            <a:spLocks/>
          </p:cNvSpPr>
          <p:nvPr/>
        </p:nvSpPr>
        <p:spPr>
          <a:xfrm>
            <a:off x="692201" y="611125"/>
            <a:ext cx="8601067" cy="3283686"/>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Vote now! </a:t>
            </a:r>
          </a:p>
          <a:p>
            <a:pPr>
              <a:lnSpc>
                <a:spcPct val="100000"/>
              </a:lnSpc>
            </a:pPr>
            <a:endParaRPr lang="en-GB" sz="2400" dirty="0">
              <a:solidFill>
                <a:schemeClr val="dk1"/>
              </a:solidFill>
              <a:ea typeface="Calibri"/>
              <a:cs typeface="Calibri"/>
              <a:sym typeface="Calibri"/>
            </a:endParaRPr>
          </a:p>
          <a:p>
            <a:pPr lvl="0">
              <a:lnSpc>
                <a:spcPct val="110000"/>
              </a:lnSpc>
              <a:spcBef>
                <a:spcPts val="0"/>
              </a:spcBef>
            </a:pPr>
            <a:r>
              <a:rPr lang="en-GB" sz="2400" dirty="0">
                <a:solidFill>
                  <a:schemeClr val="dk1"/>
                </a:solidFill>
                <a:ea typeface="Calibri"/>
                <a:cs typeface="Calibri"/>
                <a:sym typeface="Calibri"/>
              </a:rPr>
              <a:t>Some social media platforms require users to be over the age of 13.</a:t>
            </a:r>
          </a:p>
          <a:p>
            <a:pPr>
              <a:lnSpc>
                <a:spcPct val="100000"/>
              </a:lnSpc>
            </a:pPr>
            <a:endParaRPr lang="en-GB" sz="2400" dirty="0">
              <a:solidFill>
                <a:schemeClr val="dk1"/>
              </a:solidFill>
              <a:ea typeface="Calibri"/>
              <a:cs typeface="Calibri"/>
              <a:sym typeface="Calibri"/>
            </a:endParaRPr>
          </a:p>
          <a:p>
            <a:pPr lvl="0">
              <a:lnSpc>
                <a:spcPct val="100000"/>
              </a:lnSpc>
              <a:spcBef>
                <a:spcPts val="0"/>
              </a:spcBef>
            </a:pPr>
            <a:r>
              <a:rPr lang="en-GB" sz="2400" dirty="0">
                <a:solidFill>
                  <a:schemeClr val="dk1"/>
                </a:solidFill>
                <a:ea typeface="Calibri"/>
                <a:cs typeface="Calibri"/>
                <a:sym typeface="Calibri"/>
              </a:rPr>
              <a:t>Do you think:</a:t>
            </a:r>
          </a:p>
          <a:p>
            <a:pPr>
              <a:lnSpc>
                <a:spcPct val="100000"/>
              </a:lnSpc>
            </a:pPr>
            <a:r>
              <a:rPr lang="en-GB" sz="3600" b="1" dirty="0">
                <a:solidFill>
                  <a:schemeClr val="dk1"/>
                </a:solidFill>
                <a:ea typeface="Calibri"/>
                <a:cs typeface="Calibri"/>
                <a:sym typeface="Calibri"/>
              </a:rPr>
              <a:t> </a:t>
            </a:r>
          </a:p>
        </p:txBody>
      </p:sp>
      <p:grpSp>
        <p:nvGrpSpPr>
          <p:cNvPr id="56" name="Group 55">
            <a:extLst>
              <a:ext uri="{FF2B5EF4-FFF2-40B4-BE49-F238E27FC236}">
                <a16:creationId xmlns:a16="http://schemas.microsoft.com/office/drawing/2014/main" id="{1DADD8FB-48D0-3841-814A-A291AF958662}"/>
              </a:ext>
            </a:extLst>
          </p:cNvPr>
          <p:cNvGrpSpPr/>
          <p:nvPr/>
        </p:nvGrpSpPr>
        <p:grpSpPr>
          <a:xfrm>
            <a:off x="817721" y="3894811"/>
            <a:ext cx="3267380" cy="3034520"/>
            <a:chOff x="2392126" y="3917709"/>
            <a:chExt cx="3267380" cy="3034520"/>
          </a:xfrm>
        </p:grpSpPr>
        <p:sp>
          <p:nvSpPr>
            <p:cNvPr id="57" name="Rectangle 56">
              <a:extLst>
                <a:ext uri="{FF2B5EF4-FFF2-40B4-BE49-F238E27FC236}">
                  <a16:creationId xmlns:a16="http://schemas.microsoft.com/office/drawing/2014/main" id="{4EC64177-5B14-F94A-A242-CC15E37839D6}"/>
                </a:ext>
              </a:extLst>
            </p:cNvPr>
            <p:cNvSpPr/>
            <p:nvPr/>
          </p:nvSpPr>
          <p:spPr>
            <a:xfrm>
              <a:off x="2392126" y="4222444"/>
              <a:ext cx="2962646" cy="272978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58" name="Picture 57">
              <a:extLst>
                <a:ext uri="{FF2B5EF4-FFF2-40B4-BE49-F238E27FC236}">
                  <a16:creationId xmlns:a16="http://schemas.microsoft.com/office/drawing/2014/main" id="{54056888-46EC-5D42-9343-DFE3B753207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050038" y="3917709"/>
              <a:ext cx="609468" cy="609468"/>
            </a:xfrm>
            <a:prstGeom prst="rect">
              <a:avLst/>
            </a:prstGeom>
          </p:spPr>
        </p:pic>
        <p:sp>
          <p:nvSpPr>
            <p:cNvPr id="59" name="Title 1">
              <a:extLst>
                <a:ext uri="{FF2B5EF4-FFF2-40B4-BE49-F238E27FC236}">
                  <a16:creationId xmlns:a16="http://schemas.microsoft.com/office/drawing/2014/main" id="{992AFDB5-7707-C049-B73C-6BC06A8608EE}"/>
                </a:ext>
              </a:extLst>
            </p:cNvPr>
            <p:cNvSpPr txBox="1">
              <a:spLocks/>
            </p:cNvSpPr>
            <p:nvPr/>
          </p:nvSpPr>
          <p:spPr>
            <a:xfrm>
              <a:off x="2472821" y="4924126"/>
              <a:ext cx="2801256" cy="132641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019967"/>
                  </a:solidFill>
                  <a:latin typeface="Overpass Mono" pitchFamily="49" charset="77"/>
                </a:rPr>
                <a:t>This is </a:t>
              </a:r>
            </a:p>
            <a:p>
              <a:pPr algn="ctr">
                <a:lnSpc>
                  <a:spcPct val="100000"/>
                </a:lnSpc>
              </a:pPr>
              <a:r>
                <a:rPr lang="en-US" sz="2400" spc="-150" dirty="0">
                  <a:solidFill>
                    <a:srgbClr val="019967"/>
                  </a:solidFill>
                  <a:latin typeface="Overpass Mono" pitchFamily="49" charset="77"/>
                </a:rPr>
                <a:t>the right age</a:t>
              </a:r>
            </a:p>
          </p:txBody>
        </p:sp>
      </p:grpSp>
      <p:grpSp>
        <p:nvGrpSpPr>
          <p:cNvPr id="71" name="Group 70">
            <a:extLst>
              <a:ext uri="{FF2B5EF4-FFF2-40B4-BE49-F238E27FC236}">
                <a16:creationId xmlns:a16="http://schemas.microsoft.com/office/drawing/2014/main" id="{636BEB5B-36C6-814C-AE72-7C2C190E38BA}"/>
              </a:ext>
            </a:extLst>
          </p:cNvPr>
          <p:cNvGrpSpPr/>
          <p:nvPr/>
        </p:nvGrpSpPr>
        <p:grpSpPr>
          <a:xfrm>
            <a:off x="4594927" y="3894811"/>
            <a:ext cx="3267380" cy="3034520"/>
            <a:chOff x="2392126" y="3917709"/>
            <a:chExt cx="3267380" cy="3034520"/>
          </a:xfrm>
        </p:grpSpPr>
        <p:sp>
          <p:nvSpPr>
            <p:cNvPr id="73" name="Rectangle 72">
              <a:extLst>
                <a:ext uri="{FF2B5EF4-FFF2-40B4-BE49-F238E27FC236}">
                  <a16:creationId xmlns:a16="http://schemas.microsoft.com/office/drawing/2014/main" id="{069A818E-4112-9149-8E47-B1140C1D3672}"/>
                </a:ext>
              </a:extLst>
            </p:cNvPr>
            <p:cNvSpPr/>
            <p:nvPr/>
          </p:nvSpPr>
          <p:spPr>
            <a:xfrm>
              <a:off x="2392126" y="4222444"/>
              <a:ext cx="2962646" cy="272978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74" name="Picture 73">
              <a:extLst>
                <a:ext uri="{FF2B5EF4-FFF2-40B4-BE49-F238E27FC236}">
                  <a16:creationId xmlns:a16="http://schemas.microsoft.com/office/drawing/2014/main" id="{5B303B16-B541-5F46-A755-8C084340AC1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050038" y="3917709"/>
              <a:ext cx="609468" cy="609468"/>
            </a:xfrm>
            <a:prstGeom prst="rect">
              <a:avLst/>
            </a:prstGeom>
          </p:spPr>
        </p:pic>
        <p:sp>
          <p:nvSpPr>
            <p:cNvPr id="75" name="Title 1">
              <a:extLst>
                <a:ext uri="{FF2B5EF4-FFF2-40B4-BE49-F238E27FC236}">
                  <a16:creationId xmlns:a16="http://schemas.microsoft.com/office/drawing/2014/main" id="{238CC230-AA5A-E54D-B560-CFC6C72BC376}"/>
                </a:ext>
              </a:extLst>
            </p:cNvPr>
            <p:cNvSpPr txBox="1">
              <a:spLocks/>
            </p:cNvSpPr>
            <p:nvPr/>
          </p:nvSpPr>
          <p:spPr>
            <a:xfrm>
              <a:off x="2472821" y="4924126"/>
              <a:ext cx="2801256" cy="132641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019967"/>
                  </a:solidFill>
                  <a:latin typeface="Overpass Mono" pitchFamily="49" charset="77"/>
                </a:rPr>
                <a:t>There shouldn’t be an age restriction</a:t>
              </a:r>
            </a:p>
          </p:txBody>
        </p:sp>
      </p:grpSp>
      <p:grpSp>
        <p:nvGrpSpPr>
          <p:cNvPr id="76" name="Group 75">
            <a:extLst>
              <a:ext uri="{FF2B5EF4-FFF2-40B4-BE49-F238E27FC236}">
                <a16:creationId xmlns:a16="http://schemas.microsoft.com/office/drawing/2014/main" id="{3A9086C5-B67D-3743-8E48-F7DEE6D1CDD9}"/>
              </a:ext>
            </a:extLst>
          </p:cNvPr>
          <p:cNvGrpSpPr/>
          <p:nvPr/>
        </p:nvGrpSpPr>
        <p:grpSpPr>
          <a:xfrm>
            <a:off x="8372133" y="3894811"/>
            <a:ext cx="3267380" cy="3034520"/>
            <a:chOff x="2392126" y="3917709"/>
            <a:chExt cx="3267380" cy="3034520"/>
          </a:xfrm>
        </p:grpSpPr>
        <p:sp>
          <p:nvSpPr>
            <p:cNvPr id="77" name="Rectangle 76">
              <a:extLst>
                <a:ext uri="{FF2B5EF4-FFF2-40B4-BE49-F238E27FC236}">
                  <a16:creationId xmlns:a16="http://schemas.microsoft.com/office/drawing/2014/main" id="{3356FF33-83C3-214A-B43E-A3CBCE646078}"/>
                </a:ext>
              </a:extLst>
            </p:cNvPr>
            <p:cNvSpPr/>
            <p:nvPr/>
          </p:nvSpPr>
          <p:spPr>
            <a:xfrm>
              <a:off x="2392126" y="4222444"/>
              <a:ext cx="2962646" cy="272978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78" name="Picture 77">
              <a:extLst>
                <a:ext uri="{FF2B5EF4-FFF2-40B4-BE49-F238E27FC236}">
                  <a16:creationId xmlns:a16="http://schemas.microsoft.com/office/drawing/2014/main" id="{E1EC898D-8D8B-CA45-B636-242B605C332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050038" y="3917709"/>
              <a:ext cx="609468" cy="609468"/>
            </a:xfrm>
            <a:prstGeom prst="rect">
              <a:avLst/>
            </a:prstGeom>
          </p:spPr>
        </p:pic>
        <p:sp>
          <p:nvSpPr>
            <p:cNvPr id="79" name="Title 1">
              <a:extLst>
                <a:ext uri="{FF2B5EF4-FFF2-40B4-BE49-F238E27FC236}">
                  <a16:creationId xmlns:a16="http://schemas.microsoft.com/office/drawing/2014/main" id="{97120D64-158C-8844-BC41-ACE926CBB348}"/>
                </a:ext>
              </a:extLst>
            </p:cNvPr>
            <p:cNvSpPr txBox="1">
              <a:spLocks/>
            </p:cNvSpPr>
            <p:nvPr/>
          </p:nvSpPr>
          <p:spPr>
            <a:xfrm>
              <a:off x="2472821" y="4924126"/>
              <a:ext cx="2801256" cy="132641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019967"/>
                  </a:solidFill>
                  <a:latin typeface="Overpass Mono" pitchFamily="49" charset="77"/>
                </a:rPr>
                <a:t>It should </a:t>
              </a:r>
              <a:br>
                <a:rPr lang="en-US" sz="2400" spc="-150" dirty="0">
                  <a:solidFill>
                    <a:srgbClr val="019967"/>
                  </a:solidFill>
                  <a:latin typeface="Overpass Mono" pitchFamily="49" charset="77"/>
                </a:rPr>
              </a:br>
              <a:r>
                <a:rPr lang="en-US" sz="2400" spc="-150" dirty="0">
                  <a:solidFill>
                    <a:srgbClr val="019967"/>
                  </a:solidFill>
                  <a:latin typeface="Overpass Mono" pitchFamily="49" charset="77"/>
                </a:rPr>
                <a:t>be younger</a:t>
              </a:r>
            </a:p>
          </p:txBody>
        </p:sp>
      </p:grpSp>
      <p:grpSp>
        <p:nvGrpSpPr>
          <p:cNvPr id="80" name="Group 79">
            <a:extLst>
              <a:ext uri="{FF2B5EF4-FFF2-40B4-BE49-F238E27FC236}">
                <a16:creationId xmlns:a16="http://schemas.microsoft.com/office/drawing/2014/main" id="{3431453A-67CD-7546-9D2A-04F6D3CAEC3E}"/>
              </a:ext>
            </a:extLst>
          </p:cNvPr>
          <p:cNvGrpSpPr/>
          <p:nvPr/>
        </p:nvGrpSpPr>
        <p:grpSpPr>
          <a:xfrm>
            <a:off x="12149338" y="3894811"/>
            <a:ext cx="3267380" cy="3034520"/>
            <a:chOff x="2392126" y="3917709"/>
            <a:chExt cx="3267380" cy="3034520"/>
          </a:xfrm>
        </p:grpSpPr>
        <p:sp>
          <p:nvSpPr>
            <p:cNvPr id="81" name="Rectangle 80">
              <a:extLst>
                <a:ext uri="{FF2B5EF4-FFF2-40B4-BE49-F238E27FC236}">
                  <a16:creationId xmlns:a16="http://schemas.microsoft.com/office/drawing/2014/main" id="{4C511BCC-9975-F049-B621-93D5395C1D65}"/>
                </a:ext>
              </a:extLst>
            </p:cNvPr>
            <p:cNvSpPr/>
            <p:nvPr/>
          </p:nvSpPr>
          <p:spPr>
            <a:xfrm>
              <a:off x="2392126" y="4222444"/>
              <a:ext cx="2962646" cy="2729785"/>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pic>
          <p:nvPicPr>
            <p:cNvPr id="82" name="Picture 81">
              <a:extLst>
                <a:ext uri="{FF2B5EF4-FFF2-40B4-BE49-F238E27FC236}">
                  <a16:creationId xmlns:a16="http://schemas.microsoft.com/office/drawing/2014/main" id="{6BF9BC2D-853C-3649-A0CC-F188D4B6A05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050038" y="3917709"/>
              <a:ext cx="609468" cy="609468"/>
            </a:xfrm>
            <a:prstGeom prst="rect">
              <a:avLst/>
            </a:prstGeom>
          </p:spPr>
        </p:pic>
        <p:sp>
          <p:nvSpPr>
            <p:cNvPr id="83" name="Title 1">
              <a:extLst>
                <a:ext uri="{FF2B5EF4-FFF2-40B4-BE49-F238E27FC236}">
                  <a16:creationId xmlns:a16="http://schemas.microsoft.com/office/drawing/2014/main" id="{B13F2C3D-2CEC-E84D-BB60-CA3666803CDD}"/>
                </a:ext>
              </a:extLst>
            </p:cNvPr>
            <p:cNvSpPr txBox="1">
              <a:spLocks/>
            </p:cNvSpPr>
            <p:nvPr/>
          </p:nvSpPr>
          <p:spPr>
            <a:xfrm>
              <a:off x="2472821" y="4924126"/>
              <a:ext cx="2801256" cy="1326419"/>
            </a:xfrm>
            <a:prstGeom prst="rect">
              <a:avLst/>
            </a:prstGeom>
          </p:spPr>
          <p:txBody>
            <a:bodyPr vert="horz" lIns="121920" tIns="60960" rIns="121920" bIns="60960" rtlCol="0" anchor="ctr">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algn="ctr">
                <a:lnSpc>
                  <a:spcPct val="100000"/>
                </a:lnSpc>
              </a:pPr>
              <a:r>
                <a:rPr lang="en-US" sz="2400" spc="-150" dirty="0">
                  <a:solidFill>
                    <a:srgbClr val="019967"/>
                  </a:solidFill>
                  <a:latin typeface="Overpass Mono" pitchFamily="49" charset="77"/>
                </a:rPr>
                <a:t>It should</a:t>
              </a:r>
              <a:br>
                <a:rPr lang="en-US" sz="2400" spc="-150" dirty="0">
                  <a:solidFill>
                    <a:srgbClr val="019967"/>
                  </a:solidFill>
                  <a:latin typeface="Overpass Mono" pitchFamily="49" charset="77"/>
                </a:rPr>
              </a:br>
              <a:r>
                <a:rPr lang="en-US" sz="2400" spc="-150" dirty="0">
                  <a:solidFill>
                    <a:srgbClr val="019967"/>
                  </a:solidFill>
                  <a:latin typeface="Overpass Mono" pitchFamily="49" charset="77"/>
                </a:rPr>
                <a:t>be older</a:t>
              </a:r>
            </a:p>
          </p:txBody>
        </p:sp>
      </p:grpSp>
    </p:spTree>
    <p:extLst>
      <p:ext uri="{BB962C8B-B14F-4D97-AF65-F5344CB8AC3E}">
        <p14:creationId xmlns:p14="http://schemas.microsoft.com/office/powerpoint/2010/main" val="42550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55">
                                            <p:txEl>
                                              <p:pRg st="4" end="4"/>
                                            </p:txEl>
                                          </p:spTgt>
                                        </p:tgtEl>
                                        <p:attrNameLst>
                                          <p:attrName>style.visibility</p:attrName>
                                        </p:attrNameLst>
                                      </p:cBhvr>
                                      <p:to>
                                        <p:strVal val="visible"/>
                                      </p:to>
                                    </p:set>
                                    <p:animEffect transition="in" filter="wipe(left)">
                                      <p:cBhvr>
                                        <p:cTn id="11" dur="400"/>
                                        <p:tgtEl>
                                          <p:spTgt spid="55">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400" fill="hold"/>
                                        <p:tgtEl>
                                          <p:spTgt spid="56"/>
                                        </p:tgtEl>
                                        <p:attrNameLst>
                                          <p:attrName>ppt_w</p:attrName>
                                        </p:attrNameLst>
                                      </p:cBhvr>
                                      <p:tavLst>
                                        <p:tav tm="0">
                                          <p:val>
                                            <p:fltVal val="0"/>
                                          </p:val>
                                        </p:tav>
                                        <p:tav tm="100000">
                                          <p:val>
                                            <p:strVal val="#ppt_w"/>
                                          </p:val>
                                        </p:tav>
                                      </p:tavLst>
                                    </p:anim>
                                    <p:anim calcmode="lin" valueType="num">
                                      <p:cBhvr>
                                        <p:cTn id="17" dur="400" fill="hold"/>
                                        <p:tgtEl>
                                          <p:spTgt spid="56"/>
                                        </p:tgtEl>
                                        <p:attrNameLst>
                                          <p:attrName>ppt_h</p:attrName>
                                        </p:attrNameLst>
                                      </p:cBhvr>
                                      <p:tavLst>
                                        <p:tav tm="0">
                                          <p:val>
                                            <p:fltVal val="0"/>
                                          </p:val>
                                        </p:tav>
                                        <p:tav tm="100000">
                                          <p:val>
                                            <p:strVal val="#ppt_h"/>
                                          </p:val>
                                        </p:tav>
                                      </p:tavLst>
                                    </p:anim>
                                    <p:animEffect transition="in" filter="fade">
                                      <p:cBhvr>
                                        <p:cTn id="18" dur="400"/>
                                        <p:tgtEl>
                                          <p:spTgt spid="5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400" fill="hold"/>
                                        <p:tgtEl>
                                          <p:spTgt spid="71"/>
                                        </p:tgtEl>
                                        <p:attrNameLst>
                                          <p:attrName>ppt_w</p:attrName>
                                        </p:attrNameLst>
                                      </p:cBhvr>
                                      <p:tavLst>
                                        <p:tav tm="0">
                                          <p:val>
                                            <p:fltVal val="0"/>
                                          </p:val>
                                        </p:tav>
                                        <p:tav tm="100000">
                                          <p:val>
                                            <p:strVal val="#ppt_w"/>
                                          </p:val>
                                        </p:tav>
                                      </p:tavLst>
                                    </p:anim>
                                    <p:anim calcmode="lin" valueType="num">
                                      <p:cBhvr>
                                        <p:cTn id="24" dur="400" fill="hold"/>
                                        <p:tgtEl>
                                          <p:spTgt spid="71"/>
                                        </p:tgtEl>
                                        <p:attrNameLst>
                                          <p:attrName>ppt_h</p:attrName>
                                        </p:attrNameLst>
                                      </p:cBhvr>
                                      <p:tavLst>
                                        <p:tav tm="0">
                                          <p:val>
                                            <p:fltVal val="0"/>
                                          </p:val>
                                        </p:tav>
                                        <p:tav tm="100000">
                                          <p:val>
                                            <p:strVal val="#ppt_h"/>
                                          </p:val>
                                        </p:tav>
                                      </p:tavLst>
                                    </p:anim>
                                    <p:animEffect transition="in" filter="fade">
                                      <p:cBhvr>
                                        <p:cTn id="25" dur="400"/>
                                        <p:tgtEl>
                                          <p:spTgt spid="71"/>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76"/>
                                        </p:tgtEl>
                                        <p:attrNameLst>
                                          <p:attrName>style.visibility</p:attrName>
                                        </p:attrNameLst>
                                      </p:cBhvr>
                                      <p:to>
                                        <p:strVal val="visible"/>
                                      </p:to>
                                    </p:set>
                                    <p:anim calcmode="lin" valueType="num">
                                      <p:cBhvr>
                                        <p:cTn id="30" dur="400" fill="hold"/>
                                        <p:tgtEl>
                                          <p:spTgt spid="76"/>
                                        </p:tgtEl>
                                        <p:attrNameLst>
                                          <p:attrName>ppt_w</p:attrName>
                                        </p:attrNameLst>
                                      </p:cBhvr>
                                      <p:tavLst>
                                        <p:tav tm="0">
                                          <p:val>
                                            <p:fltVal val="0"/>
                                          </p:val>
                                        </p:tav>
                                        <p:tav tm="100000">
                                          <p:val>
                                            <p:strVal val="#ppt_w"/>
                                          </p:val>
                                        </p:tav>
                                      </p:tavLst>
                                    </p:anim>
                                    <p:anim calcmode="lin" valueType="num">
                                      <p:cBhvr>
                                        <p:cTn id="31" dur="400" fill="hold"/>
                                        <p:tgtEl>
                                          <p:spTgt spid="76"/>
                                        </p:tgtEl>
                                        <p:attrNameLst>
                                          <p:attrName>ppt_h</p:attrName>
                                        </p:attrNameLst>
                                      </p:cBhvr>
                                      <p:tavLst>
                                        <p:tav tm="0">
                                          <p:val>
                                            <p:fltVal val="0"/>
                                          </p:val>
                                        </p:tav>
                                        <p:tav tm="100000">
                                          <p:val>
                                            <p:strVal val="#ppt_h"/>
                                          </p:val>
                                        </p:tav>
                                      </p:tavLst>
                                    </p:anim>
                                    <p:animEffect transition="in" filter="fade">
                                      <p:cBhvr>
                                        <p:cTn id="32" dur="400"/>
                                        <p:tgtEl>
                                          <p:spTgt spid="76"/>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80"/>
                                        </p:tgtEl>
                                        <p:attrNameLst>
                                          <p:attrName>style.visibility</p:attrName>
                                        </p:attrNameLst>
                                      </p:cBhvr>
                                      <p:to>
                                        <p:strVal val="visible"/>
                                      </p:to>
                                    </p:set>
                                    <p:anim calcmode="lin" valueType="num">
                                      <p:cBhvr>
                                        <p:cTn id="37" dur="400" fill="hold"/>
                                        <p:tgtEl>
                                          <p:spTgt spid="80"/>
                                        </p:tgtEl>
                                        <p:attrNameLst>
                                          <p:attrName>ppt_w</p:attrName>
                                        </p:attrNameLst>
                                      </p:cBhvr>
                                      <p:tavLst>
                                        <p:tav tm="0">
                                          <p:val>
                                            <p:fltVal val="0"/>
                                          </p:val>
                                        </p:tav>
                                        <p:tav tm="100000">
                                          <p:val>
                                            <p:strVal val="#ppt_w"/>
                                          </p:val>
                                        </p:tav>
                                      </p:tavLst>
                                    </p:anim>
                                    <p:anim calcmode="lin" valueType="num">
                                      <p:cBhvr>
                                        <p:cTn id="38" dur="400" fill="hold"/>
                                        <p:tgtEl>
                                          <p:spTgt spid="80"/>
                                        </p:tgtEl>
                                        <p:attrNameLst>
                                          <p:attrName>ppt_h</p:attrName>
                                        </p:attrNameLst>
                                      </p:cBhvr>
                                      <p:tavLst>
                                        <p:tav tm="0">
                                          <p:val>
                                            <p:fltVal val="0"/>
                                          </p:val>
                                        </p:tav>
                                        <p:tav tm="100000">
                                          <p:val>
                                            <p:strVal val="#ppt_h"/>
                                          </p:val>
                                        </p:tav>
                                      </p:tavLst>
                                    </p:anim>
                                    <p:animEffect transition="in" filter="fade">
                                      <p:cBhvr>
                                        <p:cTn id="39" dur="4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A991813-5FBE-8C42-AEEC-C62FA66A4088}"/>
              </a:ext>
            </a:extLst>
          </p:cNvPr>
          <p:cNvGrpSpPr/>
          <p:nvPr/>
        </p:nvGrpSpPr>
        <p:grpSpPr>
          <a:xfrm>
            <a:off x="5029945" y="254122"/>
            <a:ext cx="6197697" cy="11835347"/>
            <a:chOff x="692201" y="-389727"/>
            <a:chExt cx="7790442" cy="14876911"/>
          </a:xfrm>
        </p:grpSpPr>
        <p:sp>
          <p:nvSpPr>
            <p:cNvPr id="3" name="Rounded Rectangle 2">
              <a:extLst>
                <a:ext uri="{FF2B5EF4-FFF2-40B4-BE49-F238E27FC236}">
                  <a16:creationId xmlns:a16="http://schemas.microsoft.com/office/drawing/2014/main" id="{2B238B2E-C98F-334F-80CF-25AD56CE9617}"/>
                </a:ext>
              </a:extLst>
            </p:cNvPr>
            <p:cNvSpPr/>
            <p:nvPr/>
          </p:nvSpPr>
          <p:spPr>
            <a:xfrm>
              <a:off x="692201" y="-389727"/>
              <a:ext cx="7790442" cy="14876911"/>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615FD707-E160-6C40-890F-6AB8426607E8}"/>
                </a:ext>
              </a:extLst>
            </p:cNvPr>
            <p:cNvSpPr/>
            <p:nvPr/>
          </p:nvSpPr>
          <p:spPr>
            <a:xfrm>
              <a:off x="1193575" y="787727"/>
              <a:ext cx="6787693" cy="12331928"/>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C6AAA229-D54D-204F-BC58-77AEC9D91286}"/>
                </a:ext>
              </a:extLst>
            </p:cNvPr>
            <p:cNvSpPr/>
            <p:nvPr/>
          </p:nvSpPr>
          <p:spPr>
            <a:xfrm>
              <a:off x="1193575" y="12054436"/>
              <a:ext cx="6787693" cy="1065217"/>
            </a:xfrm>
            <a:prstGeom prst="roundRect">
              <a:avLst>
                <a:gd name="adj" fmla="val 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8" name="Rounded Rectangle 7">
              <a:extLst>
                <a:ext uri="{FF2B5EF4-FFF2-40B4-BE49-F238E27FC236}">
                  <a16:creationId xmlns:a16="http://schemas.microsoft.com/office/drawing/2014/main" id="{DA31B649-F92A-7E49-B378-C2EF32B353C6}"/>
                </a:ext>
              </a:extLst>
            </p:cNvPr>
            <p:cNvSpPr/>
            <p:nvPr/>
          </p:nvSpPr>
          <p:spPr>
            <a:xfrm>
              <a:off x="4234949" y="13436650"/>
              <a:ext cx="704946" cy="704514"/>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9" name="Rounded Rectangle 8">
              <a:extLst>
                <a:ext uri="{FF2B5EF4-FFF2-40B4-BE49-F238E27FC236}">
                  <a16:creationId xmlns:a16="http://schemas.microsoft.com/office/drawing/2014/main" id="{BB1F758D-93EC-9147-A6F0-9B1CEAADFE6F}"/>
                </a:ext>
              </a:extLst>
            </p:cNvPr>
            <p:cNvSpPr/>
            <p:nvPr/>
          </p:nvSpPr>
          <p:spPr>
            <a:xfrm>
              <a:off x="3835829" y="203260"/>
              <a:ext cx="930876" cy="90616"/>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D4E4F55-F2BE-3C4C-B4B5-6DE8668D2B92}"/>
                </a:ext>
              </a:extLst>
            </p:cNvPr>
            <p:cNvSpPr/>
            <p:nvPr/>
          </p:nvSpPr>
          <p:spPr>
            <a:xfrm>
              <a:off x="5022582" y="124601"/>
              <a:ext cx="243786" cy="241203"/>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5749095B-5478-124E-9A8C-1562BC99769F}"/>
                </a:ext>
              </a:extLst>
            </p:cNvPr>
            <p:cNvSpPr/>
            <p:nvPr/>
          </p:nvSpPr>
          <p:spPr>
            <a:xfrm>
              <a:off x="2654274" y="12303172"/>
              <a:ext cx="4224862" cy="567745"/>
            </a:xfrm>
            <a:prstGeom prst="roundRect">
              <a:avLst>
                <a:gd name="adj" fmla="val 48526"/>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12" name="Title 1">
              <a:extLst>
                <a:ext uri="{FF2B5EF4-FFF2-40B4-BE49-F238E27FC236}">
                  <a16:creationId xmlns:a16="http://schemas.microsoft.com/office/drawing/2014/main" id="{14CABB82-B514-5043-89F0-FFC407818CD5}"/>
                </a:ext>
              </a:extLst>
            </p:cNvPr>
            <p:cNvSpPr txBox="1">
              <a:spLocks/>
            </p:cNvSpPr>
            <p:nvPr/>
          </p:nvSpPr>
          <p:spPr>
            <a:xfrm>
              <a:off x="1660800" y="12207804"/>
              <a:ext cx="864558" cy="58791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2250" b="1" dirty="0">
                  <a:solidFill>
                    <a:srgbClr val="019967"/>
                  </a:solidFill>
                  <a:ea typeface="Calibri"/>
                  <a:cs typeface="Calibri"/>
                  <a:sym typeface="Calibri"/>
                </a:rPr>
                <a:t>A</a:t>
              </a:r>
              <a:r>
                <a:rPr lang="en-GB" sz="500" b="1" dirty="0">
                  <a:solidFill>
                    <a:srgbClr val="019967"/>
                  </a:solidFill>
                  <a:ea typeface="Calibri"/>
                  <a:cs typeface="Calibri"/>
                  <a:sym typeface="Calibri"/>
                </a:rPr>
                <a:t> </a:t>
              </a:r>
              <a:r>
                <a:rPr lang="en-GB" sz="3600" b="1" dirty="0">
                  <a:solidFill>
                    <a:srgbClr val="019967"/>
                  </a:solidFill>
                  <a:ea typeface="Calibri"/>
                  <a:cs typeface="Calibri"/>
                  <a:sym typeface="Calibri"/>
                </a:rPr>
                <a:t>A</a:t>
              </a:r>
              <a:endParaRPr lang="en-US" sz="3600" b="1" dirty="0">
                <a:solidFill>
                  <a:srgbClr val="019967"/>
                </a:solidFill>
              </a:endParaRPr>
            </a:p>
          </p:txBody>
        </p:sp>
      </p:grpSp>
      <p:sp>
        <p:nvSpPr>
          <p:cNvPr id="13" name="Rounded Rectangle 12">
            <a:extLst>
              <a:ext uri="{FF2B5EF4-FFF2-40B4-BE49-F238E27FC236}">
                <a16:creationId xmlns:a16="http://schemas.microsoft.com/office/drawing/2014/main" id="{80B5EC7F-4475-094B-9381-DA45CF4DAE4E}"/>
              </a:ext>
            </a:extLst>
          </p:cNvPr>
          <p:cNvSpPr/>
          <p:nvPr/>
        </p:nvSpPr>
        <p:spPr>
          <a:xfrm>
            <a:off x="5641474" y="1405361"/>
            <a:ext cx="3634370" cy="595423"/>
          </a:xfrm>
          <a:prstGeom prst="round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t>Hey Bilal  do you have Pix? </a:t>
            </a:r>
          </a:p>
        </p:txBody>
      </p:sp>
      <p:sp>
        <p:nvSpPr>
          <p:cNvPr id="15" name="Rounded Rectangle 14">
            <a:extLst>
              <a:ext uri="{FF2B5EF4-FFF2-40B4-BE49-F238E27FC236}">
                <a16:creationId xmlns:a16="http://schemas.microsoft.com/office/drawing/2014/main" id="{90F411E7-9BB5-DE4C-95BF-449DF10E056F}"/>
              </a:ext>
            </a:extLst>
          </p:cNvPr>
          <p:cNvSpPr/>
          <p:nvPr/>
        </p:nvSpPr>
        <p:spPr>
          <a:xfrm>
            <a:off x="6981743" y="2215298"/>
            <a:ext cx="3634370" cy="595423"/>
          </a:xfrm>
          <a:prstGeom prst="roundRect">
            <a:avLst/>
          </a:prstGeom>
          <a:solidFill>
            <a:srgbClr val="79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t>Hi Ella. Nah, what’s that?</a:t>
            </a:r>
          </a:p>
        </p:txBody>
      </p:sp>
      <p:sp>
        <p:nvSpPr>
          <p:cNvPr id="16" name="Rounded Rectangle 15">
            <a:extLst>
              <a:ext uri="{FF2B5EF4-FFF2-40B4-BE49-F238E27FC236}">
                <a16:creationId xmlns:a16="http://schemas.microsoft.com/office/drawing/2014/main" id="{2A5B1506-3FEF-AE42-AE00-E5301D64C322}"/>
              </a:ext>
            </a:extLst>
          </p:cNvPr>
          <p:cNvSpPr/>
          <p:nvPr/>
        </p:nvSpPr>
        <p:spPr>
          <a:xfrm>
            <a:off x="5641474" y="3025235"/>
            <a:ext cx="3634370" cy="983311"/>
          </a:xfrm>
          <a:prstGeom prst="round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t>Photo and video sharing app. Cool filters…</a:t>
            </a:r>
          </a:p>
        </p:txBody>
      </p:sp>
      <p:sp>
        <p:nvSpPr>
          <p:cNvPr id="17" name="Rounded Rectangle 16">
            <a:extLst>
              <a:ext uri="{FF2B5EF4-FFF2-40B4-BE49-F238E27FC236}">
                <a16:creationId xmlns:a16="http://schemas.microsoft.com/office/drawing/2014/main" id="{6EF32F11-7882-E149-94F6-007981FBC0B1}"/>
              </a:ext>
            </a:extLst>
          </p:cNvPr>
          <p:cNvSpPr/>
          <p:nvPr/>
        </p:nvSpPr>
        <p:spPr>
          <a:xfrm>
            <a:off x="6981743" y="5517574"/>
            <a:ext cx="3634370" cy="595423"/>
          </a:xfrm>
          <a:prstGeom prst="roundRect">
            <a:avLst/>
          </a:prstGeom>
          <a:solidFill>
            <a:srgbClr val="791D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t>I will download it.</a:t>
            </a:r>
          </a:p>
        </p:txBody>
      </p:sp>
      <p:sp>
        <p:nvSpPr>
          <p:cNvPr id="18" name="Rounded Rectangle 17">
            <a:extLst>
              <a:ext uri="{FF2B5EF4-FFF2-40B4-BE49-F238E27FC236}">
                <a16:creationId xmlns:a16="http://schemas.microsoft.com/office/drawing/2014/main" id="{D56ED843-4226-A243-99E5-3FE4D5F9C8C6}"/>
              </a:ext>
            </a:extLst>
          </p:cNvPr>
          <p:cNvSpPr/>
          <p:nvPr/>
        </p:nvSpPr>
        <p:spPr>
          <a:xfrm>
            <a:off x="5641474" y="7521888"/>
            <a:ext cx="3634370" cy="619448"/>
          </a:xfrm>
          <a:prstGeom prst="roundRect">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t>Message you later on it.</a:t>
            </a:r>
          </a:p>
        </p:txBody>
      </p:sp>
      <p:pic>
        <p:nvPicPr>
          <p:cNvPr id="22" name="Graphic 21">
            <a:extLst>
              <a:ext uri="{FF2B5EF4-FFF2-40B4-BE49-F238E27FC236}">
                <a16:creationId xmlns:a16="http://schemas.microsoft.com/office/drawing/2014/main" id="{A1888AF0-896F-B448-AB15-CBA8523B8E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9558050" y="4223060"/>
            <a:ext cx="1058063" cy="1080000"/>
          </a:xfrm>
          <a:prstGeom prst="rect">
            <a:avLst/>
          </a:prstGeom>
        </p:spPr>
      </p:pic>
      <p:pic>
        <p:nvPicPr>
          <p:cNvPr id="20" name="Graphic 19">
            <a:extLst>
              <a:ext uri="{FF2B5EF4-FFF2-40B4-BE49-F238E27FC236}">
                <a16:creationId xmlns:a16="http://schemas.microsoft.com/office/drawing/2014/main" id="{D94040E4-741C-6246-BD15-0B497F45FD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41474" y="6407374"/>
            <a:ext cx="996256" cy="900000"/>
          </a:xfrm>
          <a:prstGeom prst="rect">
            <a:avLst/>
          </a:prstGeom>
        </p:spPr>
      </p:pic>
    </p:spTree>
    <p:extLst>
      <p:ext uri="{BB962C8B-B14F-4D97-AF65-F5344CB8AC3E}">
        <p14:creationId xmlns:p14="http://schemas.microsoft.com/office/powerpoint/2010/main" val="31605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50"/>
                                        <p:tgtEl>
                                          <p:spTgt spid="13"/>
                                        </p:tgtEl>
                                      </p:cBhvr>
                                    </p:animEffect>
                                    <p:anim calcmode="lin" valueType="num">
                                      <p:cBhvr>
                                        <p:cTn id="14" dur="250" fill="hold"/>
                                        <p:tgtEl>
                                          <p:spTgt spid="13"/>
                                        </p:tgtEl>
                                        <p:attrNameLst>
                                          <p:attrName>ppt_x</p:attrName>
                                        </p:attrNameLst>
                                      </p:cBhvr>
                                      <p:tavLst>
                                        <p:tav tm="0">
                                          <p:val>
                                            <p:strVal val="#ppt_x"/>
                                          </p:val>
                                        </p:tav>
                                        <p:tav tm="100000">
                                          <p:val>
                                            <p:strVal val="#ppt_x"/>
                                          </p:val>
                                        </p:tav>
                                      </p:tavLst>
                                    </p:anim>
                                    <p:anim calcmode="lin" valueType="num">
                                      <p:cBhvr>
                                        <p:cTn id="15" dur="25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250"/>
                                        <p:tgtEl>
                                          <p:spTgt spid="15"/>
                                        </p:tgtEl>
                                      </p:cBhvr>
                                    </p:animEffect>
                                    <p:anim calcmode="lin" valueType="num">
                                      <p:cBhvr>
                                        <p:cTn id="21" dur="250" fill="hold"/>
                                        <p:tgtEl>
                                          <p:spTgt spid="15"/>
                                        </p:tgtEl>
                                        <p:attrNameLst>
                                          <p:attrName>ppt_x</p:attrName>
                                        </p:attrNameLst>
                                      </p:cBhvr>
                                      <p:tavLst>
                                        <p:tav tm="0">
                                          <p:val>
                                            <p:strVal val="#ppt_x"/>
                                          </p:val>
                                        </p:tav>
                                        <p:tav tm="100000">
                                          <p:val>
                                            <p:strVal val="#ppt_x"/>
                                          </p:val>
                                        </p:tav>
                                      </p:tavLst>
                                    </p:anim>
                                    <p:anim calcmode="lin" valueType="num">
                                      <p:cBhvr>
                                        <p:cTn id="22" dur="2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250"/>
                                        <p:tgtEl>
                                          <p:spTgt spid="16"/>
                                        </p:tgtEl>
                                      </p:cBhvr>
                                    </p:animEffect>
                                    <p:anim calcmode="lin" valueType="num">
                                      <p:cBhvr>
                                        <p:cTn id="28" dur="250" fill="hold"/>
                                        <p:tgtEl>
                                          <p:spTgt spid="16"/>
                                        </p:tgtEl>
                                        <p:attrNameLst>
                                          <p:attrName>ppt_x</p:attrName>
                                        </p:attrNameLst>
                                      </p:cBhvr>
                                      <p:tavLst>
                                        <p:tav tm="0">
                                          <p:val>
                                            <p:strVal val="#ppt_x"/>
                                          </p:val>
                                        </p:tav>
                                        <p:tav tm="100000">
                                          <p:val>
                                            <p:strVal val="#ppt_x"/>
                                          </p:val>
                                        </p:tav>
                                      </p:tavLst>
                                    </p:anim>
                                    <p:anim calcmode="lin" valueType="num">
                                      <p:cBhvr>
                                        <p:cTn id="29" dur="25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250"/>
                                        <p:tgtEl>
                                          <p:spTgt spid="22"/>
                                        </p:tgtEl>
                                      </p:cBhvr>
                                    </p:animEffect>
                                    <p:anim calcmode="lin" valueType="num">
                                      <p:cBhvr>
                                        <p:cTn id="35" dur="250" fill="hold"/>
                                        <p:tgtEl>
                                          <p:spTgt spid="22"/>
                                        </p:tgtEl>
                                        <p:attrNameLst>
                                          <p:attrName>ppt_x</p:attrName>
                                        </p:attrNameLst>
                                      </p:cBhvr>
                                      <p:tavLst>
                                        <p:tav tm="0">
                                          <p:val>
                                            <p:strVal val="#ppt_x"/>
                                          </p:val>
                                        </p:tav>
                                        <p:tav tm="100000">
                                          <p:val>
                                            <p:strVal val="#ppt_x"/>
                                          </p:val>
                                        </p:tav>
                                      </p:tavLst>
                                    </p:anim>
                                    <p:anim calcmode="lin" valueType="num">
                                      <p:cBhvr>
                                        <p:cTn id="36" dur="25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250"/>
                                        <p:tgtEl>
                                          <p:spTgt spid="17"/>
                                        </p:tgtEl>
                                      </p:cBhvr>
                                    </p:animEffect>
                                    <p:anim calcmode="lin" valueType="num">
                                      <p:cBhvr>
                                        <p:cTn id="42" dur="250" fill="hold"/>
                                        <p:tgtEl>
                                          <p:spTgt spid="17"/>
                                        </p:tgtEl>
                                        <p:attrNameLst>
                                          <p:attrName>ppt_x</p:attrName>
                                        </p:attrNameLst>
                                      </p:cBhvr>
                                      <p:tavLst>
                                        <p:tav tm="0">
                                          <p:val>
                                            <p:strVal val="#ppt_x"/>
                                          </p:val>
                                        </p:tav>
                                        <p:tav tm="100000">
                                          <p:val>
                                            <p:strVal val="#ppt_x"/>
                                          </p:val>
                                        </p:tav>
                                      </p:tavLst>
                                    </p:anim>
                                    <p:anim calcmode="lin" valueType="num">
                                      <p:cBhvr>
                                        <p:cTn id="43" dur="25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250"/>
                                        <p:tgtEl>
                                          <p:spTgt spid="20"/>
                                        </p:tgtEl>
                                      </p:cBhvr>
                                    </p:animEffect>
                                    <p:anim calcmode="lin" valueType="num">
                                      <p:cBhvr>
                                        <p:cTn id="49" dur="250" fill="hold"/>
                                        <p:tgtEl>
                                          <p:spTgt spid="20"/>
                                        </p:tgtEl>
                                        <p:attrNameLst>
                                          <p:attrName>ppt_x</p:attrName>
                                        </p:attrNameLst>
                                      </p:cBhvr>
                                      <p:tavLst>
                                        <p:tav tm="0">
                                          <p:val>
                                            <p:strVal val="#ppt_x"/>
                                          </p:val>
                                        </p:tav>
                                        <p:tav tm="100000">
                                          <p:val>
                                            <p:strVal val="#ppt_x"/>
                                          </p:val>
                                        </p:tav>
                                      </p:tavLst>
                                    </p:anim>
                                    <p:anim calcmode="lin" valueType="num">
                                      <p:cBhvr>
                                        <p:cTn id="50" dur="25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250"/>
                                        <p:tgtEl>
                                          <p:spTgt spid="18"/>
                                        </p:tgtEl>
                                      </p:cBhvr>
                                    </p:animEffect>
                                    <p:anim calcmode="lin" valueType="num">
                                      <p:cBhvr>
                                        <p:cTn id="56" dur="250" fill="hold"/>
                                        <p:tgtEl>
                                          <p:spTgt spid="18"/>
                                        </p:tgtEl>
                                        <p:attrNameLst>
                                          <p:attrName>ppt_x</p:attrName>
                                        </p:attrNameLst>
                                      </p:cBhvr>
                                      <p:tavLst>
                                        <p:tav tm="0">
                                          <p:val>
                                            <p:strVal val="#ppt_x"/>
                                          </p:val>
                                        </p:tav>
                                        <p:tav tm="100000">
                                          <p:val>
                                            <p:strVal val="#ppt_x"/>
                                          </p:val>
                                        </p:tav>
                                      </p:tavLst>
                                    </p:anim>
                                    <p:anim calcmode="lin" valueType="num">
                                      <p:cBhvr>
                                        <p:cTn id="57" dur="2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D0D28F20-398B-014B-A67D-835D58ACCCF6}"/>
              </a:ext>
            </a:extLst>
          </p:cNvPr>
          <p:cNvGrpSpPr/>
          <p:nvPr/>
        </p:nvGrpSpPr>
        <p:grpSpPr>
          <a:xfrm>
            <a:off x="7759539" y="2291248"/>
            <a:ext cx="6089399" cy="3767886"/>
            <a:chOff x="2588032" y="1980516"/>
            <a:chExt cx="6089399" cy="3767886"/>
          </a:xfrm>
        </p:grpSpPr>
        <p:grpSp>
          <p:nvGrpSpPr>
            <p:cNvPr id="66" name="Group 65">
              <a:extLst>
                <a:ext uri="{FF2B5EF4-FFF2-40B4-BE49-F238E27FC236}">
                  <a16:creationId xmlns:a16="http://schemas.microsoft.com/office/drawing/2014/main" id="{DDEAF62E-9EEF-DA41-BF07-44D36229F83B}"/>
                </a:ext>
              </a:extLst>
            </p:cNvPr>
            <p:cNvGrpSpPr/>
            <p:nvPr/>
          </p:nvGrpSpPr>
          <p:grpSpPr>
            <a:xfrm>
              <a:off x="2588032" y="1980516"/>
              <a:ext cx="6089399" cy="3767886"/>
              <a:chOff x="2686845" y="2695280"/>
              <a:chExt cx="5227994" cy="3234881"/>
            </a:xfrm>
          </p:grpSpPr>
          <p:sp>
            <p:nvSpPr>
              <p:cNvPr id="69" name="Rectangle 68">
                <a:extLst>
                  <a:ext uri="{FF2B5EF4-FFF2-40B4-BE49-F238E27FC236}">
                    <a16:creationId xmlns:a16="http://schemas.microsoft.com/office/drawing/2014/main" id="{3A4D8A9D-4A9E-0245-B295-1113C48102A2}"/>
                  </a:ext>
                </a:extLst>
              </p:cNvPr>
              <p:cNvSpPr/>
              <p:nvPr/>
            </p:nvSpPr>
            <p:spPr>
              <a:xfrm>
                <a:off x="2686845" y="2695281"/>
                <a:ext cx="5227994" cy="323488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A4C98826-70C3-D343-8C5C-C4CB1869AC44}"/>
                  </a:ext>
                </a:extLst>
              </p:cNvPr>
              <p:cNvSpPr/>
              <p:nvPr/>
            </p:nvSpPr>
            <p:spPr>
              <a:xfrm>
                <a:off x="2686845" y="2695280"/>
                <a:ext cx="5227994"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ounded Rectangle 72">
                <a:extLst>
                  <a:ext uri="{FF2B5EF4-FFF2-40B4-BE49-F238E27FC236}">
                    <a16:creationId xmlns:a16="http://schemas.microsoft.com/office/drawing/2014/main" id="{A3265A7E-9735-464E-ADB7-B3A09E667343}"/>
                  </a:ext>
                </a:extLst>
              </p:cNvPr>
              <p:cNvSpPr/>
              <p:nvPr/>
            </p:nvSpPr>
            <p:spPr>
              <a:xfrm>
                <a:off x="7487341" y="3529305"/>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77E125BB-60FA-DF4C-A083-8F8E1EE30EC4}"/>
                  </a:ext>
                </a:extLst>
              </p:cNvPr>
              <p:cNvGrpSpPr/>
              <p:nvPr/>
            </p:nvGrpSpPr>
            <p:grpSpPr>
              <a:xfrm>
                <a:off x="2896167" y="2904522"/>
                <a:ext cx="651096" cy="175437"/>
                <a:chOff x="2886740" y="1651000"/>
                <a:chExt cx="651096" cy="175437"/>
              </a:xfrm>
            </p:grpSpPr>
            <p:sp>
              <p:nvSpPr>
                <p:cNvPr id="100" name="Oval 99">
                  <a:extLst>
                    <a:ext uri="{FF2B5EF4-FFF2-40B4-BE49-F238E27FC236}">
                      <a16:creationId xmlns:a16="http://schemas.microsoft.com/office/drawing/2014/main" id="{857F32FA-F707-484E-8DD5-76EBB27A6E9F}"/>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7394FCD-A0C2-204E-A76B-155D345C508D}"/>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CF186C30-3406-9841-AFAA-14077D7169AA}"/>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Rounded Rectangle 98">
                <a:extLst>
                  <a:ext uri="{FF2B5EF4-FFF2-40B4-BE49-F238E27FC236}">
                    <a16:creationId xmlns:a16="http://schemas.microsoft.com/office/drawing/2014/main" id="{EF6CF9A0-68CF-174B-A024-BED0DC028A06}"/>
                  </a:ext>
                </a:extLst>
              </p:cNvPr>
              <p:cNvSpPr/>
              <p:nvPr/>
            </p:nvSpPr>
            <p:spPr>
              <a:xfrm>
                <a:off x="3881306" y="2834651"/>
                <a:ext cx="3606036"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itle 1">
              <a:extLst>
                <a:ext uri="{FF2B5EF4-FFF2-40B4-BE49-F238E27FC236}">
                  <a16:creationId xmlns:a16="http://schemas.microsoft.com/office/drawing/2014/main" id="{F1C33F4F-C597-134D-96E4-1AE1808453CF}"/>
                </a:ext>
              </a:extLst>
            </p:cNvPr>
            <p:cNvSpPr txBox="1">
              <a:spLocks/>
            </p:cNvSpPr>
            <p:nvPr/>
          </p:nvSpPr>
          <p:spPr>
            <a:xfrm>
              <a:off x="2934015" y="3060839"/>
              <a:ext cx="4676594" cy="2287697"/>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2000"/>
                </a:spcAft>
              </a:pPr>
              <a:r>
                <a:rPr lang="en-GB" sz="2200" dirty="0">
                  <a:solidFill>
                    <a:schemeClr val="dk1"/>
                  </a:solidFill>
                  <a:latin typeface="Overpass Mono" pitchFamily="49" charset="77"/>
                  <a:ea typeface="Calibri"/>
                  <a:cs typeface="Calibri"/>
                  <a:sym typeface="Calibri"/>
                </a:rPr>
                <a:t>Social media apps, like </a:t>
              </a:r>
              <a:r>
                <a:rPr lang="en-GB" sz="2200" dirty="0" err="1">
                  <a:solidFill>
                    <a:schemeClr val="dk1"/>
                  </a:solidFill>
                  <a:latin typeface="Overpass Mono" pitchFamily="49" charset="77"/>
                  <a:ea typeface="Calibri"/>
                  <a:cs typeface="Calibri"/>
                  <a:sym typeface="Calibri"/>
                </a:rPr>
                <a:t>Pix</a:t>
              </a:r>
              <a:r>
                <a:rPr lang="en-GB" sz="2200" dirty="0">
                  <a:solidFill>
                    <a:schemeClr val="dk1"/>
                  </a:solidFill>
                  <a:latin typeface="Overpass Mono" pitchFamily="49" charset="77"/>
                  <a:ea typeface="Calibri"/>
                  <a:cs typeface="Calibri"/>
                  <a:sym typeface="Calibri"/>
                </a:rPr>
                <a:t>, collect our </a:t>
              </a:r>
              <a:r>
                <a:rPr lang="en-GB" sz="2200" b="1" dirty="0">
                  <a:solidFill>
                    <a:schemeClr val="dk1"/>
                  </a:solidFill>
                  <a:latin typeface="Overpass Mono" pitchFamily="49" charset="77"/>
                  <a:ea typeface="Calibri"/>
                  <a:cs typeface="Calibri"/>
                  <a:sym typeface="Calibri"/>
                </a:rPr>
                <a:t>personal data,</a:t>
              </a:r>
              <a:r>
                <a:rPr lang="en-GB" sz="2200" dirty="0">
                  <a:solidFill>
                    <a:schemeClr val="dk1"/>
                  </a:solidFill>
                  <a:latin typeface="Overpass Mono" pitchFamily="49" charset="77"/>
                  <a:ea typeface="Calibri"/>
                  <a:cs typeface="Calibri"/>
                  <a:sym typeface="Calibri"/>
                </a:rPr>
                <a:t> for example: our location, our birthdays and the things that we are interested in.</a:t>
              </a:r>
            </a:p>
          </p:txBody>
        </p:sp>
      </p:grpSp>
      <p:grpSp>
        <p:nvGrpSpPr>
          <p:cNvPr id="2" name="Group 1">
            <a:extLst>
              <a:ext uri="{FF2B5EF4-FFF2-40B4-BE49-F238E27FC236}">
                <a16:creationId xmlns:a16="http://schemas.microsoft.com/office/drawing/2014/main" id="{8F21B3EB-4466-6745-83A0-253B285085C1}"/>
              </a:ext>
            </a:extLst>
          </p:cNvPr>
          <p:cNvGrpSpPr/>
          <p:nvPr/>
        </p:nvGrpSpPr>
        <p:grpSpPr>
          <a:xfrm>
            <a:off x="1263049" y="254123"/>
            <a:ext cx="5553376" cy="10604928"/>
            <a:chOff x="692201" y="-389727"/>
            <a:chExt cx="7790442" cy="14876911"/>
          </a:xfrm>
        </p:grpSpPr>
        <p:sp>
          <p:nvSpPr>
            <p:cNvPr id="3" name="Rounded Rectangle 2">
              <a:extLst>
                <a:ext uri="{FF2B5EF4-FFF2-40B4-BE49-F238E27FC236}">
                  <a16:creationId xmlns:a16="http://schemas.microsoft.com/office/drawing/2014/main" id="{454E5492-5AB1-E841-BDA4-0A3526B80124}"/>
                </a:ext>
              </a:extLst>
            </p:cNvPr>
            <p:cNvSpPr/>
            <p:nvPr/>
          </p:nvSpPr>
          <p:spPr>
            <a:xfrm>
              <a:off x="692201" y="-389727"/>
              <a:ext cx="7790442" cy="14876911"/>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C1165DCD-051E-5541-AB4F-7BE20D946FCB}"/>
                </a:ext>
              </a:extLst>
            </p:cNvPr>
            <p:cNvSpPr/>
            <p:nvPr/>
          </p:nvSpPr>
          <p:spPr>
            <a:xfrm>
              <a:off x="1193575" y="787727"/>
              <a:ext cx="6787694" cy="12331928"/>
            </a:xfrm>
            <a:prstGeom prst="roundRect">
              <a:avLst>
                <a:gd name="adj" fmla="val 0"/>
              </a:avLst>
            </a:prstGeom>
            <a:solidFill>
              <a:srgbClr val="791D7E"/>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FBF1A30-FE75-A34C-AA71-34499B8BE049}"/>
                </a:ext>
              </a:extLst>
            </p:cNvPr>
            <p:cNvSpPr/>
            <p:nvPr/>
          </p:nvSpPr>
          <p:spPr>
            <a:xfrm>
              <a:off x="4234949" y="13436650"/>
              <a:ext cx="704946" cy="704514"/>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65F0BEA1-9F31-3148-9420-81363CF97845}"/>
                </a:ext>
              </a:extLst>
            </p:cNvPr>
            <p:cNvSpPr/>
            <p:nvPr/>
          </p:nvSpPr>
          <p:spPr>
            <a:xfrm>
              <a:off x="3835829" y="203260"/>
              <a:ext cx="930876" cy="90616"/>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BDEFE50-2B3B-DF4E-A14D-41D5BBF0999B}"/>
                </a:ext>
              </a:extLst>
            </p:cNvPr>
            <p:cNvSpPr/>
            <p:nvPr/>
          </p:nvSpPr>
          <p:spPr>
            <a:xfrm>
              <a:off x="5022582" y="124601"/>
              <a:ext cx="243786" cy="241203"/>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a:extLst>
              <a:ext uri="{FF2B5EF4-FFF2-40B4-BE49-F238E27FC236}">
                <a16:creationId xmlns:a16="http://schemas.microsoft.com/office/drawing/2014/main" id="{4B0F9EF9-9D39-CE40-9C67-A4EBC11D8B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0967" y="1620000"/>
            <a:ext cx="2237538" cy="1440000"/>
          </a:xfrm>
          <a:prstGeom prst="rect">
            <a:avLst/>
          </a:prstGeom>
        </p:spPr>
      </p:pic>
      <p:grpSp>
        <p:nvGrpSpPr>
          <p:cNvPr id="5" name="Group 4">
            <a:extLst>
              <a:ext uri="{FF2B5EF4-FFF2-40B4-BE49-F238E27FC236}">
                <a16:creationId xmlns:a16="http://schemas.microsoft.com/office/drawing/2014/main" id="{04BFC98B-FA02-9348-AC70-54E99C33965F}"/>
              </a:ext>
            </a:extLst>
          </p:cNvPr>
          <p:cNvGrpSpPr/>
          <p:nvPr/>
        </p:nvGrpSpPr>
        <p:grpSpPr>
          <a:xfrm>
            <a:off x="2040328" y="4029839"/>
            <a:ext cx="3998820" cy="2054162"/>
            <a:chOff x="2040328" y="4029839"/>
            <a:chExt cx="3998820" cy="2054162"/>
          </a:xfrm>
        </p:grpSpPr>
        <p:sp>
          <p:nvSpPr>
            <p:cNvPr id="27" name="Rounded Rectangle 26">
              <a:extLst>
                <a:ext uri="{FF2B5EF4-FFF2-40B4-BE49-F238E27FC236}">
                  <a16:creationId xmlns:a16="http://schemas.microsoft.com/office/drawing/2014/main" id="{ED762B5D-7129-8E4A-9B52-03E523BF9A34}"/>
                </a:ext>
              </a:extLst>
            </p:cNvPr>
            <p:cNvSpPr/>
            <p:nvPr/>
          </p:nvSpPr>
          <p:spPr>
            <a:xfrm>
              <a:off x="2040328" y="4029841"/>
              <a:ext cx="3998820" cy="2054160"/>
            </a:xfrm>
            <a:prstGeom prst="roundRect">
              <a:avLst>
                <a:gd name="adj" fmla="val 75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76960E0D-8060-944E-8A91-C6E9E236FFBD}"/>
                </a:ext>
              </a:extLst>
            </p:cNvPr>
            <p:cNvSpPr txBox="1">
              <a:spLocks/>
            </p:cNvSpPr>
            <p:nvPr/>
          </p:nvSpPr>
          <p:spPr>
            <a:xfrm>
              <a:off x="2400571" y="4029839"/>
              <a:ext cx="3278334" cy="2054159"/>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ts val="3000"/>
                </a:lnSpc>
                <a:spcBef>
                  <a:spcPts val="0"/>
                </a:spcBef>
              </a:pPr>
              <a:r>
                <a:rPr lang="en-GB" sz="2200" b="1" dirty="0">
                  <a:solidFill>
                    <a:schemeClr val="bg1">
                      <a:lumMod val="50000"/>
                    </a:schemeClr>
                  </a:solidFill>
                  <a:latin typeface="Overpass Mono" pitchFamily="49" charset="77"/>
                  <a:ea typeface="Calibri"/>
                  <a:cs typeface="Calibri"/>
                  <a:sym typeface="Calibri"/>
                </a:rPr>
                <a:t>Do you agree to the terms and conditions?</a:t>
              </a:r>
            </a:p>
          </p:txBody>
        </p:sp>
      </p:grpSp>
      <p:grpSp>
        <p:nvGrpSpPr>
          <p:cNvPr id="9" name="Group 8">
            <a:extLst>
              <a:ext uri="{FF2B5EF4-FFF2-40B4-BE49-F238E27FC236}">
                <a16:creationId xmlns:a16="http://schemas.microsoft.com/office/drawing/2014/main" id="{F25F984D-AC47-5844-81F8-C63C16926D8B}"/>
              </a:ext>
            </a:extLst>
          </p:cNvPr>
          <p:cNvGrpSpPr/>
          <p:nvPr/>
        </p:nvGrpSpPr>
        <p:grpSpPr>
          <a:xfrm>
            <a:off x="2851445" y="6591137"/>
            <a:ext cx="2523195" cy="900000"/>
            <a:chOff x="2851445" y="6591137"/>
            <a:chExt cx="2523195" cy="900000"/>
          </a:xfrm>
        </p:grpSpPr>
        <p:sp>
          <p:nvSpPr>
            <p:cNvPr id="71" name="Rounded Rectangle 70">
              <a:extLst>
                <a:ext uri="{FF2B5EF4-FFF2-40B4-BE49-F238E27FC236}">
                  <a16:creationId xmlns:a16="http://schemas.microsoft.com/office/drawing/2014/main" id="{740B5AE2-CFE9-5E40-B9E1-40CF6B9B0151}"/>
                </a:ext>
              </a:extLst>
            </p:cNvPr>
            <p:cNvSpPr/>
            <p:nvPr/>
          </p:nvSpPr>
          <p:spPr>
            <a:xfrm>
              <a:off x="2851445" y="6861137"/>
              <a:ext cx="360000" cy="360000"/>
            </a:xfrm>
            <a:prstGeom prst="roundRect">
              <a:avLst>
                <a:gd name="adj" fmla="val 12112"/>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itle 1">
              <a:extLst>
                <a:ext uri="{FF2B5EF4-FFF2-40B4-BE49-F238E27FC236}">
                  <a16:creationId xmlns:a16="http://schemas.microsoft.com/office/drawing/2014/main" id="{1DA26E66-D69D-5B47-A859-1A47376FD74A}"/>
                </a:ext>
              </a:extLst>
            </p:cNvPr>
            <p:cNvSpPr txBox="1">
              <a:spLocks/>
            </p:cNvSpPr>
            <p:nvPr/>
          </p:nvSpPr>
          <p:spPr>
            <a:xfrm>
              <a:off x="3400274" y="6591137"/>
              <a:ext cx="1974366" cy="900000"/>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000" b="1" spc="-150" dirty="0">
                  <a:solidFill>
                    <a:schemeClr val="bg1"/>
                  </a:solidFill>
                  <a:latin typeface="Overpass Mono" pitchFamily="49" charset="77"/>
                  <a:ea typeface="Calibri"/>
                  <a:cs typeface="Calibri"/>
                  <a:sym typeface="Calibri"/>
                </a:rPr>
                <a:t>I accept the terms and conditions</a:t>
              </a:r>
            </a:p>
          </p:txBody>
        </p:sp>
      </p:grpSp>
      <p:sp>
        <p:nvSpPr>
          <p:cNvPr id="50" name="Title 1">
            <a:extLst>
              <a:ext uri="{FF2B5EF4-FFF2-40B4-BE49-F238E27FC236}">
                <a16:creationId xmlns:a16="http://schemas.microsoft.com/office/drawing/2014/main" id="{1762F1D8-1B2F-ED45-83E8-BCD412B7D8A9}"/>
              </a:ext>
            </a:extLst>
          </p:cNvPr>
          <p:cNvSpPr txBox="1">
            <a:spLocks/>
          </p:cNvSpPr>
          <p:nvPr/>
        </p:nvSpPr>
        <p:spPr>
          <a:xfrm>
            <a:off x="7686000" y="1080000"/>
            <a:ext cx="4996854"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Signing up</a:t>
            </a:r>
          </a:p>
        </p:txBody>
      </p:sp>
      <p:grpSp>
        <p:nvGrpSpPr>
          <p:cNvPr id="11" name="Group 10">
            <a:extLst>
              <a:ext uri="{FF2B5EF4-FFF2-40B4-BE49-F238E27FC236}">
                <a16:creationId xmlns:a16="http://schemas.microsoft.com/office/drawing/2014/main" id="{24250D55-A18D-CC41-A8AE-386412F8CE27}"/>
              </a:ext>
            </a:extLst>
          </p:cNvPr>
          <p:cNvGrpSpPr/>
          <p:nvPr/>
        </p:nvGrpSpPr>
        <p:grpSpPr>
          <a:xfrm>
            <a:off x="9775394" y="5749208"/>
            <a:ext cx="5219145" cy="2979955"/>
            <a:chOff x="9775395" y="5896798"/>
            <a:chExt cx="5219145" cy="2979955"/>
          </a:xfrm>
        </p:grpSpPr>
        <p:grpSp>
          <p:nvGrpSpPr>
            <p:cNvPr id="30" name="Group 29">
              <a:extLst>
                <a:ext uri="{FF2B5EF4-FFF2-40B4-BE49-F238E27FC236}">
                  <a16:creationId xmlns:a16="http://schemas.microsoft.com/office/drawing/2014/main" id="{0302ECB8-3741-9E4D-B39A-CA75D8260D2A}"/>
                </a:ext>
              </a:extLst>
            </p:cNvPr>
            <p:cNvGrpSpPr/>
            <p:nvPr/>
          </p:nvGrpSpPr>
          <p:grpSpPr>
            <a:xfrm>
              <a:off x="9775395" y="5896798"/>
              <a:ext cx="5219145" cy="2979955"/>
              <a:chOff x="2686844" y="2695279"/>
              <a:chExt cx="4480846" cy="2558411"/>
            </a:xfrm>
          </p:grpSpPr>
          <p:sp>
            <p:nvSpPr>
              <p:cNvPr id="32" name="Rectangle 31">
                <a:extLst>
                  <a:ext uri="{FF2B5EF4-FFF2-40B4-BE49-F238E27FC236}">
                    <a16:creationId xmlns:a16="http://schemas.microsoft.com/office/drawing/2014/main" id="{7F37A6F8-3D92-1E49-8A2A-659A8FD740E3}"/>
                  </a:ext>
                </a:extLst>
              </p:cNvPr>
              <p:cNvSpPr/>
              <p:nvPr/>
            </p:nvSpPr>
            <p:spPr>
              <a:xfrm>
                <a:off x="2686845" y="2695282"/>
                <a:ext cx="4480845" cy="255840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4499DFC6-21D2-A742-8512-CC5E0C6CB18C}"/>
                  </a:ext>
                </a:extLst>
              </p:cNvPr>
              <p:cNvSpPr/>
              <p:nvPr/>
            </p:nvSpPr>
            <p:spPr>
              <a:xfrm>
                <a:off x="2686844" y="2695280"/>
                <a:ext cx="4480845"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ounded Rectangle 33">
                <a:extLst>
                  <a:ext uri="{FF2B5EF4-FFF2-40B4-BE49-F238E27FC236}">
                    <a16:creationId xmlns:a16="http://schemas.microsoft.com/office/drawing/2014/main" id="{D9C27120-6B8F-4843-9C42-EBC88697F48B}"/>
                  </a:ext>
                </a:extLst>
              </p:cNvPr>
              <p:cNvSpPr/>
              <p:nvPr/>
            </p:nvSpPr>
            <p:spPr>
              <a:xfrm>
                <a:off x="6777235" y="3529305"/>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B2EAB889-7E1F-AA4D-AF74-6F6CC6850C03}"/>
                  </a:ext>
                </a:extLst>
              </p:cNvPr>
              <p:cNvGrpSpPr/>
              <p:nvPr/>
            </p:nvGrpSpPr>
            <p:grpSpPr>
              <a:xfrm>
                <a:off x="2896167" y="2904522"/>
                <a:ext cx="651096" cy="175437"/>
                <a:chOff x="2886740" y="1651000"/>
                <a:chExt cx="651096" cy="175437"/>
              </a:xfrm>
            </p:grpSpPr>
            <p:sp>
              <p:nvSpPr>
                <p:cNvPr id="37" name="Oval 36">
                  <a:extLst>
                    <a:ext uri="{FF2B5EF4-FFF2-40B4-BE49-F238E27FC236}">
                      <a16:creationId xmlns:a16="http://schemas.microsoft.com/office/drawing/2014/main" id="{8C0EBD86-0FDB-DD40-95A8-E8C85387F36F}"/>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01E6906-1389-C442-9634-61E7F5528EE9}"/>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7F9FF40-9008-2440-95A1-07A270219D6C}"/>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ounded Rectangle 35">
                <a:extLst>
                  <a:ext uri="{FF2B5EF4-FFF2-40B4-BE49-F238E27FC236}">
                    <a16:creationId xmlns:a16="http://schemas.microsoft.com/office/drawing/2014/main" id="{7D02D5A2-06A2-894A-A136-3CF846C5E36F}"/>
                  </a:ext>
                </a:extLst>
              </p:cNvPr>
              <p:cNvSpPr/>
              <p:nvPr/>
            </p:nvSpPr>
            <p:spPr>
              <a:xfrm>
                <a:off x="3931333" y="2834651"/>
                <a:ext cx="2845902"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itle 1">
              <a:extLst>
                <a:ext uri="{FF2B5EF4-FFF2-40B4-BE49-F238E27FC236}">
                  <a16:creationId xmlns:a16="http://schemas.microsoft.com/office/drawing/2014/main" id="{3A34807C-52D3-DD40-8249-3ECEDC31A3AF}"/>
                </a:ext>
              </a:extLst>
            </p:cNvPr>
            <p:cNvSpPr txBox="1">
              <a:spLocks/>
            </p:cNvSpPr>
            <p:nvPr/>
          </p:nvSpPr>
          <p:spPr>
            <a:xfrm>
              <a:off x="10121379" y="6981386"/>
              <a:ext cx="3855299" cy="1602976"/>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2000"/>
                </a:spcAft>
              </a:pPr>
              <a:r>
                <a:rPr lang="en-GB" sz="2200" dirty="0">
                  <a:solidFill>
                    <a:schemeClr val="dk1"/>
                  </a:solidFill>
                  <a:latin typeface="Overpass Mono" pitchFamily="49" charset="77"/>
                  <a:ea typeface="Calibri"/>
                  <a:cs typeface="Calibri"/>
                  <a:sym typeface="Calibri"/>
                </a:rPr>
                <a:t>Terms &amp; Conditions explain how the app can use your personal data and content.</a:t>
              </a:r>
            </a:p>
          </p:txBody>
        </p:sp>
      </p:grpSp>
    </p:spTree>
    <p:extLst>
      <p:ext uri="{BB962C8B-B14F-4D97-AF65-F5344CB8AC3E}">
        <p14:creationId xmlns:p14="http://schemas.microsoft.com/office/powerpoint/2010/main" val="94344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anim calcmode="lin" valueType="num">
                                      <p:cBhvr>
                                        <p:cTn id="8" dur="300" fill="hold"/>
                                        <p:tgtEl>
                                          <p:spTgt spid="5"/>
                                        </p:tgtEl>
                                        <p:attrNameLst>
                                          <p:attrName>ppt_x</p:attrName>
                                        </p:attrNameLst>
                                      </p:cBhvr>
                                      <p:tavLst>
                                        <p:tav tm="0">
                                          <p:val>
                                            <p:strVal val="#ppt_x"/>
                                          </p:val>
                                        </p:tav>
                                        <p:tav tm="100000">
                                          <p:val>
                                            <p:strVal val="#ppt_x"/>
                                          </p:val>
                                        </p:tav>
                                      </p:tavLst>
                                    </p:anim>
                                    <p:anim calcmode="lin" valueType="num">
                                      <p:cBhvr>
                                        <p:cTn id="9" dur="300" fill="hold"/>
                                        <p:tgtEl>
                                          <p:spTgt spid="5"/>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30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500" fill="hold"/>
                                        <p:tgtEl>
                                          <p:spTgt spid="65"/>
                                        </p:tgtEl>
                                        <p:attrNameLst>
                                          <p:attrName>ppt_w</p:attrName>
                                        </p:attrNameLst>
                                      </p:cBhvr>
                                      <p:tavLst>
                                        <p:tav tm="0">
                                          <p:val>
                                            <p:fltVal val="0"/>
                                          </p:val>
                                        </p:tav>
                                        <p:tav tm="100000">
                                          <p:val>
                                            <p:strVal val="#ppt_w"/>
                                          </p:val>
                                        </p:tav>
                                      </p:tavLst>
                                    </p:anim>
                                    <p:anim calcmode="lin" valueType="num">
                                      <p:cBhvr>
                                        <p:cTn id="18" dur="500" fill="hold"/>
                                        <p:tgtEl>
                                          <p:spTgt spid="65"/>
                                        </p:tgtEl>
                                        <p:attrNameLst>
                                          <p:attrName>ppt_h</p:attrName>
                                        </p:attrNameLst>
                                      </p:cBhvr>
                                      <p:tavLst>
                                        <p:tav tm="0">
                                          <p:val>
                                            <p:fltVal val="0"/>
                                          </p:val>
                                        </p:tav>
                                        <p:tav tm="100000">
                                          <p:val>
                                            <p:strVal val="#ppt_h"/>
                                          </p:val>
                                        </p:tav>
                                      </p:tavLst>
                                    </p:anim>
                                    <p:animEffect transition="in" filter="fade">
                                      <p:cBhvr>
                                        <p:cTn id="19" dur="500"/>
                                        <p:tgtEl>
                                          <p:spTgt spid="6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070D320-DFBD-C24A-8353-19023F2CEDC8}"/>
              </a:ext>
            </a:extLst>
          </p:cNvPr>
          <p:cNvGrpSpPr/>
          <p:nvPr/>
        </p:nvGrpSpPr>
        <p:grpSpPr>
          <a:xfrm>
            <a:off x="1263049" y="254123"/>
            <a:ext cx="13731490" cy="10604928"/>
            <a:chOff x="1263049" y="254123"/>
            <a:chExt cx="13731490" cy="10604928"/>
          </a:xfrm>
        </p:grpSpPr>
        <p:grpSp>
          <p:nvGrpSpPr>
            <p:cNvPr id="65" name="Group 64">
              <a:extLst>
                <a:ext uri="{FF2B5EF4-FFF2-40B4-BE49-F238E27FC236}">
                  <a16:creationId xmlns:a16="http://schemas.microsoft.com/office/drawing/2014/main" id="{D0D28F20-398B-014B-A67D-835D58ACCCF6}"/>
                </a:ext>
              </a:extLst>
            </p:cNvPr>
            <p:cNvGrpSpPr/>
            <p:nvPr/>
          </p:nvGrpSpPr>
          <p:grpSpPr>
            <a:xfrm>
              <a:off x="7759539" y="2291248"/>
              <a:ext cx="6089399" cy="3767886"/>
              <a:chOff x="2588032" y="1980516"/>
              <a:chExt cx="6089399" cy="3767886"/>
            </a:xfrm>
          </p:grpSpPr>
          <p:grpSp>
            <p:nvGrpSpPr>
              <p:cNvPr id="66" name="Group 65">
                <a:extLst>
                  <a:ext uri="{FF2B5EF4-FFF2-40B4-BE49-F238E27FC236}">
                    <a16:creationId xmlns:a16="http://schemas.microsoft.com/office/drawing/2014/main" id="{DDEAF62E-9EEF-DA41-BF07-44D36229F83B}"/>
                  </a:ext>
                </a:extLst>
              </p:cNvPr>
              <p:cNvGrpSpPr/>
              <p:nvPr/>
            </p:nvGrpSpPr>
            <p:grpSpPr>
              <a:xfrm>
                <a:off x="2588032" y="1980516"/>
                <a:ext cx="6089399" cy="3767886"/>
                <a:chOff x="2686845" y="2695280"/>
                <a:chExt cx="5227994" cy="3234881"/>
              </a:xfrm>
            </p:grpSpPr>
            <p:sp>
              <p:nvSpPr>
                <p:cNvPr id="69" name="Rectangle 68">
                  <a:extLst>
                    <a:ext uri="{FF2B5EF4-FFF2-40B4-BE49-F238E27FC236}">
                      <a16:creationId xmlns:a16="http://schemas.microsoft.com/office/drawing/2014/main" id="{3A4D8A9D-4A9E-0245-B295-1113C48102A2}"/>
                    </a:ext>
                  </a:extLst>
                </p:cNvPr>
                <p:cNvSpPr/>
                <p:nvPr/>
              </p:nvSpPr>
              <p:spPr>
                <a:xfrm>
                  <a:off x="2686845" y="2695281"/>
                  <a:ext cx="5227994" cy="323488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A4C98826-70C3-D343-8C5C-C4CB1869AC44}"/>
                    </a:ext>
                  </a:extLst>
                </p:cNvPr>
                <p:cNvSpPr/>
                <p:nvPr/>
              </p:nvSpPr>
              <p:spPr>
                <a:xfrm>
                  <a:off x="2686845" y="2695280"/>
                  <a:ext cx="5227994"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ounded Rectangle 72">
                  <a:extLst>
                    <a:ext uri="{FF2B5EF4-FFF2-40B4-BE49-F238E27FC236}">
                      <a16:creationId xmlns:a16="http://schemas.microsoft.com/office/drawing/2014/main" id="{A3265A7E-9735-464E-ADB7-B3A09E667343}"/>
                    </a:ext>
                  </a:extLst>
                </p:cNvPr>
                <p:cNvSpPr/>
                <p:nvPr/>
              </p:nvSpPr>
              <p:spPr>
                <a:xfrm>
                  <a:off x="7487341" y="3529305"/>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77E125BB-60FA-DF4C-A083-8F8E1EE30EC4}"/>
                    </a:ext>
                  </a:extLst>
                </p:cNvPr>
                <p:cNvGrpSpPr/>
                <p:nvPr/>
              </p:nvGrpSpPr>
              <p:grpSpPr>
                <a:xfrm>
                  <a:off x="2896167" y="2904522"/>
                  <a:ext cx="651096" cy="175437"/>
                  <a:chOff x="2886740" y="1651000"/>
                  <a:chExt cx="651096" cy="175437"/>
                </a:xfrm>
              </p:grpSpPr>
              <p:sp>
                <p:nvSpPr>
                  <p:cNvPr id="100" name="Oval 99">
                    <a:extLst>
                      <a:ext uri="{FF2B5EF4-FFF2-40B4-BE49-F238E27FC236}">
                        <a16:creationId xmlns:a16="http://schemas.microsoft.com/office/drawing/2014/main" id="{857F32FA-F707-484E-8DD5-76EBB27A6E9F}"/>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7394FCD-A0C2-204E-A76B-155D345C508D}"/>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CF186C30-3406-9841-AFAA-14077D7169AA}"/>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9" name="Rounded Rectangle 98">
                  <a:extLst>
                    <a:ext uri="{FF2B5EF4-FFF2-40B4-BE49-F238E27FC236}">
                      <a16:creationId xmlns:a16="http://schemas.microsoft.com/office/drawing/2014/main" id="{EF6CF9A0-68CF-174B-A024-BED0DC028A06}"/>
                    </a:ext>
                  </a:extLst>
                </p:cNvPr>
                <p:cNvSpPr/>
                <p:nvPr/>
              </p:nvSpPr>
              <p:spPr>
                <a:xfrm>
                  <a:off x="3881306" y="2834651"/>
                  <a:ext cx="3606036"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itle 1">
                <a:extLst>
                  <a:ext uri="{FF2B5EF4-FFF2-40B4-BE49-F238E27FC236}">
                    <a16:creationId xmlns:a16="http://schemas.microsoft.com/office/drawing/2014/main" id="{F1C33F4F-C597-134D-96E4-1AE1808453CF}"/>
                  </a:ext>
                </a:extLst>
              </p:cNvPr>
              <p:cNvSpPr txBox="1">
                <a:spLocks/>
              </p:cNvSpPr>
              <p:nvPr/>
            </p:nvSpPr>
            <p:spPr>
              <a:xfrm>
                <a:off x="2934015" y="3060839"/>
                <a:ext cx="4676594" cy="2287697"/>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2000"/>
                  </a:spcAft>
                </a:pPr>
                <a:r>
                  <a:rPr lang="en-GB" sz="2200" dirty="0">
                    <a:solidFill>
                      <a:schemeClr val="dk1"/>
                    </a:solidFill>
                    <a:latin typeface="Overpass Mono" pitchFamily="49" charset="77"/>
                    <a:ea typeface="Calibri"/>
                    <a:cs typeface="Calibri"/>
                    <a:sym typeface="Calibri"/>
                  </a:rPr>
                  <a:t>Social media apps, like </a:t>
                </a:r>
                <a:r>
                  <a:rPr lang="en-GB" sz="2200" dirty="0" err="1">
                    <a:solidFill>
                      <a:schemeClr val="dk1"/>
                    </a:solidFill>
                    <a:latin typeface="Overpass Mono" pitchFamily="49" charset="77"/>
                    <a:ea typeface="Calibri"/>
                    <a:cs typeface="Calibri"/>
                    <a:sym typeface="Calibri"/>
                  </a:rPr>
                  <a:t>Pix</a:t>
                </a:r>
                <a:r>
                  <a:rPr lang="en-GB" sz="2200" dirty="0">
                    <a:solidFill>
                      <a:schemeClr val="dk1"/>
                    </a:solidFill>
                    <a:latin typeface="Overpass Mono" pitchFamily="49" charset="77"/>
                    <a:ea typeface="Calibri"/>
                    <a:cs typeface="Calibri"/>
                    <a:sym typeface="Calibri"/>
                  </a:rPr>
                  <a:t>, collect our </a:t>
                </a:r>
                <a:r>
                  <a:rPr lang="en-GB" sz="2200" b="1" dirty="0">
                    <a:solidFill>
                      <a:schemeClr val="dk1"/>
                    </a:solidFill>
                    <a:latin typeface="Overpass Mono" pitchFamily="49" charset="77"/>
                    <a:ea typeface="Calibri"/>
                    <a:cs typeface="Calibri"/>
                    <a:sym typeface="Calibri"/>
                  </a:rPr>
                  <a:t>personal data,</a:t>
                </a:r>
                <a:r>
                  <a:rPr lang="en-GB" sz="2200" dirty="0">
                    <a:solidFill>
                      <a:schemeClr val="dk1"/>
                    </a:solidFill>
                    <a:latin typeface="Overpass Mono" pitchFamily="49" charset="77"/>
                    <a:ea typeface="Calibri"/>
                    <a:cs typeface="Calibri"/>
                    <a:sym typeface="Calibri"/>
                  </a:rPr>
                  <a:t> for example: our location, our birthdays and the things that we are interested in.</a:t>
                </a:r>
              </a:p>
            </p:txBody>
          </p:sp>
        </p:grpSp>
        <p:grpSp>
          <p:nvGrpSpPr>
            <p:cNvPr id="2" name="Group 1">
              <a:extLst>
                <a:ext uri="{FF2B5EF4-FFF2-40B4-BE49-F238E27FC236}">
                  <a16:creationId xmlns:a16="http://schemas.microsoft.com/office/drawing/2014/main" id="{8F21B3EB-4466-6745-83A0-253B285085C1}"/>
                </a:ext>
              </a:extLst>
            </p:cNvPr>
            <p:cNvGrpSpPr/>
            <p:nvPr/>
          </p:nvGrpSpPr>
          <p:grpSpPr>
            <a:xfrm>
              <a:off x="1263049" y="254123"/>
              <a:ext cx="5553376" cy="10604928"/>
              <a:chOff x="692201" y="-389727"/>
              <a:chExt cx="7790442" cy="14876911"/>
            </a:xfrm>
          </p:grpSpPr>
          <p:sp>
            <p:nvSpPr>
              <p:cNvPr id="3" name="Rounded Rectangle 2">
                <a:extLst>
                  <a:ext uri="{FF2B5EF4-FFF2-40B4-BE49-F238E27FC236}">
                    <a16:creationId xmlns:a16="http://schemas.microsoft.com/office/drawing/2014/main" id="{454E5492-5AB1-E841-BDA4-0A3526B80124}"/>
                  </a:ext>
                </a:extLst>
              </p:cNvPr>
              <p:cNvSpPr/>
              <p:nvPr/>
            </p:nvSpPr>
            <p:spPr>
              <a:xfrm>
                <a:off x="692201" y="-389727"/>
                <a:ext cx="7790442" cy="14876911"/>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C1165DCD-051E-5541-AB4F-7BE20D946FCB}"/>
                  </a:ext>
                </a:extLst>
              </p:cNvPr>
              <p:cNvSpPr/>
              <p:nvPr/>
            </p:nvSpPr>
            <p:spPr>
              <a:xfrm>
                <a:off x="1193575" y="787727"/>
                <a:ext cx="6787694" cy="12331928"/>
              </a:xfrm>
              <a:prstGeom prst="roundRect">
                <a:avLst>
                  <a:gd name="adj" fmla="val 0"/>
                </a:avLst>
              </a:prstGeom>
              <a:solidFill>
                <a:srgbClr val="791D7E"/>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FBF1A30-FE75-A34C-AA71-34499B8BE049}"/>
                  </a:ext>
                </a:extLst>
              </p:cNvPr>
              <p:cNvSpPr/>
              <p:nvPr/>
            </p:nvSpPr>
            <p:spPr>
              <a:xfrm>
                <a:off x="4234949" y="13436650"/>
                <a:ext cx="704946" cy="704514"/>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65F0BEA1-9F31-3148-9420-81363CF97845}"/>
                  </a:ext>
                </a:extLst>
              </p:cNvPr>
              <p:cNvSpPr/>
              <p:nvPr/>
            </p:nvSpPr>
            <p:spPr>
              <a:xfrm>
                <a:off x="3835829" y="203260"/>
                <a:ext cx="930876" cy="90616"/>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BDEFE50-2B3B-DF4E-A14D-41D5BBF0999B}"/>
                  </a:ext>
                </a:extLst>
              </p:cNvPr>
              <p:cNvSpPr/>
              <p:nvPr/>
            </p:nvSpPr>
            <p:spPr>
              <a:xfrm>
                <a:off x="5022582" y="124601"/>
                <a:ext cx="243786" cy="241203"/>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a:extLst>
                <a:ext uri="{FF2B5EF4-FFF2-40B4-BE49-F238E27FC236}">
                  <a16:creationId xmlns:a16="http://schemas.microsoft.com/office/drawing/2014/main" id="{4B0F9EF9-9D39-CE40-9C67-A4EBC11D8B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0967" y="1620000"/>
              <a:ext cx="2237538" cy="1440000"/>
            </a:xfrm>
            <a:prstGeom prst="rect">
              <a:avLst/>
            </a:prstGeom>
          </p:spPr>
        </p:pic>
        <p:grpSp>
          <p:nvGrpSpPr>
            <p:cNvPr id="5" name="Group 4">
              <a:extLst>
                <a:ext uri="{FF2B5EF4-FFF2-40B4-BE49-F238E27FC236}">
                  <a16:creationId xmlns:a16="http://schemas.microsoft.com/office/drawing/2014/main" id="{04BFC98B-FA02-9348-AC70-54E99C33965F}"/>
                </a:ext>
              </a:extLst>
            </p:cNvPr>
            <p:cNvGrpSpPr/>
            <p:nvPr/>
          </p:nvGrpSpPr>
          <p:grpSpPr>
            <a:xfrm>
              <a:off x="2040328" y="4029839"/>
              <a:ext cx="3998820" cy="2054162"/>
              <a:chOff x="2040328" y="4029839"/>
              <a:chExt cx="3998820" cy="2054162"/>
            </a:xfrm>
          </p:grpSpPr>
          <p:sp>
            <p:nvSpPr>
              <p:cNvPr id="27" name="Rounded Rectangle 26">
                <a:extLst>
                  <a:ext uri="{FF2B5EF4-FFF2-40B4-BE49-F238E27FC236}">
                    <a16:creationId xmlns:a16="http://schemas.microsoft.com/office/drawing/2014/main" id="{ED762B5D-7129-8E4A-9B52-03E523BF9A34}"/>
                  </a:ext>
                </a:extLst>
              </p:cNvPr>
              <p:cNvSpPr/>
              <p:nvPr/>
            </p:nvSpPr>
            <p:spPr>
              <a:xfrm>
                <a:off x="2040328" y="4029841"/>
                <a:ext cx="3998820" cy="2054160"/>
              </a:xfrm>
              <a:prstGeom prst="roundRect">
                <a:avLst>
                  <a:gd name="adj" fmla="val 75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76960E0D-8060-944E-8A91-C6E9E236FFBD}"/>
                  </a:ext>
                </a:extLst>
              </p:cNvPr>
              <p:cNvSpPr txBox="1">
                <a:spLocks/>
              </p:cNvSpPr>
              <p:nvPr/>
            </p:nvSpPr>
            <p:spPr>
              <a:xfrm>
                <a:off x="2400571" y="4029839"/>
                <a:ext cx="3278334" cy="2054159"/>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ts val="3000"/>
                  </a:lnSpc>
                  <a:spcBef>
                    <a:spcPts val="0"/>
                  </a:spcBef>
                </a:pPr>
                <a:r>
                  <a:rPr lang="en-GB" sz="2200" b="1" dirty="0">
                    <a:solidFill>
                      <a:schemeClr val="bg1">
                        <a:lumMod val="50000"/>
                      </a:schemeClr>
                    </a:solidFill>
                    <a:latin typeface="Overpass Mono" pitchFamily="49" charset="77"/>
                    <a:ea typeface="Calibri"/>
                    <a:cs typeface="Calibri"/>
                    <a:sym typeface="Calibri"/>
                  </a:rPr>
                  <a:t>Do you agree to the terms and conditions?</a:t>
                </a:r>
              </a:p>
            </p:txBody>
          </p:sp>
        </p:grpSp>
        <p:grpSp>
          <p:nvGrpSpPr>
            <p:cNvPr id="9" name="Group 8">
              <a:extLst>
                <a:ext uri="{FF2B5EF4-FFF2-40B4-BE49-F238E27FC236}">
                  <a16:creationId xmlns:a16="http://schemas.microsoft.com/office/drawing/2014/main" id="{F25F984D-AC47-5844-81F8-C63C16926D8B}"/>
                </a:ext>
              </a:extLst>
            </p:cNvPr>
            <p:cNvGrpSpPr/>
            <p:nvPr/>
          </p:nvGrpSpPr>
          <p:grpSpPr>
            <a:xfrm>
              <a:off x="2851445" y="6591137"/>
              <a:ext cx="2523195" cy="900000"/>
              <a:chOff x="2851445" y="6591137"/>
              <a:chExt cx="2523195" cy="900000"/>
            </a:xfrm>
          </p:grpSpPr>
          <p:sp>
            <p:nvSpPr>
              <p:cNvPr id="71" name="Rounded Rectangle 70">
                <a:extLst>
                  <a:ext uri="{FF2B5EF4-FFF2-40B4-BE49-F238E27FC236}">
                    <a16:creationId xmlns:a16="http://schemas.microsoft.com/office/drawing/2014/main" id="{740B5AE2-CFE9-5E40-B9E1-40CF6B9B0151}"/>
                  </a:ext>
                </a:extLst>
              </p:cNvPr>
              <p:cNvSpPr/>
              <p:nvPr/>
            </p:nvSpPr>
            <p:spPr>
              <a:xfrm>
                <a:off x="2851445" y="6861137"/>
                <a:ext cx="360000" cy="360000"/>
              </a:xfrm>
              <a:prstGeom prst="roundRect">
                <a:avLst>
                  <a:gd name="adj" fmla="val 12112"/>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itle 1">
                <a:extLst>
                  <a:ext uri="{FF2B5EF4-FFF2-40B4-BE49-F238E27FC236}">
                    <a16:creationId xmlns:a16="http://schemas.microsoft.com/office/drawing/2014/main" id="{1DA26E66-D69D-5B47-A859-1A47376FD74A}"/>
                  </a:ext>
                </a:extLst>
              </p:cNvPr>
              <p:cNvSpPr txBox="1">
                <a:spLocks/>
              </p:cNvSpPr>
              <p:nvPr/>
            </p:nvSpPr>
            <p:spPr>
              <a:xfrm>
                <a:off x="3400274" y="6591137"/>
                <a:ext cx="1974366" cy="900000"/>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1500"/>
                  </a:spcAft>
                </a:pPr>
                <a:r>
                  <a:rPr lang="en-GB" sz="2000" b="1" spc="-150" dirty="0">
                    <a:solidFill>
                      <a:schemeClr val="bg1"/>
                    </a:solidFill>
                    <a:latin typeface="Overpass Mono" pitchFamily="49" charset="77"/>
                    <a:ea typeface="Calibri"/>
                    <a:cs typeface="Calibri"/>
                    <a:sym typeface="Calibri"/>
                  </a:rPr>
                  <a:t>I accept the terms and conditions</a:t>
                </a:r>
              </a:p>
            </p:txBody>
          </p:sp>
        </p:grpSp>
        <p:sp>
          <p:nvSpPr>
            <p:cNvPr id="50" name="Title 1">
              <a:extLst>
                <a:ext uri="{FF2B5EF4-FFF2-40B4-BE49-F238E27FC236}">
                  <a16:creationId xmlns:a16="http://schemas.microsoft.com/office/drawing/2014/main" id="{1762F1D8-1B2F-ED45-83E8-BCD412B7D8A9}"/>
                </a:ext>
              </a:extLst>
            </p:cNvPr>
            <p:cNvSpPr txBox="1">
              <a:spLocks/>
            </p:cNvSpPr>
            <p:nvPr/>
          </p:nvSpPr>
          <p:spPr>
            <a:xfrm>
              <a:off x="7686000" y="1080000"/>
              <a:ext cx="4996854"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Signing up</a:t>
              </a:r>
            </a:p>
          </p:txBody>
        </p:sp>
        <p:grpSp>
          <p:nvGrpSpPr>
            <p:cNvPr id="11" name="Group 10">
              <a:extLst>
                <a:ext uri="{FF2B5EF4-FFF2-40B4-BE49-F238E27FC236}">
                  <a16:creationId xmlns:a16="http://schemas.microsoft.com/office/drawing/2014/main" id="{24250D55-A18D-CC41-A8AE-386412F8CE27}"/>
                </a:ext>
              </a:extLst>
            </p:cNvPr>
            <p:cNvGrpSpPr/>
            <p:nvPr/>
          </p:nvGrpSpPr>
          <p:grpSpPr>
            <a:xfrm>
              <a:off x="9775394" y="5749208"/>
              <a:ext cx="5219145" cy="2979955"/>
              <a:chOff x="9775395" y="5896798"/>
              <a:chExt cx="5219145" cy="2979955"/>
            </a:xfrm>
          </p:grpSpPr>
          <p:grpSp>
            <p:nvGrpSpPr>
              <p:cNvPr id="30" name="Group 29">
                <a:extLst>
                  <a:ext uri="{FF2B5EF4-FFF2-40B4-BE49-F238E27FC236}">
                    <a16:creationId xmlns:a16="http://schemas.microsoft.com/office/drawing/2014/main" id="{0302ECB8-3741-9E4D-B39A-CA75D8260D2A}"/>
                  </a:ext>
                </a:extLst>
              </p:cNvPr>
              <p:cNvGrpSpPr/>
              <p:nvPr/>
            </p:nvGrpSpPr>
            <p:grpSpPr>
              <a:xfrm>
                <a:off x="9775395" y="5896798"/>
                <a:ext cx="5219145" cy="2979955"/>
                <a:chOff x="2686844" y="2695279"/>
                <a:chExt cx="4480846" cy="2558411"/>
              </a:xfrm>
            </p:grpSpPr>
            <p:sp>
              <p:nvSpPr>
                <p:cNvPr id="32" name="Rectangle 31">
                  <a:extLst>
                    <a:ext uri="{FF2B5EF4-FFF2-40B4-BE49-F238E27FC236}">
                      <a16:creationId xmlns:a16="http://schemas.microsoft.com/office/drawing/2014/main" id="{7F37A6F8-3D92-1E49-8A2A-659A8FD740E3}"/>
                    </a:ext>
                  </a:extLst>
                </p:cNvPr>
                <p:cNvSpPr/>
                <p:nvPr/>
              </p:nvSpPr>
              <p:spPr>
                <a:xfrm>
                  <a:off x="2686845" y="2695282"/>
                  <a:ext cx="4480845" cy="2558408"/>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4499DFC6-21D2-A742-8512-CC5E0C6CB18C}"/>
                    </a:ext>
                  </a:extLst>
                </p:cNvPr>
                <p:cNvSpPr/>
                <p:nvPr/>
              </p:nvSpPr>
              <p:spPr>
                <a:xfrm>
                  <a:off x="2686844" y="2695280"/>
                  <a:ext cx="4480845" cy="584200"/>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ounded Rectangle 33">
                  <a:extLst>
                    <a:ext uri="{FF2B5EF4-FFF2-40B4-BE49-F238E27FC236}">
                      <a16:creationId xmlns:a16="http://schemas.microsoft.com/office/drawing/2014/main" id="{D9C27120-6B8F-4843-9C42-EBC88697F48B}"/>
                    </a:ext>
                  </a:extLst>
                </p:cNvPr>
                <p:cNvSpPr/>
                <p:nvPr/>
              </p:nvSpPr>
              <p:spPr>
                <a:xfrm>
                  <a:off x="6777235" y="3529305"/>
                  <a:ext cx="255180" cy="951614"/>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B2EAB889-7E1F-AA4D-AF74-6F6CC6850C03}"/>
                    </a:ext>
                  </a:extLst>
                </p:cNvPr>
                <p:cNvGrpSpPr/>
                <p:nvPr/>
              </p:nvGrpSpPr>
              <p:grpSpPr>
                <a:xfrm>
                  <a:off x="2896167" y="2904522"/>
                  <a:ext cx="651096" cy="175437"/>
                  <a:chOff x="2886740" y="1651000"/>
                  <a:chExt cx="651096" cy="175437"/>
                </a:xfrm>
              </p:grpSpPr>
              <p:sp>
                <p:nvSpPr>
                  <p:cNvPr id="37" name="Oval 36">
                    <a:extLst>
                      <a:ext uri="{FF2B5EF4-FFF2-40B4-BE49-F238E27FC236}">
                        <a16:creationId xmlns:a16="http://schemas.microsoft.com/office/drawing/2014/main" id="{8C0EBD86-0FDB-DD40-95A8-E8C85387F36F}"/>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01E6906-1389-C442-9634-61E7F5528EE9}"/>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7F9FF40-9008-2440-95A1-07A270219D6C}"/>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ounded Rectangle 35">
                  <a:extLst>
                    <a:ext uri="{FF2B5EF4-FFF2-40B4-BE49-F238E27FC236}">
                      <a16:creationId xmlns:a16="http://schemas.microsoft.com/office/drawing/2014/main" id="{7D02D5A2-06A2-894A-A136-3CF846C5E36F}"/>
                    </a:ext>
                  </a:extLst>
                </p:cNvPr>
                <p:cNvSpPr/>
                <p:nvPr/>
              </p:nvSpPr>
              <p:spPr>
                <a:xfrm>
                  <a:off x="3931333" y="2834651"/>
                  <a:ext cx="2845902" cy="305458"/>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itle 1">
                <a:extLst>
                  <a:ext uri="{FF2B5EF4-FFF2-40B4-BE49-F238E27FC236}">
                    <a16:creationId xmlns:a16="http://schemas.microsoft.com/office/drawing/2014/main" id="{3A34807C-52D3-DD40-8249-3ECEDC31A3AF}"/>
                  </a:ext>
                </a:extLst>
              </p:cNvPr>
              <p:cNvSpPr txBox="1">
                <a:spLocks/>
              </p:cNvSpPr>
              <p:nvPr/>
            </p:nvSpPr>
            <p:spPr>
              <a:xfrm>
                <a:off x="10121379" y="6981386"/>
                <a:ext cx="3855299" cy="1602976"/>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00000"/>
                  </a:lnSpc>
                  <a:spcBef>
                    <a:spcPts val="0"/>
                  </a:spcBef>
                  <a:spcAft>
                    <a:spcPts val="2000"/>
                  </a:spcAft>
                </a:pPr>
                <a:r>
                  <a:rPr lang="en-GB" sz="2200" dirty="0">
                    <a:solidFill>
                      <a:schemeClr val="dk1"/>
                    </a:solidFill>
                    <a:latin typeface="Overpass Mono" pitchFamily="49" charset="77"/>
                    <a:ea typeface="Calibri"/>
                    <a:cs typeface="Calibri"/>
                    <a:sym typeface="Calibri"/>
                  </a:rPr>
                  <a:t>Terms &amp; Conditions explain how the app can use your personal data and content.</a:t>
                </a:r>
              </a:p>
            </p:txBody>
          </p:sp>
        </p:grpSp>
      </p:grpSp>
      <p:sp>
        <p:nvSpPr>
          <p:cNvPr id="40" name="Rectangle 39">
            <a:extLst>
              <a:ext uri="{FF2B5EF4-FFF2-40B4-BE49-F238E27FC236}">
                <a16:creationId xmlns:a16="http://schemas.microsoft.com/office/drawing/2014/main" id="{61FB61F1-674F-CB41-8DEE-E0F92CBEC122}"/>
              </a:ext>
            </a:extLst>
          </p:cNvPr>
          <p:cNvSpPr/>
          <p:nvPr/>
        </p:nvSpPr>
        <p:spPr>
          <a:xfrm>
            <a:off x="0" y="0"/>
            <a:ext cx="16257588" cy="9144000"/>
          </a:xfrm>
          <a:prstGeom prst="rect">
            <a:avLst/>
          </a:prstGeom>
          <a:solidFill>
            <a:srgbClr val="F6E2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16D2D226-087F-E84E-80C5-D15966BA2DE3}"/>
              </a:ext>
            </a:extLst>
          </p:cNvPr>
          <p:cNvGrpSpPr/>
          <p:nvPr/>
        </p:nvGrpSpPr>
        <p:grpSpPr>
          <a:xfrm>
            <a:off x="2465806" y="2713394"/>
            <a:ext cx="11155513" cy="4281677"/>
            <a:chOff x="2035553" y="2593255"/>
            <a:chExt cx="11155513" cy="4281677"/>
          </a:xfrm>
        </p:grpSpPr>
        <p:sp>
          <p:nvSpPr>
            <p:cNvPr id="42" name="Rectangle 41">
              <a:extLst>
                <a:ext uri="{FF2B5EF4-FFF2-40B4-BE49-F238E27FC236}">
                  <a16:creationId xmlns:a16="http://schemas.microsoft.com/office/drawing/2014/main" id="{BBD85820-66D3-9C4A-B88B-B17A40924897}"/>
                </a:ext>
              </a:extLst>
            </p:cNvPr>
            <p:cNvSpPr/>
            <p:nvPr/>
          </p:nvSpPr>
          <p:spPr>
            <a:xfrm>
              <a:off x="2035553" y="2593255"/>
              <a:ext cx="11155513" cy="428167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F32EB43A-1EEC-E440-AFBB-BB8E2ECD5A56}"/>
                </a:ext>
              </a:extLst>
            </p:cNvPr>
            <p:cNvSpPr/>
            <p:nvPr/>
          </p:nvSpPr>
          <p:spPr>
            <a:xfrm>
              <a:off x="2035553" y="2593257"/>
              <a:ext cx="11155513" cy="580104"/>
            </a:xfrm>
            <a:prstGeom prst="rect">
              <a:avLst/>
            </a:prstGeom>
            <a:solidFill>
              <a:srgbClr val="01996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9">
              <a:extLst>
                <a:ext uri="{FF2B5EF4-FFF2-40B4-BE49-F238E27FC236}">
                  <a16:creationId xmlns:a16="http://schemas.microsoft.com/office/drawing/2014/main" id="{8DCA119D-7959-F94B-A47F-5F41CCEA8D01}"/>
                </a:ext>
              </a:extLst>
            </p:cNvPr>
            <p:cNvSpPr txBox="1">
              <a:spLocks/>
            </p:cNvSpPr>
            <p:nvPr/>
          </p:nvSpPr>
          <p:spPr>
            <a:xfrm>
              <a:off x="2562473" y="2673805"/>
              <a:ext cx="9709955" cy="499555"/>
            </a:xfrm>
            <a:prstGeom prst="rect">
              <a:avLst/>
            </a:prstGeom>
          </p:spPr>
          <p:txBody>
            <a:bodyPr anchor="ctr"/>
            <a:lstStyle>
              <a:lvl1pPr marL="0" indent="0" algn="ctr" defTabSz="1219170" rtl="0" eaLnBrk="1" latinLnBrk="0" hangingPunct="1">
                <a:lnSpc>
                  <a:spcPct val="90000"/>
                </a:lnSpc>
                <a:spcBef>
                  <a:spcPts val="1200"/>
                </a:spcBef>
                <a:buFont typeface="Calibri" panose="020B0604020202020204" pitchFamily="34" charset="0"/>
                <a:buNone/>
                <a:defRPr sz="4000" b="1" i="0" kern="1200">
                  <a:solidFill>
                    <a:schemeClr val="bg1"/>
                  </a:solidFill>
                  <a:latin typeface="Overpass Mono" pitchFamily="49" charset="77"/>
                  <a:ea typeface="Verdana" panose="020B0604030504040204" pitchFamily="34" charset="0"/>
                  <a:cs typeface="Verdana" panose="020B0604030504040204" pitchFamily="34" charset="0"/>
                </a:defRPr>
              </a:lvl1pPr>
              <a:lvl2pPr marL="0" indent="0" algn="ctr" defTabSz="1219170" rtl="0" eaLnBrk="1" latinLnBrk="0" hangingPunct="1">
                <a:lnSpc>
                  <a:spcPct val="90000"/>
                </a:lnSpc>
                <a:spcBef>
                  <a:spcPts val="1200"/>
                </a:spcBef>
                <a:buFont typeface="Calibri" panose="020B0604020202020204" pitchFamily="34" charset="0"/>
                <a:buNone/>
                <a:defRPr sz="3200" b="1"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0" indent="0" algn="ctr" defTabSz="1219170" rtl="0" eaLnBrk="1" latinLnBrk="0" hangingPunct="1">
                <a:lnSpc>
                  <a:spcPct val="90000"/>
                </a:lnSpc>
                <a:spcBef>
                  <a:spcPts val="1200"/>
                </a:spcBef>
                <a:buFont typeface="Calibri" panose="020B0604020202020204" pitchFamily="34" charset="0"/>
                <a:buNone/>
                <a:defRPr sz="28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400" kern="1200">
                  <a:solidFill>
                    <a:schemeClr val="bg1"/>
                  </a:solidFill>
                  <a:latin typeface="Overpass Mono" pitchFamily="49" charset="77"/>
                  <a:ea typeface="Verdana" panose="020B0604030504040204" pitchFamily="34" charset="0"/>
                  <a:cs typeface="Verdana" panose="020B0604030504040204" pitchFamily="34" charset="0"/>
                </a:defRPr>
              </a:lvl4pPr>
              <a:lvl5pPr marL="0" indent="0" algn="ctr" defTabSz="1219170" rtl="0" eaLnBrk="1" latinLnBrk="0" hangingPunct="1">
                <a:lnSpc>
                  <a:spcPct val="90000"/>
                </a:lnSpc>
                <a:spcBef>
                  <a:spcPts val="1200"/>
                </a:spcBef>
                <a:buFont typeface="Calibri" panose="020B0604020202020204" pitchFamily="34" charset="0"/>
                <a:buNone/>
                <a:defRPr sz="24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r>
                <a:rPr lang="en-GB" sz="2800" dirty="0"/>
                <a:t>Signing up</a:t>
              </a:r>
            </a:p>
          </p:txBody>
        </p:sp>
        <p:grpSp>
          <p:nvGrpSpPr>
            <p:cNvPr id="45" name="Group 44">
              <a:extLst>
                <a:ext uri="{FF2B5EF4-FFF2-40B4-BE49-F238E27FC236}">
                  <a16:creationId xmlns:a16="http://schemas.microsoft.com/office/drawing/2014/main" id="{AA34286B-F37D-8B44-83B5-155BAE40939C}"/>
                </a:ext>
              </a:extLst>
            </p:cNvPr>
            <p:cNvGrpSpPr/>
            <p:nvPr/>
          </p:nvGrpSpPr>
          <p:grpSpPr>
            <a:xfrm>
              <a:off x="2158072" y="2680893"/>
              <a:ext cx="366748" cy="366748"/>
              <a:chOff x="2118558" y="2663960"/>
              <a:chExt cx="366748" cy="366748"/>
            </a:xfrm>
          </p:grpSpPr>
          <p:sp>
            <p:nvSpPr>
              <p:cNvPr id="53" name="Rectangle 52">
                <a:extLst>
                  <a:ext uri="{FF2B5EF4-FFF2-40B4-BE49-F238E27FC236}">
                    <a16:creationId xmlns:a16="http://schemas.microsoft.com/office/drawing/2014/main" id="{20E3AB1B-83BC-1A46-B31F-EF88C40B37DC}"/>
                  </a:ext>
                </a:extLst>
              </p:cNvPr>
              <p:cNvSpPr/>
              <p:nvPr/>
            </p:nvSpPr>
            <p:spPr>
              <a:xfrm>
                <a:off x="2118558" y="2663960"/>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4" name="Straight Connector 53">
                <a:extLst>
                  <a:ext uri="{FF2B5EF4-FFF2-40B4-BE49-F238E27FC236}">
                    <a16:creationId xmlns:a16="http://schemas.microsoft.com/office/drawing/2014/main" id="{C0E82908-728F-F645-AA77-0796DCDD6F99}"/>
                  </a:ext>
                </a:extLst>
              </p:cNvPr>
              <p:cNvCxnSpPr>
                <a:cxnSpLocks/>
              </p:cNvCxnSpPr>
              <p:nvPr/>
            </p:nvCxnSpPr>
            <p:spPr>
              <a:xfrm>
                <a:off x="2210245" y="2847334"/>
                <a:ext cx="183374" cy="0"/>
              </a:xfrm>
              <a:prstGeom prst="line">
                <a:avLst/>
              </a:prstGeom>
              <a:ln w="28575">
                <a:solidFill>
                  <a:srgbClr val="019967"/>
                </a:solidFill>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CDF0CFED-726D-4C48-BC9D-0B2E789EE065}"/>
                </a:ext>
              </a:extLst>
            </p:cNvPr>
            <p:cNvGrpSpPr/>
            <p:nvPr/>
          </p:nvGrpSpPr>
          <p:grpSpPr>
            <a:xfrm>
              <a:off x="12290940" y="2686867"/>
              <a:ext cx="776902" cy="366748"/>
              <a:chOff x="10581098" y="2669934"/>
              <a:chExt cx="776902" cy="366748"/>
            </a:xfrm>
          </p:grpSpPr>
          <p:sp>
            <p:nvSpPr>
              <p:cNvPr id="48" name="Rectangle 47">
                <a:extLst>
                  <a:ext uri="{FF2B5EF4-FFF2-40B4-BE49-F238E27FC236}">
                    <a16:creationId xmlns:a16="http://schemas.microsoft.com/office/drawing/2014/main" id="{A47DA9B7-61F6-4D43-A475-C2D93F8E744B}"/>
                  </a:ext>
                </a:extLst>
              </p:cNvPr>
              <p:cNvSpPr/>
              <p:nvPr/>
            </p:nvSpPr>
            <p:spPr>
              <a:xfrm>
                <a:off x="10581098"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5C0EED50-BD40-5F43-94F9-4F06BCC27754}"/>
                  </a:ext>
                </a:extLst>
              </p:cNvPr>
              <p:cNvSpPr/>
              <p:nvPr/>
            </p:nvSpPr>
            <p:spPr>
              <a:xfrm>
                <a:off x="10991252" y="2669934"/>
                <a:ext cx="366748" cy="36674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riangle 50">
                <a:extLst>
                  <a:ext uri="{FF2B5EF4-FFF2-40B4-BE49-F238E27FC236}">
                    <a16:creationId xmlns:a16="http://schemas.microsoft.com/office/drawing/2014/main" id="{551B71F5-1C47-5045-81DB-3A49CCB30397}"/>
                  </a:ext>
                </a:extLst>
              </p:cNvPr>
              <p:cNvSpPr/>
              <p:nvPr/>
            </p:nvSpPr>
            <p:spPr>
              <a:xfrm>
                <a:off x="11095639"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iangle 51">
                <a:extLst>
                  <a:ext uri="{FF2B5EF4-FFF2-40B4-BE49-F238E27FC236}">
                    <a16:creationId xmlns:a16="http://schemas.microsoft.com/office/drawing/2014/main" id="{C14BD0B8-630F-3A4A-88C3-2B517B5636B1}"/>
                  </a:ext>
                </a:extLst>
              </p:cNvPr>
              <p:cNvSpPr/>
              <p:nvPr/>
            </p:nvSpPr>
            <p:spPr>
              <a:xfrm rot="10800000">
                <a:off x="10685485" y="2802679"/>
                <a:ext cx="157973" cy="101259"/>
              </a:xfrm>
              <a:prstGeom prst="triangl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Placeholder 12">
              <a:extLst>
                <a:ext uri="{FF2B5EF4-FFF2-40B4-BE49-F238E27FC236}">
                  <a16:creationId xmlns:a16="http://schemas.microsoft.com/office/drawing/2014/main" id="{8BAF1B85-2766-8E40-A7F5-128E0385CD61}"/>
                </a:ext>
              </a:extLst>
            </p:cNvPr>
            <p:cNvSpPr txBox="1">
              <a:spLocks/>
            </p:cNvSpPr>
            <p:nvPr/>
          </p:nvSpPr>
          <p:spPr>
            <a:xfrm>
              <a:off x="2954791" y="3985640"/>
              <a:ext cx="9317035" cy="1369718"/>
            </a:xfrm>
            <a:prstGeom prst="rect">
              <a:avLst/>
            </a:prstGeom>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a:lnSpc>
                  <a:spcPct val="110000"/>
                </a:lnSpc>
                <a:spcBef>
                  <a:spcPts val="0"/>
                </a:spcBef>
              </a:pPr>
              <a:r>
                <a:rPr lang="en-GB" sz="2400" b="0" dirty="0">
                  <a:solidFill>
                    <a:srgbClr val="019967"/>
                  </a:solidFill>
                </a:rPr>
                <a:t>Do you think that Bilal should sign up to </a:t>
              </a:r>
              <a:r>
                <a:rPr lang="en-GB" sz="2400" b="0" dirty="0" err="1">
                  <a:solidFill>
                    <a:srgbClr val="019967"/>
                  </a:solidFill>
                </a:rPr>
                <a:t>Pix</a:t>
              </a:r>
              <a:r>
                <a:rPr lang="en-GB" sz="2400" b="0" dirty="0">
                  <a:solidFill>
                    <a:srgbClr val="019967"/>
                  </a:solidFill>
                </a:rPr>
                <a:t> because his friend recommended it, or should he talk to someone first?</a:t>
              </a:r>
            </a:p>
          </p:txBody>
        </p:sp>
      </p:grpSp>
      <p:sp>
        <p:nvSpPr>
          <p:cNvPr id="57" name="Text Placeholder 12">
            <a:extLst>
              <a:ext uri="{FF2B5EF4-FFF2-40B4-BE49-F238E27FC236}">
                <a16:creationId xmlns:a16="http://schemas.microsoft.com/office/drawing/2014/main" id="{B9FBF444-9284-7140-B3D1-DA813B1B91BB}"/>
              </a:ext>
            </a:extLst>
          </p:cNvPr>
          <p:cNvSpPr txBox="1">
            <a:spLocks/>
          </p:cNvSpPr>
          <p:nvPr/>
        </p:nvSpPr>
        <p:spPr>
          <a:xfrm>
            <a:off x="3385044" y="5722155"/>
            <a:ext cx="9317035" cy="671320"/>
          </a:xfrm>
          <a:prstGeom prst="rect">
            <a:avLst/>
          </a:prstGeom>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a:lnSpc>
                <a:spcPct val="110000"/>
              </a:lnSpc>
              <a:spcBef>
                <a:spcPts val="0"/>
              </a:spcBef>
            </a:pPr>
            <a:r>
              <a:rPr lang="en-GB" sz="2400" b="0" dirty="0">
                <a:solidFill>
                  <a:srgbClr val="019967"/>
                </a:solidFill>
              </a:rPr>
              <a:t>Who should he talk to before downloading </a:t>
            </a:r>
            <a:r>
              <a:rPr lang="en-GB" sz="2400" b="0" dirty="0" err="1">
                <a:solidFill>
                  <a:srgbClr val="019967"/>
                </a:solidFill>
              </a:rPr>
              <a:t>Pix</a:t>
            </a:r>
            <a:r>
              <a:rPr lang="en-GB" sz="2400" b="0" dirty="0">
                <a:solidFill>
                  <a:srgbClr val="019967"/>
                </a:solidFill>
              </a:rPr>
              <a:t>?</a:t>
            </a:r>
          </a:p>
        </p:txBody>
      </p:sp>
    </p:spTree>
    <p:extLst>
      <p:ext uri="{BB962C8B-B14F-4D97-AF65-F5344CB8AC3E}">
        <p14:creationId xmlns:p14="http://schemas.microsoft.com/office/powerpoint/2010/main" val="345024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53" presetClass="entr" presetSubtype="16"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 calcmode="lin" valueType="num">
                                      <p:cBhvr>
                                        <p:cTn id="10" dur="500" fill="hold"/>
                                        <p:tgtEl>
                                          <p:spTgt spid="41"/>
                                        </p:tgtEl>
                                        <p:attrNameLst>
                                          <p:attrName>ppt_w</p:attrName>
                                        </p:attrNameLst>
                                      </p:cBhvr>
                                      <p:tavLst>
                                        <p:tav tm="0">
                                          <p:val>
                                            <p:fltVal val="0"/>
                                          </p:val>
                                        </p:tav>
                                        <p:tav tm="100000">
                                          <p:val>
                                            <p:strVal val="#ppt_w"/>
                                          </p:val>
                                        </p:tav>
                                      </p:tavLst>
                                    </p:anim>
                                    <p:anim calcmode="lin" valueType="num">
                                      <p:cBhvr>
                                        <p:cTn id="11" dur="500" fill="hold"/>
                                        <p:tgtEl>
                                          <p:spTgt spid="41"/>
                                        </p:tgtEl>
                                        <p:attrNameLst>
                                          <p:attrName>ppt_h</p:attrName>
                                        </p:attrNameLst>
                                      </p:cBhvr>
                                      <p:tavLst>
                                        <p:tav tm="0">
                                          <p:val>
                                            <p:fltVal val="0"/>
                                          </p:val>
                                        </p:tav>
                                        <p:tav tm="100000">
                                          <p:val>
                                            <p:strVal val="#ppt_h"/>
                                          </p:val>
                                        </p:tav>
                                      </p:tavLst>
                                    </p:anim>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wipe(left)">
                                      <p:cBhvr>
                                        <p:cTn id="1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F21B3EB-4466-6745-83A0-253B285085C1}"/>
              </a:ext>
            </a:extLst>
          </p:cNvPr>
          <p:cNvGrpSpPr/>
          <p:nvPr/>
        </p:nvGrpSpPr>
        <p:grpSpPr>
          <a:xfrm>
            <a:off x="1263049" y="254123"/>
            <a:ext cx="5553376" cy="10604928"/>
            <a:chOff x="692201" y="-389727"/>
            <a:chExt cx="7790442" cy="14876911"/>
          </a:xfrm>
        </p:grpSpPr>
        <p:sp>
          <p:nvSpPr>
            <p:cNvPr id="3" name="Rounded Rectangle 2">
              <a:extLst>
                <a:ext uri="{FF2B5EF4-FFF2-40B4-BE49-F238E27FC236}">
                  <a16:creationId xmlns:a16="http://schemas.microsoft.com/office/drawing/2014/main" id="{454E5492-5AB1-E841-BDA4-0A3526B80124}"/>
                </a:ext>
              </a:extLst>
            </p:cNvPr>
            <p:cNvSpPr/>
            <p:nvPr/>
          </p:nvSpPr>
          <p:spPr>
            <a:xfrm>
              <a:off x="692201" y="-389727"/>
              <a:ext cx="7790442" cy="14876911"/>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C1165DCD-051E-5541-AB4F-7BE20D946FCB}"/>
                </a:ext>
              </a:extLst>
            </p:cNvPr>
            <p:cNvSpPr/>
            <p:nvPr/>
          </p:nvSpPr>
          <p:spPr>
            <a:xfrm>
              <a:off x="1193575" y="787727"/>
              <a:ext cx="6787693" cy="12331928"/>
            </a:xfrm>
            <a:prstGeom prst="roundRect">
              <a:avLst>
                <a:gd name="adj" fmla="val 0"/>
              </a:avLst>
            </a:prstGeom>
            <a:solidFill>
              <a:srgbClr val="791D7E"/>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FBF1A30-FE75-A34C-AA71-34499B8BE049}"/>
                </a:ext>
              </a:extLst>
            </p:cNvPr>
            <p:cNvSpPr/>
            <p:nvPr/>
          </p:nvSpPr>
          <p:spPr>
            <a:xfrm>
              <a:off x="4234949" y="13436650"/>
              <a:ext cx="704946" cy="704514"/>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65F0BEA1-9F31-3148-9420-81363CF97845}"/>
                </a:ext>
              </a:extLst>
            </p:cNvPr>
            <p:cNvSpPr/>
            <p:nvPr/>
          </p:nvSpPr>
          <p:spPr>
            <a:xfrm>
              <a:off x="3835829" y="203260"/>
              <a:ext cx="930876" cy="90616"/>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BDEFE50-2B3B-DF4E-A14D-41D5BBF0999B}"/>
                </a:ext>
              </a:extLst>
            </p:cNvPr>
            <p:cNvSpPr/>
            <p:nvPr/>
          </p:nvSpPr>
          <p:spPr>
            <a:xfrm>
              <a:off x="5022582" y="124601"/>
              <a:ext cx="243786" cy="241203"/>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a:extLst>
              <a:ext uri="{FF2B5EF4-FFF2-40B4-BE49-F238E27FC236}">
                <a16:creationId xmlns:a16="http://schemas.microsoft.com/office/drawing/2014/main" id="{4B0F9EF9-9D39-CE40-9C67-A4EBC11D8B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0967" y="1620000"/>
            <a:ext cx="2237538" cy="1440000"/>
          </a:xfrm>
          <a:prstGeom prst="rect">
            <a:avLst/>
          </a:prstGeom>
        </p:spPr>
      </p:pic>
      <p:grpSp>
        <p:nvGrpSpPr>
          <p:cNvPr id="9" name="Group 8">
            <a:extLst>
              <a:ext uri="{FF2B5EF4-FFF2-40B4-BE49-F238E27FC236}">
                <a16:creationId xmlns:a16="http://schemas.microsoft.com/office/drawing/2014/main" id="{A4AAAE9C-31FC-E543-90E9-431677FCC1D5}"/>
              </a:ext>
            </a:extLst>
          </p:cNvPr>
          <p:cNvGrpSpPr/>
          <p:nvPr/>
        </p:nvGrpSpPr>
        <p:grpSpPr>
          <a:xfrm>
            <a:off x="2040328" y="4029840"/>
            <a:ext cx="3998820" cy="1440000"/>
            <a:chOff x="2040328" y="4029840"/>
            <a:chExt cx="3998820" cy="1440000"/>
          </a:xfrm>
        </p:grpSpPr>
        <p:sp>
          <p:nvSpPr>
            <p:cNvPr id="27" name="Rounded Rectangle 26">
              <a:extLst>
                <a:ext uri="{FF2B5EF4-FFF2-40B4-BE49-F238E27FC236}">
                  <a16:creationId xmlns:a16="http://schemas.microsoft.com/office/drawing/2014/main" id="{ED762B5D-7129-8E4A-9B52-03E523BF9A34}"/>
                </a:ext>
              </a:extLst>
            </p:cNvPr>
            <p:cNvSpPr/>
            <p:nvPr/>
          </p:nvSpPr>
          <p:spPr>
            <a:xfrm>
              <a:off x="2040328" y="4029841"/>
              <a:ext cx="3998820" cy="1439999"/>
            </a:xfrm>
            <a:prstGeom prst="roundRect">
              <a:avLst>
                <a:gd name="adj" fmla="val 75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76960E0D-8060-944E-8A91-C6E9E236FFBD}"/>
                </a:ext>
              </a:extLst>
            </p:cNvPr>
            <p:cNvSpPr txBox="1">
              <a:spLocks/>
            </p:cNvSpPr>
            <p:nvPr/>
          </p:nvSpPr>
          <p:spPr>
            <a:xfrm>
              <a:off x="2040328" y="4029840"/>
              <a:ext cx="3998820" cy="1440000"/>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ts val="3000"/>
                </a:lnSpc>
                <a:spcBef>
                  <a:spcPts val="0"/>
                </a:spcBef>
              </a:pPr>
              <a:r>
                <a:rPr lang="en-GB" sz="2200" b="1" dirty="0">
                  <a:solidFill>
                    <a:schemeClr val="bg1">
                      <a:lumMod val="50000"/>
                    </a:schemeClr>
                  </a:solidFill>
                  <a:latin typeface="Overpass Mono" pitchFamily="49" charset="77"/>
                  <a:ea typeface="Calibri"/>
                  <a:cs typeface="Calibri"/>
                  <a:sym typeface="Calibri"/>
                </a:rPr>
                <a:t>Which type of profile do you want?</a:t>
              </a:r>
            </a:p>
          </p:txBody>
        </p:sp>
      </p:grpSp>
      <p:grpSp>
        <p:nvGrpSpPr>
          <p:cNvPr id="13" name="Group 12">
            <a:extLst>
              <a:ext uri="{FF2B5EF4-FFF2-40B4-BE49-F238E27FC236}">
                <a16:creationId xmlns:a16="http://schemas.microsoft.com/office/drawing/2014/main" id="{72DA9796-0B9B-814A-83ED-E3AC826503F8}"/>
              </a:ext>
            </a:extLst>
          </p:cNvPr>
          <p:cNvGrpSpPr/>
          <p:nvPr/>
        </p:nvGrpSpPr>
        <p:grpSpPr>
          <a:xfrm>
            <a:off x="2040328" y="5770606"/>
            <a:ext cx="3998820" cy="1347169"/>
            <a:chOff x="2040328" y="5770606"/>
            <a:chExt cx="3998820" cy="1347169"/>
          </a:xfrm>
        </p:grpSpPr>
        <p:sp>
          <p:nvSpPr>
            <p:cNvPr id="5" name="Rectangle 4">
              <a:extLst>
                <a:ext uri="{FF2B5EF4-FFF2-40B4-BE49-F238E27FC236}">
                  <a16:creationId xmlns:a16="http://schemas.microsoft.com/office/drawing/2014/main" id="{533CFB08-BC8F-0941-AF3A-2AE3B54E9C01}"/>
                </a:ext>
              </a:extLst>
            </p:cNvPr>
            <p:cNvSpPr/>
            <p:nvPr/>
          </p:nvSpPr>
          <p:spPr>
            <a:xfrm>
              <a:off x="2308872" y="6409889"/>
              <a:ext cx="3461732" cy="707886"/>
            </a:xfrm>
            <a:prstGeom prst="rect">
              <a:avLst/>
            </a:prstGeom>
          </p:spPr>
          <p:txBody>
            <a:bodyPr wrap="square">
              <a:spAutoFit/>
            </a:bodyPr>
            <a:lstStyle/>
            <a:p>
              <a:pPr lvl="0" algn="ctr">
                <a:lnSpc>
                  <a:spcPct val="100000"/>
                </a:lnSpc>
                <a:spcBef>
                  <a:spcPts val="0"/>
                </a:spcBef>
                <a:spcAft>
                  <a:spcPts val="1500"/>
                </a:spcAft>
              </a:pPr>
              <a:r>
                <a:rPr lang="en-GB" sz="2000" dirty="0">
                  <a:solidFill>
                    <a:schemeClr val="bg1">
                      <a:lumMod val="75000"/>
                    </a:schemeClr>
                  </a:solidFill>
                  <a:latin typeface="Calibri" panose="020F0502020204030204" pitchFamily="34" charset="0"/>
                  <a:ea typeface="Calibri"/>
                  <a:cs typeface="Calibri" panose="020F0502020204030204" pitchFamily="34" charset="0"/>
                  <a:sym typeface="Calibri"/>
                </a:rPr>
                <a:t>(only your friends and contact list can see what you post)</a:t>
              </a:r>
            </a:p>
          </p:txBody>
        </p:sp>
        <p:grpSp>
          <p:nvGrpSpPr>
            <p:cNvPr id="10" name="Group 9">
              <a:extLst>
                <a:ext uri="{FF2B5EF4-FFF2-40B4-BE49-F238E27FC236}">
                  <a16:creationId xmlns:a16="http://schemas.microsoft.com/office/drawing/2014/main" id="{454CD0A1-931F-EE4D-B260-4E86223BBD15}"/>
                </a:ext>
              </a:extLst>
            </p:cNvPr>
            <p:cNvGrpSpPr/>
            <p:nvPr/>
          </p:nvGrpSpPr>
          <p:grpSpPr>
            <a:xfrm>
              <a:off x="2040328" y="5770606"/>
              <a:ext cx="3998820" cy="639285"/>
              <a:chOff x="2040328" y="5770606"/>
              <a:chExt cx="3998820" cy="639285"/>
            </a:xfrm>
          </p:grpSpPr>
          <p:sp>
            <p:nvSpPr>
              <p:cNvPr id="32" name="Rounded Rectangle 31">
                <a:extLst>
                  <a:ext uri="{FF2B5EF4-FFF2-40B4-BE49-F238E27FC236}">
                    <a16:creationId xmlns:a16="http://schemas.microsoft.com/office/drawing/2014/main" id="{603C768D-72CF-634C-8D33-DF27BCD8E82B}"/>
                  </a:ext>
                </a:extLst>
              </p:cNvPr>
              <p:cNvSpPr/>
              <p:nvPr/>
            </p:nvSpPr>
            <p:spPr>
              <a:xfrm>
                <a:off x="2040328" y="5770606"/>
                <a:ext cx="3998820" cy="639285"/>
              </a:xfrm>
              <a:prstGeom prst="roundRect">
                <a:avLst>
                  <a:gd name="adj" fmla="val 161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a:extLst>
                  <a:ext uri="{FF2B5EF4-FFF2-40B4-BE49-F238E27FC236}">
                    <a16:creationId xmlns:a16="http://schemas.microsoft.com/office/drawing/2014/main" id="{948F0B3B-6C6F-BB42-BCDE-B156C52827A8}"/>
                  </a:ext>
                </a:extLst>
              </p:cNvPr>
              <p:cNvSpPr txBox="1">
                <a:spLocks/>
              </p:cNvSpPr>
              <p:nvPr/>
            </p:nvSpPr>
            <p:spPr>
              <a:xfrm>
                <a:off x="2526510" y="5826080"/>
                <a:ext cx="2937660" cy="528335"/>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spc="-150" dirty="0">
                    <a:solidFill>
                      <a:srgbClr val="791D7E"/>
                    </a:solidFill>
                    <a:latin typeface="Overpass Mono" pitchFamily="49" charset="77"/>
                    <a:ea typeface="Calibri"/>
                    <a:cs typeface="Calibri"/>
                    <a:sym typeface="Calibri"/>
                  </a:rPr>
                  <a:t>Private</a:t>
                </a:r>
              </a:p>
            </p:txBody>
          </p:sp>
        </p:grpSp>
      </p:grpSp>
      <p:grpSp>
        <p:nvGrpSpPr>
          <p:cNvPr id="15" name="Group 14">
            <a:extLst>
              <a:ext uri="{FF2B5EF4-FFF2-40B4-BE49-F238E27FC236}">
                <a16:creationId xmlns:a16="http://schemas.microsoft.com/office/drawing/2014/main" id="{BEF319C7-5C13-4A41-86B3-0727D1B0BCD9}"/>
              </a:ext>
            </a:extLst>
          </p:cNvPr>
          <p:cNvGrpSpPr/>
          <p:nvPr/>
        </p:nvGrpSpPr>
        <p:grpSpPr>
          <a:xfrm>
            <a:off x="2040328" y="7342709"/>
            <a:ext cx="3998820" cy="1039394"/>
            <a:chOff x="2040328" y="7342709"/>
            <a:chExt cx="3998820" cy="1039394"/>
          </a:xfrm>
        </p:grpSpPr>
        <p:grpSp>
          <p:nvGrpSpPr>
            <p:cNvPr id="11" name="Group 10">
              <a:extLst>
                <a:ext uri="{FF2B5EF4-FFF2-40B4-BE49-F238E27FC236}">
                  <a16:creationId xmlns:a16="http://schemas.microsoft.com/office/drawing/2014/main" id="{951047C8-ED76-D041-9124-803661F6AB2D}"/>
                </a:ext>
              </a:extLst>
            </p:cNvPr>
            <p:cNvGrpSpPr/>
            <p:nvPr/>
          </p:nvGrpSpPr>
          <p:grpSpPr>
            <a:xfrm>
              <a:off x="2040328" y="7342709"/>
              <a:ext cx="3998820" cy="639285"/>
              <a:chOff x="2040328" y="7342709"/>
              <a:chExt cx="3998820" cy="639285"/>
            </a:xfrm>
          </p:grpSpPr>
          <p:sp>
            <p:nvSpPr>
              <p:cNvPr id="36" name="Rounded Rectangle 35">
                <a:extLst>
                  <a:ext uri="{FF2B5EF4-FFF2-40B4-BE49-F238E27FC236}">
                    <a16:creationId xmlns:a16="http://schemas.microsoft.com/office/drawing/2014/main" id="{1F736FEA-F6EA-2541-BABB-81FA625E0659}"/>
                  </a:ext>
                </a:extLst>
              </p:cNvPr>
              <p:cNvSpPr/>
              <p:nvPr/>
            </p:nvSpPr>
            <p:spPr>
              <a:xfrm>
                <a:off x="2040328" y="7342709"/>
                <a:ext cx="3998820" cy="639285"/>
              </a:xfrm>
              <a:prstGeom prst="roundRect">
                <a:avLst>
                  <a:gd name="adj" fmla="val 161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itle 1">
                <a:extLst>
                  <a:ext uri="{FF2B5EF4-FFF2-40B4-BE49-F238E27FC236}">
                    <a16:creationId xmlns:a16="http://schemas.microsoft.com/office/drawing/2014/main" id="{C91B7A1F-B97A-BB4D-BA9B-48CB24912F5D}"/>
                  </a:ext>
                </a:extLst>
              </p:cNvPr>
              <p:cNvSpPr txBox="1">
                <a:spLocks/>
              </p:cNvSpPr>
              <p:nvPr/>
            </p:nvSpPr>
            <p:spPr>
              <a:xfrm>
                <a:off x="2526511" y="7422202"/>
                <a:ext cx="2937659" cy="48030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500"/>
                  </a:spcAft>
                </a:pPr>
                <a:r>
                  <a:rPr lang="en-GB" sz="2000" b="1" spc="-150" dirty="0">
                    <a:solidFill>
                      <a:srgbClr val="791D7E"/>
                    </a:solidFill>
                    <a:latin typeface="Overpass Mono" pitchFamily="49" charset="77"/>
                    <a:ea typeface="Calibri"/>
                    <a:cs typeface="Calibri"/>
                    <a:sym typeface="Calibri"/>
                  </a:rPr>
                  <a:t>Public</a:t>
                </a:r>
              </a:p>
            </p:txBody>
          </p:sp>
        </p:grpSp>
        <p:sp>
          <p:nvSpPr>
            <p:cNvPr id="33" name="Rectangle 32">
              <a:extLst>
                <a:ext uri="{FF2B5EF4-FFF2-40B4-BE49-F238E27FC236}">
                  <a16:creationId xmlns:a16="http://schemas.microsoft.com/office/drawing/2014/main" id="{1B3E9731-DB5A-7545-9F71-A86C10732F10}"/>
                </a:ext>
              </a:extLst>
            </p:cNvPr>
            <p:cNvSpPr/>
            <p:nvPr/>
          </p:nvSpPr>
          <p:spPr>
            <a:xfrm>
              <a:off x="2308872" y="7981993"/>
              <a:ext cx="3461732" cy="400110"/>
            </a:xfrm>
            <a:prstGeom prst="rect">
              <a:avLst/>
            </a:prstGeom>
          </p:spPr>
          <p:txBody>
            <a:bodyPr wrap="square">
              <a:spAutoFit/>
            </a:bodyPr>
            <a:lstStyle/>
            <a:p>
              <a:pPr lvl="0" algn="ctr">
                <a:lnSpc>
                  <a:spcPct val="100000"/>
                </a:lnSpc>
                <a:spcBef>
                  <a:spcPts val="0"/>
                </a:spcBef>
                <a:spcAft>
                  <a:spcPts val="1500"/>
                </a:spcAft>
              </a:pPr>
              <a:r>
                <a:rPr lang="en-GB" sz="2000" dirty="0">
                  <a:solidFill>
                    <a:schemeClr val="bg1">
                      <a:lumMod val="75000"/>
                    </a:schemeClr>
                  </a:solidFill>
                  <a:latin typeface="Calibri" panose="020F0502020204030204" pitchFamily="34" charset="0"/>
                  <a:ea typeface="Calibri"/>
                  <a:cs typeface="Calibri" panose="020F0502020204030204" pitchFamily="34" charset="0"/>
                  <a:sym typeface="Calibri"/>
                </a:rPr>
                <a:t> Anyone can see what you post</a:t>
              </a:r>
            </a:p>
          </p:txBody>
        </p:sp>
      </p:grpSp>
      <p:grpSp>
        <p:nvGrpSpPr>
          <p:cNvPr id="49" name="Group 48">
            <a:extLst>
              <a:ext uri="{FF2B5EF4-FFF2-40B4-BE49-F238E27FC236}">
                <a16:creationId xmlns:a16="http://schemas.microsoft.com/office/drawing/2014/main" id="{608BC55A-5E08-0245-9355-29A7F998CAA3}"/>
              </a:ext>
            </a:extLst>
          </p:cNvPr>
          <p:cNvGrpSpPr/>
          <p:nvPr/>
        </p:nvGrpSpPr>
        <p:grpSpPr>
          <a:xfrm>
            <a:off x="7807165" y="2361999"/>
            <a:ext cx="5932277" cy="3888118"/>
            <a:chOff x="8006145" y="1734206"/>
            <a:chExt cx="5932277" cy="3888118"/>
          </a:xfrm>
        </p:grpSpPr>
        <p:sp>
          <p:nvSpPr>
            <p:cNvPr id="50" name="Rectangle 49">
              <a:extLst>
                <a:ext uri="{FF2B5EF4-FFF2-40B4-BE49-F238E27FC236}">
                  <a16:creationId xmlns:a16="http://schemas.microsoft.com/office/drawing/2014/main" id="{F3091555-04CF-9F4B-A2D5-E6A28868981E}"/>
                </a:ext>
              </a:extLst>
            </p:cNvPr>
            <p:cNvSpPr/>
            <p:nvPr/>
          </p:nvSpPr>
          <p:spPr>
            <a:xfrm>
              <a:off x="8006145" y="1734207"/>
              <a:ext cx="5932277" cy="388811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56E6554-E1EE-5B43-B303-892A5FAAA75D}"/>
                </a:ext>
              </a:extLst>
            </p:cNvPr>
            <p:cNvSpPr/>
            <p:nvPr/>
          </p:nvSpPr>
          <p:spPr>
            <a:xfrm>
              <a:off x="8006145" y="1734206"/>
              <a:ext cx="5932277"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ounded Rectangle 51">
              <a:extLst>
                <a:ext uri="{FF2B5EF4-FFF2-40B4-BE49-F238E27FC236}">
                  <a16:creationId xmlns:a16="http://schemas.microsoft.com/office/drawing/2014/main" id="{EE565DE5-4B97-AB40-BA96-155255BDA630}"/>
                </a:ext>
              </a:extLst>
            </p:cNvPr>
            <p:cNvSpPr/>
            <p:nvPr/>
          </p:nvSpPr>
          <p:spPr>
            <a:xfrm>
              <a:off x="13542147" y="2482302"/>
              <a:ext cx="201578" cy="1244338"/>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CD193CAE-B33F-CB48-96C8-277C3B8AFE3D}"/>
                </a:ext>
              </a:extLst>
            </p:cNvPr>
            <p:cNvGrpSpPr/>
            <p:nvPr/>
          </p:nvGrpSpPr>
          <p:grpSpPr>
            <a:xfrm>
              <a:off x="8206961" y="1945760"/>
              <a:ext cx="624634" cy="177375"/>
              <a:chOff x="2886740" y="1651000"/>
              <a:chExt cx="651096" cy="175437"/>
            </a:xfrm>
          </p:grpSpPr>
          <p:sp>
            <p:nvSpPr>
              <p:cNvPr id="61" name="Oval 60">
                <a:extLst>
                  <a:ext uri="{FF2B5EF4-FFF2-40B4-BE49-F238E27FC236}">
                    <a16:creationId xmlns:a16="http://schemas.microsoft.com/office/drawing/2014/main" id="{1EBC2D30-8ECF-674C-BB64-B555B7EB5439}"/>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928893AD-4D7F-B249-B395-16970BEA146A}"/>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7B84A756-095B-3D41-986C-DAA33C769773}"/>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Rounded Rectangle 53">
              <a:extLst>
                <a:ext uri="{FF2B5EF4-FFF2-40B4-BE49-F238E27FC236}">
                  <a16:creationId xmlns:a16="http://schemas.microsoft.com/office/drawing/2014/main" id="{2303DCDA-D270-0E40-974C-FC2AEED6382F}"/>
                </a:ext>
              </a:extLst>
            </p:cNvPr>
            <p:cNvSpPr/>
            <p:nvPr/>
          </p:nvSpPr>
          <p:spPr>
            <a:xfrm>
              <a:off x="9145365" y="1875117"/>
              <a:ext cx="4396781"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itle 1">
              <a:extLst>
                <a:ext uri="{FF2B5EF4-FFF2-40B4-BE49-F238E27FC236}">
                  <a16:creationId xmlns:a16="http://schemas.microsoft.com/office/drawing/2014/main" id="{E41125CD-CD3C-5546-B50F-88BB62088893}"/>
                </a:ext>
              </a:extLst>
            </p:cNvPr>
            <p:cNvSpPr txBox="1">
              <a:spLocks/>
            </p:cNvSpPr>
            <p:nvPr/>
          </p:nvSpPr>
          <p:spPr>
            <a:xfrm>
              <a:off x="8436471" y="3088032"/>
              <a:ext cx="4487995" cy="1465430"/>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20000"/>
                </a:lnSpc>
                <a:spcBef>
                  <a:spcPts val="0"/>
                </a:spcBef>
              </a:pPr>
              <a:r>
                <a:rPr lang="en-GB" sz="2200" dirty="0">
                  <a:solidFill>
                    <a:schemeClr val="dk1"/>
                  </a:solidFill>
                  <a:latin typeface="Overpass Mono" pitchFamily="49" charset="77"/>
                  <a:ea typeface="Calibri"/>
                  <a:cs typeface="Calibri"/>
                  <a:sym typeface="Calibri"/>
                </a:rPr>
                <a:t>Bilal talks to his mum first and decides to download </a:t>
              </a:r>
              <a:r>
                <a:rPr lang="en-GB" sz="2200" dirty="0" err="1">
                  <a:solidFill>
                    <a:schemeClr val="dk1"/>
                  </a:solidFill>
                  <a:latin typeface="Overpass Mono" pitchFamily="49" charset="77"/>
                  <a:ea typeface="Calibri"/>
                  <a:cs typeface="Calibri"/>
                  <a:sym typeface="Calibri"/>
                </a:rPr>
                <a:t>Pix</a:t>
              </a:r>
              <a:r>
                <a:rPr lang="en-GB" sz="2200" dirty="0">
                  <a:solidFill>
                    <a:schemeClr val="dk1"/>
                  </a:solidFill>
                  <a:latin typeface="Overpass Mono" pitchFamily="49" charset="77"/>
                  <a:ea typeface="Calibri"/>
                  <a:cs typeface="Calibri"/>
                  <a:sym typeface="Calibri"/>
                </a:rPr>
                <a:t>.</a:t>
              </a:r>
            </a:p>
          </p:txBody>
        </p:sp>
      </p:grpSp>
      <p:grpSp>
        <p:nvGrpSpPr>
          <p:cNvPr id="58" name="Group 57">
            <a:extLst>
              <a:ext uri="{FF2B5EF4-FFF2-40B4-BE49-F238E27FC236}">
                <a16:creationId xmlns:a16="http://schemas.microsoft.com/office/drawing/2014/main" id="{0D68F521-878D-124A-B175-1F051FC8C2B1}"/>
              </a:ext>
            </a:extLst>
          </p:cNvPr>
          <p:cNvGrpSpPr/>
          <p:nvPr/>
        </p:nvGrpSpPr>
        <p:grpSpPr>
          <a:xfrm>
            <a:off x="10258826" y="5483599"/>
            <a:ext cx="5000224" cy="2800334"/>
            <a:chOff x="9637044" y="1819025"/>
            <a:chExt cx="5000224" cy="2800334"/>
          </a:xfrm>
        </p:grpSpPr>
        <p:sp>
          <p:nvSpPr>
            <p:cNvPr id="38" name="Rectangle 37">
              <a:extLst>
                <a:ext uri="{FF2B5EF4-FFF2-40B4-BE49-F238E27FC236}">
                  <a16:creationId xmlns:a16="http://schemas.microsoft.com/office/drawing/2014/main" id="{03A93A0F-0E5C-4F4C-A573-D32A08975B1C}"/>
                </a:ext>
              </a:extLst>
            </p:cNvPr>
            <p:cNvSpPr/>
            <p:nvPr/>
          </p:nvSpPr>
          <p:spPr>
            <a:xfrm>
              <a:off x="9637044" y="1819026"/>
              <a:ext cx="5000224" cy="2800333"/>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9BADD87A-4140-5F45-948E-A5F65A132563}"/>
                </a:ext>
              </a:extLst>
            </p:cNvPr>
            <p:cNvSpPr/>
            <p:nvPr/>
          </p:nvSpPr>
          <p:spPr>
            <a:xfrm>
              <a:off x="9637044" y="1819025"/>
              <a:ext cx="5000224"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ounded Rectangle 39">
              <a:extLst>
                <a:ext uri="{FF2B5EF4-FFF2-40B4-BE49-F238E27FC236}">
                  <a16:creationId xmlns:a16="http://schemas.microsoft.com/office/drawing/2014/main" id="{61FCAF6A-2313-784F-AA16-0CB0D0C0B0E4}"/>
                </a:ext>
              </a:extLst>
            </p:cNvPr>
            <p:cNvSpPr/>
            <p:nvPr/>
          </p:nvSpPr>
          <p:spPr>
            <a:xfrm>
              <a:off x="14247878" y="2567121"/>
              <a:ext cx="201578" cy="792227"/>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F55CB1D4-F92B-8E49-B87E-C5C1ACD92603}"/>
                </a:ext>
              </a:extLst>
            </p:cNvPr>
            <p:cNvGrpSpPr/>
            <p:nvPr/>
          </p:nvGrpSpPr>
          <p:grpSpPr>
            <a:xfrm>
              <a:off x="9837859" y="2030579"/>
              <a:ext cx="624634" cy="177375"/>
              <a:chOff x="2886740" y="1651000"/>
              <a:chExt cx="651096" cy="175437"/>
            </a:xfrm>
          </p:grpSpPr>
          <p:sp>
            <p:nvSpPr>
              <p:cNvPr id="44" name="Oval 43">
                <a:extLst>
                  <a:ext uri="{FF2B5EF4-FFF2-40B4-BE49-F238E27FC236}">
                    <a16:creationId xmlns:a16="http://schemas.microsoft.com/office/drawing/2014/main" id="{96397DEF-CB08-344B-B156-FBF94B2361A0}"/>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30DF7DD8-164B-1146-92E6-89DA0266A746}"/>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E22BCEBC-52B1-7148-A80A-792C9A4C5085}"/>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ounded Rectangle 41">
              <a:extLst>
                <a:ext uri="{FF2B5EF4-FFF2-40B4-BE49-F238E27FC236}">
                  <a16:creationId xmlns:a16="http://schemas.microsoft.com/office/drawing/2014/main" id="{C38FBF93-B675-BE4A-B573-17BA6F58AB65}"/>
                </a:ext>
              </a:extLst>
            </p:cNvPr>
            <p:cNvSpPr/>
            <p:nvPr/>
          </p:nvSpPr>
          <p:spPr>
            <a:xfrm>
              <a:off x="10776264" y="1959936"/>
              <a:ext cx="3085315"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itle 1">
              <a:extLst>
                <a:ext uri="{FF2B5EF4-FFF2-40B4-BE49-F238E27FC236}">
                  <a16:creationId xmlns:a16="http://schemas.microsoft.com/office/drawing/2014/main" id="{999F51FF-1CD8-C14D-A790-8B42BCD4B75A}"/>
                </a:ext>
              </a:extLst>
            </p:cNvPr>
            <p:cNvSpPr txBox="1">
              <a:spLocks/>
            </p:cNvSpPr>
            <p:nvPr/>
          </p:nvSpPr>
          <p:spPr>
            <a:xfrm>
              <a:off x="9965107" y="2995545"/>
              <a:ext cx="4020305" cy="1213810"/>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20000"/>
                </a:lnSpc>
                <a:spcBef>
                  <a:spcPts val="0"/>
                </a:spcBef>
              </a:pPr>
              <a:r>
                <a:rPr lang="en-GB" sz="2200" dirty="0">
                  <a:solidFill>
                    <a:schemeClr val="dk1"/>
                  </a:solidFill>
                  <a:latin typeface="Overpass Mono" pitchFamily="49" charset="77"/>
                  <a:ea typeface="Calibri"/>
                  <a:cs typeface="Calibri"/>
                  <a:sym typeface="Calibri"/>
                </a:rPr>
                <a:t>Which type of profile should Bilal get? </a:t>
              </a:r>
            </a:p>
          </p:txBody>
        </p:sp>
        <p:sp>
          <p:nvSpPr>
            <p:cNvPr id="55" name="Oval 54">
              <a:extLst>
                <a:ext uri="{FF2B5EF4-FFF2-40B4-BE49-F238E27FC236}">
                  <a16:creationId xmlns:a16="http://schemas.microsoft.com/office/drawing/2014/main" id="{5931EED9-8539-7B4B-9C59-583736C54E58}"/>
                </a:ext>
              </a:extLst>
            </p:cNvPr>
            <p:cNvSpPr/>
            <p:nvPr/>
          </p:nvSpPr>
          <p:spPr>
            <a:xfrm>
              <a:off x="14133997" y="1959936"/>
              <a:ext cx="308580" cy="308580"/>
            </a:xfrm>
            <a:prstGeom prst="ellipse">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Content Placeholder 3">
              <a:extLst>
                <a:ext uri="{FF2B5EF4-FFF2-40B4-BE49-F238E27FC236}">
                  <a16:creationId xmlns:a16="http://schemas.microsoft.com/office/drawing/2014/main" id="{BD9CE792-BAE6-2246-8FBA-9E3AA93FC9C2}"/>
                </a:ext>
              </a:extLst>
            </p:cNvPr>
            <p:cNvSpPr txBox="1">
              <a:spLocks/>
            </p:cNvSpPr>
            <p:nvPr/>
          </p:nvSpPr>
          <p:spPr>
            <a:xfrm>
              <a:off x="14220638" y="1951568"/>
              <a:ext cx="144212" cy="316948"/>
            </a:xfrm>
            <a:prstGeom prst="rect">
              <a:avLst/>
            </a:prstGeom>
          </p:spPr>
          <p:txBody>
            <a:bodyPr/>
            <a:lstStyle>
              <a:lvl1pPr marL="0" indent="0" algn="l" defTabSz="1219170" rtl="0" eaLnBrk="1" latinLnBrk="0" hangingPunct="1">
                <a:lnSpc>
                  <a:spcPct val="90000"/>
                </a:lnSpc>
                <a:spcBef>
                  <a:spcPts val="1200"/>
                </a:spcBef>
                <a:buFont typeface="Calibri" panose="020B0604020202020204" pitchFamily="34" charset="0"/>
                <a:buNone/>
                <a:defRPr sz="4000" b="1" i="0" kern="1200">
                  <a:solidFill>
                    <a:schemeClr val="tx1"/>
                  </a:solidFill>
                  <a:latin typeface="Overpass Mono" pitchFamily="49" charset="77"/>
                  <a:ea typeface="Verdana" panose="020B0604030504040204" pitchFamily="34" charset="0"/>
                  <a:cs typeface="Verdana" panose="020B0604030504040204" pitchFamily="34" charset="0"/>
                </a:defRPr>
              </a:lvl1pPr>
              <a:lvl2pPr marL="0" indent="0" algn="l" defTabSz="1219170" rtl="0" eaLnBrk="1" latinLnBrk="0" hangingPunct="1">
                <a:lnSpc>
                  <a:spcPct val="90000"/>
                </a:lnSpc>
                <a:spcBef>
                  <a:spcPts val="1200"/>
                </a:spcBef>
                <a:buFont typeface="Calibri" panose="020B0604020202020204" pitchFamily="34" charset="0"/>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gn="l" defTabSz="1219170" rtl="0" eaLnBrk="1" latinLnBrk="0" hangingPunct="1">
                <a:lnSpc>
                  <a:spcPct val="90000"/>
                </a:lnSpc>
                <a:spcBef>
                  <a:spcPts val="1200"/>
                </a:spcBef>
                <a:buFont typeface="Calibri" panose="020B0604020202020204" pitchFamily="34" charset="0"/>
                <a:buNone/>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gn="ctr" defTabSz="1219170" rtl="0" eaLnBrk="1" latinLnBrk="0" hangingPunct="1">
                <a:lnSpc>
                  <a:spcPct val="90000"/>
                </a:lnSpc>
                <a:spcBef>
                  <a:spcPts val="1200"/>
                </a:spcBef>
                <a:buFont typeface="Calibri" panose="020B0604020202020204" pitchFamily="34" charset="0"/>
                <a:buNone/>
                <a:defRPr sz="2800" b="1" kern="1200">
                  <a:solidFill>
                    <a:srgbClr val="019967"/>
                  </a:solidFill>
                  <a:latin typeface="Overpass Mono" pitchFamily="49" charset="77"/>
                  <a:ea typeface="Verdana" panose="020B0604030504040204" pitchFamily="34" charset="0"/>
                  <a:cs typeface="Verdana" panose="020B0604030504040204" pitchFamily="34" charset="0"/>
                </a:defRPr>
              </a:lvl4pPr>
              <a:lvl5pPr marL="0" indent="0" algn="l" defTabSz="1219170" rtl="0" eaLnBrk="1" latinLnBrk="0" hangingPunct="1">
                <a:lnSpc>
                  <a:spcPct val="90000"/>
                </a:lnSpc>
                <a:spcBef>
                  <a:spcPts val="1200"/>
                </a:spcBef>
                <a:buFont typeface="Calibri" panose="020B0604020202020204" pitchFamily="34" charset="0"/>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335271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Calibri" panose="020B0604020202020204" pitchFamily="34" charset="0"/>
                <a:buChar char="•"/>
                <a:defRPr sz="2400" kern="1200">
                  <a:solidFill>
                    <a:schemeClr val="tx1"/>
                  </a:solidFill>
                  <a:latin typeface="+mn-lt"/>
                  <a:ea typeface="+mn-ea"/>
                  <a:cs typeface="+mn-cs"/>
                </a:defRPr>
              </a:lvl9pPr>
            </a:lstStyle>
            <a:p>
              <a:pPr lvl="3"/>
              <a:r>
                <a:rPr lang="en-GB" sz="2000" dirty="0"/>
                <a:t>?</a:t>
              </a:r>
            </a:p>
          </p:txBody>
        </p:sp>
      </p:grpSp>
      <p:sp>
        <p:nvSpPr>
          <p:cNvPr id="48" name="Title 1">
            <a:extLst>
              <a:ext uri="{FF2B5EF4-FFF2-40B4-BE49-F238E27FC236}">
                <a16:creationId xmlns:a16="http://schemas.microsoft.com/office/drawing/2014/main" id="{86EB57CB-31CC-1B40-83C7-D1E12BDFC72B}"/>
              </a:ext>
            </a:extLst>
          </p:cNvPr>
          <p:cNvSpPr txBox="1">
            <a:spLocks/>
          </p:cNvSpPr>
          <p:nvPr/>
        </p:nvSpPr>
        <p:spPr>
          <a:xfrm>
            <a:off x="7685632" y="1080000"/>
            <a:ext cx="7385606"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Public vs Private?</a:t>
            </a:r>
          </a:p>
        </p:txBody>
      </p:sp>
    </p:spTree>
    <p:extLst>
      <p:ext uri="{BB962C8B-B14F-4D97-AF65-F5344CB8AC3E}">
        <p14:creationId xmlns:p14="http://schemas.microsoft.com/office/powerpoint/2010/main" val="391232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350"/>
                                        <p:tgtEl>
                                          <p:spTgt spid="9"/>
                                        </p:tgtEl>
                                      </p:cBhvr>
                                    </p:animEffect>
                                    <p:anim calcmode="lin" valueType="num">
                                      <p:cBhvr>
                                        <p:cTn id="15" dur="350" fill="hold"/>
                                        <p:tgtEl>
                                          <p:spTgt spid="9"/>
                                        </p:tgtEl>
                                        <p:attrNameLst>
                                          <p:attrName>ppt_x</p:attrName>
                                        </p:attrNameLst>
                                      </p:cBhvr>
                                      <p:tavLst>
                                        <p:tav tm="0">
                                          <p:val>
                                            <p:strVal val="#ppt_x"/>
                                          </p:val>
                                        </p:tav>
                                        <p:tav tm="100000">
                                          <p:val>
                                            <p:strVal val="#ppt_x"/>
                                          </p:val>
                                        </p:tav>
                                      </p:tavLst>
                                    </p:anim>
                                    <p:anim calcmode="lin" valueType="num">
                                      <p:cBhvr>
                                        <p:cTn id="16" dur="350" fill="hold"/>
                                        <p:tgtEl>
                                          <p:spTgt spid="9"/>
                                        </p:tgtEl>
                                        <p:attrNameLst>
                                          <p:attrName>ppt_y</p:attrName>
                                        </p:attrNameLst>
                                      </p:cBhvr>
                                      <p:tavLst>
                                        <p:tav tm="0">
                                          <p:val>
                                            <p:strVal val="#ppt_y+.1"/>
                                          </p:val>
                                        </p:tav>
                                        <p:tav tm="100000">
                                          <p:val>
                                            <p:strVal val="#ppt_y"/>
                                          </p:val>
                                        </p:tav>
                                      </p:tavLst>
                                    </p:anim>
                                  </p:childTnLst>
                                </p:cTn>
                              </p:par>
                            </p:childTnLst>
                          </p:cTn>
                        </p:par>
                        <p:par>
                          <p:cTn id="17" fill="hold">
                            <p:stCondLst>
                              <p:cond delay="350"/>
                            </p:stCondLst>
                            <p:childTnLst>
                              <p:par>
                                <p:cTn id="18" presetID="10" presetClass="entr" presetSubtype="0" fill="hold" nodeType="afterEffect">
                                  <p:stCondLst>
                                    <p:cond delay="25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par>
                          <p:cTn id="21" fill="hold">
                            <p:stCondLst>
                              <p:cond delay="1100"/>
                            </p:stCondLst>
                            <p:childTnLst>
                              <p:par>
                                <p:cTn id="22" presetID="10"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p:cTn id="29" dur="500" fill="hold"/>
                                        <p:tgtEl>
                                          <p:spTgt spid="58"/>
                                        </p:tgtEl>
                                        <p:attrNameLst>
                                          <p:attrName>ppt_w</p:attrName>
                                        </p:attrNameLst>
                                      </p:cBhvr>
                                      <p:tavLst>
                                        <p:tav tm="0">
                                          <p:val>
                                            <p:fltVal val="0"/>
                                          </p:val>
                                        </p:tav>
                                        <p:tav tm="100000">
                                          <p:val>
                                            <p:strVal val="#ppt_w"/>
                                          </p:val>
                                        </p:tav>
                                      </p:tavLst>
                                    </p:anim>
                                    <p:anim calcmode="lin" valueType="num">
                                      <p:cBhvr>
                                        <p:cTn id="30" dur="500" fill="hold"/>
                                        <p:tgtEl>
                                          <p:spTgt spid="58"/>
                                        </p:tgtEl>
                                        <p:attrNameLst>
                                          <p:attrName>ppt_h</p:attrName>
                                        </p:attrNameLst>
                                      </p:cBhvr>
                                      <p:tavLst>
                                        <p:tav tm="0">
                                          <p:val>
                                            <p:fltVal val="0"/>
                                          </p:val>
                                        </p:tav>
                                        <p:tav tm="100000">
                                          <p:val>
                                            <p:strVal val="#ppt_h"/>
                                          </p:val>
                                        </p:tav>
                                      </p:tavLst>
                                    </p:anim>
                                    <p:animEffect transition="in" filter="fade">
                                      <p:cBhvr>
                                        <p:cTn id="3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F21B3EB-4466-6745-83A0-253B285085C1}"/>
              </a:ext>
            </a:extLst>
          </p:cNvPr>
          <p:cNvGrpSpPr/>
          <p:nvPr/>
        </p:nvGrpSpPr>
        <p:grpSpPr>
          <a:xfrm>
            <a:off x="1263049" y="254123"/>
            <a:ext cx="5553376" cy="10604928"/>
            <a:chOff x="692201" y="-389727"/>
            <a:chExt cx="7790442" cy="14876911"/>
          </a:xfrm>
        </p:grpSpPr>
        <p:sp>
          <p:nvSpPr>
            <p:cNvPr id="3" name="Rounded Rectangle 2">
              <a:extLst>
                <a:ext uri="{FF2B5EF4-FFF2-40B4-BE49-F238E27FC236}">
                  <a16:creationId xmlns:a16="http://schemas.microsoft.com/office/drawing/2014/main" id="{454E5492-5AB1-E841-BDA4-0A3526B80124}"/>
                </a:ext>
              </a:extLst>
            </p:cNvPr>
            <p:cNvSpPr/>
            <p:nvPr/>
          </p:nvSpPr>
          <p:spPr>
            <a:xfrm>
              <a:off x="692201" y="-389727"/>
              <a:ext cx="7790442" cy="14876911"/>
            </a:xfrm>
            <a:prstGeom prst="roundRect">
              <a:avLst>
                <a:gd name="adj" fmla="val 8237"/>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4" name="Rounded Rectangle 3">
              <a:extLst>
                <a:ext uri="{FF2B5EF4-FFF2-40B4-BE49-F238E27FC236}">
                  <a16:creationId xmlns:a16="http://schemas.microsoft.com/office/drawing/2014/main" id="{C1165DCD-051E-5541-AB4F-7BE20D946FCB}"/>
                </a:ext>
              </a:extLst>
            </p:cNvPr>
            <p:cNvSpPr/>
            <p:nvPr/>
          </p:nvSpPr>
          <p:spPr>
            <a:xfrm>
              <a:off x="1193575" y="787727"/>
              <a:ext cx="6787693" cy="12331928"/>
            </a:xfrm>
            <a:prstGeom prst="roundRect">
              <a:avLst>
                <a:gd name="adj" fmla="val 0"/>
              </a:avLst>
            </a:prstGeom>
            <a:solidFill>
              <a:srgbClr val="791D7E"/>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FBF1A30-FE75-A34C-AA71-34499B8BE049}"/>
                </a:ext>
              </a:extLst>
            </p:cNvPr>
            <p:cNvSpPr/>
            <p:nvPr/>
          </p:nvSpPr>
          <p:spPr>
            <a:xfrm>
              <a:off x="4234949" y="13436650"/>
              <a:ext cx="704946" cy="704514"/>
            </a:xfrm>
            <a:prstGeom prst="roundRect">
              <a:avLst>
                <a:gd name="adj" fmla="val 50000"/>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vv</a:t>
              </a:r>
              <a:endParaRPr lang="en-US" dirty="0"/>
            </a:p>
          </p:txBody>
        </p:sp>
        <p:sp>
          <p:nvSpPr>
            <p:cNvPr id="7" name="Rounded Rectangle 6">
              <a:extLst>
                <a:ext uri="{FF2B5EF4-FFF2-40B4-BE49-F238E27FC236}">
                  <a16:creationId xmlns:a16="http://schemas.microsoft.com/office/drawing/2014/main" id="{65F0BEA1-9F31-3148-9420-81363CF97845}"/>
                </a:ext>
              </a:extLst>
            </p:cNvPr>
            <p:cNvSpPr/>
            <p:nvPr/>
          </p:nvSpPr>
          <p:spPr>
            <a:xfrm>
              <a:off x="3835829" y="203260"/>
              <a:ext cx="930876" cy="90616"/>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BDEFE50-2B3B-DF4E-A14D-41D5BBF0999B}"/>
                </a:ext>
              </a:extLst>
            </p:cNvPr>
            <p:cNvSpPr/>
            <p:nvPr/>
          </p:nvSpPr>
          <p:spPr>
            <a:xfrm>
              <a:off x="5022582" y="124601"/>
              <a:ext cx="243786" cy="241203"/>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a:extLst>
              <a:ext uri="{FF2B5EF4-FFF2-40B4-BE49-F238E27FC236}">
                <a16:creationId xmlns:a16="http://schemas.microsoft.com/office/drawing/2014/main" id="{4B0F9EF9-9D39-CE40-9C67-A4EBC11D8B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0967" y="1620000"/>
            <a:ext cx="2237538" cy="1440000"/>
          </a:xfrm>
          <a:prstGeom prst="rect">
            <a:avLst/>
          </a:prstGeom>
        </p:spPr>
      </p:pic>
      <p:grpSp>
        <p:nvGrpSpPr>
          <p:cNvPr id="9" name="Group 8">
            <a:extLst>
              <a:ext uri="{FF2B5EF4-FFF2-40B4-BE49-F238E27FC236}">
                <a16:creationId xmlns:a16="http://schemas.microsoft.com/office/drawing/2014/main" id="{20FDDF05-1264-A240-BD17-F8CFA9E2C5B3}"/>
              </a:ext>
            </a:extLst>
          </p:cNvPr>
          <p:cNvGrpSpPr/>
          <p:nvPr/>
        </p:nvGrpSpPr>
        <p:grpSpPr>
          <a:xfrm>
            <a:off x="2040328" y="3626628"/>
            <a:ext cx="3998820" cy="1658202"/>
            <a:chOff x="2040328" y="3626628"/>
            <a:chExt cx="3998820" cy="1658202"/>
          </a:xfrm>
        </p:grpSpPr>
        <p:sp>
          <p:nvSpPr>
            <p:cNvPr id="27" name="Rounded Rectangle 26">
              <a:extLst>
                <a:ext uri="{FF2B5EF4-FFF2-40B4-BE49-F238E27FC236}">
                  <a16:creationId xmlns:a16="http://schemas.microsoft.com/office/drawing/2014/main" id="{ED762B5D-7129-8E4A-9B52-03E523BF9A34}"/>
                </a:ext>
              </a:extLst>
            </p:cNvPr>
            <p:cNvSpPr/>
            <p:nvPr/>
          </p:nvSpPr>
          <p:spPr>
            <a:xfrm>
              <a:off x="2040328" y="3626629"/>
              <a:ext cx="3998820" cy="1658201"/>
            </a:xfrm>
            <a:prstGeom prst="roundRect">
              <a:avLst>
                <a:gd name="adj" fmla="val 75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76960E0D-8060-944E-8A91-C6E9E236FFBD}"/>
                </a:ext>
              </a:extLst>
            </p:cNvPr>
            <p:cNvSpPr txBox="1">
              <a:spLocks/>
            </p:cNvSpPr>
            <p:nvPr/>
          </p:nvSpPr>
          <p:spPr>
            <a:xfrm>
              <a:off x="2040328" y="3626628"/>
              <a:ext cx="3998820" cy="1658201"/>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000"/>
                </a:spcAft>
              </a:pPr>
              <a:r>
                <a:rPr lang="en-GB" sz="2000" b="1" dirty="0">
                  <a:solidFill>
                    <a:schemeClr val="bg1">
                      <a:lumMod val="50000"/>
                    </a:schemeClr>
                  </a:solidFill>
                  <a:latin typeface="Overpass Mono" pitchFamily="49" charset="77"/>
                  <a:ea typeface="Calibri"/>
                  <a:cs typeface="Calibri"/>
                  <a:sym typeface="Calibri"/>
                </a:rPr>
                <a:t>Bilal, you have posted 3 photos today. </a:t>
              </a:r>
            </a:p>
            <a:p>
              <a:pPr lvl="0" algn="ctr">
                <a:lnSpc>
                  <a:spcPct val="100000"/>
                </a:lnSpc>
                <a:spcBef>
                  <a:spcPts val="0"/>
                </a:spcBef>
                <a:spcAft>
                  <a:spcPts val="1000"/>
                </a:spcAft>
              </a:pPr>
              <a:r>
                <a:rPr lang="en-GB" sz="2000" b="1" dirty="0">
                  <a:solidFill>
                    <a:schemeClr val="bg1">
                      <a:lumMod val="50000"/>
                    </a:schemeClr>
                  </a:solidFill>
                  <a:latin typeface="Overpass Mono" pitchFamily="49" charset="77"/>
                  <a:ea typeface="Calibri"/>
                  <a:cs typeface="Calibri"/>
                  <a:sym typeface="Calibri"/>
                </a:rPr>
                <a:t>Get the new </a:t>
              </a:r>
              <a:r>
                <a:rPr lang="en-GB" sz="2000" b="1" dirty="0" err="1">
                  <a:solidFill>
                    <a:schemeClr val="bg1">
                      <a:lumMod val="50000"/>
                    </a:schemeClr>
                  </a:solidFill>
                  <a:latin typeface="Overpass Mono" pitchFamily="49" charset="77"/>
                  <a:ea typeface="Calibri"/>
                  <a:cs typeface="Calibri"/>
                  <a:sym typeface="Calibri"/>
                </a:rPr>
                <a:t>Pix</a:t>
              </a:r>
              <a:r>
                <a:rPr lang="en-GB" sz="2000" b="1" dirty="0">
                  <a:solidFill>
                    <a:schemeClr val="bg1">
                      <a:lumMod val="50000"/>
                    </a:schemeClr>
                  </a:solidFill>
                  <a:latin typeface="Overpass Mono" pitchFamily="49" charset="77"/>
                  <a:ea typeface="Calibri"/>
                  <a:cs typeface="Calibri"/>
                  <a:sym typeface="Calibri"/>
                </a:rPr>
                <a:t> filters for £0.99 </a:t>
              </a:r>
            </a:p>
          </p:txBody>
        </p:sp>
      </p:grpSp>
      <p:sp>
        <p:nvSpPr>
          <p:cNvPr id="48" name="Title 1">
            <a:extLst>
              <a:ext uri="{FF2B5EF4-FFF2-40B4-BE49-F238E27FC236}">
                <a16:creationId xmlns:a16="http://schemas.microsoft.com/office/drawing/2014/main" id="{86EB57CB-31CC-1B40-83C7-D1E12BDFC72B}"/>
              </a:ext>
            </a:extLst>
          </p:cNvPr>
          <p:cNvSpPr txBox="1">
            <a:spLocks/>
          </p:cNvSpPr>
          <p:nvPr/>
        </p:nvSpPr>
        <p:spPr>
          <a:xfrm>
            <a:off x="7685632" y="1080000"/>
            <a:ext cx="7385606" cy="529669"/>
          </a:xfrm>
          <a:prstGeom prst="rect">
            <a:avLst/>
          </a:prstGeom>
        </p:spPr>
        <p:txBody>
          <a:bodyPr/>
          <a:lstStyle>
            <a:lvl1pPr algn="l" defTabSz="1219170" rtl="0" eaLnBrk="1" latinLnBrk="0" hangingPunct="1">
              <a:lnSpc>
                <a:spcPts val="6800"/>
              </a:lnSpc>
              <a:spcBef>
                <a:spcPct val="0"/>
              </a:spcBef>
              <a:buNone/>
              <a:defRPr sz="5500" b="0" i="0" kern="1200">
                <a:solidFill>
                  <a:schemeClr val="tx1"/>
                </a:solidFill>
                <a:latin typeface="Overpass Mono" pitchFamily="49" charset="77"/>
                <a:ea typeface="+mj-ea"/>
                <a:cs typeface="+mj-cs"/>
              </a:defRPr>
            </a:lvl1pPr>
          </a:lstStyle>
          <a:p>
            <a:pPr>
              <a:lnSpc>
                <a:spcPct val="100000"/>
              </a:lnSpc>
            </a:pPr>
            <a:r>
              <a:rPr lang="en-GB" sz="3600" b="1" dirty="0">
                <a:solidFill>
                  <a:schemeClr val="dk1"/>
                </a:solidFill>
                <a:ea typeface="Calibri"/>
                <a:cs typeface="Calibri"/>
                <a:sym typeface="Calibri"/>
              </a:rPr>
              <a:t>Allow notifications?</a:t>
            </a:r>
          </a:p>
        </p:txBody>
      </p:sp>
      <p:grpSp>
        <p:nvGrpSpPr>
          <p:cNvPr id="10" name="Group 9">
            <a:extLst>
              <a:ext uri="{FF2B5EF4-FFF2-40B4-BE49-F238E27FC236}">
                <a16:creationId xmlns:a16="http://schemas.microsoft.com/office/drawing/2014/main" id="{4E65CD51-C982-7C4A-8FDF-367EC395D45E}"/>
              </a:ext>
            </a:extLst>
          </p:cNvPr>
          <p:cNvGrpSpPr/>
          <p:nvPr/>
        </p:nvGrpSpPr>
        <p:grpSpPr>
          <a:xfrm>
            <a:off x="2040328" y="5482432"/>
            <a:ext cx="3998820" cy="1556573"/>
            <a:chOff x="2040328" y="5482432"/>
            <a:chExt cx="3998820" cy="1556573"/>
          </a:xfrm>
        </p:grpSpPr>
        <p:sp>
          <p:nvSpPr>
            <p:cNvPr id="47" name="Rounded Rectangle 46">
              <a:extLst>
                <a:ext uri="{FF2B5EF4-FFF2-40B4-BE49-F238E27FC236}">
                  <a16:creationId xmlns:a16="http://schemas.microsoft.com/office/drawing/2014/main" id="{599FBD06-D761-0B40-880F-A62C47076433}"/>
                </a:ext>
              </a:extLst>
            </p:cNvPr>
            <p:cNvSpPr/>
            <p:nvPr/>
          </p:nvSpPr>
          <p:spPr>
            <a:xfrm>
              <a:off x="2040328" y="5482433"/>
              <a:ext cx="3998820" cy="1556572"/>
            </a:xfrm>
            <a:prstGeom prst="roundRect">
              <a:avLst>
                <a:gd name="adj" fmla="val 75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itle 1">
              <a:extLst>
                <a:ext uri="{FF2B5EF4-FFF2-40B4-BE49-F238E27FC236}">
                  <a16:creationId xmlns:a16="http://schemas.microsoft.com/office/drawing/2014/main" id="{B122FF43-C367-024A-BCCE-ADDBC3634111}"/>
                </a:ext>
              </a:extLst>
            </p:cNvPr>
            <p:cNvSpPr txBox="1">
              <a:spLocks/>
            </p:cNvSpPr>
            <p:nvPr/>
          </p:nvSpPr>
          <p:spPr>
            <a:xfrm>
              <a:off x="2040328" y="5482432"/>
              <a:ext cx="3998820" cy="155657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000"/>
                </a:spcAft>
              </a:pPr>
              <a:r>
                <a:rPr lang="en-GB" sz="2000" b="1" dirty="0">
                  <a:solidFill>
                    <a:schemeClr val="bg1">
                      <a:lumMod val="50000"/>
                    </a:schemeClr>
                  </a:solidFill>
                  <a:latin typeface="Overpass Mono" pitchFamily="49" charset="77"/>
                  <a:ea typeface="Calibri"/>
                  <a:cs typeface="Calibri"/>
                  <a:sym typeface="Calibri"/>
                </a:rPr>
                <a:t>Bilal, find out what events are happening in Sheffield near you.</a:t>
              </a:r>
            </a:p>
          </p:txBody>
        </p:sp>
      </p:grpSp>
      <p:grpSp>
        <p:nvGrpSpPr>
          <p:cNvPr id="11" name="Group 10">
            <a:extLst>
              <a:ext uri="{FF2B5EF4-FFF2-40B4-BE49-F238E27FC236}">
                <a16:creationId xmlns:a16="http://schemas.microsoft.com/office/drawing/2014/main" id="{D3FD77C3-AB41-0949-81AA-BAB101CB92DF}"/>
              </a:ext>
            </a:extLst>
          </p:cNvPr>
          <p:cNvGrpSpPr/>
          <p:nvPr/>
        </p:nvGrpSpPr>
        <p:grpSpPr>
          <a:xfrm>
            <a:off x="2040328" y="7221883"/>
            <a:ext cx="3998820" cy="1556573"/>
            <a:chOff x="2040328" y="7221883"/>
            <a:chExt cx="3998820" cy="1556573"/>
          </a:xfrm>
        </p:grpSpPr>
        <p:sp>
          <p:nvSpPr>
            <p:cNvPr id="65" name="Rounded Rectangle 64">
              <a:extLst>
                <a:ext uri="{FF2B5EF4-FFF2-40B4-BE49-F238E27FC236}">
                  <a16:creationId xmlns:a16="http://schemas.microsoft.com/office/drawing/2014/main" id="{DB4B918D-1F1F-1C4B-851D-A8676344A286}"/>
                </a:ext>
              </a:extLst>
            </p:cNvPr>
            <p:cNvSpPr/>
            <p:nvPr/>
          </p:nvSpPr>
          <p:spPr>
            <a:xfrm>
              <a:off x="2040328" y="7221884"/>
              <a:ext cx="3998820" cy="1556572"/>
            </a:xfrm>
            <a:prstGeom prst="roundRect">
              <a:avLst>
                <a:gd name="adj" fmla="val 75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itle 1">
              <a:extLst>
                <a:ext uri="{FF2B5EF4-FFF2-40B4-BE49-F238E27FC236}">
                  <a16:creationId xmlns:a16="http://schemas.microsoft.com/office/drawing/2014/main" id="{6A6269A5-B70F-D44F-AB8F-757996BB98A2}"/>
                </a:ext>
              </a:extLst>
            </p:cNvPr>
            <p:cNvSpPr txBox="1">
              <a:spLocks/>
            </p:cNvSpPr>
            <p:nvPr/>
          </p:nvSpPr>
          <p:spPr>
            <a:xfrm>
              <a:off x="2040328" y="7221883"/>
              <a:ext cx="3998820" cy="1556572"/>
            </a:xfrm>
            <a:prstGeom prst="rect">
              <a:avLst/>
            </a:prstGeom>
          </p:spPr>
          <p:txBody>
            <a:bodyPr vert="horz" lIns="121920" tIns="60960" rIns="121920" bIns="60960" rtlCol="0" anchor="ctr"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gn="ctr">
                <a:lnSpc>
                  <a:spcPct val="100000"/>
                </a:lnSpc>
                <a:spcBef>
                  <a:spcPts val="0"/>
                </a:spcBef>
                <a:spcAft>
                  <a:spcPts val="1000"/>
                </a:spcAft>
              </a:pPr>
              <a:r>
                <a:rPr lang="en-GB" sz="2000" b="1" dirty="0">
                  <a:solidFill>
                    <a:schemeClr val="bg1">
                      <a:lumMod val="50000"/>
                    </a:schemeClr>
                  </a:solidFill>
                  <a:latin typeface="Overpass Mono" pitchFamily="49" charset="77"/>
                  <a:ea typeface="Calibri"/>
                  <a:cs typeface="Calibri"/>
                  <a:sym typeface="Calibri"/>
                </a:rPr>
                <a:t>Bilal, your contact </a:t>
              </a:r>
              <a:r>
                <a:rPr lang="en-GB" sz="2000" b="1" dirty="0" err="1">
                  <a:solidFill>
                    <a:schemeClr val="bg1">
                      <a:lumMod val="50000"/>
                    </a:schemeClr>
                  </a:solidFill>
                  <a:latin typeface="Overpass Mono" pitchFamily="49" charset="77"/>
                  <a:ea typeface="Calibri"/>
                  <a:cs typeface="Calibri"/>
                  <a:sym typeface="Calibri"/>
                </a:rPr>
                <a:t>MatildaG</a:t>
              </a:r>
              <a:r>
                <a:rPr lang="en-GB" sz="2000" b="1" dirty="0">
                  <a:solidFill>
                    <a:schemeClr val="bg1">
                      <a:lumMod val="50000"/>
                    </a:schemeClr>
                  </a:solidFill>
                  <a:latin typeface="Overpass Mono" pitchFamily="49" charset="77"/>
                  <a:ea typeface="Calibri"/>
                  <a:cs typeface="Calibri"/>
                  <a:sym typeface="Calibri"/>
                </a:rPr>
                <a:t> is on </a:t>
              </a:r>
              <a:r>
                <a:rPr lang="en-GB" sz="2000" b="1" dirty="0" err="1">
                  <a:solidFill>
                    <a:schemeClr val="bg1">
                      <a:lumMod val="50000"/>
                    </a:schemeClr>
                  </a:solidFill>
                  <a:latin typeface="Overpass Mono" pitchFamily="49" charset="77"/>
                  <a:ea typeface="Calibri"/>
                  <a:cs typeface="Calibri"/>
                  <a:sym typeface="Calibri"/>
                </a:rPr>
                <a:t>Pix</a:t>
              </a:r>
              <a:r>
                <a:rPr lang="en-GB" sz="2000" b="1" dirty="0">
                  <a:solidFill>
                    <a:schemeClr val="bg1">
                      <a:lumMod val="50000"/>
                    </a:schemeClr>
                  </a:solidFill>
                  <a:latin typeface="Overpass Mono" pitchFamily="49" charset="77"/>
                  <a:ea typeface="Calibri"/>
                  <a:cs typeface="Calibri"/>
                  <a:sym typeface="Calibri"/>
                </a:rPr>
                <a:t>. </a:t>
              </a:r>
            </a:p>
            <a:p>
              <a:pPr lvl="0" algn="ctr">
                <a:lnSpc>
                  <a:spcPct val="100000"/>
                </a:lnSpc>
                <a:spcBef>
                  <a:spcPts val="0"/>
                </a:spcBef>
                <a:spcAft>
                  <a:spcPts val="1000"/>
                </a:spcAft>
              </a:pPr>
              <a:r>
                <a:rPr lang="en-GB" sz="2000" b="1" dirty="0">
                  <a:solidFill>
                    <a:schemeClr val="bg1">
                      <a:lumMod val="50000"/>
                    </a:schemeClr>
                  </a:solidFill>
                  <a:latin typeface="Overpass Mono" pitchFamily="49" charset="77"/>
                  <a:ea typeface="Calibri"/>
                  <a:cs typeface="Calibri"/>
                  <a:sym typeface="Calibri"/>
                </a:rPr>
                <a:t>Connect?</a:t>
              </a:r>
            </a:p>
          </p:txBody>
        </p:sp>
      </p:grpSp>
      <p:grpSp>
        <p:nvGrpSpPr>
          <p:cNvPr id="67" name="Group 66">
            <a:extLst>
              <a:ext uri="{FF2B5EF4-FFF2-40B4-BE49-F238E27FC236}">
                <a16:creationId xmlns:a16="http://schemas.microsoft.com/office/drawing/2014/main" id="{EDF57FCF-33DC-884A-AA28-9B804C7DBB12}"/>
              </a:ext>
            </a:extLst>
          </p:cNvPr>
          <p:cNvGrpSpPr/>
          <p:nvPr/>
        </p:nvGrpSpPr>
        <p:grpSpPr>
          <a:xfrm>
            <a:off x="8596607" y="2864067"/>
            <a:ext cx="5932277" cy="3888118"/>
            <a:chOff x="8006145" y="1734206"/>
            <a:chExt cx="5932277" cy="3888118"/>
          </a:xfrm>
        </p:grpSpPr>
        <p:sp>
          <p:nvSpPr>
            <p:cNvPr id="68" name="Rectangle 67">
              <a:extLst>
                <a:ext uri="{FF2B5EF4-FFF2-40B4-BE49-F238E27FC236}">
                  <a16:creationId xmlns:a16="http://schemas.microsoft.com/office/drawing/2014/main" id="{656D0753-E9C6-8747-B1C8-9AFC75FDFBB3}"/>
                </a:ext>
              </a:extLst>
            </p:cNvPr>
            <p:cNvSpPr/>
            <p:nvPr/>
          </p:nvSpPr>
          <p:spPr>
            <a:xfrm>
              <a:off x="8006145" y="1734207"/>
              <a:ext cx="5932277" cy="3888117"/>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C2A0453C-44D1-1343-9475-548AD363064F}"/>
                </a:ext>
              </a:extLst>
            </p:cNvPr>
            <p:cNvSpPr/>
            <p:nvPr/>
          </p:nvSpPr>
          <p:spPr>
            <a:xfrm>
              <a:off x="8006145" y="1734206"/>
              <a:ext cx="5932277" cy="590656"/>
            </a:xfrm>
            <a:prstGeom prst="rect">
              <a:avLst/>
            </a:prstGeom>
            <a:solidFill>
              <a:schemeClr val="bg1"/>
            </a:solid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ounded Rectangle 69">
              <a:extLst>
                <a:ext uri="{FF2B5EF4-FFF2-40B4-BE49-F238E27FC236}">
                  <a16:creationId xmlns:a16="http://schemas.microsoft.com/office/drawing/2014/main" id="{E8B0DA26-A0E4-C147-B55E-BEDBFA20A6AF}"/>
                </a:ext>
              </a:extLst>
            </p:cNvPr>
            <p:cNvSpPr/>
            <p:nvPr/>
          </p:nvSpPr>
          <p:spPr>
            <a:xfrm>
              <a:off x="13542147" y="2482302"/>
              <a:ext cx="201578" cy="1244338"/>
            </a:xfrm>
            <a:prstGeom prst="roundRect">
              <a:avLst>
                <a:gd name="adj" fmla="val 50000"/>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1" name="Group 70">
              <a:extLst>
                <a:ext uri="{FF2B5EF4-FFF2-40B4-BE49-F238E27FC236}">
                  <a16:creationId xmlns:a16="http://schemas.microsoft.com/office/drawing/2014/main" id="{F480AE77-63E3-8241-BE4F-043ACFD1DC6C}"/>
                </a:ext>
              </a:extLst>
            </p:cNvPr>
            <p:cNvGrpSpPr/>
            <p:nvPr/>
          </p:nvGrpSpPr>
          <p:grpSpPr>
            <a:xfrm>
              <a:off x="8206961" y="1945760"/>
              <a:ext cx="624634" cy="177375"/>
              <a:chOff x="2886740" y="1651000"/>
              <a:chExt cx="651096" cy="175437"/>
            </a:xfrm>
          </p:grpSpPr>
          <p:sp>
            <p:nvSpPr>
              <p:cNvPr id="76" name="Oval 75">
                <a:extLst>
                  <a:ext uri="{FF2B5EF4-FFF2-40B4-BE49-F238E27FC236}">
                    <a16:creationId xmlns:a16="http://schemas.microsoft.com/office/drawing/2014/main" id="{E6DE65B5-2D26-8246-9E58-A9B747F82445}"/>
                  </a:ext>
                </a:extLst>
              </p:cNvPr>
              <p:cNvSpPr/>
              <p:nvPr/>
            </p:nvSpPr>
            <p:spPr>
              <a:xfrm>
                <a:off x="2886740"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C9AD4764-86E7-DD40-8311-053530C41E52}"/>
                  </a:ext>
                </a:extLst>
              </p:cNvPr>
              <p:cNvSpPr/>
              <p:nvPr/>
            </p:nvSpPr>
            <p:spPr>
              <a:xfrm>
                <a:off x="3125973"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636EFEF5-5D21-DC4F-9ED0-3BDCF9FE77CE}"/>
                  </a:ext>
                </a:extLst>
              </p:cNvPr>
              <p:cNvSpPr/>
              <p:nvPr/>
            </p:nvSpPr>
            <p:spPr>
              <a:xfrm>
                <a:off x="3362399" y="1651000"/>
                <a:ext cx="175437" cy="175437"/>
              </a:xfrm>
              <a:prstGeom prst="ellipse">
                <a:avLst/>
              </a:prstGeom>
              <a:solidFill>
                <a:srgbClr val="019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Rounded Rectangle 71">
              <a:extLst>
                <a:ext uri="{FF2B5EF4-FFF2-40B4-BE49-F238E27FC236}">
                  <a16:creationId xmlns:a16="http://schemas.microsoft.com/office/drawing/2014/main" id="{C42DBF57-212B-1943-914B-439893A6480D}"/>
                </a:ext>
              </a:extLst>
            </p:cNvPr>
            <p:cNvSpPr/>
            <p:nvPr/>
          </p:nvSpPr>
          <p:spPr>
            <a:xfrm>
              <a:off x="9145365" y="1875117"/>
              <a:ext cx="4396781" cy="308834"/>
            </a:xfrm>
            <a:prstGeom prst="roundRect">
              <a:avLst>
                <a:gd name="adj" fmla="val 47862"/>
              </a:avLst>
            </a:prstGeom>
            <a:noFill/>
            <a:ln w="38100">
              <a:solidFill>
                <a:srgbClr val="0199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itle 1">
              <a:extLst>
                <a:ext uri="{FF2B5EF4-FFF2-40B4-BE49-F238E27FC236}">
                  <a16:creationId xmlns:a16="http://schemas.microsoft.com/office/drawing/2014/main" id="{F8ADFD8B-65CD-D947-8CD7-DD7E95792518}"/>
                </a:ext>
              </a:extLst>
            </p:cNvPr>
            <p:cNvSpPr txBox="1">
              <a:spLocks/>
            </p:cNvSpPr>
            <p:nvPr/>
          </p:nvSpPr>
          <p:spPr>
            <a:xfrm>
              <a:off x="8436471" y="3092751"/>
              <a:ext cx="4487995" cy="1465430"/>
            </a:xfrm>
            <a:prstGeom prst="rect">
              <a:avLst/>
            </a:prstGeom>
          </p:spPr>
          <p:txBody>
            <a:bodyPr vert="horz" lIns="121920" tIns="60960" rIns="121920" bIns="60960" rtlCol="0" anchor="t" anchorCtr="0">
              <a:noAutofit/>
            </a:bodyPr>
            <a:lstStyle>
              <a:lvl1pPr algn="l" defTabSz="914400" rtl="0" eaLnBrk="1" latinLnBrk="0" hangingPunct="1">
                <a:lnSpc>
                  <a:spcPct val="90000"/>
                </a:lnSpc>
                <a:spcBef>
                  <a:spcPct val="0"/>
                </a:spcBef>
                <a:buNone/>
                <a:defRPr sz="4400" kern="1200">
                  <a:solidFill>
                    <a:schemeClr val="tx1"/>
                  </a:solidFill>
                  <a:latin typeface="Overpass" pitchFamily="2" charset="77"/>
                  <a:ea typeface="+mj-ea"/>
                  <a:cs typeface="+mj-cs"/>
                </a:defRPr>
              </a:lvl1pPr>
            </a:lstStyle>
            <a:p>
              <a:pPr lvl="0">
                <a:lnSpc>
                  <a:spcPct val="110000"/>
                </a:lnSpc>
                <a:spcBef>
                  <a:spcPts val="0"/>
                </a:spcBef>
              </a:pPr>
              <a:r>
                <a:rPr lang="en-GB" sz="2200" dirty="0">
                  <a:solidFill>
                    <a:schemeClr val="dk1"/>
                  </a:solidFill>
                  <a:latin typeface="Overpass Mono" pitchFamily="49" charset="77"/>
                  <a:ea typeface="Calibri"/>
                  <a:cs typeface="Calibri"/>
                  <a:sym typeface="Calibri"/>
                </a:rPr>
                <a:t>Bilal ticks the box that allows </a:t>
              </a:r>
              <a:r>
                <a:rPr lang="en-GB" sz="2200" dirty="0" err="1">
                  <a:solidFill>
                    <a:schemeClr val="dk1"/>
                  </a:solidFill>
                  <a:latin typeface="Overpass Mono" pitchFamily="49" charset="77"/>
                  <a:ea typeface="Calibri"/>
                  <a:cs typeface="Calibri"/>
                  <a:sym typeface="Calibri"/>
                </a:rPr>
                <a:t>Pix</a:t>
              </a:r>
              <a:r>
                <a:rPr lang="en-GB" sz="2200" dirty="0">
                  <a:solidFill>
                    <a:schemeClr val="dk1"/>
                  </a:solidFill>
                  <a:latin typeface="Overpass Mono" pitchFamily="49" charset="77"/>
                  <a:ea typeface="Calibri"/>
                  <a:cs typeface="Calibri"/>
                  <a:sym typeface="Calibri"/>
                </a:rPr>
                <a:t> to send </a:t>
              </a:r>
              <a:r>
                <a:rPr lang="en-GB" sz="2200">
                  <a:solidFill>
                    <a:schemeClr val="dk1"/>
                  </a:solidFill>
                  <a:latin typeface="Overpass Mono" pitchFamily="49" charset="77"/>
                  <a:ea typeface="Calibri"/>
                  <a:cs typeface="Calibri"/>
                  <a:sym typeface="Calibri"/>
                </a:rPr>
                <a:t>him notifications.</a:t>
              </a:r>
              <a:endParaRPr lang="en-GB" sz="2200" dirty="0">
                <a:solidFill>
                  <a:schemeClr val="dk1"/>
                </a:solidFill>
                <a:latin typeface="Overpass Mono" pitchFamily="49" charset="77"/>
                <a:ea typeface="Calibri"/>
                <a:cs typeface="Calibri"/>
                <a:sym typeface="Calibri"/>
              </a:endParaRPr>
            </a:p>
          </p:txBody>
        </p:sp>
      </p:grpSp>
    </p:spTree>
    <p:extLst>
      <p:ext uri="{BB962C8B-B14F-4D97-AF65-F5344CB8AC3E}">
        <p14:creationId xmlns:p14="http://schemas.microsoft.com/office/powerpoint/2010/main" val="212201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500" fill="hold"/>
                                        <p:tgtEl>
                                          <p:spTgt spid="67"/>
                                        </p:tgtEl>
                                        <p:attrNameLst>
                                          <p:attrName>ppt_w</p:attrName>
                                        </p:attrNameLst>
                                      </p:cBhvr>
                                      <p:tavLst>
                                        <p:tav tm="0">
                                          <p:val>
                                            <p:fltVal val="0"/>
                                          </p:val>
                                        </p:tav>
                                        <p:tav tm="100000">
                                          <p:val>
                                            <p:strVal val="#ppt_w"/>
                                          </p:val>
                                        </p:tav>
                                      </p:tavLst>
                                    </p:anim>
                                    <p:anim calcmode="lin" valueType="num">
                                      <p:cBhvr>
                                        <p:cTn id="8" dur="500" fill="hold"/>
                                        <p:tgtEl>
                                          <p:spTgt spid="67"/>
                                        </p:tgtEl>
                                        <p:attrNameLst>
                                          <p:attrName>ppt_h</p:attrName>
                                        </p:attrNameLst>
                                      </p:cBhvr>
                                      <p:tavLst>
                                        <p:tav tm="0">
                                          <p:val>
                                            <p:fltVal val="0"/>
                                          </p:val>
                                        </p:tav>
                                        <p:tav tm="100000">
                                          <p:val>
                                            <p:strVal val="#ppt_h"/>
                                          </p:val>
                                        </p:tav>
                                      </p:tavLst>
                                    </p:anim>
                                    <p:animEffect transition="in" filter="fade">
                                      <p:cBhvr>
                                        <p:cTn id="9" dur="500"/>
                                        <p:tgtEl>
                                          <p:spTgt spid="6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50"/>
                                        <p:tgtEl>
                                          <p:spTgt spid="9"/>
                                        </p:tgtEl>
                                      </p:cBhvr>
                                    </p:animEffect>
                                    <p:anim calcmode="lin" valueType="num">
                                      <p:cBhvr>
                                        <p:cTn id="15" dur="250" fill="hold"/>
                                        <p:tgtEl>
                                          <p:spTgt spid="9"/>
                                        </p:tgtEl>
                                        <p:attrNameLst>
                                          <p:attrName>ppt_x</p:attrName>
                                        </p:attrNameLst>
                                      </p:cBhvr>
                                      <p:tavLst>
                                        <p:tav tm="0">
                                          <p:val>
                                            <p:strVal val="#ppt_x"/>
                                          </p:val>
                                        </p:tav>
                                        <p:tav tm="100000">
                                          <p:val>
                                            <p:strVal val="#ppt_x"/>
                                          </p:val>
                                        </p:tav>
                                      </p:tavLst>
                                    </p:anim>
                                    <p:anim calcmode="lin" valueType="num">
                                      <p:cBhvr>
                                        <p:cTn id="16" dur="2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strVal val="#ppt_x"/>
                                          </p:val>
                                        </p:tav>
                                        <p:tav tm="100000">
                                          <p:val>
                                            <p:strVal val="#ppt_x"/>
                                          </p:val>
                                        </p:tav>
                                      </p:tavLst>
                                    </p:anim>
                                    <p:anim calcmode="lin" valueType="num">
                                      <p:cBhvr>
                                        <p:cTn id="23" dur="25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250"/>
                                        <p:tgtEl>
                                          <p:spTgt spid="11"/>
                                        </p:tgtEl>
                                      </p:cBhvr>
                                    </p:animEffect>
                                    <p:anim calcmode="lin" valueType="num">
                                      <p:cBhvr>
                                        <p:cTn id="29" dur="250" fill="hold"/>
                                        <p:tgtEl>
                                          <p:spTgt spid="11"/>
                                        </p:tgtEl>
                                        <p:attrNameLst>
                                          <p:attrName>ppt_x</p:attrName>
                                        </p:attrNameLst>
                                      </p:cBhvr>
                                      <p:tavLst>
                                        <p:tav tm="0">
                                          <p:val>
                                            <p:strVal val="#ppt_x"/>
                                          </p:val>
                                        </p:tav>
                                        <p:tav tm="100000">
                                          <p:val>
                                            <p:strVal val="#ppt_x"/>
                                          </p:val>
                                        </p:tav>
                                      </p:tavLst>
                                    </p:anim>
                                    <p:anim calcmode="lin" valueType="num">
                                      <p:cBhvr>
                                        <p:cTn id="30" dur="25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Calibri"/>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font script="Armn" typeface="Calibri"/>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Calibri"/>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font script="Armn" typeface="Calibri"/>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2183</Words>
  <Application>Microsoft Office PowerPoint</Application>
  <PresentationFormat>Custom</PresentationFormat>
  <Paragraphs>197</Paragraphs>
  <Slides>13</Slides>
  <Notes>13</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Overpass Mono</vt:lpstr>
      <vt:lpstr>Calibri</vt:lpstr>
      <vt:lpstr>Verdana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Mila Gorini</dc:creator>
  <cp:lastModifiedBy>Rachel Adams</cp:lastModifiedBy>
  <cp:revision>483</cp:revision>
  <dcterms:created xsi:type="dcterms:W3CDTF">2019-10-24T14:49:16Z</dcterms:created>
  <dcterms:modified xsi:type="dcterms:W3CDTF">2022-06-09T13:31:15Z</dcterms:modified>
</cp:coreProperties>
</file>