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1" r:id="rId2"/>
    <p:sldId id="262" r:id="rId3"/>
    <p:sldId id="263"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4" d="100"/>
          <a:sy n="94" d="100"/>
        </p:scale>
        <p:origin x="-5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E0B7F7-1A5B-4C76-9F93-E7311595D275}" type="datetimeFigureOut">
              <a:rPr lang="en-GB" smtClean="0"/>
              <a:t>23/08/2013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CDBA7F-F732-435C-BE8D-AF44475E4F8E}" type="slidenum">
              <a:rPr lang="en-GB" smtClean="0"/>
              <a:t>‹#›</a:t>
            </a:fld>
            <a:endParaRPr lang="en-GB"/>
          </a:p>
        </p:txBody>
      </p:sp>
    </p:spTree>
    <p:extLst>
      <p:ext uri="{BB962C8B-B14F-4D97-AF65-F5344CB8AC3E}">
        <p14:creationId xmlns:p14="http://schemas.microsoft.com/office/powerpoint/2010/main" val="115093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CDBA7F-F732-435C-BE8D-AF44475E4F8E}" type="slidenum">
              <a:rPr lang="en-GB" smtClean="0"/>
              <a:t>1</a:t>
            </a:fld>
            <a:endParaRPr lang="en-GB"/>
          </a:p>
        </p:txBody>
      </p:sp>
    </p:spTree>
    <p:extLst>
      <p:ext uri="{BB962C8B-B14F-4D97-AF65-F5344CB8AC3E}">
        <p14:creationId xmlns:p14="http://schemas.microsoft.com/office/powerpoint/2010/main" val="3379496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493B94-6AED-4D8D-B892-8A33AD789776}" type="datetimeFigureOut">
              <a:rPr lang="en-GB" smtClean="0"/>
              <a:t>23/08/2013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941E1D-6E9C-4ADB-868F-F722D641C3B8}" type="slidenum">
              <a:rPr lang="en-GB" smtClean="0"/>
              <a:t>‹#›</a:t>
            </a:fld>
            <a:endParaRPr lang="en-GB"/>
          </a:p>
        </p:txBody>
      </p:sp>
    </p:spTree>
    <p:extLst>
      <p:ext uri="{BB962C8B-B14F-4D97-AF65-F5344CB8AC3E}">
        <p14:creationId xmlns:p14="http://schemas.microsoft.com/office/powerpoint/2010/main" val="3129647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493B94-6AED-4D8D-B892-8A33AD789776}" type="datetimeFigureOut">
              <a:rPr lang="en-GB" smtClean="0"/>
              <a:t>23/08/2013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941E1D-6E9C-4ADB-868F-F722D641C3B8}" type="slidenum">
              <a:rPr lang="en-GB" smtClean="0"/>
              <a:t>‹#›</a:t>
            </a:fld>
            <a:endParaRPr lang="en-GB"/>
          </a:p>
        </p:txBody>
      </p:sp>
    </p:spTree>
    <p:extLst>
      <p:ext uri="{BB962C8B-B14F-4D97-AF65-F5344CB8AC3E}">
        <p14:creationId xmlns:p14="http://schemas.microsoft.com/office/powerpoint/2010/main" val="3118787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493B94-6AED-4D8D-B892-8A33AD789776}" type="datetimeFigureOut">
              <a:rPr lang="en-GB" smtClean="0"/>
              <a:t>23/08/2013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941E1D-6E9C-4ADB-868F-F722D641C3B8}" type="slidenum">
              <a:rPr lang="en-GB" smtClean="0"/>
              <a:t>‹#›</a:t>
            </a:fld>
            <a:endParaRPr lang="en-GB"/>
          </a:p>
        </p:txBody>
      </p:sp>
    </p:spTree>
    <p:extLst>
      <p:ext uri="{BB962C8B-B14F-4D97-AF65-F5344CB8AC3E}">
        <p14:creationId xmlns:p14="http://schemas.microsoft.com/office/powerpoint/2010/main" val="181905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493B94-6AED-4D8D-B892-8A33AD789776}" type="datetimeFigureOut">
              <a:rPr lang="en-GB" smtClean="0"/>
              <a:t>23/08/2013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941E1D-6E9C-4ADB-868F-F722D641C3B8}" type="slidenum">
              <a:rPr lang="en-GB" smtClean="0"/>
              <a:t>‹#›</a:t>
            </a:fld>
            <a:endParaRPr lang="en-GB"/>
          </a:p>
        </p:txBody>
      </p:sp>
    </p:spTree>
    <p:extLst>
      <p:ext uri="{BB962C8B-B14F-4D97-AF65-F5344CB8AC3E}">
        <p14:creationId xmlns:p14="http://schemas.microsoft.com/office/powerpoint/2010/main" val="250874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493B94-6AED-4D8D-B892-8A33AD789776}" type="datetimeFigureOut">
              <a:rPr lang="en-GB" smtClean="0"/>
              <a:t>23/08/2013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941E1D-6E9C-4ADB-868F-F722D641C3B8}" type="slidenum">
              <a:rPr lang="en-GB" smtClean="0"/>
              <a:t>‹#›</a:t>
            </a:fld>
            <a:endParaRPr lang="en-GB"/>
          </a:p>
        </p:txBody>
      </p:sp>
    </p:spTree>
    <p:extLst>
      <p:ext uri="{BB962C8B-B14F-4D97-AF65-F5344CB8AC3E}">
        <p14:creationId xmlns:p14="http://schemas.microsoft.com/office/powerpoint/2010/main" val="189564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493B94-6AED-4D8D-B892-8A33AD789776}" type="datetimeFigureOut">
              <a:rPr lang="en-GB" smtClean="0"/>
              <a:t>23/08/2013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941E1D-6E9C-4ADB-868F-F722D641C3B8}" type="slidenum">
              <a:rPr lang="en-GB" smtClean="0"/>
              <a:t>‹#›</a:t>
            </a:fld>
            <a:endParaRPr lang="en-GB"/>
          </a:p>
        </p:txBody>
      </p:sp>
    </p:spTree>
    <p:extLst>
      <p:ext uri="{BB962C8B-B14F-4D97-AF65-F5344CB8AC3E}">
        <p14:creationId xmlns:p14="http://schemas.microsoft.com/office/powerpoint/2010/main" val="4054292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493B94-6AED-4D8D-B892-8A33AD789776}" type="datetimeFigureOut">
              <a:rPr lang="en-GB" smtClean="0"/>
              <a:t>23/08/2013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C941E1D-6E9C-4ADB-868F-F722D641C3B8}" type="slidenum">
              <a:rPr lang="en-GB" smtClean="0"/>
              <a:t>‹#›</a:t>
            </a:fld>
            <a:endParaRPr lang="en-GB"/>
          </a:p>
        </p:txBody>
      </p:sp>
    </p:spTree>
    <p:extLst>
      <p:ext uri="{BB962C8B-B14F-4D97-AF65-F5344CB8AC3E}">
        <p14:creationId xmlns:p14="http://schemas.microsoft.com/office/powerpoint/2010/main" val="110687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ICO title">
    <p:spTree>
      <p:nvGrpSpPr>
        <p:cNvPr id="1" name=""/>
        <p:cNvGrpSpPr/>
        <p:nvPr/>
      </p:nvGrpSpPr>
      <p:grpSpPr>
        <a:xfrm>
          <a:off x="0" y="0"/>
          <a:ext cx="0" cy="0"/>
          <a:chOff x="0" y="0"/>
          <a:chExt cx="0" cy="0"/>
        </a:xfrm>
      </p:grpSpPr>
      <p:sp>
        <p:nvSpPr>
          <p:cNvPr id="2" name="Title 1"/>
          <p:cNvSpPr>
            <a:spLocks noGrp="1"/>
          </p:cNvSpPr>
          <p:nvPr>
            <p:ph type="title"/>
          </p:nvPr>
        </p:nvSpPr>
        <p:spPr>
          <a:xfrm>
            <a:off x="1233164" y="418730"/>
            <a:ext cx="6560598" cy="461640"/>
          </a:xfrm>
          <a:ln>
            <a:noFill/>
          </a:ln>
        </p:spPr>
        <p:txBody>
          <a:bodyPr>
            <a:noAutofit/>
          </a:bodyPr>
          <a:lstStyle>
            <a:lvl1pPr>
              <a:defRPr sz="2800">
                <a:solidFill>
                  <a:schemeClr val="tx1">
                    <a:lumMod val="65000"/>
                    <a:lumOff val="35000"/>
                  </a:schemeClr>
                </a:solidFill>
                <a:latin typeface="Georgia" panose="02040502050405020303" pitchFamily="18" charset="0"/>
                <a:ea typeface="Verdana" panose="020B0604030504040204" pitchFamily="34" charset="0"/>
                <a:cs typeface="Verdana" panose="020B0604030504040204" pitchFamily="34" charset="0"/>
              </a:defRPr>
            </a:lvl1pPr>
          </a:lstStyle>
          <a:p>
            <a:endParaRPr lang="en-US" dirty="0"/>
          </a:p>
        </p:txBody>
      </p:sp>
      <p:sp>
        <p:nvSpPr>
          <p:cNvPr id="3" name="Date Placeholder 2"/>
          <p:cNvSpPr>
            <a:spLocks noGrp="1"/>
          </p:cNvSpPr>
          <p:nvPr>
            <p:ph type="dt" sz="half" idx="10"/>
          </p:nvPr>
        </p:nvSpPr>
        <p:spPr>
          <a:xfrm>
            <a:off x="628650" y="6098959"/>
            <a:ext cx="1209028" cy="622517"/>
          </a:xfrm>
        </p:spPr>
        <p:txBody>
          <a:bodyPr/>
          <a:lstStyle/>
          <a:p>
            <a:endParaRPr lang="en-GB" dirty="0"/>
          </a:p>
        </p:txBody>
      </p:sp>
      <p:cxnSp>
        <p:nvCxnSpPr>
          <p:cNvPr id="7" name="Straight Arrow Connector 6"/>
          <p:cNvCxnSpPr/>
          <p:nvPr userDrawn="1"/>
        </p:nvCxnSpPr>
        <p:spPr>
          <a:xfrm>
            <a:off x="363985" y="1038687"/>
            <a:ext cx="8469298" cy="17756"/>
          </a:xfrm>
          <a:prstGeom prst="straightConnector1">
            <a:avLst/>
          </a:prstGeom>
          <a:ln w="25400">
            <a:solidFill>
              <a:srgbClr val="00B0F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userDrawn="1"/>
        </p:nvCxnSpPr>
        <p:spPr>
          <a:xfrm>
            <a:off x="363985" y="196789"/>
            <a:ext cx="8469298" cy="17756"/>
          </a:xfrm>
          <a:prstGeom prst="straightConnector1">
            <a:avLst/>
          </a:prstGeom>
          <a:ln w="9525">
            <a:solidFill>
              <a:srgbClr val="00B0F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4" name="Oval 13"/>
          <p:cNvSpPr/>
          <p:nvPr userDrawn="1"/>
        </p:nvSpPr>
        <p:spPr>
          <a:xfrm>
            <a:off x="363985" y="292963"/>
            <a:ext cx="701335" cy="656948"/>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userDrawn="1"/>
        </p:nvSpPr>
        <p:spPr>
          <a:xfrm>
            <a:off x="519343" y="260672"/>
            <a:ext cx="390617" cy="646331"/>
          </a:xfrm>
          <a:prstGeom prst="rect">
            <a:avLst/>
          </a:prstGeom>
          <a:noFill/>
        </p:spPr>
        <p:txBody>
          <a:bodyPr wrap="square" rtlCol="0">
            <a:spAutoFit/>
          </a:bodyPr>
          <a:lstStyle/>
          <a:p>
            <a:pPr algn="ctr"/>
            <a:r>
              <a:rPr lang="en-GB"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3</a:t>
            </a:r>
            <a:endParaRPr lang="en-GB"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3938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ICO slide">
    <p:spTree>
      <p:nvGrpSpPr>
        <p:cNvPr id="1" name=""/>
        <p:cNvGrpSpPr/>
        <p:nvPr/>
      </p:nvGrpSpPr>
      <p:grpSpPr>
        <a:xfrm>
          <a:off x="0" y="0"/>
          <a:ext cx="0" cy="0"/>
          <a:chOff x="0" y="0"/>
          <a:chExt cx="0" cy="0"/>
        </a:xfrm>
      </p:grpSpPr>
      <p:cxnSp>
        <p:nvCxnSpPr>
          <p:cNvPr id="6" name="Straight Connector 5"/>
          <p:cNvCxnSpPr/>
          <p:nvPr userDrawn="1"/>
        </p:nvCxnSpPr>
        <p:spPr>
          <a:xfrm flipV="1">
            <a:off x="204186" y="763480"/>
            <a:ext cx="8522564" cy="3551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154750" y="275208"/>
            <a:ext cx="4572000" cy="261610"/>
          </a:xfrm>
          <a:prstGeom prst="rect">
            <a:avLst/>
          </a:prstGeom>
          <a:noFill/>
        </p:spPr>
        <p:txBody>
          <a:bodyPr wrap="square" rtlCol="0">
            <a:spAutoFit/>
          </a:bodyPr>
          <a:lstStyle/>
          <a:p>
            <a:pPr algn="r"/>
            <a:r>
              <a:rPr lang="en-GB" sz="1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Lesson 3 • Opting out</a:t>
            </a:r>
            <a:endParaRPr lang="en-GB" sz="11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89290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493B94-6AED-4D8D-B892-8A33AD789776}" type="datetimeFigureOut">
              <a:rPr lang="en-GB" smtClean="0"/>
              <a:t>23/08/2013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941E1D-6E9C-4ADB-868F-F722D641C3B8}" type="slidenum">
              <a:rPr lang="en-GB" smtClean="0"/>
              <a:t>‹#›</a:t>
            </a:fld>
            <a:endParaRPr lang="en-GB"/>
          </a:p>
        </p:txBody>
      </p:sp>
    </p:spTree>
    <p:extLst>
      <p:ext uri="{BB962C8B-B14F-4D97-AF65-F5344CB8AC3E}">
        <p14:creationId xmlns:p14="http://schemas.microsoft.com/office/powerpoint/2010/main" val="1380298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493B94-6AED-4D8D-B892-8A33AD789776}" type="datetimeFigureOut">
              <a:rPr lang="en-GB" smtClean="0"/>
              <a:t>23/08/2013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941E1D-6E9C-4ADB-868F-F722D641C3B8}" type="slidenum">
              <a:rPr lang="en-GB" smtClean="0"/>
              <a:t>‹#›</a:t>
            </a:fld>
            <a:endParaRPr lang="en-GB"/>
          </a:p>
        </p:txBody>
      </p:sp>
    </p:spTree>
    <p:extLst>
      <p:ext uri="{BB962C8B-B14F-4D97-AF65-F5344CB8AC3E}">
        <p14:creationId xmlns:p14="http://schemas.microsoft.com/office/powerpoint/2010/main" val="410984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493B94-6AED-4D8D-B892-8A33AD789776}" type="datetimeFigureOut">
              <a:rPr lang="en-GB" smtClean="0"/>
              <a:t>23/08/2013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41E1D-6E9C-4ADB-868F-F722D641C3B8}" type="slidenum">
              <a:rPr lang="en-GB" smtClean="0"/>
              <a:t>‹#›</a:t>
            </a:fld>
            <a:endParaRPr lang="en-GB"/>
          </a:p>
        </p:txBody>
      </p:sp>
    </p:spTree>
    <p:extLst>
      <p:ext uri="{BB962C8B-B14F-4D97-AF65-F5344CB8AC3E}">
        <p14:creationId xmlns:p14="http://schemas.microsoft.com/office/powerpoint/2010/main" val="1610459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privacyublue.co.kk/" TargetMode="External"/><Relationship Id="rId2" Type="http://schemas.openxmlformats.org/officeDocument/2006/relationships/hyperlink" Target="http://www.returns-ubluecompany.co.kk/"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Opting out</a:t>
            </a: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195" y="1340375"/>
            <a:ext cx="8016536" cy="5065017"/>
          </a:xfrm>
          <a:prstGeom prst="rect">
            <a:avLst/>
          </a:prstGeom>
        </p:spPr>
      </p:pic>
    </p:spTree>
    <p:extLst>
      <p:ext uri="{BB962C8B-B14F-4D97-AF65-F5344CB8AC3E}">
        <p14:creationId xmlns:p14="http://schemas.microsoft.com/office/powerpoint/2010/main" val="1475076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7645" y="1081004"/>
            <a:ext cx="8510469" cy="1080119"/>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000" b="1" dirty="0" smtClean="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rPr>
              <a:t>If you tick the box, what will happen?</a:t>
            </a:r>
            <a:endParaRPr lang="en-GB" sz="3000" b="1"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Subtitle 7"/>
          <p:cNvSpPr txBox="1">
            <a:spLocks/>
          </p:cNvSpPr>
          <p:nvPr/>
        </p:nvSpPr>
        <p:spPr>
          <a:xfrm>
            <a:off x="1578279" y="2161123"/>
            <a:ext cx="5411244" cy="3457575"/>
          </a:xfrm>
          <a:prstGeom prst="rect">
            <a:avLst/>
          </a:prstGeom>
          <a:solidFill>
            <a:sysClr val="window" lastClr="FFFFFF"/>
          </a:solidFill>
          <a:ln w="25400" cap="flat" cmpd="sng" algn="ctr">
            <a:solidFill>
              <a:srgbClr val="4F81BD">
                <a:shade val="50000"/>
              </a:srgbClr>
            </a:solidFill>
            <a:prstDash val="solid"/>
          </a:ln>
          <a:effectLst/>
        </p:spPr>
        <p:txBody>
          <a:bodyPr vert="horz" lIns="91440" tIns="45720" rIns="91440" bIns="45720" rtlCol="0" anchor="ctr">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smtClean="0">
              <a:ln>
                <a:noFill/>
              </a:ln>
              <a:solidFill>
                <a:sysClr val="windowText" lastClr="000000">
                  <a:tint val="75000"/>
                </a:sysClr>
              </a:solidFill>
              <a:effectLst/>
              <a:uLnTx/>
              <a:uFillTx/>
              <a:latin typeface="Calibri"/>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smtClean="0">
              <a:ln>
                <a:noFill/>
              </a:ln>
              <a:solidFill>
                <a:sysClr val="windowText" lastClr="000000">
                  <a:tint val="75000"/>
                </a:sysClr>
              </a:solidFill>
              <a:effectLst/>
              <a:uLnTx/>
              <a:uFillTx/>
              <a:latin typeface="Calibri"/>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smtClean="0">
              <a:ln>
                <a:noFill/>
              </a:ln>
              <a:solidFill>
                <a:sysClr val="windowText" lastClr="000000">
                  <a:tint val="75000"/>
                </a:sysClr>
              </a:solidFill>
              <a:effectLst/>
              <a:uLnTx/>
              <a:uFillTx/>
              <a:latin typeface="Calibri"/>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a:ln>
                <a:noFill/>
              </a:ln>
              <a:solidFill>
                <a:sysClr val="windowText" lastClr="000000">
                  <a:tint val="75000"/>
                </a:sysClr>
              </a:solidFill>
              <a:effectLst/>
              <a:uLnTx/>
              <a:uFillTx/>
              <a:latin typeface="Calibri"/>
            </a:endParaRPr>
          </a:p>
        </p:txBody>
      </p:sp>
      <p:sp>
        <p:nvSpPr>
          <p:cNvPr id="5" name="Rectangle 4"/>
          <p:cNvSpPr/>
          <p:nvPr/>
        </p:nvSpPr>
        <p:spPr>
          <a:xfrm>
            <a:off x="3762180" y="3281819"/>
            <a:ext cx="914400" cy="883350"/>
          </a:xfrm>
          <a:prstGeom prst="rect">
            <a:avLst/>
          </a:prstGeom>
          <a:solidFill>
            <a:sysClr val="window" lastClr="FFFFFF"/>
          </a:solidFill>
          <a:ln w="381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i="0" u="none" strike="noStrike" kern="0" cap="none" spc="0" normalizeH="0" baseline="0" noProof="0" dirty="0" smtClean="0">
              <a:ln>
                <a:noFill/>
              </a:ln>
              <a:solidFill>
                <a:prstClr val="white"/>
              </a:solidFill>
              <a:effectLst/>
              <a:uLnTx/>
              <a:uFillTx/>
              <a:latin typeface="Calibri"/>
            </a:endParaRPr>
          </a:p>
        </p:txBody>
      </p:sp>
    </p:spTree>
    <p:extLst>
      <p:ext uri="{BB962C8B-B14F-4D97-AF65-F5344CB8AC3E}">
        <p14:creationId xmlns:p14="http://schemas.microsoft.com/office/powerpoint/2010/main" val="478394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64088" y="1600200"/>
            <a:ext cx="7540668"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3200" b="0" i="0" u="none" strike="noStrike" kern="1200" cap="none" spc="0" normalizeH="0" baseline="0" noProof="0" dirty="0" smtClean="0">
                <a:ln>
                  <a:noFill/>
                </a:ln>
                <a:solidFill>
                  <a:schemeClr val="tx1">
                    <a:lumMod val="50000"/>
                    <a:lumOff val="50000"/>
                  </a:schemeClr>
                </a:solidFill>
                <a:effectLst/>
                <a:uLnTx/>
                <a:uFillTx/>
                <a:latin typeface="Calibri"/>
              </a:rPr>
              <a:t>Thank you for placing an order. Occasionally</a:t>
            </a:r>
            <a:r>
              <a:rPr kumimoji="0" lang="en-GB" sz="3200" b="0" i="0" u="none" strike="noStrike" kern="1200" cap="none" spc="0" normalizeH="0" noProof="0" dirty="0" smtClean="0">
                <a:ln>
                  <a:noFill/>
                </a:ln>
                <a:solidFill>
                  <a:schemeClr val="tx1">
                    <a:lumMod val="50000"/>
                    <a:lumOff val="50000"/>
                  </a:schemeClr>
                </a:solidFill>
                <a:effectLst/>
                <a:uLnTx/>
                <a:uFillTx/>
                <a:latin typeface="Calibri"/>
              </a:rPr>
              <a:t> </a:t>
            </a:r>
            <a:r>
              <a:rPr kumimoji="0" lang="en-GB" sz="3200" b="0" i="0" u="none" strike="noStrike" kern="1200" cap="none" spc="0" normalizeH="0" baseline="0" noProof="0" dirty="0" smtClean="0">
                <a:ln>
                  <a:noFill/>
                </a:ln>
                <a:solidFill>
                  <a:schemeClr val="tx1">
                    <a:lumMod val="50000"/>
                    <a:lumOff val="50000"/>
                  </a:schemeClr>
                </a:solidFill>
                <a:effectLst/>
                <a:uLnTx/>
                <a:uFillTx/>
                <a:latin typeface="Calibri"/>
              </a:rPr>
              <a:t>we make available to customers offers from other reputable companies. If you do not wish to receive further offers please tick the box below.</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smtClean="0">
              <a:ln>
                <a:noFill/>
              </a:ln>
              <a:solidFill>
                <a:sysClr val="windowText" lastClr="000000"/>
              </a:solidFill>
              <a:effectLst/>
              <a:uLnTx/>
              <a:uFillTx/>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smtClean="0">
              <a:ln>
                <a:noFill/>
              </a:ln>
              <a:solidFill>
                <a:sysClr val="windowText" lastClr="000000"/>
              </a:solidFill>
              <a:effectLst/>
              <a:uLnTx/>
              <a:uFillTx/>
              <a:latin typeface="Calibri"/>
            </a:endParaRPr>
          </a:p>
          <a:p>
            <a:pPr marL="342900" marR="0" lvl="0" indent="-342900" algn="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smtClean="0">
              <a:ln>
                <a:noFill/>
              </a:ln>
              <a:solidFill>
                <a:sysClr val="windowText" lastClr="000000"/>
              </a:solidFill>
              <a:effectLst/>
              <a:uLnTx/>
              <a:uFillTx/>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smtClean="0">
              <a:ln>
                <a:noFill/>
              </a:ln>
              <a:solidFill>
                <a:sysClr val="windowText" lastClr="000000"/>
              </a:solidFill>
              <a:effectLst/>
              <a:uLnTx/>
              <a:uFillTx/>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smtClean="0">
              <a:ln>
                <a:noFill/>
              </a:ln>
              <a:solidFill>
                <a:sysClr val="windowText" lastClr="000000"/>
              </a:solidFill>
              <a:effectLst/>
              <a:uLnTx/>
              <a:uFillTx/>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smtClean="0">
              <a:ln>
                <a:noFill/>
              </a:ln>
              <a:solidFill>
                <a:sysClr val="windowText" lastClr="000000"/>
              </a:solidFill>
              <a:effectLst/>
              <a:uLnTx/>
              <a:uFillTx/>
              <a:latin typeface="Calibri"/>
            </a:endParaRPr>
          </a:p>
        </p:txBody>
      </p:sp>
      <p:sp>
        <p:nvSpPr>
          <p:cNvPr id="3" name="Rectangle 2"/>
          <p:cNvSpPr/>
          <p:nvPr/>
        </p:nvSpPr>
        <p:spPr>
          <a:xfrm>
            <a:off x="6569201" y="4474557"/>
            <a:ext cx="914400" cy="914400"/>
          </a:xfrm>
          <a:prstGeom prst="rect">
            <a:avLst/>
          </a:prstGeom>
          <a:solidFill>
            <a:sysClr val="window" lastClr="FFFFFF"/>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a:endParaRPr>
          </a:p>
        </p:txBody>
      </p:sp>
    </p:spTree>
    <p:extLst>
      <p:ext uri="{BB962C8B-B14F-4D97-AF65-F5344CB8AC3E}">
        <p14:creationId xmlns:p14="http://schemas.microsoft.com/office/powerpoint/2010/main" val="1078019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94570" y="1189687"/>
            <a:ext cx="8148181" cy="550547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2800" b="0" i="0"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Verdana" panose="020B0604030504040204" pitchFamily="34" charset="0"/>
              </a:rPr>
              <a:t>Thank you for registering to be a member of the ‘Free Games for Computers Club’. Each month we send out emails detailing</a:t>
            </a:r>
            <a:r>
              <a:rPr kumimoji="0" lang="en-GB" sz="2800" b="0" i="0" u="none" strike="noStrike" kern="1200" cap="none" spc="0" normalizeH="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en-GB" sz="2800" b="0" i="0"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Verdana" panose="020B0604030504040204" pitchFamily="34" charset="0"/>
              </a:rPr>
              <a:t>new games available to members. Please </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2800" b="0" i="0"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Verdana" panose="020B0604030504040204" pitchFamily="34" charset="0"/>
              </a:rPr>
              <a:t>tick the box below if you would like to receive our email.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0"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1"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1"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1"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2000" b="0" i="1"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Verdana" panose="020B0604030504040204" pitchFamily="34" charset="0"/>
              </a:rPr>
              <a:t>Please note that we occasionally make our membership list details available to other games companies. By ticking the box you are also agreeing to receive emails from other companies.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0" u="none" strike="noStrike" kern="1200" cap="none" spc="0" normalizeH="0" baseline="0" noProof="0" dirty="0" smtClean="0">
              <a:ln>
                <a:noFill/>
              </a:ln>
              <a:solidFill>
                <a:sysClr val="windowText" lastClr="000000"/>
              </a:solidFill>
              <a:effectLst/>
              <a:uLnTx/>
              <a:uFillTx/>
              <a:latin typeface="Calibri"/>
            </a:endParaRPr>
          </a:p>
          <a:p>
            <a:pPr marL="342900" marR="0" lvl="0" indent="-342900" algn="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0" u="none" strike="noStrike" kern="1200" cap="none" spc="0" normalizeH="0" baseline="0" noProof="0" dirty="0" smtClean="0">
              <a:ln>
                <a:noFill/>
              </a:ln>
              <a:solidFill>
                <a:sysClr val="windowText" lastClr="000000"/>
              </a:solidFill>
              <a:effectLst/>
              <a:uLnTx/>
              <a:uFillTx/>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800" b="0" i="0" u="none" strike="noStrike" kern="1200" cap="none" spc="0" normalizeH="0" baseline="0" noProof="0" dirty="0" smtClean="0">
                <a:ln>
                  <a:noFill/>
                </a:ln>
                <a:solidFill>
                  <a:sysClr val="windowText" lastClr="000000"/>
                </a:solidFill>
                <a:effectLst/>
                <a:uLnTx/>
                <a:uFillTx/>
                <a:latin typeface="Calibri"/>
              </a:rPr>
              <a:t> </a:t>
            </a:r>
            <a:endParaRPr kumimoji="0" lang="en-GB" sz="2800" b="0" i="0" u="none" strike="noStrike" kern="1200" cap="none" spc="0" normalizeH="0" baseline="0" noProof="0" dirty="0">
              <a:ln>
                <a:noFill/>
              </a:ln>
              <a:solidFill>
                <a:sysClr val="windowText" lastClr="000000"/>
              </a:solidFill>
              <a:effectLst/>
              <a:uLnTx/>
              <a:uFillTx/>
              <a:latin typeface="Calibri"/>
            </a:endParaRPr>
          </a:p>
        </p:txBody>
      </p:sp>
      <p:sp>
        <p:nvSpPr>
          <p:cNvPr id="3" name="Rectangle 2"/>
          <p:cNvSpPr/>
          <p:nvPr/>
        </p:nvSpPr>
        <p:spPr>
          <a:xfrm>
            <a:off x="6891730" y="3942424"/>
            <a:ext cx="914400" cy="914400"/>
          </a:xfrm>
          <a:prstGeom prst="rect">
            <a:avLst/>
          </a:prstGeom>
          <a:solidFill>
            <a:sysClr val="window" lastClr="FFFFFF"/>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a:endParaRPr>
          </a:p>
        </p:txBody>
      </p:sp>
    </p:spTree>
    <p:extLst>
      <p:ext uri="{BB962C8B-B14F-4D97-AF65-F5344CB8AC3E}">
        <p14:creationId xmlns:p14="http://schemas.microsoft.com/office/powerpoint/2010/main" val="3033002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44674" y="922270"/>
            <a:ext cx="8210811" cy="502387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GB" sz="2800" b="0" i="0" u="dash" strike="noStrike" kern="1200" cap="none" spc="0" normalizeH="0" baseline="0" noProof="0" dirty="0" err="1" smtClean="0">
                <a:ln>
                  <a:noFill/>
                </a:ln>
                <a:solidFill>
                  <a:srgbClr val="1F497D"/>
                </a:solidFill>
                <a:effectLst/>
                <a:uLnTx/>
                <a:uFillTx/>
                <a:latin typeface="Verdana" panose="020B0604030504040204" pitchFamily="34" charset="0"/>
                <a:ea typeface="Verdana" panose="020B0604030504040204" pitchFamily="34" charset="0"/>
                <a:cs typeface="Verdana" panose="020B0604030504040204" pitchFamily="34" charset="0"/>
              </a:rPr>
              <a:t>Ublue</a:t>
            </a:r>
            <a:r>
              <a:rPr kumimoji="0" lang="en-GB" sz="2800" b="0" i="0" u="dash" strike="noStrike" kern="1200" cap="none" spc="0" normalizeH="0" baseline="0" noProof="0" dirty="0" smtClean="0">
                <a:ln>
                  <a:noFill/>
                </a:ln>
                <a:solidFill>
                  <a:srgbClr val="1F497D"/>
                </a:solidFill>
                <a:effectLst/>
                <a:uLnTx/>
                <a:uFillTx/>
                <a:latin typeface="Verdana" panose="020B0604030504040204" pitchFamily="34" charset="0"/>
                <a:ea typeface="Verdana" panose="020B0604030504040204" pitchFamily="34" charset="0"/>
                <a:cs typeface="Verdana" panose="020B0604030504040204" pitchFamily="34" charset="0"/>
              </a:rPr>
              <a:t> Company Terms and Conditions</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Verdana" panose="020B0604030504040204" pitchFamily="34" charset="0"/>
              </a:rPr>
              <a:t>Offers valid until 20/9/20. Discounts not available on blue priced items. Free delivery for all orders over £50. All goods supplied subject to our terms and conditions. For full details on returning goods see page 17 or go to the relevant page on our website </a:t>
            </a:r>
            <a:r>
              <a:rPr kumimoji="0" lang="en-GB" sz="2400" b="0" i="0"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Verdana" panose="020B0604030504040204" pitchFamily="34" charset="0"/>
                <a:hlinkClick r:id="rId2"/>
              </a:rPr>
              <a:t>www.returns-ubluecompany.co.kk</a:t>
            </a:r>
            <a:r>
              <a:rPr kumimoji="0" lang="en-GB" sz="2400" b="0" i="0"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Verdana" panose="020B0604030504040204" pitchFamily="34" charset="0"/>
              </a:rPr>
              <a:t>  All deliveries will require a signature. Please ensure arrangements are made for where packages may be received in the case of known absence from the delivery address. If you do not wish to be contacted by other companies for marketing purposes tick this box.     For full details of our privacy policy please go to </a:t>
            </a:r>
            <a:r>
              <a:rPr kumimoji="0" lang="en-GB" sz="2400" b="0" i="0"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Verdana" panose="020B0604030504040204" pitchFamily="34" charset="0"/>
                <a:hlinkClick r:id="rId3"/>
              </a:rPr>
              <a:t>www.privacyublue.co.kk</a:t>
            </a:r>
            <a:endParaRPr kumimoji="0" lang="en-GB" sz="2400" b="0" i="0" u="none" strike="noStrike" kern="1200" cap="none" spc="0" normalizeH="0" baseline="0" noProof="0" dirty="0" smtClean="0">
              <a:ln>
                <a:noFill/>
              </a:ln>
              <a:solidFill>
                <a:sysClr val="windowText" lastClr="00000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ysClr val="windowText" lastClr="000000"/>
              </a:solidFill>
              <a:effectLst/>
              <a:uLnTx/>
              <a:uFillTx/>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0" u="none" strike="noStrike" kern="1200" cap="none" spc="0" normalizeH="0" baseline="0" noProof="0" dirty="0" smtClean="0">
              <a:ln>
                <a:noFill/>
              </a:ln>
              <a:solidFill>
                <a:sysClr val="windowText" lastClr="000000"/>
              </a:solidFill>
              <a:effectLst/>
              <a:uLnTx/>
              <a:uFillTx/>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1" u="none" strike="noStrike" kern="1200" cap="none" spc="0" normalizeH="0" baseline="0" noProof="0" dirty="0" smtClean="0">
              <a:ln>
                <a:noFill/>
              </a:ln>
              <a:solidFill>
                <a:sysClr val="windowText" lastClr="000000"/>
              </a:solidFill>
              <a:effectLst/>
              <a:uLnTx/>
              <a:uFillTx/>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1" u="none" strike="noStrike" kern="1200" cap="none" spc="0" normalizeH="0" baseline="0" noProof="0" dirty="0" smtClean="0">
              <a:ln>
                <a:noFill/>
              </a:ln>
              <a:solidFill>
                <a:sysClr val="windowText" lastClr="000000"/>
              </a:solidFill>
              <a:effectLst/>
              <a:uLnTx/>
              <a:uFillTx/>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0" u="none" strike="noStrike" kern="1200" cap="none" spc="0" normalizeH="0" baseline="0" noProof="0" dirty="0" smtClean="0">
              <a:ln>
                <a:noFill/>
              </a:ln>
              <a:solidFill>
                <a:sysClr val="windowText" lastClr="000000"/>
              </a:solidFill>
              <a:effectLst/>
              <a:uLnTx/>
              <a:uFillTx/>
              <a:latin typeface="Calibri"/>
            </a:endParaRPr>
          </a:p>
          <a:p>
            <a:pPr marL="342900" marR="0" lvl="0" indent="-342900" algn="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0" u="none" strike="noStrike" kern="1200" cap="none" spc="0" normalizeH="0" baseline="0" noProof="0" dirty="0" smtClean="0">
              <a:ln>
                <a:noFill/>
              </a:ln>
              <a:solidFill>
                <a:sysClr val="windowText" lastClr="000000"/>
              </a:solidFill>
              <a:effectLst/>
              <a:uLnTx/>
              <a:uFillTx/>
              <a:latin typeface="Calibri"/>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800" b="0" i="0" u="none" strike="noStrike" kern="1200" cap="none" spc="0" normalizeH="0" baseline="0" noProof="0" dirty="0" smtClean="0">
                <a:ln>
                  <a:noFill/>
                </a:ln>
                <a:solidFill>
                  <a:sysClr val="windowText" lastClr="000000"/>
                </a:solidFill>
                <a:effectLst/>
                <a:uLnTx/>
                <a:uFillTx/>
                <a:latin typeface="Calibri"/>
              </a:rPr>
              <a:t> </a:t>
            </a:r>
            <a:endParaRPr kumimoji="0" lang="en-GB" sz="2800" b="0" i="0" u="none" strike="noStrike" kern="1200" cap="none" spc="0" normalizeH="0" baseline="0" noProof="0" dirty="0">
              <a:ln>
                <a:noFill/>
              </a:ln>
              <a:solidFill>
                <a:sysClr val="windowText" lastClr="000000"/>
              </a:solidFill>
              <a:effectLst/>
              <a:uLnTx/>
              <a:uFillTx/>
              <a:latin typeface="Calibri"/>
            </a:endParaRPr>
          </a:p>
        </p:txBody>
      </p:sp>
      <p:sp>
        <p:nvSpPr>
          <p:cNvPr id="3" name="Rectangle 2"/>
          <p:cNvSpPr/>
          <p:nvPr/>
        </p:nvSpPr>
        <p:spPr>
          <a:xfrm>
            <a:off x="1978646" y="5766123"/>
            <a:ext cx="288032" cy="360040"/>
          </a:xfrm>
          <a:prstGeom prst="rect">
            <a:avLst/>
          </a:prstGeom>
          <a:solidFill>
            <a:sysClr val="window" lastClr="FFFFFF"/>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a:endParaRPr>
          </a:p>
        </p:txBody>
      </p:sp>
    </p:spTree>
    <p:extLst>
      <p:ext uri="{BB962C8B-B14F-4D97-AF65-F5344CB8AC3E}">
        <p14:creationId xmlns:p14="http://schemas.microsoft.com/office/powerpoint/2010/main" val="30728084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310</TotalTime>
  <Words>238</Words>
  <Application>Microsoft Office PowerPoint</Application>
  <PresentationFormat>On-screen Show (4:3)</PresentationFormat>
  <Paragraphs>30</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Opting out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ICO Schools Project - KS2 Primary Resources - Activity Three PowerPoint</dc:title>
  <dc:creator>Information Commissioner's Office</dc:creator>
  <cp:keywords>Information Commissioner, Information Commissioner's Office, ICO, Freedom of Information Act, Data Protection Act, Personal Data, Personal Information, Access to Information, Education, Resources For Schools, Request For Information</cp:keywords>
  <cp:lastModifiedBy>Laura Wyatt</cp:lastModifiedBy>
  <cp:revision>62</cp:revision>
  <dcterms:created xsi:type="dcterms:W3CDTF">2013-07-15T15:09:54Z</dcterms:created>
  <dcterms:modified xsi:type="dcterms:W3CDTF">2013-08-23T11:44:58Z</dcterms:modified>
</cp:coreProperties>
</file>