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281" r:id="rId2"/>
    <p:sldId id="377" r:id="rId3"/>
    <p:sldId id="334" r:id="rId4"/>
    <p:sldId id="376" r:id="rId5"/>
    <p:sldId id="314" r:id="rId6"/>
    <p:sldId id="371" r:id="rId7"/>
    <p:sldId id="372" r:id="rId8"/>
    <p:sldId id="344" r:id="rId9"/>
    <p:sldId id="359" r:id="rId10"/>
    <p:sldId id="369" r:id="rId11"/>
    <p:sldId id="350" r:id="rId12"/>
    <p:sldId id="374" r:id="rId13"/>
    <p:sldId id="367" r:id="rId14"/>
  </p:sldIdLst>
  <p:sldSz cx="16257588" cy="9144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verpass" panose="020B0604020202020204" charset="0"/>
      <p:regular r:id="rId21"/>
      <p:bold r:id="rId22"/>
      <p:italic r:id="rId23"/>
      <p:boldItalic r:id="rId24"/>
    </p:embeddedFont>
    <p:embeddedFont>
      <p:font typeface="Overpass Mono" panose="00000509000000000000" pitchFamily="50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Nietopski" initials="SN" lastIdx="3" clrIdx="0">
    <p:extLst>
      <p:ext uri="{19B8F6BF-5375-455C-9EA6-DF929625EA0E}">
        <p15:presenceInfo xmlns:p15="http://schemas.microsoft.com/office/powerpoint/2012/main" userId="Sarah Nietopski" providerId="None"/>
      </p:ext>
    </p:extLst>
  </p:cmAuthor>
  <p:cmAuthor id="2" name="Ger Graus" initials="GG" lastIdx="4" clrIdx="1">
    <p:extLst>
      <p:ext uri="{19B8F6BF-5375-455C-9EA6-DF929625EA0E}">
        <p15:presenceInfo xmlns:p15="http://schemas.microsoft.com/office/powerpoint/2012/main" userId="S::ger.graus@ico.org.uk::2c3eda81-664f-45aa-9130-b5e7537e5789" providerId="AD"/>
      </p:ext>
    </p:extLst>
  </p:cmAuthor>
  <p:cmAuthor id="3" name="Sarah Nietopski" initials="SN [2]" lastIdx="3" clrIdx="2">
    <p:extLst>
      <p:ext uri="{19B8F6BF-5375-455C-9EA6-DF929625EA0E}">
        <p15:presenceInfo xmlns:p15="http://schemas.microsoft.com/office/powerpoint/2012/main" userId="S-1-5-21-1598838018-3775903872-2167328690-21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67"/>
    <a:srgbClr val="FAFAFA"/>
    <a:srgbClr val="F5F5F5"/>
    <a:srgbClr val="F6FFED"/>
    <a:srgbClr val="ECFAE3"/>
    <a:srgbClr val="791D7E"/>
    <a:srgbClr val="F5992C"/>
    <a:srgbClr val="EC008C"/>
    <a:srgbClr val="F6E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98A8D-D256-447F-8430-766CE4F754C4}" v="21" dt="2021-07-01T10:10:48.421"/>
    <p1510:client id="{973B9A1A-BBE7-4D8E-8CEE-57F304FC12DE}" v="3" dt="2021-06-30T14:23:56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84121" autoAdjust="0"/>
  </p:normalViewPr>
  <p:slideViewPr>
    <p:cSldViewPr snapToGrid="0" snapToObjects="1">
      <p:cViewPr>
        <p:scale>
          <a:sx n="70" d="100"/>
          <a:sy n="70" d="100"/>
        </p:scale>
        <p:origin x="108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16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7B3DA-18AE-1B40-A928-55A1D5D5E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5AB36-A73A-8444-A5CF-E13FBD74E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B3CD-2BA3-8C4D-8C72-759861E11A7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14DFE-5ED3-AC40-B8F3-5F624BB2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91278-5AC2-704D-879F-2B8582B88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D3A7B-1E1C-CA48-A2D7-16C992B50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9F94F-F3DB-7940-8B35-082588D94EBE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12835-E945-734F-925E-26681104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</a:t>
            </a:r>
            <a:endParaRPr lang="en-GB" sz="16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Atgoffwch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gallan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bob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amser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ddiffodd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yw’r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rheiny’n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mynd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boen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neu'n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tynnu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sylw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.
Mae cod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newydd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yr ICO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golygu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na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ddylai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plant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hysbysiadau'n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awtomatig</a:t>
            </a:r>
            <a:r>
              <a:rPr lang="en-GB" sz="160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– dim ond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byddan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newid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gosodiadau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optio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mewn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dylen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solidFill>
                  <a:srgbClr val="3C4043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2 (10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28575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 panose="020B0604020202020204" pitchFamily="34" charset="0"/>
              <a:buChar char="•"/>
            </a:pP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Eglurwch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sefyllfa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Ella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Pam y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gallai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hi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eisiau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tynnu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lluniau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lawr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
Beth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meddwl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Ella'n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olygu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wrth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'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aseline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600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'?</a:t>
            </a:r>
            <a:endParaRPr lang="en-GB" sz="1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4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2 (10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Mae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cynnwys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olion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rydyn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ni’n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gadael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Gall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gynnwys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negeseuon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rydyn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ni’n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rhannu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a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lluniau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rydyn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ni’n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huwchlwytho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neu'n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tagio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ynddyn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feddwl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am y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dyfodol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dychmygu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gwneud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cais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swydd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oes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lluniau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annifyr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ohonyn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negeseuon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annifyr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gallai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hynny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effeithio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siawns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swydd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 
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Rhannwch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Beth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sy’n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creu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6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? </a:t>
            </a:r>
            <a:r>
              <a:rPr lang="en-GB" sz="1600" b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i’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a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iddyn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lenwi'r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templed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greu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darlun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o'r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allai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ffurfio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ôl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troed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digidol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nodweddiadol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rhywun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arddegau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Atgoffwch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beidio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â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datgelu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benodol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gweithgareddau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ar-lein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hunain</a:t>
            </a: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320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4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Athro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/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athrawes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unig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61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None/>
              <a:tabLst/>
              <a:defRPr/>
            </a:pPr>
            <a:r>
              <a:rPr lang="en-GB" sz="1600" b="1" u="sng" kern="12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Deilliannau</a:t>
            </a:r>
            <a:r>
              <a:rPr lang="en-GB" sz="1600" b="1" u="sng" kern="12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kern="12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dysgu</a:t>
            </a:r>
            <a:r>
              <a:rPr lang="en-GB" sz="1600" b="1" u="sng" kern="12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(5 </a:t>
            </a:r>
            <a:r>
              <a:rPr lang="en-GB" sz="1600" b="1" u="sng" kern="1200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kern="12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
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Nod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wers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hon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annog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ifanc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feddwl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ofalus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a'u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preifatrwydd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lawrlwytho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apiau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dechreuol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 (5 </a:t>
            </a:r>
            <a:r>
              <a:rPr lang="en-GB" sz="1600" b="1" u="sng" dirty="0" err="1">
                <a:latin typeface="+mn-lt"/>
                <a:ea typeface="Calibri"/>
                <a:cs typeface="Calibri"/>
                <a:sym typeface="Calibri"/>
              </a:rPr>
              <a:t>munud</a:t>
            </a:r>
            <a:r>
              <a:rPr lang="en-GB" sz="1600" b="1" u="sng" dirty="0"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Defnyddiwch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ymarfer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hwn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modd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ddechrau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sgwrs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wirio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dealltwriaeth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gyfryngau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technoleg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sy'n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galluogi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gyfathrebu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rhannu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pethau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gyda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phobl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eraill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e.e.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lluniau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fideos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sgwrsio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
Gall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bleidleisio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â'u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dwylo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redeg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wahanol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gorneli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o'r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fynegi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barn.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Gofynnwch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gyfiawnhau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pam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teimlo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Rhowch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wybod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i’r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myfyrwyr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ydyn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dan 13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 bod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ganddyn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gyfrif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fyddan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mynd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drafferth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ond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dweud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oedolyn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dibynadwy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er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mwyn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sicrhau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defnyddio’r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cyfrif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ddiogel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Mae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cwmnïau'n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aml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gosod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terfyn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oedran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gofynnol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13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bod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ifanc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ddigon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ymwybyddiaeth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ddefnyddio'r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cyfryngau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cymdeithasol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ogystal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â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chael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hamddiffyn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rhag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unrhyw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gynnwys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gofidus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pan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fyddan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y-GB" b="1" noProof="0" dirty="0"/>
              <a:t>Gweithgaredd 1 (20 munud)</a:t>
            </a:r>
          </a:p>
          <a:p>
            <a:pPr marL="28575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B0604020202020204" pitchFamily="34" charset="0"/>
              <a:buChar char="•"/>
            </a:pPr>
            <a:r>
              <a:rPr lang="cy-GB" noProof="0" dirty="0"/>
              <a:t>Dangoswch y sleid ragarweiniol hon i’r myfyrwyr. Mae Bilal a'i ffrind, Ella, yn trafod ap cyfryngau cymdeithasol newydd, Pix.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9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600" b="1" u="sng" dirty="0" err="1">
                <a:solidFill>
                  <a:srgbClr val="000000"/>
                </a:solidFill>
              </a:rPr>
              <a:t>Gweithgaredd</a:t>
            </a:r>
            <a:r>
              <a:rPr lang="en-GB" sz="1600" b="1" u="sng" dirty="0">
                <a:solidFill>
                  <a:srgbClr val="000000"/>
                </a:solidFill>
              </a:rPr>
              <a:t> 1</a:t>
            </a:r>
          </a:p>
          <a:p>
            <a:pPr marL="28575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B0604020202020204" pitchFamily="34" charset="0"/>
              <a:buChar char="•"/>
            </a:pPr>
            <a:r>
              <a:rPr lang="en-GB" sz="1600" dirty="0" err="1">
                <a:solidFill>
                  <a:srgbClr val="000000"/>
                </a:solidFill>
              </a:rPr>
              <a:t>Fel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dosbarth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gofynnwch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i'r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disgyblion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drafod</a:t>
            </a:r>
            <a:r>
              <a:rPr lang="en-GB" sz="1600" dirty="0">
                <a:solidFill>
                  <a:srgbClr val="000000"/>
                </a:solidFill>
              </a:rPr>
              <a:t> pam </a:t>
            </a:r>
            <a:r>
              <a:rPr lang="en-GB" sz="1600" dirty="0" err="1">
                <a:solidFill>
                  <a:srgbClr val="000000"/>
                </a:solidFill>
              </a:rPr>
              <a:t>mae’n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syniad</a:t>
            </a:r>
            <a:r>
              <a:rPr lang="en-GB" sz="1600" dirty="0">
                <a:solidFill>
                  <a:srgbClr val="000000"/>
                </a:solidFill>
              </a:rPr>
              <a:t> da </a:t>
            </a:r>
            <a:r>
              <a:rPr lang="en-GB" sz="1600" dirty="0" err="1">
                <a:solidFill>
                  <a:srgbClr val="000000"/>
                </a:solidFill>
              </a:rPr>
              <a:t>siarad</a:t>
            </a:r>
            <a:r>
              <a:rPr lang="en-GB" sz="1600" dirty="0">
                <a:solidFill>
                  <a:srgbClr val="000000"/>
                </a:solidFill>
              </a:rPr>
              <a:t> ag </a:t>
            </a:r>
            <a:r>
              <a:rPr lang="en-GB" sz="1600" dirty="0" err="1">
                <a:solidFill>
                  <a:srgbClr val="000000"/>
                </a:solidFill>
              </a:rPr>
              <a:t>oedolyn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dibynadwy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lawrlwytho</a:t>
            </a:r>
            <a:r>
              <a:rPr lang="en-GB" sz="1600" dirty="0">
                <a:solidFill>
                  <a:srgbClr val="000000"/>
                </a:solidFill>
              </a:rPr>
              <a:t> ap </a:t>
            </a:r>
            <a:r>
              <a:rPr lang="en-GB" sz="1600" dirty="0" err="1">
                <a:solidFill>
                  <a:srgbClr val="000000"/>
                </a:solidFill>
              </a:rPr>
              <a:t>newydd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r>
              <a:rPr lang="en-GB" sz="1600" i="1" dirty="0">
                <a:solidFill>
                  <a:srgbClr val="000000"/>
                </a:solidFill>
              </a:rPr>
              <a:t>(I </a:t>
            </a:r>
            <a:r>
              <a:rPr lang="en-GB" sz="1600" i="1" dirty="0" err="1">
                <a:solidFill>
                  <a:srgbClr val="000000"/>
                </a:solidFill>
              </a:rPr>
              <a:t>wirio</a:t>
            </a:r>
            <a:r>
              <a:rPr lang="en-GB" sz="1600" i="1" dirty="0">
                <a:solidFill>
                  <a:srgbClr val="000000"/>
                </a:solidFill>
              </a:rPr>
              <a:t> bod yr ap </a:t>
            </a:r>
            <a:r>
              <a:rPr lang="en-GB" sz="1600" i="1" dirty="0" err="1">
                <a:solidFill>
                  <a:srgbClr val="000000"/>
                </a:solidFill>
              </a:rPr>
              <a:t>yn</a:t>
            </a:r>
            <a:r>
              <a:rPr lang="en-GB" sz="1600" i="1" dirty="0">
                <a:solidFill>
                  <a:srgbClr val="000000"/>
                </a:solidFill>
              </a:rPr>
              <a:t> addas </a:t>
            </a:r>
            <a:r>
              <a:rPr lang="en-GB" sz="1600" i="1" dirty="0" err="1">
                <a:solidFill>
                  <a:srgbClr val="000000"/>
                </a:solidFill>
              </a:rPr>
              <a:t>ar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gyfer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eich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oedran</a:t>
            </a:r>
            <a:r>
              <a:rPr lang="en-GB" sz="1600" i="1" dirty="0">
                <a:solidFill>
                  <a:srgbClr val="000000"/>
                </a:solidFill>
              </a:rPr>
              <a:t>, </a:t>
            </a:r>
            <a:r>
              <a:rPr lang="en-GB" sz="1600" i="1" dirty="0" err="1">
                <a:solidFill>
                  <a:srgbClr val="000000"/>
                </a:solidFill>
              </a:rPr>
              <a:t>mae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rhai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apiau'n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costio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arian</a:t>
            </a:r>
            <a:r>
              <a:rPr lang="en-GB" sz="1600" i="1" dirty="0">
                <a:solidFill>
                  <a:srgbClr val="000000"/>
                </a:solidFill>
              </a:rPr>
              <a:t> neu </a:t>
            </a:r>
            <a:r>
              <a:rPr lang="en-GB" sz="1600" i="1" dirty="0" err="1">
                <a:solidFill>
                  <a:srgbClr val="000000"/>
                </a:solidFill>
              </a:rPr>
              <a:t>mae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angen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prynu</a:t>
            </a:r>
            <a:r>
              <a:rPr lang="en-GB" sz="1600" i="1" dirty="0">
                <a:solidFill>
                  <a:srgbClr val="000000"/>
                </a:solidFill>
              </a:rPr>
              <a:t> o </a:t>
            </a:r>
            <a:r>
              <a:rPr lang="en-GB" sz="1600" i="1" dirty="0" err="1">
                <a:solidFill>
                  <a:srgbClr val="000000"/>
                </a:solidFill>
              </a:rPr>
              <a:t>fewn</a:t>
            </a:r>
            <a:r>
              <a:rPr lang="en-GB" sz="1600" i="1" dirty="0">
                <a:solidFill>
                  <a:srgbClr val="000000"/>
                </a:solidFill>
              </a:rPr>
              <a:t> yr ap, </a:t>
            </a:r>
            <a:r>
              <a:rPr lang="en-GB" sz="1600" i="1" dirty="0" err="1">
                <a:solidFill>
                  <a:srgbClr val="000000"/>
                </a:solidFill>
              </a:rPr>
              <a:t>i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sicrhau</a:t>
            </a:r>
            <a:r>
              <a:rPr lang="en-GB" sz="1600" i="1" dirty="0">
                <a:solidFill>
                  <a:srgbClr val="000000"/>
                </a:solidFill>
              </a:rPr>
              <a:t> bod yr ap </a:t>
            </a:r>
            <a:r>
              <a:rPr lang="en-GB" sz="1600" i="1" dirty="0" err="1">
                <a:solidFill>
                  <a:srgbClr val="000000"/>
                </a:solidFill>
              </a:rPr>
              <a:t>yn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ddiogel</a:t>
            </a:r>
            <a:r>
              <a:rPr lang="en-GB" sz="1600" i="1" dirty="0">
                <a:solidFill>
                  <a:srgbClr val="000000"/>
                </a:solidFill>
              </a:rPr>
              <a:t>, </a:t>
            </a:r>
            <a:r>
              <a:rPr lang="en-GB" sz="1600" i="1" dirty="0" err="1">
                <a:solidFill>
                  <a:srgbClr val="000000"/>
                </a:solidFill>
              </a:rPr>
              <a:t>i'ch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helpu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i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ddiogelu’ch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preifatrwydd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a'ch</a:t>
            </a:r>
            <a:r>
              <a:rPr lang="en-GB" sz="1600" i="1" dirty="0">
                <a:solidFill>
                  <a:srgbClr val="000000"/>
                </a:solidFill>
              </a:rPr>
              <a:t> data </a:t>
            </a:r>
            <a:r>
              <a:rPr lang="en-GB" sz="1600" i="1" dirty="0" err="1">
                <a:solidFill>
                  <a:srgbClr val="000000"/>
                </a:solidFill>
              </a:rPr>
              <a:t>e.e.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drwy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wirio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gosodiadau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preifatrwydd</a:t>
            </a:r>
            <a:r>
              <a:rPr lang="en-GB" sz="1600" i="1" dirty="0">
                <a:solidFill>
                  <a:srgbClr val="000000"/>
                </a:solidFill>
              </a:rPr>
              <a:t> , </a:t>
            </a:r>
            <a:r>
              <a:rPr lang="en-GB" sz="1600" i="1" dirty="0" err="1">
                <a:solidFill>
                  <a:srgbClr val="000000"/>
                </a:solidFill>
              </a:rPr>
              <a:t>gosod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cyfrineiriau</a:t>
            </a:r>
            <a:r>
              <a:rPr lang="en-GB" sz="1600" i="1" dirty="0">
                <a:solidFill>
                  <a:srgbClr val="000000"/>
                </a:solidFill>
              </a:rPr>
              <a:t> </a:t>
            </a:r>
            <a:r>
              <a:rPr lang="en-GB" sz="1600" i="1" dirty="0" err="1">
                <a:solidFill>
                  <a:srgbClr val="000000"/>
                </a:solidFill>
              </a:rPr>
              <a:t>cryf</a:t>
            </a:r>
            <a:r>
              <a:rPr lang="en-GB" sz="1600" i="1" dirty="0">
                <a:solidFill>
                  <a:srgbClr val="000000"/>
                </a:solidFill>
              </a:rPr>
              <a:t>)</a:t>
            </a:r>
            <a:r>
              <a:rPr lang="en-GB" sz="1600" dirty="0">
                <a:solidFill>
                  <a:srgbClr val="000000"/>
                </a:solidFill>
              </a:rPr>
              <a:t>
</a:t>
            </a:r>
            <a:r>
              <a:rPr lang="en-GB" sz="1600" dirty="0" err="1">
                <a:solidFill>
                  <a:srgbClr val="000000"/>
                </a:solidFill>
              </a:rPr>
              <a:t>Ailgrynhowch</a:t>
            </a:r>
            <a:r>
              <a:rPr lang="en-GB" sz="1600" dirty="0">
                <a:solidFill>
                  <a:srgbClr val="000000"/>
                </a:solidFill>
              </a:rPr>
              <a:t> y </a:t>
            </a:r>
            <a:r>
              <a:rPr lang="en-GB" sz="1600" dirty="0" err="1">
                <a:solidFill>
                  <a:srgbClr val="000000"/>
                </a:solidFill>
              </a:rPr>
              <a:t>diffiniad</a:t>
            </a:r>
            <a:r>
              <a:rPr lang="en-GB" sz="1600" dirty="0">
                <a:solidFill>
                  <a:srgbClr val="000000"/>
                </a:solidFill>
              </a:rPr>
              <a:t> o '</a:t>
            </a:r>
            <a:r>
              <a:rPr lang="en-GB" sz="1600" dirty="0" err="1">
                <a:solidFill>
                  <a:srgbClr val="000000"/>
                </a:solidFill>
              </a:rPr>
              <a:t>ddata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' o </a:t>
            </a:r>
            <a:r>
              <a:rPr lang="en-GB" sz="1600" b="1" dirty="0" err="1">
                <a:solidFill>
                  <a:srgbClr val="000000"/>
                </a:solidFill>
              </a:rPr>
              <a:t>Wers</a:t>
            </a:r>
            <a:r>
              <a:rPr lang="en-GB" sz="1600" b="1" dirty="0">
                <a:solidFill>
                  <a:srgbClr val="000000"/>
                </a:solidFill>
              </a:rPr>
              <a:t> 1 – </a:t>
            </a:r>
            <a:r>
              <a:rPr lang="en-GB" sz="1600" b="1" dirty="0" err="1">
                <a:solidFill>
                  <a:srgbClr val="000000"/>
                </a:solidFill>
              </a:rPr>
              <a:t>Fy</a:t>
            </a:r>
            <a:r>
              <a:rPr lang="en-GB" sz="1600" b="1" dirty="0">
                <a:solidFill>
                  <a:srgbClr val="000000"/>
                </a:solidFill>
              </a:rPr>
              <a:t> Nata </a:t>
            </a:r>
            <a:r>
              <a:rPr lang="en-GB" sz="1600" b="1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. Mae data </a:t>
            </a:r>
            <a:r>
              <a:rPr lang="en-GB" sz="1600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wybodaeth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amdanon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neu’n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gweithgareddau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r>
              <a:rPr lang="en-GB" sz="1600" dirty="0" err="1">
                <a:solidFill>
                  <a:srgbClr val="000000"/>
                </a:solidFill>
              </a:rPr>
              <a:t>Mae'r</a:t>
            </a:r>
            <a:r>
              <a:rPr lang="en-GB" sz="1600" dirty="0">
                <a:solidFill>
                  <a:srgbClr val="000000"/>
                </a:solidFill>
              </a:rPr>
              <a:t> apiau </a:t>
            </a:r>
            <a:r>
              <a:rPr lang="en-GB" sz="1600" dirty="0" err="1">
                <a:solidFill>
                  <a:srgbClr val="000000"/>
                </a:solidFill>
              </a:rPr>
              <a:t>a'r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gwefannau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rydyn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ni'n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defnyddio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casglu’n</a:t>
            </a:r>
            <a:r>
              <a:rPr lang="en-GB" sz="1600" dirty="0">
                <a:solidFill>
                  <a:srgbClr val="000000"/>
                </a:solidFill>
              </a:rPr>
              <a:t> data </a:t>
            </a:r>
            <a:r>
              <a:rPr lang="en-GB" sz="1600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fel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ein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lleoliad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ein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hoedran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ni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a'r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pethau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rydyn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ni'n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cyrchu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ar-lein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1600" b="1" u="sng" dirty="0" err="1">
                <a:solidFill>
                  <a:srgbClr val="000000"/>
                </a:solidFill>
              </a:rPr>
              <a:t>Gweithgaredd</a:t>
            </a:r>
            <a:r>
              <a:rPr lang="en-GB" sz="1600" b="1" u="sng" dirty="0">
                <a:solidFill>
                  <a:srgbClr val="000000"/>
                </a:solidFill>
              </a:rPr>
              <a:t> 1</a:t>
            </a:r>
          </a:p>
          <a:p>
            <a:pPr marL="28575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Mae </a:t>
            </a:r>
            <a:r>
              <a:rPr lang="en-GB" sz="1600" dirty="0" err="1">
                <a:solidFill>
                  <a:srgbClr val="000000"/>
                </a:solidFill>
              </a:rPr>
              <a:t>canllawiau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newydd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cael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cyflwyno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gan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Swyddfa'r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Comisiynydd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Gwybodaeth</a:t>
            </a:r>
            <a:r>
              <a:rPr lang="en-GB" sz="1600" dirty="0">
                <a:solidFill>
                  <a:srgbClr val="000000"/>
                </a:solidFill>
              </a:rPr>
              <a:t> (ICO) a </a:t>
            </a:r>
            <a:r>
              <a:rPr lang="en-GB" sz="1600" dirty="0" err="1">
                <a:solidFill>
                  <a:srgbClr val="000000"/>
                </a:solidFill>
              </a:rPr>
              <a:t>fydd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golygu</a:t>
            </a:r>
            <a:r>
              <a:rPr lang="en-GB" sz="1600" dirty="0">
                <a:solidFill>
                  <a:srgbClr val="000000"/>
                </a:solidFill>
              </a:rPr>
              <a:t> y </a:t>
            </a:r>
            <a:r>
              <a:rPr lang="en-GB" sz="1600" dirty="0" err="1">
                <a:solidFill>
                  <a:srgbClr val="000000"/>
                </a:solidFill>
              </a:rPr>
              <a:t>bydd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angen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i</a:t>
            </a:r>
            <a:r>
              <a:rPr lang="en-GB" sz="1600" dirty="0">
                <a:solidFill>
                  <a:srgbClr val="000000"/>
                </a:solidFill>
              </a:rPr>
              <a:t> apiau </a:t>
            </a:r>
            <a:r>
              <a:rPr lang="en-GB" sz="1600" dirty="0" err="1">
                <a:solidFill>
                  <a:srgbClr val="000000"/>
                </a:solidFill>
              </a:rPr>
              <a:t>sydd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wedi'u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cynllunio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i'w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defnyddio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gan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blant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egluro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sut</a:t>
            </a:r>
            <a:r>
              <a:rPr lang="en-GB" sz="1600" dirty="0">
                <a:solidFill>
                  <a:srgbClr val="000000"/>
                </a:solidFill>
              </a:rPr>
              <a:t> y </a:t>
            </a:r>
            <a:r>
              <a:rPr lang="en-GB" sz="1600" dirty="0" err="1">
                <a:solidFill>
                  <a:srgbClr val="000000"/>
                </a:solidFill>
              </a:rPr>
              <a:t>caiff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eu</a:t>
            </a:r>
            <a:r>
              <a:rPr lang="en-GB" sz="1600" dirty="0">
                <a:solidFill>
                  <a:srgbClr val="000000"/>
                </a:solidFill>
              </a:rPr>
              <a:t> data </a:t>
            </a:r>
            <a:r>
              <a:rPr lang="en-GB" sz="1600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ei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ddefnyddio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mewn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iaith</a:t>
            </a:r>
            <a:r>
              <a:rPr lang="en-GB" sz="1600" dirty="0">
                <a:solidFill>
                  <a:srgbClr val="000000"/>
                </a:solidFill>
              </a:rPr>
              <a:t> y gall plant </a:t>
            </a:r>
            <a:r>
              <a:rPr lang="en-GB" sz="1600" dirty="0" err="1">
                <a:solidFill>
                  <a:srgbClr val="000000"/>
                </a:solidFill>
              </a:rPr>
              <a:t>ei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deall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en-GB" sz="1600" dirty="0" err="1">
                <a:solidFill>
                  <a:srgbClr val="000000"/>
                </a:solidFill>
              </a:rPr>
              <a:t>e.e.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drwy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fideo</a:t>
            </a:r>
            <a:r>
              <a:rPr lang="en-GB" sz="1600" dirty="0">
                <a:solidFill>
                  <a:srgbClr val="000000"/>
                </a:solidFill>
              </a:rPr>
              <a:t>. Felly, </a:t>
            </a:r>
            <a:r>
              <a:rPr lang="en-GB" sz="1600" dirty="0" err="1">
                <a:solidFill>
                  <a:srgbClr val="000000"/>
                </a:solidFill>
              </a:rPr>
              <a:t>fe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ddylai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ddod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haws </a:t>
            </a:r>
            <a:r>
              <a:rPr lang="en-GB" sz="1600" dirty="0" err="1">
                <a:solidFill>
                  <a:srgbClr val="000000"/>
                </a:solidFill>
              </a:rPr>
              <a:t>gwneud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penderfyniadau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ynghylch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sut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i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gadw’n</a:t>
            </a:r>
            <a:r>
              <a:rPr lang="en-GB" sz="1600" dirty="0">
                <a:solidFill>
                  <a:srgbClr val="000000"/>
                </a:solidFill>
              </a:rPr>
              <a:t> data </a:t>
            </a:r>
            <a:r>
              <a:rPr lang="en-GB" sz="1600" dirty="0" err="1">
                <a:solidFill>
                  <a:srgbClr val="000000"/>
                </a:solidFill>
              </a:rPr>
              <a:t>personol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yn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ddiogel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 </a:t>
            </a: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 panose="020B0604020202020204" pitchFamily="34" charset="0"/>
              <a:buChar char="•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dymunir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rhannwch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Cyhoeddus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ynteu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Prifat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i’r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chwblhau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mewn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grwpiau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bach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arall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gallwch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fynd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drwy'r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sleidiau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nesaf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dosbarth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
Mae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yna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risgiau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posibl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proffil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cyhoeddus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megis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:
</a:t>
            </a:r>
          </a:p>
          <a:p>
            <a:pPr marL="895381" lvl="2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 panose="02070309020205020404" pitchFamily="49" charset="0"/>
              <a:buChar char="o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hawdd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eraill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i'ch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manylion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pen-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blwydd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enwau’r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teulu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lleoliad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neu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ysgol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
gall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pobl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ddigroeso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dilyn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
gall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anodd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tynnu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negeseuon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neu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luniau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annifyr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o'r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rhyngrwyd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285750" lvl="1" indent="-2857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 panose="020B0604020202020204" pitchFamily="34" charset="0"/>
              <a:buChar char="•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cod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newydd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ICO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golygu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bydd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proffiliau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plant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gosod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breifat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awtomatig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heb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ichi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orfod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gwneud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dim.
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Atgoffwch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disgyblion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oed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oes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ganddyn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broffil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sy’n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breifat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oddi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wrth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ddefnyddwyr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eraill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, gall yr ap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hun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barhau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gafael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eu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3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300" b="1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GB" sz="1600" b="1" u="sng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Gweithgaredd</a:t>
            </a:r>
            <a:r>
              <a:rPr lang="en-GB" sz="1600" b="1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</a:t>
            </a:r>
            <a:endParaRPr lang="en-GB" sz="1600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Defnyddiwch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daflen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waith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Caniatáu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b="1" dirty="0">
                <a:latin typeface="+mn-lt"/>
                <a:ea typeface="Calibri"/>
                <a:cs typeface="Calibri"/>
                <a:sym typeface="Calibri"/>
              </a:rPr>
              <a:t>?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drafod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sut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apiau'n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defnyddio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data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personol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gyflwyno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
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Trafodwch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fanteision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anfanteision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gwthio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–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cael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newydidon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diweddaraf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ond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allai'r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fynd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boen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ac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nhw’n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gwneud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iddo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wirio'r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ap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ormodol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Mae'r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hysbysiadau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hefyd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yn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awgrymu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dylai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Bilal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dalu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am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nodweddion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- '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prynu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o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fewn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yr ap' - a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allai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wneud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iddo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deimlo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dan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bwysau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i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wario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+mn-lt"/>
                <a:ea typeface="Calibri"/>
                <a:cs typeface="Calibri"/>
                <a:sym typeface="Calibri"/>
              </a:rPr>
              <a:t>arian</a:t>
            </a:r>
            <a:r>
              <a:rPr lang="en-GB" sz="1600" dirty="0">
                <a:latin typeface="+mn-lt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2835-E945-734F-925E-266811045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98B20-D4EB-A34F-AF65-702342993EBD}"/>
              </a:ext>
            </a:extLst>
          </p:cNvPr>
          <p:cNvSpPr/>
          <p:nvPr userDrawn="1"/>
        </p:nvSpPr>
        <p:spPr>
          <a:xfrm>
            <a:off x="0" y="2405743"/>
            <a:ext cx="16257588" cy="6738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A9DECB4-79DB-5648-B960-B0B3C1CA4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55682" y="531010"/>
            <a:ext cx="1671540" cy="74732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F890D7-E1AB-6545-B697-BCBC6CB6C611}"/>
              </a:ext>
            </a:extLst>
          </p:cNvPr>
          <p:cNvCxnSpPr>
            <a:cxnSpLocks/>
          </p:cNvCxnSpPr>
          <p:nvPr userDrawn="1"/>
        </p:nvCxnSpPr>
        <p:spPr>
          <a:xfrm>
            <a:off x="949352" y="8587318"/>
            <a:ext cx="14358885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4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E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13" y="577851"/>
            <a:ext cx="10176825" cy="1528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513" y="2764365"/>
            <a:ext cx="14022170" cy="499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513" y="8100485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dirty="0"/>
              <a:t>Project</a:t>
            </a: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3432" y="8100485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</a:t>
            </a:r>
            <a:fld id="{432B18D9-5593-6942-891F-B8C99E4675E7}" type="slidenum">
              <a:rPr lang="en-US" smtClean="0"/>
              <a:pPr/>
              <a:t>‹#›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516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1219170" rtl="0" eaLnBrk="1" latinLnBrk="0" hangingPunct="1">
        <a:lnSpc>
          <a:spcPts val="68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Overpass Mono" pitchFamily="49" charset="77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4000" b="1" i="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3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400" kern="1200">
          <a:solidFill>
            <a:schemeClr val="tx1"/>
          </a:solidFill>
          <a:latin typeface="Overpass Mono" pitchFamily="49" charset="77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200"/>
        </a:spcBef>
        <a:buFont typeface="Calibri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v.wales/keeping-learners-safe" TargetMode="External"/><Relationship Id="rId3" Type="http://schemas.openxmlformats.org/officeDocument/2006/relationships/hyperlink" Target="https://hwb.gov.wales/api/storage/e2c158b7-41d2-4c0e-a4aa-865c15551eb5/fframwaith-addysg-bersonol-a-chymdeithasol.pdf" TargetMode="External"/><Relationship Id="rId7" Type="http://schemas.openxmlformats.org/officeDocument/2006/relationships/hyperlink" Target="https://eur01.safelinks.protection.outlook.com/?url=https%3A%2F%2Fwww.safeguarding.wales%2F&amp;data=04%7C01%7CJulie.McFenton%40gov.wales%7Ce9919ade0251479d4f8b08d90650b72b%7Ca2cc36c592804ae78887d06dab89216b%7C0%7C0%7C637547765995202721%7CUnknown%7CTWFpbGZsb3d8eyJWIjoiMC4wLjAwMDAiLCJQIjoiV2luMzIiLCJBTiI6Ik1haWwiLCJXVCI6Mn0%3D%7C1000&amp;sdata=rt%2Fbvmv%2BzR0xwx4gchrIa7D3MFRstLADF5w%2FQW3i41s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wb.gov.wales/cwricwlwm-i-gymru/fframweithiau-sgiliau-trawsgwricwlaidd/fframwaith-cymhwysedd-digidol" TargetMode="External"/><Relationship Id="rId5" Type="http://schemas.openxmlformats.org/officeDocument/2006/relationships/hyperlink" Target="https://hwb.gov.wales/cwricwlwm-i-gymru/iechyd-a-lles" TargetMode="External"/><Relationship Id="rId4" Type="http://schemas.openxmlformats.org/officeDocument/2006/relationships/hyperlink" Target="https://hwb.gov.wales/api/storage/84f561c2-83b4-4bac-b365-d992718aea24/dcfw4062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AE1-015C-2444-BB1D-39A1298ED0FB}"/>
              </a:ext>
            </a:extLst>
          </p:cNvPr>
          <p:cNvSpPr txBox="1">
            <a:spLocks/>
          </p:cNvSpPr>
          <p:nvPr/>
        </p:nvSpPr>
        <p:spPr>
          <a:xfrm>
            <a:off x="906513" y="3257556"/>
            <a:ext cx="9241534" cy="992775"/>
          </a:xfrm>
          <a:prstGeom prst="rect">
            <a:avLst/>
          </a:prstGeom>
        </p:spPr>
        <p:txBody>
          <a:bodyPr anchor="b" anchorCtr="0"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r>
              <a:rPr lang="en-US" b="1" dirty="0" err="1"/>
              <a:t>Cadw’n</a:t>
            </a:r>
            <a:r>
              <a:rPr lang="en-US" b="1" dirty="0"/>
              <a:t> </a:t>
            </a:r>
            <a:r>
              <a:rPr lang="en-US" b="1" dirty="0" err="1"/>
              <a:t>breifat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y </a:t>
            </a:r>
            <a:r>
              <a:rPr lang="en-US" b="1" dirty="0" err="1"/>
              <a:t>Cyfryngau</a:t>
            </a:r>
            <a:r>
              <a:rPr lang="en-US" b="1" dirty="0"/>
              <a:t> </a:t>
            </a:r>
            <a:r>
              <a:rPr lang="en-US" b="1" dirty="0" err="1"/>
              <a:t>Cymdeithasol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FB066-AB99-B34B-AC1D-7E23822E79D0}"/>
              </a:ext>
            </a:extLst>
          </p:cNvPr>
          <p:cNvSpPr txBox="1">
            <a:spLocks/>
          </p:cNvSpPr>
          <p:nvPr/>
        </p:nvSpPr>
        <p:spPr>
          <a:xfrm>
            <a:off x="992887" y="4671237"/>
            <a:ext cx="7276044" cy="14247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Deall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sut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mae’ch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data’n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cael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ddefnyddio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cyfryngau</a:t>
            </a: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cymdeithasol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F824-C9CF-3642-9D8A-4956A047F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CAB78-85FE-7A4C-9F88-770B8BF84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87" y="6096001"/>
            <a:ext cx="625073" cy="62507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747A608-7506-AD47-B980-A737B98FB42F}"/>
              </a:ext>
            </a:extLst>
          </p:cNvPr>
          <p:cNvSpPr txBox="1">
            <a:spLocks/>
          </p:cNvSpPr>
          <p:nvPr/>
        </p:nvSpPr>
        <p:spPr>
          <a:xfrm>
            <a:off x="1861742" y="6210042"/>
            <a:ext cx="3198032" cy="4970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20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8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Overpass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Grŵp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oed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9-11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452ACF-30CC-DE49-B77D-C6F93F505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4321" y="1038288"/>
            <a:ext cx="4391226" cy="70674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54FB0E-96AD-BE45-97C4-9CB43660C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089" y="7725158"/>
            <a:ext cx="1671540" cy="7473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4636157-70E4-1E45-A651-97C3753127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06519" y="7529513"/>
            <a:ext cx="1556472" cy="11001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5E0AD-3ED8-FE41-B08C-478FACEF9F0C}"/>
              </a:ext>
            </a:extLst>
          </p:cNvPr>
          <p:cNvCxnSpPr>
            <a:cxnSpLocks/>
          </p:cNvCxnSpPr>
          <p:nvPr/>
        </p:nvCxnSpPr>
        <p:spPr>
          <a:xfrm>
            <a:off x="992190" y="4350871"/>
            <a:ext cx="7136604" cy="0"/>
          </a:xfrm>
          <a:prstGeom prst="line">
            <a:avLst/>
          </a:prstGeom>
          <a:ln w="57150">
            <a:solidFill>
              <a:srgbClr val="0199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87CD993-7EDB-4E82-ADF0-AEC98FF8284A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BF40DEAC-B338-4A79-9E4A-85BCA003AE57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749D9105-043E-4504-B89B-DEDBF066CEC7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D9968C49-766C-4914-8DF9-6A0886C3E505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5" name="Rounded Rectangle 6">
              <a:extLst>
                <a:ext uri="{FF2B5EF4-FFF2-40B4-BE49-F238E27FC236}">
                  <a16:creationId xmlns:a16="http://schemas.microsoft.com/office/drawing/2014/main" id="{145CC200-BB5C-49BE-82A3-FFA604BCDE9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4B3337E-44EF-4659-80E5-940DD729890C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414ABC53-BDA1-4FA6-919F-600DBC804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E476D61-0AF2-4E11-B4EA-F3AA38B2FFCF}"/>
              </a:ext>
            </a:extLst>
          </p:cNvPr>
          <p:cNvGrpSpPr/>
          <p:nvPr/>
        </p:nvGrpSpPr>
        <p:grpSpPr>
          <a:xfrm>
            <a:off x="2040328" y="3626628"/>
            <a:ext cx="3998820" cy="1658202"/>
            <a:chOff x="2040328" y="3626628"/>
            <a:chExt cx="3998820" cy="1658202"/>
          </a:xfrm>
        </p:grpSpPr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8D9FD5B2-3502-4914-82A8-AE1C21A668D5}"/>
                </a:ext>
              </a:extLst>
            </p:cNvPr>
            <p:cNvSpPr/>
            <p:nvPr/>
          </p:nvSpPr>
          <p:spPr>
            <a:xfrm>
              <a:off x="2040328" y="3626629"/>
              <a:ext cx="3998820" cy="1658201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FFE7AC95-735F-42D3-92D4-9D8CA1CBE009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3626628"/>
              <a:ext cx="3998820" cy="1658201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Bilal,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rwyt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ti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wedi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postio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3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llun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heddiw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.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Mynna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hidlyddion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newydd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Pix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am 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£0.99 </a:t>
              </a: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CE533EE2-7964-40E2-A357-0E5FA93408AC}"/>
              </a:ext>
            </a:extLst>
          </p:cNvPr>
          <p:cNvSpPr txBox="1">
            <a:spLocks/>
          </p:cNvSpPr>
          <p:nvPr/>
        </p:nvSpPr>
        <p:spPr>
          <a:xfrm>
            <a:off x="7685632" y="1080000"/>
            <a:ext cx="7385606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Caniatáu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hysbysiadau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9D22EF-9E74-4525-8742-47CD1E49B75D}"/>
              </a:ext>
            </a:extLst>
          </p:cNvPr>
          <p:cNvGrpSpPr/>
          <p:nvPr/>
        </p:nvGrpSpPr>
        <p:grpSpPr>
          <a:xfrm>
            <a:off x="2040328" y="5482432"/>
            <a:ext cx="3998820" cy="1556573"/>
            <a:chOff x="2040328" y="5482432"/>
            <a:chExt cx="3998820" cy="1556573"/>
          </a:xfrm>
        </p:grpSpPr>
        <p:sp>
          <p:nvSpPr>
            <p:cNvPr id="55" name="Rounded Rectangle 46">
              <a:extLst>
                <a:ext uri="{FF2B5EF4-FFF2-40B4-BE49-F238E27FC236}">
                  <a16:creationId xmlns:a16="http://schemas.microsoft.com/office/drawing/2014/main" id="{02168FE1-E3B0-48D6-9DA7-CB6849B47D07}"/>
                </a:ext>
              </a:extLst>
            </p:cNvPr>
            <p:cNvSpPr/>
            <p:nvPr/>
          </p:nvSpPr>
          <p:spPr>
            <a:xfrm>
              <a:off x="2040328" y="5482433"/>
              <a:ext cx="3998820" cy="1556572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5796D21F-A4E7-48A8-AF36-935BC554F245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5482432"/>
              <a:ext cx="3998820" cy="15565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Bilal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dysga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pa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ddigwyddiadau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sydd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ymlaen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Sheffield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dy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ardal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di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9FDF4CC-FEFB-421F-B3A4-F6D709166FFA}"/>
              </a:ext>
            </a:extLst>
          </p:cNvPr>
          <p:cNvGrpSpPr/>
          <p:nvPr/>
        </p:nvGrpSpPr>
        <p:grpSpPr>
          <a:xfrm>
            <a:off x="2040328" y="7221883"/>
            <a:ext cx="3998820" cy="1556573"/>
            <a:chOff x="2040328" y="7221883"/>
            <a:chExt cx="3998820" cy="1556573"/>
          </a:xfrm>
        </p:grpSpPr>
        <p:sp>
          <p:nvSpPr>
            <p:cNvPr id="85" name="Rounded Rectangle 64">
              <a:extLst>
                <a:ext uri="{FF2B5EF4-FFF2-40B4-BE49-F238E27FC236}">
                  <a16:creationId xmlns:a16="http://schemas.microsoft.com/office/drawing/2014/main" id="{7FFC1F59-05F0-414D-A175-A24F5E80E6FB}"/>
                </a:ext>
              </a:extLst>
            </p:cNvPr>
            <p:cNvSpPr/>
            <p:nvPr/>
          </p:nvSpPr>
          <p:spPr>
            <a:xfrm>
              <a:off x="2040328" y="7221884"/>
              <a:ext cx="3998820" cy="1556572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itle 1">
              <a:extLst>
                <a:ext uri="{FF2B5EF4-FFF2-40B4-BE49-F238E27FC236}">
                  <a16:creationId xmlns:a16="http://schemas.microsoft.com/office/drawing/2014/main" id="{4D438973-B0E1-4EC3-80C9-E4A6E870EBB1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7221883"/>
              <a:ext cx="3998820" cy="15565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Bilal,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dy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ffrind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di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MatildaG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</a:t>
              </a:r>
            </a:p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Cysylltu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13890DE-12D7-4D87-83FF-3377AAF27C20}"/>
              </a:ext>
            </a:extLst>
          </p:cNvPr>
          <p:cNvGrpSpPr/>
          <p:nvPr/>
        </p:nvGrpSpPr>
        <p:grpSpPr>
          <a:xfrm>
            <a:off x="8596607" y="2864067"/>
            <a:ext cx="5932277" cy="3888118"/>
            <a:chOff x="8006145" y="1734206"/>
            <a:chExt cx="5932277" cy="388811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48E2398-9D1C-4BB7-BB35-9AB86365CFC7}"/>
                </a:ext>
              </a:extLst>
            </p:cNvPr>
            <p:cNvSpPr/>
            <p:nvPr/>
          </p:nvSpPr>
          <p:spPr>
            <a:xfrm>
              <a:off x="8006145" y="1734207"/>
              <a:ext cx="5932277" cy="3888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EF9A7E0-57E3-4BEC-8C6A-3B666D996A07}"/>
                </a:ext>
              </a:extLst>
            </p:cNvPr>
            <p:cNvSpPr/>
            <p:nvPr/>
          </p:nvSpPr>
          <p:spPr>
            <a:xfrm>
              <a:off x="8006145" y="1734206"/>
              <a:ext cx="5932277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ounded Rectangle 69">
              <a:extLst>
                <a:ext uri="{FF2B5EF4-FFF2-40B4-BE49-F238E27FC236}">
                  <a16:creationId xmlns:a16="http://schemas.microsoft.com/office/drawing/2014/main" id="{F9D610C1-7E1D-4710-AD73-A4970EC7A69A}"/>
                </a:ext>
              </a:extLst>
            </p:cNvPr>
            <p:cNvSpPr/>
            <p:nvPr/>
          </p:nvSpPr>
          <p:spPr>
            <a:xfrm>
              <a:off x="13542147" y="2482302"/>
              <a:ext cx="201578" cy="124433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3560F79-D64F-45C7-BE91-537077D640A5}"/>
                </a:ext>
              </a:extLst>
            </p:cNvPr>
            <p:cNvGrpSpPr/>
            <p:nvPr/>
          </p:nvGrpSpPr>
          <p:grpSpPr>
            <a:xfrm>
              <a:off x="8206961" y="1945760"/>
              <a:ext cx="624634" cy="177375"/>
              <a:chOff x="2886740" y="1651000"/>
              <a:chExt cx="651096" cy="175437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821C36B-C9AF-4133-8875-A186B5B383FC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1149F8C-4F45-48DC-BE2B-19DC67E51B1A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1F5A5FB-72FC-4C48-A345-402C3AC05D14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71">
              <a:extLst>
                <a:ext uri="{FF2B5EF4-FFF2-40B4-BE49-F238E27FC236}">
                  <a16:creationId xmlns:a16="http://schemas.microsoft.com/office/drawing/2014/main" id="{E516F04A-FF95-4999-A0A6-6E02FB184033}"/>
                </a:ext>
              </a:extLst>
            </p:cNvPr>
            <p:cNvSpPr/>
            <p:nvPr/>
          </p:nvSpPr>
          <p:spPr>
            <a:xfrm>
              <a:off x="9145365" y="1875117"/>
              <a:ext cx="4396781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8540CB00-9209-4167-BB54-F3D197236E5F}"/>
                </a:ext>
              </a:extLst>
            </p:cNvPr>
            <p:cNvSpPr txBox="1">
              <a:spLocks/>
            </p:cNvSpPr>
            <p:nvPr/>
          </p:nvSpPr>
          <p:spPr>
            <a:xfrm>
              <a:off x="8436471" y="3063783"/>
              <a:ext cx="4487995" cy="146543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ticio'r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blwch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caniatáu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anfon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hysbysiadau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ato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49104B0-0E41-A340-9F54-C93817320C5E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0D25C8-230F-5F44-AE40-6E9A62DA51F7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D526676-503E-F543-86C7-A329F86208B4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7A3E2C2-A56A-A44A-814B-172E9EFB2EF7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 Placeholder 9">
              <a:extLst>
                <a:ext uri="{FF2B5EF4-FFF2-40B4-BE49-F238E27FC236}">
                  <a16:creationId xmlns:a16="http://schemas.microsoft.com/office/drawing/2014/main" id="{56525539-88F1-914E-B05B-CA9D14188DAB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Hysbysiadau</a:t>
              </a:r>
              <a:endParaRPr lang="en-US" sz="2800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A13FE89-67AF-084D-9A16-72E1ABD77732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B4DCB36-BF8B-E741-B6CD-63F4794C8B6F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1C38BF6-C854-1D47-9599-289B31337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D3B1083-E5A9-DA43-8AB0-3964B684C2F8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74D7EC-B610-D645-A407-B1034CCBBC1C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70465B-9B91-754F-94DB-3B3725DD8637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Triangle 79">
                <a:extLst>
                  <a:ext uri="{FF2B5EF4-FFF2-40B4-BE49-F238E27FC236}">
                    <a16:creationId xmlns:a16="http://schemas.microsoft.com/office/drawing/2014/main" id="{E826D3E4-DF7F-7D4A-A6EA-F1871C92FE9C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iangle 80">
                <a:extLst>
                  <a:ext uri="{FF2B5EF4-FFF2-40B4-BE49-F238E27FC236}">
                    <a16:creationId xmlns:a16="http://schemas.microsoft.com/office/drawing/2014/main" id="{EBCBBF35-108F-C94F-9ABC-29C0C4C987A4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 Placeholder 12">
              <a:extLst>
                <a:ext uri="{FF2B5EF4-FFF2-40B4-BE49-F238E27FC236}">
                  <a16:creationId xmlns:a16="http://schemas.microsoft.com/office/drawing/2014/main" id="{D90E3053-0D49-E744-A69B-DFDED73168EF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4445041"/>
              <a:ext cx="9317035" cy="1038506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Os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yw</a:t>
              </a:r>
              <a:r>
                <a:rPr lang="en-GB" sz="2400" b="0" dirty="0">
                  <a:solidFill>
                    <a:srgbClr val="019967"/>
                  </a:solidFill>
                </a:rPr>
                <a:t> Bilal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newid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feddwl</a:t>
              </a:r>
              <a:r>
                <a:rPr lang="en-GB" sz="2400" b="0" dirty="0">
                  <a:solidFill>
                    <a:srgbClr val="019967"/>
                  </a:solidFill>
                </a:rPr>
                <a:t> ac </a:t>
              </a:r>
              <a:r>
                <a:rPr lang="en-GB" sz="2400" b="0" dirty="0" err="1">
                  <a:solidFill>
                    <a:srgbClr val="019967"/>
                  </a:solidFill>
                </a:rPr>
                <a:t>nad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yw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eisiau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hysbysiadau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gwthio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mwyach</a:t>
              </a:r>
              <a:r>
                <a:rPr lang="en-GB" sz="2400" b="0" dirty="0">
                  <a:solidFill>
                    <a:srgbClr val="019967"/>
                  </a:solidFill>
                </a:rPr>
                <a:t>, </a:t>
              </a:r>
              <a:r>
                <a:rPr lang="en-GB" sz="2400" b="0" dirty="0" err="1">
                  <a:solidFill>
                    <a:srgbClr val="019967"/>
                  </a:solidFill>
                </a:rPr>
                <a:t>beth</a:t>
              </a:r>
              <a:r>
                <a:rPr lang="en-GB" sz="2400" b="0" dirty="0">
                  <a:solidFill>
                    <a:srgbClr val="019967"/>
                  </a:solidFill>
                </a:rPr>
                <a:t> all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wneud</a:t>
              </a:r>
              <a:r>
                <a:rPr lang="en-GB" sz="2400" b="0" dirty="0">
                  <a:solidFill>
                    <a:srgbClr val="019967"/>
                  </a:solidFill>
                </a:rPr>
                <a:t>?
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A99F0B-A54C-F745-BD95-2416F4D4FBD1}"/>
              </a:ext>
            </a:extLst>
          </p:cNvPr>
          <p:cNvGrpSpPr/>
          <p:nvPr/>
        </p:nvGrpSpPr>
        <p:grpSpPr>
          <a:xfrm>
            <a:off x="10595144" y="2309479"/>
            <a:ext cx="4897461" cy="5969104"/>
            <a:chOff x="10595144" y="2309479"/>
            <a:chExt cx="4897461" cy="59691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EB7DB28-78BB-2F4E-B470-1B4342CC2506}"/>
                </a:ext>
              </a:extLst>
            </p:cNvPr>
            <p:cNvGrpSpPr/>
            <p:nvPr/>
          </p:nvGrpSpPr>
          <p:grpSpPr>
            <a:xfrm>
              <a:off x="10595144" y="2309479"/>
              <a:ext cx="4897461" cy="5969104"/>
              <a:chOff x="2125131" y="4990838"/>
              <a:chExt cx="4897461" cy="596910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C382254-FFA4-F148-AA51-F3E3DF1A236F}"/>
                  </a:ext>
                </a:extLst>
              </p:cNvPr>
              <p:cNvSpPr/>
              <p:nvPr/>
            </p:nvSpPr>
            <p:spPr>
              <a:xfrm>
                <a:off x="2125131" y="5295572"/>
                <a:ext cx="4592728" cy="56643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91D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E305F96-4964-B945-9DE4-F36313363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DFBD23D-9FDA-3A4D-ABCB-70152139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03952" y="3065148"/>
              <a:ext cx="2209800" cy="47625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0EEE60F1-27A0-9745-90AF-517B342217BD}"/>
              </a:ext>
            </a:extLst>
          </p:cNvPr>
          <p:cNvSpPr txBox="1">
            <a:spLocks/>
          </p:cNvSpPr>
          <p:nvPr/>
        </p:nvSpPr>
        <p:spPr>
          <a:xfrm>
            <a:off x="692201" y="623481"/>
            <a:ext cx="8419715" cy="134969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Beth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yw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ôl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troed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digidol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FEE237-D98F-E242-AF40-E89175832B9E}"/>
              </a:ext>
            </a:extLst>
          </p:cNvPr>
          <p:cNvGrpSpPr/>
          <p:nvPr/>
        </p:nvGrpSpPr>
        <p:grpSpPr>
          <a:xfrm>
            <a:off x="764983" y="2319862"/>
            <a:ext cx="6159707" cy="3386909"/>
            <a:chOff x="8585153" y="4668988"/>
            <a:chExt cx="6159707" cy="338690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34FA8F-9E81-954A-A844-3B72C9E7F7C0}"/>
                </a:ext>
              </a:extLst>
            </p:cNvPr>
            <p:cNvSpPr/>
            <p:nvPr/>
          </p:nvSpPr>
          <p:spPr>
            <a:xfrm>
              <a:off x="8585153" y="4917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8D5ED5-A69F-6A4D-B50D-C0E06AE26E47}"/>
                </a:ext>
              </a:extLst>
            </p:cNvPr>
            <p:cNvGrpSpPr/>
            <p:nvPr/>
          </p:nvGrpSpPr>
          <p:grpSpPr>
            <a:xfrm>
              <a:off x="14247172" y="4668988"/>
              <a:ext cx="497688" cy="497689"/>
              <a:chOff x="15025689" y="1401052"/>
              <a:chExt cx="497688" cy="49768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ABED697-893F-1D4F-BED4-D423A9428B43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EC7A4776-CABD-9746-9296-56D65CA7F9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!</a:t>
                </a:r>
              </a:p>
            </p:txBody>
          </p:sp>
        </p:grp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BA84124A-2ECD-824E-B0D0-ED387C8F57BB}"/>
                </a:ext>
              </a:extLst>
            </p:cNvPr>
            <p:cNvSpPr txBox="1">
              <a:spLocks/>
            </p:cNvSpPr>
            <p:nvPr/>
          </p:nvSpPr>
          <p:spPr>
            <a:xfrm>
              <a:off x="9045914" y="4929125"/>
              <a:ext cx="4726337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Ella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broffil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cyhoeddus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Mae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hi'n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uwchlwytho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lluniau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barti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pen-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blwydd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B5CD39-494F-E843-8E53-3CF06FB9F475}"/>
              </a:ext>
            </a:extLst>
          </p:cNvPr>
          <p:cNvGrpSpPr/>
          <p:nvPr/>
        </p:nvGrpSpPr>
        <p:grpSpPr>
          <a:xfrm>
            <a:off x="7399612" y="1411185"/>
            <a:ext cx="4212083" cy="3160815"/>
            <a:chOff x="2810509" y="4990838"/>
            <a:chExt cx="4212083" cy="316081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5DB620-0DB7-474B-BA87-9E2EF616C2D2}"/>
                </a:ext>
              </a:extLst>
            </p:cNvPr>
            <p:cNvSpPr/>
            <p:nvPr/>
          </p:nvSpPr>
          <p:spPr>
            <a:xfrm>
              <a:off x="2810509" y="5295572"/>
              <a:ext cx="3907350" cy="28560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4892974-94D3-3942-9AF9-5AB05E9FF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AECC7E1F-1A91-3144-9138-398DB5D09191}"/>
                </a:ext>
              </a:extLst>
            </p:cNvPr>
            <p:cNvSpPr txBox="1">
              <a:spLocks/>
            </p:cNvSpPr>
            <p:nvPr/>
          </p:nvSpPr>
          <p:spPr>
            <a:xfrm>
              <a:off x="3182697" y="5422741"/>
              <a:ext cx="3535163" cy="2728912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Mae Ella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pryderu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am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ei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791D7E"/>
                  </a:solidFill>
                  <a:latin typeface="Overpass Mono" pitchFamily="49" charset="77"/>
                </a:rPr>
                <a:t>hôl</a:t>
              </a:r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791D7E"/>
                  </a:solidFill>
                  <a:latin typeface="Overpass Mono" pitchFamily="49" charset="77"/>
                </a:rPr>
                <a:t>troed</a:t>
              </a:r>
              <a:r>
                <a:rPr lang="en-US" sz="2400" b="1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b="1" spc="-150" dirty="0" err="1">
                  <a:solidFill>
                    <a:srgbClr val="791D7E"/>
                  </a:solidFill>
                  <a:latin typeface="Overpass Mono" pitchFamily="49" charset="77"/>
                </a:rPr>
                <a:t>digidol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.
</a:t>
              </a:r>
              <a:endParaRPr lang="en-US" sz="2400" b="1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FC7AE2-5DA5-2B4C-8623-99CF6145D4A8}"/>
              </a:ext>
            </a:extLst>
          </p:cNvPr>
          <p:cNvGrpSpPr/>
          <p:nvPr/>
        </p:nvGrpSpPr>
        <p:grpSpPr>
          <a:xfrm>
            <a:off x="2615717" y="5294031"/>
            <a:ext cx="6159707" cy="3386909"/>
            <a:chOff x="9381020" y="350988"/>
            <a:chExt cx="6159707" cy="33869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903744-5824-6A43-8068-97DD594B3CBD}"/>
                </a:ext>
              </a:extLst>
            </p:cNvPr>
            <p:cNvSpPr/>
            <p:nvPr/>
          </p:nvSpPr>
          <p:spPr>
            <a:xfrm>
              <a:off x="9381020" y="599833"/>
              <a:ext cx="5910863" cy="31380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A10548-C339-8948-8BE0-0FF9EF148171}"/>
                </a:ext>
              </a:extLst>
            </p:cNvPr>
            <p:cNvGrpSpPr/>
            <p:nvPr/>
          </p:nvGrpSpPr>
          <p:grpSpPr>
            <a:xfrm>
              <a:off x="15043039" y="350988"/>
              <a:ext cx="497688" cy="497689"/>
              <a:chOff x="15025689" y="1401052"/>
              <a:chExt cx="497688" cy="497689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F02F992-D406-1B4F-AEDF-DA0D9BBE536B}"/>
                  </a:ext>
                </a:extLst>
              </p:cNvPr>
              <p:cNvSpPr/>
              <p:nvPr/>
            </p:nvSpPr>
            <p:spPr>
              <a:xfrm>
                <a:off x="15025689" y="1401052"/>
                <a:ext cx="497688" cy="49768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ontent Placeholder 3">
                <a:extLst>
                  <a:ext uri="{FF2B5EF4-FFF2-40B4-BE49-F238E27FC236}">
                    <a16:creationId xmlns:a16="http://schemas.microsoft.com/office/drawing/2014/main" id="{9FC62F10-6F1F-864A-82D1-7A6DC30FDF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67770" y="1447295"/>
                <a:ext cx="213528" cy="451446"/>
              </a:xfrm>
              <a:prstGeom prst="rect">
                <a:avLst/>
              </a:prstGeom>
            </p:spPr>
            <p:txBody>
              <a:bodyPr anchor="ctr" anchorCtr="0"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!</a:t>
                </a:r>
              </a:p>
            </p:txBody>
          </p:sp>
        </p:grp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442B25BA-6D2E-6F4B-998C-CFDB3B0C03FF}"/>
                </a:ext>
              </a:extLst>
            </p:cNvPr>
            <p:cNvSpPr txBox="1">
              <a:spLocks/>
            </p:cNvSpPr>
            <p:nvPr/>
          </p:nvSpPr>
          <p:spPr>
            <a:xfrm>
              <a:off x="9841780" y="611125"/>
              <a:ext cx="4952415" cy="31267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</a:pP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diwrnod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wedyn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hi'n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newid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meddwl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ac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eisiau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tynnu'r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lluniau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lawr</a:t>
              </a:r>
              <a:r>
                <a:rPr lang="en-GB" sz="24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
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5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77EACAF-B3A0-4BD0-BFEE-AA4C8B6F8D86}"/>
              </a:ext>
            </a:extLst>
          </p:cNvPr>
          <p:cNvGrpSpPr/>
          <p:nvPr/>
        </p:nvGrpSpPr>
        <p:grpSpPr>
          <a:xfrm>
            <a:off x="692201" y="623481"/>
            <a:ext cx="14800404" cy="8057459"/>
            <a:chOff x="692201" y="623481"/>
            <a:chExt cx="14800404" cy="80574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96206F3-890D-48A5-A3F8-841887CBE0F4}"/>
                </a:ext>
              </a:extLst>
            </p:cNvPr>
            <p:cNvGrpSpPr/>
            <p:nvPr/>
          </p:nvGrpSpPr>
          <p:grpSpPr>
            <a:xfrm>
              <a:off x="10595144" y="2309479"/>
              <a:ext cx="4897461" cy="5969104"/>
              <a:chOff x="10595144" y="2309479"/>
              <a:chExt cx="4897461" cy="596910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194141D-8B9E-4D2B-B28D-A3FCE511F104}"/>
                  </a:ext>
                </a:extLst>
              </p:cNvPr>
              <p:cNvGrpSpPr/>
              <p:nvPr/>
            </p:nvGrpSpPr>
            <p:grpSpPr>
              <a:xfrm>
                <a:off x="10595144" y="2309479"/>
                <a:ext cx="4897461" cy="5969104"/>
                <a:chOff x="2125131" y="4990838"/>
                <a:chExt cx="4897461" cy="596910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4EBCE6F-121A-4BC9-BF83-954240BAD4EC}"/>
                    </a:ext>
                  </a:extLst>
                </p:cNvPr>
                <p:cNvSpPr/>
                <p:nvPr/>
              </p:nvSpPr>
              <p:spPr>
                <a:xfrm>
                  <a:off x="2125131" y="5295572"/>
                  <a:ext cx="4592728" cy="566437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791D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30F8AEA0-1016-4209-B603-148136C0BE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413124" y="4990838"/>
                  <a:ext cx="609468" cy="609468"/>
                </a:xfrm>
                <a:prstGeom prst="rect">
                  <a:avLst/>
                </a:prstGeom>
              </p:spPr>
            </p:pic>
          </p:grp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6E121E46-35C6-4869-A6EF-070230B8F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803952" y="3065148"/>
                <a:ext cx="2209800" cy="4762500"/>
              </a:xfrm>
              <a:prstGeom prst="rect">
                <a:avLst/>
              </a:prstGeom>
            </p:spPr>
          </p:pic>
        </p:grpSp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BC433B59-E3E1-4E5A-B347-752A16526086}"/>
                </a:ext>
              </a:extLst>
            </p:cNvPr>
            <p:cNvSpPr txBox="1">
              <a:spLocks/>
            </p:cNvSpPr>
            <p:nvPr/>
          </p:nvSpPr>
          <p:spPr>
            <a:xfrm>
              <a:off x="692201" y="623481"/>
              <a:ext cx="8419715" cy="1349698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Beth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yw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ôl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troed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digidol</a:t>
              </a:r>
              <a:r>
                <a:rPr lang="en-GB" sz="36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9860F71-167C-4EC2-B188-CFCE89D124D7}"/>
                </a:ext>
              </a:extLst>
            </p:cNvPr>
            <p:cNvGrpSpPr/>
            <p:nvPr/>
          </p:nvGrpSpPr>
          <p:grpSpPr>
            <a:xfrm>
              <a:off x="764983" y="2319862"/>
              <a:ext cx="6159707" cy="3386909"/>
              <a:chOff x="8585153" y="4668988"/>
              <a:chExt cx="6159707" cy="338690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B45246-5FDF-48F5-B7D8-0B762B8E1710}"/>
                  </a:ext>
                </a:extLst>
              </p:cNvPr>
              <p:cNvSpPr/>
              <p:nvPr/>
            </p:nvSpPr>
            <p:spPr>
              <a:xfrm>
                <a:off x="8585153" y="4917833"/>
                <a:ext cx="5910863" cy="31380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342229C-2416-45BB-9ACF-1E45974F3C20}"/>
                  </a:ext>
                </a:extLst>
              </p:cNvPr>
              <p:cNvGrpSpPr/>
              <p:nvPr/>
            </p:nvGrpSpPr>
            <p:grpSpPr>
              <a:xfrm>
                <a:off x="14247172" y="4668988"/>
                <a:ext cx="497688" cy="497689"/>
                <a:chOff x="15025689" y="1401052"/>
                <a:chExt cx="497688" cy="497689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CBB9B8C-985B-4DD7-B750-5A03269B9A4C}"/>
                    </a:ext>
                  </a:extLst>
                </p:cNvPr>
                <p:cNvSpPr/>
                <p:nvPr/>
              </p:nvSpPr>
              <p:spPr>
                <a:xfrm>
                  <a:off x="15025689" y="1401052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Content Placeholder 3">
                  <a:extLst>
                    <a:ext uri="{FF2B5EF4-FFF2-40B4-BE49-F238E27FC236}">
                      <a16:creationId xmlns:a16="http://schemas.microsoft.com/office/drawing/2014/main" id="{4AF10A1D-C91F-494A-8A74-BE41A5FA374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167770" y="1447295"/>
                  <a:ext cx="213528" cy="45144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/>
                    <a:t>!</a:t>
                  </a:r>
                </a:p>
              </p:txBody>
            </p:sp>
          </p:grpSp>
          <p:sp>
            <p:nvSpPr>
              <p:cNvPr id="69" name="Title 1">
                <a:extLst>
                  <a:ext uri="{FF2B5EF4-FFF2-40B4-BE49-F238E27FC236}">
                    <a16:creationId xmlns:a16="http://schemas.microsoft.com/office/drawing/2014/main" id="{620EF17B-C6A6-435E-9F35-E076ED4468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45914" y="4929125"/>
                <a:ext cx="4726337" cy="312677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Mae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gan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Ella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broffil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cyhoeddus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ar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Pix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. Mae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hi'n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uwchlwytho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lluniau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o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barti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pen-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blwydd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.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C9C046B-E290-4FA4-A6F6-8B9D5942495B}"/>
                </a:ext>
              </a:extLst>
            </p:cNvPr>
            <p:cNvGrpSpPr/>
            <p:nvPr/>
          </p:nvGrpSpPr>
          <p:grpSpPr>
            <a:xfrm>
              <a:off x="7399612" y="1411185"/>
              <a:ext cx="4212083" cy="3160815"/>
              <a:chOff x="2810509" y="4990838"/>
              <a:chExt cx="4212083" cy="3160815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DD5DFC0-B032-4449-9270-00A212408E0C}"/>
                  </a:ext>
                </a:extLst>
              </p:cNvPr>
              <p:cNvSpPr/>
              <p:nvPr/>
            </p:nvSpPr>
            <p:spPr>
              <a:xfrm>
                <a:off x="2810509" y="5295572"/>
                <a:ext cx="3907350" cy="285608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91D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A6F7BD6-E346-41E0-9B1A-0FE193F83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3124" y="4990838"/>
                <a:ext cx="609468" cy="609468"/>
              </a:xfrm>
              <a:prstGeom prst="rect">
                <a:avLst/>
              </a:prstGeom>
            </p:spPr>
          </p:pic>
          <p:sp>
            <p:nvSpPr>
              <p:cNvPr id="75" name="Title 1">
                <a:extLst>
                  <a:ext uri="{FF2B5EF4-FFF2-40B4-BE49-F238E27FC236}">
                    <a16:creationId xmlns:a16="http://schemas.microsoft.com/office/drawing/2014/main" id="{CE1C2179-1E30-4717-B900-674F40BAE3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2697" y="5422741"/>
                <a:ext cx="3535163" cy="272891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Mae Ella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yn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pryderu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am </a:t>
                </a:r>
                <a:r>
                  <a:rPr lang="en-US" sz="2400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ei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hôl</a:t>
                </a:r>
                <a:r>
                  <a:rPr lang="en-US" sz="2400" b="1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troed</a:t>
                </a:r>
                <a:r>
                  <a:rPr lang="en-US" sz="2400" b="1" spc="-150" dirty="0">
                    <a:solidFill>
                      <a:srgbClr val="791D7E"/>
                    </a:solidFill>
                    <a:latin typeface="Overpass Mono" pitchFamily="49" charset="77"/>
                  </a:rPr>
                  <a:t> </a:t>
                </a:r>
                <a:r>
                  <a:rPr lang="en-US" sz="2400" b="1" spc="-150" dirty="0" err="1">
                    <a:solidFill>
                      <a:srgbClr val="791D7E"/>
                    </a:solidFill>
                    <a:latin typeface="Overpass Mono" pitchFamily="49" charset="77"/>
                  </a:rPr>
                  <a:t>digidol</a:t>
                </a:r>
                <a:r>
                  <a:rPr lang="en-US" sz="2400" spc="-150" dirty="0">
                    <a:solidFill>
                      <a:srgbClr val="791D7E"/>
                    </a:solidFill>
                    <a:latin typeface="Overpass Mono" pitchFamily="49" charset="77"/>
                  </a:rPr>
                  <a:t>.
</a:t>
                </a:r>
                <a:endParaRPr lang="en-US" sz="2400" b="1" spc="-150" dirty="0">
                  <a:solidFill>
                    <a:srgbClr val="791D7E"/>
                  </a:solidFill>
                  <a:latin typeface="Overpass Mono" pitchFamily="49" charset="77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3E8C0BB-B6A3-469E-B7DB-0B6F2E94D1E4}"/>
                </a:ext>
              </a:extLst>
            </p:cNvPr>
            <p:cNvGrpSpPr/>
            <p:nvPr/>
          </p:nvGrpSpPr>
          <p:grpSpPr>
            <a:xfrm>
              <a:off x="2615717" y="5294031"/>
              <a:ext cx="6159707" cy="3386909"/>
              <a:chOff x="9381020" y="350988"/>
              <a:chExt cx="6159707" cy="338690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5258E8C-3BB5-44D2-ACF9-F976B58CB42A}"/>
                  </a:ext>
                </a:extLst>
              </p:cNvPr>
              <p:cNvSpPr/>
              <p:nvPr/>
            </p:nvSpPr>
            <p:spPr>
              <a:xfrm>
                <a:off x="9381020" y="599833"/>
                <a:ext cx="5910863" cy="31380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E55BD10-4B59-47E7-8153-AC801D3AA81F}"/>
                  </a:ext>
                </a:extLst>
              </p:cNvPr>
              <p:cNvGrpSpPr/>
              <p:nvPr/>
            </p:nvGrpSpPr>
            <p:grpSpPr>
              <a:xfrm>
                <a:off x="15043039" y="350988"/>
                <a:ext cx="497688" cy="497689"/>
                <a:chOff x="15025689" y="1401052"/>
                <a:chExt cx="497688" cy="497689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7ADB3E3C-EB38-4CFB-8D68-06CB7B76AD38}"/>
                    </a:ext>
                  </a:extLst>
                </p:cNvPr>
                <p:cNvSpPr/>
                <p:nvPr/>
              </p:nvSpPr>
              <p:spPr>
                <a:xfrm>
                  <a:off x="15025689" y="1401052"/>
                  <a:ext cx="497688" cy="49768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199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Content Placeholder 3">
                  <a:extLst>
                    <a:ext uri="{FF2B5EF4-FFF2-40B4-BE49-F238E27FC236}">
                      <a16:creationId xmlns:a16="http://schemas.microsoft.com/office/drawing/2014/main" id="{353EA81D-4FE8-4FD0-9A2A-30F36E8BF41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5167770" y="1447295"/>
                  <a:ext cx="213528" cy="451446"/>
                </a:xfrm>
                <a:prstGeom prst="rect">
                  <a:avLst/>
                </a:prstGeom>
              </p:spPr>
              <p:txBody>
                <a:bodyPr anchor="ctr" anchorCtr="0"/>
                <a:lstStyle>
                  <a:lvl1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4000" b="1" i="0" kern="1200">
                      <a:solidFill>
                        <a:schemeClr val="tx1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1pPr>
                  <a:lvl2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3200" b="1" i="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2pPr>
                  <a:lvl3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3pPr>
                  <a:lvl4pPr marL="0" indent="0" algn="ctr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800" b="1" kern="1200">
                      <a:solidFill>
                        <a:srgbClr val="019967"/>
                      </a:solidFill>
                      <a:latin typeface="Overpass Mono" pitchFamily="49" charset="77"/>
                      <a:ea typeface="Verdana" panose="020B0604030504040204" pitchFamily="34" charset="0"/>
                      <a:cs typeface="Verdana" panose="020B0604030504040204" pitchFamily="34" charset="0"/>
                    </a:defRPr>
                  </a:lvl4pPr>
                  <a:lvl5pPr marL="0" indent="0" algn="l" defTabSz="121917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Calibri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lvl5pPr>
                  <a:lvl6pPr marL="335271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962301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571886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181470" indent="-304792" algn="l" defTabSz="1219170" rtl="0" eaLnBrk="1" latinLnBrk="0" hangingPunct="1">
                    <a:lnSpc>
                      <a:spcPct val="90000"/>
                    </a:lnSpc>
                    <a:spcBef>
                      <a:spcPts val="667"/>
                    </a:spcBef>
                    <a:buFont typeface="Calibri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3"/>
                  <a:r>
                    <a:rPr lang="en-GB" dirty="0"/>
                    <a:t>!</a:t>
                  </a:r>
                </a:p>
              </p:txBody>
            </p:sp>
          </p:grpSp>
          <p:sp>
            <p:nvSpPr>
              <p:cNvPr id="79" name="Title 1">
                <a:extLst>
                  <a:ext uri="{FF2B5EF4-FFF2-40B4-BE49-F238E27FC236}">
                    <a16:creationId xmlns:a16="http://schemas.microsoft.com/office/drawing/2014/main" id="{56AC96F0-1679-4D65-8BB9-EF72FCA635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1780" y="611125"/>
                <a:ext cx="4952415" cy="312677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Y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diwrnod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wedyn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mae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hi'n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newid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meddwl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ac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eisiau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tynnu'r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lluniau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i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2400" dirty="0" err="1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lawr</a:t>
                </a:r>
                <a:r>
                  <a:rPr lang="en-GB" sz="2400" dirty="0">
                    <a:solidFill>
                      <a:schemeClr val="dk1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.
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E6AABB3-FE70-634D-A4BF-E8EEB5BC7F10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D5B94A-68EC-1D4C-8214-9B6C65B61757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A2C3DD-BA56-8C4C-9974-30ECCD1DF459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8A81F2-0BA1-0345-9400-105CDD8F8721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Placeholder 9">
              <a:extLst>
                <a:ext uri="{FF2B5EF4-FFF2-40B4-BE49-F238E27FC236}">
                  <a16:creationId xmlns:a16="http://schemas.microsoft.com/office/drawing/2014/main" id="{1B602AED-DF84-0D4A-819C-FABE654D33E2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Ôl</a:t>
              </a:r>
              <a:r>
                <a:rPr lang="en-GB" sz="2800" dirty="0"/>
                <a:t> </a:t>
              </a:r>
              <a:r>
                <a:rPr lang="en-GB" sz="2800" dirty="0" err="1"/>
                <a:t>troed</a:t>
              </a:r>
              <a:r>
                <a:rPr lang="en-GB" sz="2800" dirty="0"/>
                <a:t> </a:t>
              </a:r>
              <a:r>
                <a:rPr lang="en-GB" sz="2800" dirty="0" err="1"/>
                <a:t>digidol</a:t>
              </a:r>
              <a:endParaRPr lang="en-US" sz="28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7CC8B12-0938-9A46-8AEE-3E131415919C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F199AC-B24A-C14A-9B28-336DD9D40219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7BD2C95-0B17-8942-8CAC-7918AE925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505193-4055-A74B-8480-086FC402B8CD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9690182-FD44-DF4E-9208-29D9B748C201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04166F7-18FB-F847-8B76-AC2FAAB65C54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riangle 54">
                <a:extLst>
                  <a:ext uri="{FF2B5EF4-FFF2-40B4-BE49-F238E27FC236}">
                    <a16:creationId xmlns:a16="http://schemas.microsoft.com/office/drawing/2014/main" id="{3FBAEBD0-68EA-7441-B6F7-7389CACD7CF0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DE1C3B35-476E-1848-9191-7B762CEA1194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 Placeholder 12">
              <a:extLst>
                <a:ext uri="{FF2B5EF4-FFF2-40B4-BE49-F238E27FC236}">
                  <a16:creationId xmlns:a16="http://schemas.microsoft.com/office/drawing/2014/main" id="{14542837-F784-AF48-8AB6-3BD4C44762DF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4377364"/>
              <a:ext cx="9317035" cy="62391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l-NL" sz="2400" b="0" dirty="0">
                  <a:solidFill>
                    <a:srgbClr val="019967"/>
                  </a:solidFill>
                </a:rPr>
                <a:t>Beth yw ôl troed digidol</a:t>
              </a:r>
              <a:r>
                <a:rPr lang="en-GB" sz="2400" b="0" dirty="0">
                  <a:solidFill>
                    <a:srgbClr val="019967"/>
                  </a:solidFill>
                </a:rPr>
                <a:t>?</a:t>
              </a:r>
            </a:p>
          </p:txBody>
        </p:sp>
      </p:grp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968DB87A-93F4-2D4D-9FCC-A2750F2409A2}"/>
              </a:ext>
            </a:extLst>
          </p:cNvPr>
          <p:cNvSpPr txBox="1">
            <a:spLocks/>
          </p:cNvSpPr>
          <p:nvPr/>
        </p:nvSpPr>
        <p:spPr>
          <a:xfrm>
            <a:off x="3385044" y="5259503"/>
            <a:ext cx="9317035" cy="62391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0" dirty="0">
                <a:solidFill>
                  <a:srgbClr val="019967"/>
                </a:solidFill>
              </a:rPr>
              <a:t>Pam </a:t>
            </a:r>
            <a:r>
              <a:rPr lang="en-GB" sz="2400" b="0" dirty="0" err="1">
                <a:solidFill>
                  <a:srgbClr val="019967"/>
                </a:solidFill>
              </a:rPr>
              <a:t>mae'n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bwysig</a:t>
            </a:r>
            <a:r>
              <a:rPr lang="en-GB" sz="2400" b="0" dirty="0">
                <a:solidFill>
                  <a:srgbClr val="01996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35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7ECC55-7876-E44F-BA61-070BA0DE8D1C}"/>
              </a:ext>
            </a:extLst>
          </p:cNvPr>
          <p:cNvSpPr/>
          <p:nvPr/>
        </p:nvSpPr>
        <p:spPr>
          <a:xfrm>
            <a:off x="1376085" y="257175"/>
            <a:ext cx="13497204" cy="8615133"/>
          </a:xfrm>
          <a:prstGeom prst="roundRect">
            <a:avLst>
              <a:gd name="adj" fmla="val 3402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vv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102F35B-D72E-EB43-804F-29CE39CECE71}"/>
              </a:ext>
            </a:extLst>
          </p:cNvPr>
          <p:cNvSpPr/>
          <p:nvPr/>
        </p:nvSpPr>
        <p:spPr>
          <a:xfrm>
            <a:off x="1680427" y="623481"/>
            <a:ext cx="12888518" cy="75339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6B0BF6-D6AD-A147-B844-636E0890D131}"/>
              </a:ext>
            </a:extLst>
          </p:cNvPr>
          <p:cNvSpPr/>
          <p:nvPr/>
        </p:nvSpPr>
        <p:spPr>
          <a:xfrm>
            <a:off x="7940424" y="8336371"/>
            <a:ext cx="368521" cy="368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EDE0BB-9742-F240-AD4C-49756E555DAC}"/>
              </a:ext>
            </a:extLst>
          </p:cNvPr>
          <p:cNvGrpSpPr/>
          <p:nvPr/>
        </p:nvGrpSpPr>
        <p:grpSpPr>
          <a:xfrm>
            <a:off x="7750765" y="754637"/>
            <a:ext cx="747837" cy="126092"/>
            <a:chOff x="5919561" y="754637"/>
            <a:chExt cx="747837" cy="12609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31EA529-4065-134C-8331-9BCE0CE9B3E2}"/>
                </a:ext>
              </a:extLst>
            </p:cNvPr>
            <p:cNvSpPr/>
            <p:nvPr/>
          </p:nvSpPr>
          <p:spPr>
            <a:xfrm>
              <a:off x="5919561" y="788770"/>
              <a:ext cx="486628" cy="47370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61D474-057C-B94F-8960-8A11B9283A4E}"/>
                </a:ext>
              </a:extLst>
            </p:cNvPr>
            <p:cNvSpPr/>
            <p:nvPr/>
          </p:nvSpPr>
          <p:spPr>
            <a:xfrm>
              <a:off x="6539955" y="754637"/>
              <a:ext cx="127443" cy="126092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5F57841-BCBE-474F-8147-B6B1D3D6BE6B}"/>
              </a:ext>
            </a:extLst>
          </p:cNvPr>
          <p:cNvSpPr txBox="1">
            <a:spLocks/>
          </p:cNvSpPr>
          <p:nvPr/>
        </p:nvSpPr>
        <p:spPr>
          <a:xfrm>
            <a:off x="2253015" y="1481566"/>
            <a:ext cx="7823314" cy="723044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Mae’ch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data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chi’n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bwysig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B3E862-8019-3147-A980-CFD89A1E167D}"/>
              </a:ext>
            </a:extLst>
          </p:cNvPr>
          <p:cNvSpPr txBox="1">
            <a:spLocks/>
          </p:cNvSpPr>
          <p:nvPr/>
        </p:nvSpPr>
        <p:spPr>
          <a:xfrm>
            <a:off x="2253015" y="2518198"/>
            <a:ext cx="8712924" cy="4811290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Cewch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newid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gosodiadau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preifatrwydd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ffôn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neu’ch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dyfais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hoffech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chi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ddiogelu’ch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gwybodaeth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GB" sz="2400" dirty="0">
              <a:solidFill>
                <a:schemeClr val="dk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byddwch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postio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neu'n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rhoi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sylwadau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ar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cyfryngau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cymdeithasol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meddyliwch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pwy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allai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gweld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y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dyfodol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GB" sz="2400" dirty="0">
              <a:solidFill>
                <a:schemeClr val="dk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oes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gennych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unrhyw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gwestiynau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eich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data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personol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neu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os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ydych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roi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gwybod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am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rywbeth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nad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yw'n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teimlo'n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iawn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ewch</a:t>
            </a:r>
            <a:r>
              <a:rPr lang="en-GB" sz="2400" dirty="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i</a:t>
            </a:r>
            <a:r>
              <a:rPr lang="en-GB" sz="2400">
                <a:solidFill>
                  <a:schemeClr val="dk1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 </a:t>
            </a:r>
            <a:r>
              <a:rPr lang="en-GB" sz="2400" b="1">
                <a:solidFill>
                  <a:srgbClr val="019967"/>
                </a:solidFill>
                <a:latin typeface="Overpass Mono" pitchFamily="49" charset="77"/>
                <a:ea typeface="Calibri"/>
                <a:cs typeface="Calibri"/>
                <a:sym typeface="Calibri"/>
              </a:rPr>
              <a:t>cy.ico.org.uk</a:t>
            </a:r>
            <a:endParaRPr lang="en-GB" sz="2400" dirty="0">
              <a:solidFill>
                <a:schemeClr val="dk1"/>
              </a:solidFill>
              <a:latin typeface="Overpass Mono" pitchFamily="49" charset="77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B76D75-701F-AC40-8951-3425F86E8A96}"/>
              </a:ext>
            </a:extLst>
          </p:cNvPr>
          <p:cNvGrpSpPr/>
          <p:nvPr/>
        </p:nvGrpSpPr>
        <p:grpSpPr>
          <a:xfrm>
            <a:off x="11713195" y="1643221"/>
            <a:ext cx="4044345" cy="3546578"/>
            <a:chOff x="2978247" y="4990838"/>
            <a:chExt cx="4044345" cy="35465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E8009-B4F7-9844-9A60-CF9A5EED354D}"/>
                </a:ext>
              </a:extLst>
            </p:cNvPr>
            <p:cNvSpPr/>
            <p:nvPr/>
          </p:nvSpPr>
          <p:spPr>
            <a:xfrm>
              <a:off x="2978247" y="5295572"/>
              <a:ext cx="3739612" cy="32418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91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CC1A31-ED09-F34B-A7AF-E966FF0F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3124" y="4990838"/>
              <a:ext cx="609468" cy="609468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B4D874C0-7E98-7B4B-A0FD-DFAC7E997889}"/>
                </a:ext>
              </a:extLst>
            </p:cNvPr>
            <p:cNvSpPr txBox="1">
              <a:spLocks/>
            </p:cNvSpPr>
            <p:nvPr/>
          </p:nvSpPr>
          <p:spPr>
            <a:xfrm>
              <a:off x="2978247" y="5295572"/>
              <a:ext cx="3739612" cy="3241843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Mae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Swyddfa'r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Comisiynydd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Gwybodaeth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(ICO)</a:t>
              </a:r>
              <a:b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</a:b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yma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i</a:t>
              </a:r>
              <a:r>
                <a:rPr lang="en-US" sz="2400" spc="-150" dirty="0">
                  <a:solidFill>
                    <a:srgbClr val="791D7E"/>
                  </a:solidFill>
                  <a:latin typeface="Overpass Mono" pitchFamily="49" charset="77"/>
                </a:rPr>
                <a:t> chi.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7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73853C49-419C-404F-96CF-D81673511831}"/>
              </a:ext>
            </a:extLst>
          </p:cNvPr>
          <p:cNvSpPr txBox="1">
            <a:spLocks/>
          </p:cNvSpPr>
          <p:nvPr/>
        </p:nvSpPr>
        <p:spPr>
          <a:xfrm>
            <a:off x="1417322" y="145617"/>
            <a:ext cx="11450540" cy="151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6600"/>
            </a:pPr>
            <a:r>
              <a:rPr lang="en-GB" sz="3600" b="1" dirty="0" err="1">
                <a:ea typeface="Calibri"/>
                <a:cs typeface="Calibri"/>
                <a:sym typeface="Calibri"/>
              </a:rPr>
              <a:t>Cadw'n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Breifat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ar</a:t>
            </a:r>
            <a:r>
              <a:rPr lang="en-GB" sz="3600" b="1" dirty="0">
                <a:ea typeface="Calibri"/>
                <a:cs typeface="Calibri"/>
                <a:sym typeface="Calibri"/>
              </a:rPr>
              <a:t> y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ea typeface="Calibri"/>
                <a:cs typeface="Calibri"/>
                <a:sym typeface="Calibri"/>
              </a:rPr>
              <a:t>Cymdeithasol</a:t>
            </a:r>
            <a:r>
              <a:rPr lang="en-GB" sz="3600" b="1" dirty="0">
                <a:ea typeface="Calibri"/>
                <a:cs typeface="Calibri"/>
                <a:sym typeface="Calibri"/>
              </a:rPr>
              <a:t> (Cymru)</a:t>
            </a:r>
          </a:p>
        </p:txBody>
      </p:sp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7C6DA2A-C266-4748-A17E-C43D194D4486}"/>
              </a:ext>
            </a:extLst>
          </p:cNvPr>
          <p:cNvSpPr/>
          <p:nvPr/>
        </p:nvSpPr>
        <p:spPr>
          <a:xfrm>
            <a:off x="1370012" y="1512000"/>
            <a:ext cx="12095422" cy="81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7999"/>
              </a:lnSpc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Nod y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wers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sicrhau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bod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disgyblion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gwybod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beth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yw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data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personol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sut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mae’n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cael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gasglu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a’i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ddefnyddio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Gellir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defnyddio’r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wers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fel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sesiwn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unigol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ond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argymhellir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ei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defnyddio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gyda’r</a:t>
            </a: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un </a:t>
            </a:r>
            <a:r>
              <a:rPr lang="en-GB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flaenorol</a:t>
            </a:r>
            <a:r>
              <a:rPr lang="en-GB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‘</a:t>
            </a:r>
            <a:r>
              <a:rPr lang="en-GB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Fy</a:t>
            </a:r>
            <a:r>
              <a:rPr lang="en-GB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Nata </a:t>
            </a:r>
            <a:r>
              <a:rPr lang="en-GB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Personol</a:t>
            </a:r>
            <a:r>
              <a:rPr lang="en-GB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’.</a:t>
            </a: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ED953ADB-1455-3F41-9833-72831C65ED52}"/>
              </a:ext>
            </a:extLst>
          </p:cNvPr>
          <p:cNvSpPr txBox="1"/>
          <p:nvPr/>
        </p:nvSpPr>
        <p:spPr>
          <a:xfrm>
            <a:off x="4967786" y="2475077"/>
            <a:ext cx="10413242" cy="609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Addysg bersonol a chymdeithasol - Deilliannau dysgu Cyfnod Allweddol 2</a:t>
            </a:r>
            <a:r>
              <a:rPr lang="cy-GB" sz="1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Datblygu TGCh </a:t>
            </a:r>
            <a:b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Dylid rhoi cyfleoedd i'r dysgwyr: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defnyddio TGCh mewn modd diogel gyda chymorth ac arweiniad.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Fframwaith Cymhwysedd Digidol – Dinasyddiaeth – Hunaniaeth, delwedd, enw da</a:t>
            </a:r>
            <a:r>
              <a:rPr lang="cy-GB" sz="1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3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3</a:t>
            </a: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Bod yn ymwybodol o reolau syml ar gyfer rhannu lluniau a data, e.e. deall na ellir cymryd lluniau o bobl eraill na'u rhannu ar-lein heb gael caniatâd o flaen llaw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3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4	</a:t>
            </a: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Deall bod rhoi gwybodaeth ar-lein yn gadael ôl-troed digidol, e.e. sy'n gallu hwyluso lladrata hunaniaeth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3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5	</a:t>
            </a: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Siarad am yr effaith y gall y cynnwys digidol a grëir ei chael, e.e. meddwl yn feirniadol am yr wybodaeth a rennir ar-lein; bod yn ymwybodol o destun, lluniau a fideos priodol ac amhriodol ac effaith rhannu pethau o'r fath ar-lein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300"/>
              </a:spcAf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Esbonio pam ei bod yn bwysig trafod eu defnydd o dechnoleg ag oedolyn, e.e. trafod agweddau positif a negatif o ran enw da/drwg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cy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 6	</a:t>
            </a: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Gwybod beth y gall metadata llun ei gynnwys, e.e. dyddiad, amser a lleoliad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300"/>
              </a:spcAf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Nodi manteision a risgiau dyfeisiau symudol sy'n cyhoeddi lleoliad y defnyddiwr/dyfais, e.e. apiau â mynediad i leoliad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300"/>
              </a:spcAf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Pennu manteision a risgiau rhoi gwybodaeth bersonol a rhoi mynediad i wahanol feddalwedd i ddyfeisiau.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400" b="1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Cwricwlwm Cymru - Maes Dysgu a Phrofiad Iechyd a Lles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 Nghwricwlwm newydd Cymru, mae'r Maes Dysgu a Phrofiad Iechyd a Lles yn ymwneud â datblygu gallu’r dysgwyr i lywio drwy gyfleoedd a heriau bywyd. Bydd Addysg Cydberthynas a Rhywioldeb yn ofyniad gorfodol yn y cwricwlwm newydd.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canllawiau pellach i ymarferwyr yn tanlinellu pwysigrwydd datblygu ymddygiad diogel mewn perthynas â’r cyfryngau digidol a'r byd ar-lein. Dylid annog y dysgwyr i ddatblygu eu dealltwriaeth o ddylanwad cynyddol technoleg ar eu bywydau bob dydd a'r goblygiadau y gallai hyn eu cael i'w hiechyd a'u lles, yn enwedig yr effaith bosibl ar iechyd a lles corfforol, meddyliol ac emosiynol. Dylid ystyried gwneud penderfyniadau, asesu risg a sefyllfaoedd a rhyngweithiadau diogel ac anniogel mewn cyd-destunau digidol. Mae hyn yn cynnwys perthnasoedd ag eraill, diogelwch ar-lein, goblygiadau cyfreithiol a dylanwadau cymdeithasol ar-lein (gan gynnwys y cyfryngau cymdeithasol).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y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Bydd y fframwaith ABCh yn cael ei ddisodli gan </a:t>
            </a:r>
            <a:r>
              <a:rPr lang="cy-GB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Gwricwlwm Cymru </a:t>
            </a:r>
            <a:r>
              <a:rPr lang="cy-GB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 fis Medi 2022 ymlaen.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y-GB" sz="1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cy-GB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Mae fersiwn diwygiedig o’r </a:t>
            </a:r>
            <a:r>
              <a:rPr lang="cy-GB" sz="1400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Fframwaith Cymhwysedd Digidol</a:t>
            </a:r>
            <a:r>
              <a:rPr lang="cy-GB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ar gael i ategu Cwricwlwm Cymru a chyfleoedd i ddatblygu cymhwysedd digidol ar draws pob maes dysgu a phrofiad.</a:t>
            </a:r>
            <a:endParaRPr lang="cy-GB" sz="1100" b="1" dirty="0"/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106BD6F0-BB2D-544A-B94C-DE8C25DEEA6B}"/>
              </a:ext>
            </a:extLst>
          </p:cNvPr>
          <p:cNvSpPr txBox="1"/>
          <p:nvPr/>
        </p:nvSpPr>
        <p:spPr>
          <a:xfrm>
            <a:off x="419360" y="2475077"/>
            <a:ext cx="4478054" cy="617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Oed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9-11 </a:t>
            </a:r>
          </a:p>
          <a:p>
            <a:pPr lvl="0">
              <a:lnSpc>
                <a:spcPts val="1500"/>
              </a:lnSpc>
              <a:spcAft>
                <a:spcPts val="1000"/>
              </a:spcAft>
              <a:buSzPct val="100000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 50-60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munud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Amcanion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dysgu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</a:t>
            </a:r>
            <a:endParaRPr lang="en-GB" sz="1400" b="1" dirty="0"/>
          </a:p>
          <a:p>
            <a:r>
              <a:rPr lang="en-GB" sz="1400" dirty="0" err="1"/>
              <a:t>Bydd</a:t>
            </a:r>
            <a:r>
              <a:rPr lang="en-GB" sz="1400" dirty="0"/>
              <a:t> y </a:t>
            </a:r>
            <a:r>
              <a:rPr lang="en-GB" sz="1400" dirty="0" err="1"/>
              <a:t>myfyrwyr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dysgu</a:t>
            </a:r>
            <a:r>
              <a:rPr lang="en-GB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sut</a:t>
            </a:r>
            <a:r>
              <a:rPr lang="en-GB" sz="1400" dirty="0"/>
              <a:t> gall </a:t>
            </a:r>
            <a:r>
              <a:rPr lang="en-GB" sz="1400" dirty="0" err="1"/>
              <a:t>llwyfannau</a:t>
            </a:r>
            <a:r>
              <a:rPr lang="en-GB" sz="1400" dirty="0"/>
              <a:t> </a:t>
            </a:r>
            <a:r>
              <a:rPr lang="en-GB" sz="1400" dirty="0" err="1"/>
              <a:t>cyfryngau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 </a:t>
            </a:r>
            <a:r>
              <a:rPr lang="en-GB" sz="1400" dirty="0" err="1"/>
              <a:t>ddefnyddio’ch</a:t>
            </a:r>
            <a:r>
              <a:rPr lang="en-GB" sz="1400" dirty="0"/>
              <a:t> data </a:t>
            </a:r>
            <a:r>
              <a:rPr lang="en-GB" sz="1400" dirty="0" err="1"/>
              <a:t>personol</a:t>
            </a:r>
            <a:r>
              <a:rPr lang="en-GB" sz="1400" dirty="0"/>
              <a:t>.
y </a:t>
            </a:r>
            <a:r>
              <a:rPr lang="en-GB" sz="1400" dirty="0" err="1"/>
              <a:t>risgiau</a:t>
            </a:r>
            <a:r>
              <a:rPr lang="en-GB" sz="1400" dirty="0"/>
              <a:t> </a:t>
            </a:r>
            <a:r>
              <a:rPr lang="en-GB" sz="1400" dirty="0" err="1"/>
              <a:t>sy'n</a:t>
            </a:r>
            <a:r>
              <a:rPr lang="en-GB" sz="1400" dirty="0"/>
              <a:t> </a:t>
            </a:r>
            <a:r>
              <a:rPr lang="en-GB" sz="1400" dirty="0" err="1"/>
              <a:t>gysylltiedig</a:t>
            </a:r>
            <a:r>
              <a:rPr lang="en-GB" sz="1400" dirty="0"/>
              <a:t> â </a:t>
            </a:r>
            <a:r>
              <a:rPr lang="en-GB" sz="1400" dirty="0" err="1"/>
              <a:t>phroffil</a:t>
            </a:r>
            <a:r>
              <a:rPr lang="en-GB" sz="1400" dirty="0"/>
              <a:t> </a:t>
            </a:r>
            <a:r>
              <a:rPr lang="en-GB" sz="1400" dirty="0" err="1"/>
              <a:t>cyhoeddus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y </a:t>
            </a:r>
            <a:r>
              <a:rPr lang="en-GB" sz="1400" dirty="0" err="1"/>
              <a:t>cyfryngau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 </a:t>
            </a:r>
            <a:r>
              <a:rPr lang="en-GB" sz="1400" dirty="0" err="1"/>
              <a:t>cyhoeddus</a:t>
            </a:r>
            <a:r>
              <a:rPr lang="en-GB" sz="1400" dirty="0"/>
              <a:t>.
</a:t>
            </a:r>
            <a:r>
              <a:rPr lang="en-GB" sz="1400" dirty="0" err="1"/>
              <a:t>beth</a:t>
            </a:r>
            <a:r>
              <a:rPr lang="en-GB" sz="1400" dirty="0"/>
              <a:t> </a:t>
            </a:r>
            <a:r>
              <a:rPr lang="en-GB" sz="1400" dirty="0" err="1"/>
              <a:t>yw</a:t>
            </a:r>
            <a:r>
              <a:rPr lang="en-GB" sz="1400" dirty="0"/>
              <a:t> </a:t>
            </a:r>
            <a:r>
              <a:rPr lang="en-GB" sz="1400" dirty="0" err="1"/>
              <a:t>ôl</a:t>
            </a:r>
            <a:r>
              <a:rPr lang="en-GB" sz="1400" dirty="0"/>
              <a:t> </a:t>
            </a:r>
            <a:r>
              <a:rPr lang="en-GB" sz="1400" dirty="0" err="1"/>
              <a:t>troed</a:t>
            </a:r>
            <a:r>
              <a:rPr lang="en-GB" sz="1400" dirty="0"/>
              <a:t> </a:t>
            </a:r>
            <a:r>
              <a:rPr lang="en-GB" sz="1400" dirty="0" err="1"/>
              <a:t>digidol</a:t>
            </a:r>
            <a:r>
              <a:rPr lang="en-GB" sz="1400" dirty="0"/>
              <a:t> a </a:t>
            </a:r>
            <a:r>
              <a:rPr lang="en-GB" sz="1400" dirty="0" err="1"/>
              <a:t>pham</a:t>
            </a:r>
            <a:r>
              <a:rPr lang="en-GB" sz="1400" dirty="0"/>
              <a:t> </a:t>
            </a:r>
            <a:r>
              <a:rPr lang="en-GB" sz="1400" dirty="0" err="1"/>
              <a:t>mae'n</a:t>
            </a:r>
            <a:r>
              <a:rPr lang="en-GB" sz="1400" dirty="0"/>
              <a:t> </a:t>
            </a:r>
            <a:r>
              <a:rPr lang="en-GB" sz="1400" dirty="0" err="1"/>
              <a:t>bwysig</a:t>
            </a:r>
            <a:r>
              <a:rPr lang="en-GB" sz="1400" dirty="0"/>
              <a:t>.</a:t>
            </a:r>
          </a:p>
          <a:p>
            <a:pPr marL="285750" indent="-285750">
              <a:buFont typeface="Calibri" panose="020B0604020202020204" pitchFamily="34" charset="0"/>
              <a:buChar char="•"/>
            </a:pPr>
            <a:endParaRPr lang="en-GB" sz="1400" b="1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  <a:p>
            <a:pPr marL="49111" lvl="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Canllawiau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athrawon</a:t>
            </a:r>
            <a:r>
              <a:rPr lang="en-GB" sz="1400" b="1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Cymerwch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amser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osod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rheolau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sylfaenol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clir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ynghylch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gwrando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parchu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pheidio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â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defnyddio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enghreifftiau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personol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neu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sensitif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34861" lvl="0" indent="-285750">
              <a:lnSpc>
                <a:spcPts val="1500"/>
              </a:lnSpc>
              <a:spcAft>
                <a:spcPts val="10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Crëwch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ddiwylliant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cadarnhaol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y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dosbarth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lle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mae’r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dysgwyr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cael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gofyn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cwestiynau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a bod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yna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hawl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basio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os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nad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ydyn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nhw’n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teimlo'n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gyfforddus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yn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ateb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1400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cwestiwn</a:t>
            </a:r>
            <a:r>
              <a:rPr lang="en-GB" sz="14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lvl="0" indent="-3429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Gofalwch eich bod yn gyfarwydd â pholisi a gweithdrefnau diogelu’ch ysgol, yn ogystal â </a:t>
            </a:r>
            <a:r>
              <a:rPr lang="cy-GB" sz="1400" u="sng" kern="1200" dirty="0">
                <a:solidFill>
                  <a:srgbClr val="0563C1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  <a:hlinkClick r:id="rId7"/>
              </a:rPr>
              <a:t>Gweithdrefnau Diogelu Cymru</a:t>
            </a: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, gan gynnwys beth i'w wneud os bydd dysgwr yn gwneud datgeliad. I gael rhagor o wybodaeth, gweler y canllawiau diogelu statudol: </a:t>
            </a:r>
            <a:r>
              <a:rPr lang="cy-GB" sz="1400" u="sng" kern="1200" dirty="0">
                <a:solidFill>
                  <a:srgbClr val="0563C1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  <a:hlinkClick r:id="rId8"/>
              </a:rPr>
              <a:t>Cadw dysgwyr yn ddiogel</a:t>
            </a:r>
            <a:endParaRPr lang="en-GB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400" kern="1200" dirty="0">
                <a:solidFill>
                  <a:srgbClr val="00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Gofalwch hefyd fod unrhyw bolisïau ysgol gyfan eraill yn cael eu dilyn, megis diogelwch ar-lein.</a:t>
            </a:r>
            <a:endParaRPr lang="en-GB" sz="1400" dirty="0">
              <a:solidFill>
                <a:schemeClr val="dk1"/>
              </a:solidFill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62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9CBADFC-08B2-A442-8021-38193D40E9F0}"/>
              </a:ext>
            </a:extLst>
          </p:cNvPr>
          <p:cNvGrpSpPr/>
          <p:nvPr/>
        </p:nvGrpSpPr>
        <p:grpSpPr>
          <a:xfrm>
            <a:off x="793799" y="1812005"/>
            <a:ext cx="6655609" cy="2253964"/>
            <a:chOff x="692199" y="1719560"/>
            <a:chExt cx="5855845" cy="22539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4D48F4-3BE1-7645-AFD4-3EFD6A69C207}"/>
                </a:ext>
              </a:extLst>
            </p:cNvPr>
            <p:cNvSpPr/>
            <p:nvPr/>
          </p:nvSpPr>
          <p:spPr>
            <a:xfrm>
              <a:off x="692199" y="1968404"/>
              <a:ext cx="5607001" cy="1754692"/>
            </a:xfrm>
            <a:prstGeom prst="rect">
              <a:avLst/>
            </a:prstGeom>
            <a:solidFill>
              <a:srgbClr val="019967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Content Placeholder 3">
              <a:extLst>
                <a:ext uri="{FF2B5EF4-FFF2-40B4-BE49-F238E27FC236}">
                  <a16:creationId xmlns:a16="http://schemas.microsoft.com/office/drawing/2014/main" id="{B8C3F75E-6F77-E44D-BBFE-A7C7984F5BE8}"/>
                </a:ext>
              </a:extLst>
            </p:cNvPr>
            <p:cNvSpPr txBox="1">
              <a:spLocks/>
            </p:cNvSpPr>
            <p:nvPr/>
          </p:nvSpPr>
          <p:spPr>
            <a:xfrm>
              <a:off x="946860" y="2355271"/>
              <a:ext cx="5352340" cy="1618253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 algn="l"/>
              <a:r>
                <a:rPr lang="en-GB" sz="2800" b="1" dirty="0" err="1">
                  <a:solidFill>
                    <a:schemeClr val="bg1"/>
                  </a:solidFill>
                </a:rPr>
                <a:t>Amcanion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dysgu</a:t>
              </a:r>
              <a:endParaRPr lang="en-GB" sz="2800" b="1" dirty="0">
                <a:solidFill>
                  <a:schemeClr val="bg1"/>
                </a:solidFill>
              </a:endParaRPr>
            </a:p>
            <a:p>
              <a:pPr lvl="3" algn="l"/>
              <a:r>
                <a:rPr lang="en-GB" sz="2800" b="1" dirty="0" err="1">
                  <a:solidFill>
                    <a:schemeClr val="bg1"/>
                  </a:solidFill>
                </a:rPr>
                <a:t>Bydd</a:t>
              </a:r>
              <a:r>
                <a:rPr lang="en-GB" sz="2800" b="1" dirty="0">
                  <a:solidFill>
                    <a:schemeClr val="bg1"/>
                  </a:solidFill>
                </a:rPr>
                <a:t> y </a:t>
              </a:r>
              <a:r>
                <a:rPr lang="en-GB" sz="2800" b="1" dirty="0" err="1">
                  <a:solidFill>
                    <a:schemeClr val="bg1"/>
                  </a:solidFill>
                </a:rPr>
                <a:t>myfyrwyr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yn</a:t>
              </a:r>
              <a:r>
                <a:rPr lang="en-GB" sz="2800" b="1" dirty="0">
                  <a:solidFill>
                    <a:schemeClr val="bg1"/>
                  </a:solidFill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</a:rPr>
                <a:t>dysgu</a:t>
              </a:r>
              <a:r>
                <a:rPr lang="en-GB" sz="2800" b="1" dirty="0">
                  <a:solidFill>
                    <a:schemeClr val="bg1"/>
                  </a:solidFill>
                </a:rPr>
                <a:t>: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8350B4-90E8-2E48-94C7-C936AF6381DC}"/>
                </a:ext>
              </a:extLst>
            </p:cNvPr>
            <p:cNvGrpSpPr/>
            <p:nvPr/>
          </p:nvGrpSpPr>
          <p:grpSpPr>
            <a:xfrm>
              <a:off x="6050356" y="1719560"/>
              <a:ext cx="497688" cy="572154"/>
              <a:chOff x="11546445" y="2781334"/>
              <a:chExt cx="497688" cy="57215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9275C56-CD1D-EB46-9CB5-CE4F97ED04C2}"/>
                  </a:ext>
                </a:extLst>
              </p:cNvPr>
              <p:cNvSpPr/>
              <p:nvPr/>
            </p:nvSpPr>
            <p:spPr>
              <a:xfrm>
                <a:off x="11546445" y="2781334"/>
                <a:ext cx="497688" cy="565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32755DBF-CEAF-6747-A12F-3C361282EE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75981" y="2829060"/>
                <a:ext cx="238616" cy="52442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4000" b="1" i="0" kern="1200">
                    <a:solidFill>
                      <a:schemeClr val="tx1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3200" b="1" i="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0" indent="0" algn="ctr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800" b="1" kern="1200">
                    <a:solidFill>
                      <a:srgbClr val="019967"/>
                    </a:solidFill>
                    <a:latin typeface="Overpass Mono" pitchFamily="49" charset="77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0" indent="0" algn="l" defTabSz="121917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Font typeface="Calibri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335271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lnSpc>
                    <a:spcPct val="90000"/>
                  </a:lnSpc>
                  <a:spcBef>
                    <a:spcPts val="667"/>
                  </a:spcBef>
                  <a:buFont typeface="Calibri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3"/>
                <a:r>
                  <a:rPr lang="en-GB" dirty="0"/>
                  <a:t>?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4507B-25E0-FB4D-A428-4FDA223F850D}"/>
              </a:ext>
            </a:extLst>
          </p:cNvPr>
          <p:cNvGrpSpPr/>
          <p:nvPr/>
        </p:nvGrpSpPr>
        <p:grpSpPr>
          <a:xfrm>
            <a:off x="898263" y="4427766"/>
            <a:ext cx="4449335" cy="3998785"/>
            <a:chOff x="898263" y="4427766"/>
            <a:chExt cx="4449335" cy="39987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B42234-EFE5-6146-B971-3402ED6FBB89}"/>
                </a:ext>
              </a:extLst>
            </p:cNvPr>
            <p:cNvSpPr/>
            <p:nvPr/>
          </p:nvSpPr>
          <p:spPr>
            <a:xfrm>
              <a:off x="898263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4BE6678E-8235-B345-981B-4B6F2768AC38}"/>
                </a:ext>
              </a:extLst>
            </p:cNvPr>
            <p:cNvSpPr txBox="1">
              <a:spLocks/>
            </p:cNvSpPr>
            <p:nvPr/>
          </p:nvSpPr>
          <p:spPr>
            <a:xfrm>
              <a:off x="1122705" y="6913547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sut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gall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llwyfannau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cyfryngau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cymdeithasol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ddefnyddio’ch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data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personol</a:t>
              </a:r>
              <a:r>
                <a:rPr lang="en-GB" sz="2400" dirty="0"/>
                <a:t>
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F3BCC12-8617-8241-B7F4-D3A5BA6F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3526" y="4884422"/>
              <a:ext cx="905956" cy="1130316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188444A-C8CE-134A-96DA-5416D16F08F6}"/>
                </a:ext>
              </a:extLst>
            </p:cNvPr>
            <p:cNvSpPr/>
            <p:nvPr/>
          </p:nvSpPr>
          <p:spPr>
            <a:xfrm>
              <a:off x="3388324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Overpass Mono" pitchFamily="49" charset="77"/>
                </a:rPr>
                <a:t>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3902321-517F-3F4D-B621-041AE7512F20}"/>
              </a:ext>
            </a:extLst>
          </p:cNvPr>
          <p:cNvGrpSpPr/>
          <p:nvPr/>
        </p:nvGrpSpPr>
        <p:grpSpPr>
          <a:xfrm>
            <a:off x="5705965" y="4427766"/>
            <a:ext cx="4449335" cy="3998785"/>
            <a:chOff x="5705965" y="4427766"/>
            <a:chExt cx="4449335" cy="39987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4F637A-1939-7645-B853-894B8D366C42}"/>
                </a:ext>
              </a:extLst>
            </p:cNvPr>
            <p:cNvSpPr/>
            <p:nvPr/>
          </p:nvSpPr>
          <p:spPr>
            <a:xfrm>
              <a:off x="5705965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61D00ADC-9E35-924E-A5E4-666F5A1968AE}"/>
                </a:ext>
              </a:extLst>
            </p:cNvPr>
            <p:cNvSpPr txBox="1">
              <a:spLocks/>
            </p:cNvSpPr>
            <p:nvPr/>
          </p:nvSpPr>
          <p:spPr>
            <a:xfrm>
              <a:off x="5930407" y="6913547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y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risgiau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sy'n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gysylltiedig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â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phroffil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cyhoeddus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yn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y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cyfryngau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cymdeithasol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B8CE7733-5E65-A642-A4FE-A23E806F2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9408" y="4884422"/>
              <a:ext cx="905956" cy="1130316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CD99F05-A2BB-A94F-A60A-EBE16D6A1162}"/>
                </a:ext>
              </a:extLst>
            </p:cNvPr>
            <p:cNvSpPr/>
            <p:nvPr/>
          </p:nvSpPr>
          <p:spPr>
            <a:xfrm>
              <a:off x="8124206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Overpass Mono" pitchFamily="49" charset="77"/>
                </a:rPr>
                <a:t>!</a:t>
              </a: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2B7AE6B6-D703-DE47-A6A6-B7FCDA8CE013}"/>
              </a:ext>
            </a:extLst>
          </p:cNvPr>
          <p:cNvSpPr txBox="1">
            <a:spLocks/>
          </p:cNvSpPr>
          <p:nvPr/>
        </p:nvSpPr>
        <p:spPr>
          <a:xfrm>
            <a:off x="692201" y="611124"/>
            <a:ext cx="9811058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Cadw'n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Breifat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endParaRPr lang="en-US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A1BEC-E1C8-534B-9A2C-7E6302D4BC6A}"/>
              </a:ext>
            </a:extLst>
          </p:cNvPr>
          <p:cNvGrpSpPr/>
          <p:nvPr/>
        </p:nvGrpSpPr>
        <p:grpSpPr>
          <a:xfrm>
            <a:off x="10513667" y="4427766"/>
            <a:ext cx="4449335" cy="3998785"/>
            <a:chOff x="10513667" y="4427766"/>
            <a:chExt cx="4449335" cy="39987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BF7187-E247-C548-8F24-3FCEDB373898}"/>
                </a:ext>
              </a:extLst>
            </p:cNvPr>
            <p:cNvSpPr/>
            <p:nvPr/>
          </p:nvSpPr>
          <p:spPr>
            <a:xfrm>
              <a:off x="10513667" y="4427766"/>
              <a:ext cx="4449335" cy="3998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CC04DC99-EF6F-8F4C-8B4F-DF20C65E52AC}"/>
                </a:ext>
              </a:extLst>
            </p:cNvPr>
            <p:cNvSpPr txBox="1">
              <a:spLocks/>
            </p:cNvSpPr>
            <p:nvPr/>
          </p:nvSpPr>
          <p:spPr>
            <a:xfrm>
              <a:off x="10738109" y="6781027"/>
              <a:ext cx="4019643" cy="614194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2400" dirty="0"/>
                <a:t>
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beth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yw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ôl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troed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digidol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a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pham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mae'n</a:t>
              </a:r>
              <a:r>
                <a:rPr lang="en-GB" sz="2400" spc="-150" dirty="0">
                  <a:solidFill>
                    <a:srgbClr val="791D7E"/>
                  </a:solidFill>
                  <a:latin typeface="Overpass Mono" pitchFamily="49" charset="77"/>
                </a:rPr>
                <a:t> </a:t>
              </a:r>
              <a:r>
                <a:rPr lang="en-GB" sz="2400" spc="-150" dirty="0" err="1">
                  <a:solidFill>
                    <a:srgbClr val="791D7E"/>
                  </a:solidFill>
                  <a:latin typeface="Overpass Mono" pitchFamily="49" charset="77"/>
                </a:rPr>
                <a:t>bwysig</a:t>
              </a:r>
              <a:endParaRPr lang="en-US" sz="2400" spc="-150" dirty="0">
                <a:solidFill>
                  <a:srgbClr val="791D7E"/>
                </a:solidFill>
                <a:latin typeface="Overpass Mono" pitchFamily="49" charset="77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D794304-4461-BA48-BFED-E92268FF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70634" y="4884422"/>
              <a:ext cx="905956" cy="1130316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8C72A79-F591-D34D-ACE0-B93999FA166C}"/>
                </a:ext>
              </a:extLst>
            </p:cNvPr>
            <p:cNvSpPr/>
            <p:nvPr/>
          </p:nvSpPr>
          <p:spPr>
            <a:xfrm>
              <a:off x="12945432" y="5491446"/>
              <a:ext cx="719476" cy="710312"/>
            </a:xfrm>
            <a:prstGeom prst="ellipse">
              <a:avLst/>
            </a:prstGeom>
            <a:solidFill>
              <a:srgbClr val="791D7E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  <a:latin typeface="Overpass Mono" pitchFamily="49" charset="77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FA93F11-4FE1-9D4D-B69D-751182BF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26208" y="5632889"/>
              <a:ext cx="189486" cy="408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AE316461-ABA8-3747-9223-C24D52C432C6}"/>
              </a:ext>
            </a:extLst>
          </p:cNvPr>
          <p:cNvSpPr/>
          <p:nvPr/>
        </p:nvSpPr>
        <p:spPr>
          <a:xfrm>
            <a:off x="-192297" y="-228600"/>
            <a:ext cx="12408110" cy="6015039"/>
          </a:xfrm>
          <a:prstGeom prst="rect">
            <a:avLst/>
          </a:prstGeom>
          <a:solidFill>
            <a:schemeClr val="bg1"/>
          </a:solidFill>
          <a:ln w="34925">
            <a:solidFill>
              <a:srgbClr val="019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63206636-EF75-6C47-A47B-657BD7442DC1}"/>
              </a:ext>
            </a:extLst>
          </p:cNvPr>
          <p:cNvSpPr txBox="1">
            <a:spLocks/>
          </p:cNvSpPr>
          <p:nvPr/>
        </p:nvSpPr>
        <p:spPr>
          <a:xfrm>
            <a:off x="692201" y="611125"/>
            <a:ext cx="8601067" cy="328368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Pleidleisiwch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nawr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! 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Mae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rhai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llwyfannau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cyfryngau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cymdeithasol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gwneud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ofynnol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ddefnyddwyr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dros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13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oed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
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Ydych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chi’n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credu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ADD8FB-48D0-3841-814A-A291AF958662}"/>
              </a:ext>
            </a:extLst>
          </p:cNvPr>
          <p:cNvGrpSpPr/>
          <p:nvPr/>
        </p:nvGrpSpPr>
        <p:grpSpPr>
          <a:xfrm>
            <a:off x="817721" y="3894811"/>
            <a:ext cx="3267380" cy="3034520"/>
            <a:chOff x="2392126" y="3917709"/>
            <a:chExt cx="3267380" cy="303452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C64177-5B14-F94A-A242-CC15E37839D6}"/>
                </a:ext>
              </a:extLst>
            </p:cNvPr>
            <p:cNvSpPr/>
            <p:nvPr/>
          </p:nvSpPr>
          <p:spPr>
            <a:xfrm>
              <a:off x="2392126" y="4222444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4056888-46EC-5D42-9343-DFE3B753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0038" y="3917709"/>
              <a:ext cx="609468" cy="609468"/>
            </a:xfrm>
            <a:prstGeom prst="rect">
              <a:avLst/>
            </a:prstGeom>
          </p:spPr>
        </p:pic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992AFDB5-7707-C049-B73C-6BC06A8608EE}"/>
                </a:ext>
              </a:extLst>
            </p:cNvPr>
            <p:cNvSpPr txBox="1">
              <a:spLocks/>
            </p:cNvSpPr>
            <p:nvPr/>
          </p:nvSpPr>
          <p:spPr>
            <a:xfrm>
              <a:off x="2472821" y="4924126"/>
              <a:ext cx="2801256" cy="132641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Dyma’r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
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oedran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cywir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6BEB5B-36C6-814C-AE72-7C2C190E38BA}"/>
              </a:ext>
            </a:extLst>
          </p:cNvPr>
          <p:cNvGrpSpPr/>
          <p:nvPr/>
        </p:nvGrpSpPr>
        <p:grpSpPr>
          <a:xfrm>
            <a:off x="4594927" y="3894811"/>
            <a:ext cx="3267380" cy="3034520"/>
            <a:chOff x="2392126" y="3917709"/>
            <a:chExt cx="3267380" cy="303452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69A818E-4112-9149-8E47-B1140C1D3672}"/>
                </a:ext>
              </a:extLst>
            </p:cNvPr>
            <p:cNvSpPr/>
            <p:nvPr/>
          </p:nvSpPr>
          <p:spPr>
            <a:xfrm>
              <a:off x="2392126" y="4222444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B303B16-B541-5F46-A755-8C084340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0038" y="3917709"/>
              <a:ext cx="609468" cy="609468"/>
            </a:xfrm>
            <a:prstGeom prst="rect">
              <a:avLst/>
            </a:prstGeom>
          </p:spPr>
        </p:pic>
        <p:sp>
          <p:nvSpPr>
            <p:cNvPr id="75" name="Title 1">
              <a:extLst>
                <a:ext uri="{FF2B5EF4-FFF2-40B4-BE49-F238E27FC236}">
                  <a16:creationId xmlns:a16="http://schemas.microsoft.com/office/drawing/2014/main" id="{238CC230-AA5A-E54D-B560-CFC6C72BC376}"/>
                </a:ext>
              </a:extLst>
            </p:cNvPr>
            <p:cNvSpPr txBox="1">
              <a:spLocks/>
            </p:cNvSpPr>
            <p:nvPr/>
          </p:nvSpPr>
          <p:spPr>
            <a:xfrm>
              <a:off x="2472821" y="4924126"/>
              <a:ext cx="2801256" cy="132641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Ddylen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nhw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ddim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gosod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cyfyngiad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oedran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A9086C5-B67D-3743-8E48-F7DEE6D1CDD9}"/>
              </a:ext>
            </a:extLst>
          </p:cNvPr>
          <p:cNvGrpSpPr/>
          <p:nvPr/>
        </p:nvGrpSpPr>
        <p:grpSpPr>
          <a:xfrm>
            <a:off x="8372133" y="3894811"/>
            <a:ext cx="3267380" cy="3034520"/>
            <a:chOff x="2392126" y="3917709"/>
            <a:chExt cx="3267380" cy="303452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56FF33-83C3-214A-B43E-A3CBCE646078}"/>
                </a:ext>
              </a:extLst>
            </p:cNvPr>
            <p:cNvSpPr/>
            <p:nvPr/>
          </p:nvSpPr>
          <p:spPr>
            <a:xfrm>
              <a:off x="2392126" y="4222444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1EC898D-8D8B-CA45-B636-242B605C3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0038" y="3917709"/>
              <a:ext cx="609468" cy="609468"/>
            </a:xfrm>
            <a:prstGeom prst="rect">
              <a:avLst/>
            </a:prstGeom>
          </p:spPr>
        </p:pic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97120D64-158C-8844-BC41-ACE926CBB348}"/>
                </a:ext>
              </a:extLst>
            </p:cNvPr>
            <p:cNvSpPr txBox="1">
              <a:spLocks/>
            </p:cNvSpPr>
            <p:nvPr/>
          </p:nvSpPr>
          <p:spPr>
            <a:xfrm>
              <a:off x="2472821" y="4924126"/>
              <a:ext cx="2801256" cy="132641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Dylai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fod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yn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 </a:t>
              </a:r>
              <a:r>
                <a:rPr lang="en-US" sz="2400" spc="-150" dirty="0" err="1">
                  <a:solidFill>
                    <a:srgbClr val="019967"/>
                  </a:solidFill>
                  <a:latin typeface="Overpass Mono" pitchFamily="49" charset="77"/>
                </a:rPr>
                <a:t>ifancach</a:t>
              </a:r>
              <a:r>
                <a:rPr lang="en-US" sz="2400" spc="-150" dirty="0">
                  <a:solidFill>
                    <a:srgbClr val="019967"/>
                  </a:solidFill>
                  <a:latin typeface="Overpass Mono" pitchFamily="49" charset="77"/>
                </a:rPr>
                <a:t>
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431453A-67CD-7546-9D2A-04F6D3CAEC3E}"/>
              </a:ext>
            </a:extLst>
          </p:cNvPr>
          <p:cNvGrpSpPr/>
          <p:nvPr/>
        </p:nvGrpSpPr>
        <p:grpSpPr>
          <a:xfrm>
            <a:off x="12149338" y="3894811"/>
            <a:ext cx="3267380" cy="3034520"/>
            <a:chOff x="2392126" y="3917709"/>
            <a:chExt cx="3267380" cy="303452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C511BCC-9975-F049-B621-93D5395C1D65}"/>
                </a:ext>
              </a:extLst>
            </p:cNvPr>
            <p:cNvSpPr/>
            <p:nvPr/>
          </p:nvSpPr>
          <p:spPr>
            <a:xfrm>
              <a:off x="2392126" y="4222444"/>
              <a:ext cx="2962646" cy="272978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BF9BC2D-853C-3649-A0CC-F188D4B6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0038" y="3917709"/>
              <a:ext cx="609468" cy="609468"/>
            </a:xfrm>
            <a:prstGeom prst="rect">
              <a:avLst/>
            </a:prstGeom>
          </p:spPr>
        </p:pic>
        <p:sp>
          <p:nvSpPr>
            <p:cNvPr id="83" name="Title 1">
              <a:extLst>
                <a:ext uri="{FF2B5EF4-FFF2-40B4-BE49-F238E27FC236}">
                  <a16:creationId xmlns:a16="http://schemas.microsoft.com/office/drawing/2014/main" id="{B13F2C3D-2CEC-E84D-BB60-CA3666803CDD}"/>
                </a:ext>
              </a:extLst>
            </p:cNvPr>
            <p:cNvSpPr txBox="1">
              <a:spLocks/>
            </p:cNvSpPr>
            <p:nvPr/>
          </p:nvSpPr>
          <p:spPr>
            <a:xfrm>
              <a:off x="2472821" y="4924126"/>
              <a:ext cx="2801256" cy="1326419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cy-GB" sz="2400" spc="-150" dirty="0">
                  <a:solidFill>
                    <a:srgbClr val="019967"/>
                  </a:solidFill>
                  <a:latin typeface="Overpass Mono" pitchFamily="49" charset="77"/>
                </a:rPr>
                <a:t>Dylai</a:t>
              </a:r>
              <a:br>
                <a:rPr lang="cy-GB" sz="2400" spc="-150" dirty="0">
                  <a:solidFill>
                    <a:srgbClr val="019967"/>
                  </a:solidFill>
                  <a:latin typeface="Overpass Mono" pitchFamily="49" charset="77"/>
                </a:rPr>
              </a:br>
              <a:r>
                <a:rPr lang="cy-GB" sz="2400" spc="-150" dirty="0">
                  <a:solidFill>
                    <a:srgbClr val="019967"/>
                  </a:solidFill>
                  <a:latin typeface="Overpass Mono" pitchFamily="49" charset="77"/>
                </a:rPr>
                <a:t>fod yn henach
</a:t>
              </a:r>
              <a:endParaRPr lang="en-US" sz="2400" spc="-150" dirty="0">
                <a:solidFill>
                  <a:srgbClr val="019967"/>
                </a:solidFill>
                <a:latin typeface="Overpass Mono" pitchFamily="49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991813-5FBE-8C42-AEEC-C62FA66A4088}"/>
              </a:ext>
            </a:extLst>
          </p:cNvPr>
          <p:cNvGrpSpPr/>
          <p:nvPr/>
        </p:nvGrpSpPr>
        <p:grpSpPr>
          <a:xfrm>
            <a:off x="5029945" y="254122"/>
            <a:ext cx="6197697" cy="11835347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B238B2E-C98F-334F-80CF-25AD56CE9617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15FD707-E160-6C40-890F-6AB8426607E8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6AAA229-D54D-204F-BC58-77AEC9D91286}"/>
                </a:ext>
              </a:extLst>
            </p:cNvPr>
            <p:cNvSpPr/>
            <p:nvPr/>
          </p:nvSpPr>
          <p:spPr>
            <a:xfrm>
              <a:off x="1193575" y="12054436"/>
              <a:ext cx="6787693" cy="10652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A31B649-F92A-7E49-B378-C2EF32B353C6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B1F758D-93EC-9147-A6F0-9B1CEAADFE6F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4E4F55-F2BE-3C4C-B4B5-6DE8668D2B92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49095B-5478-124E-9A8C-1562BC99769F}"/>
                </a:ext>
              </a:extLst>
            </p:cNvPr>
            <p:cNvSpPr/>
            <p:nvPr/>
          </p:nvSpPr>
          <p:spPr>
            <a:xfrm>
              <a:off x="2654274" y="12303172"/>
              <a:ext cx="4224862" cy="567745"/>
            </a:xfrm>
            <a:prstGeom prst="roundRect">
              <a:avLst>
                <a:gd name="adj" fmla="val 48526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4CABB82-B514-5043-89F0-FFC407818CD5}"/>
                </a:ext>
              </a:extLst>
            </p:cNvPr>
            <p:cNvSpPr txBox="1">
              <a:spLocks/>
            </p:cNvSpPr>
            <p:nvPr/>
          </p:nvSpPr>
          <p:spPr>
            <a:xfrm>
              <a:off x="1660800" y="12207804"/>
              <a:ext cx="864558" cy="587919"/>
            </a:xfrm>
            <a:prstGeom prst="rect">
              <a:avLst/>
            </a:prstGeom>
          </p:spPr>
          <p:txBody>
            <a:bodyPr/>
            <a:lstStyle>
              <a:lvl1pPr algn="l" defTabSz="1219170" rtl="0" eaLnBrk="1" latinLnBrk="0" hangingPunct="1">
                <a:lnSpc>
                  <a:spcPts val="6800"/>
                </a:lnSpc>
                <a:spcBef>
                  <a:spcPct val="0"/>
                </a:spcBef>
                <a:buNone/>
                <a:defRPr sz="5500" b="0" i="0" kern="1200">
                  <a:solidFill>
                    <a:schemeClr val="tx1"/>
                  </a:solidFill>
                  <a:latin typeface="Overpass Mono" pitchFamily="49" charset="77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25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A</a:t>
              </a:r>
              <a:r>
                <a:rPr lang="en-GB" sz="50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GB" sz="3600" b="1" dirty="0">
                  <a:solidFill>
                    <a:srgbClr val="019967"/>
                  </a:solidFill>
                  <a:ea typeface="Calibri"/>
                  <a:cs typeface="Calibri"/>
                  <a:sym typeface="Calibri"/>
                </a:rPr>
                <a:t>A</a:t>
              </a:r>
              <a:endParaRPr lang="en-US" sz="3600" b="1" dirty="0">
                <a:solidFill>
                  <a:srgbClr val="019967"/>
                </a:solidFill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B5EC7F-4475-094B-9381-DA45CF4DAE4E}"/>
              </a:ext>
            </a:extLst>
          </p:cNvPr>
          <p:cNvSpPr/>
          <p:nvPr/>
        </p:nvSpPr>
        <p:spPr>
          <a:xfrm>
            <a:off x="5641474" y="1405361"/>
            <a:ext cx="3634370" cy="595423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/>
              <a:t>Hei</a:t>
            </a:r>
            <a:r>
              <a:rPr lang="en-US" sz="2200" dirty="0"/>
              <a:t> Bilal, </a:t>
            </a:r>
            <a:r>
              <a:rPr lang="en-US" sz="2200" dirty="0" err="1"/>
              <a:t>ydy</a:t>
            </a:r>
            <a:r>
              <a:rPr lang="en-US" sz="2200" dirty="0"/>
              <a:t> Pix gen </a:t>
            </a:r>
            <a:r>
              <a:rPr lang="en-US" sz="2200" dirty="0" err="1"/>
              <a:t>ti</a:t>
            </a:r>
            <a:r>
              <a:rPr lang="en-US" sz="2200" dirty="0"/>
              <a:t>?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F411E7-9BB5-DE4C-95BF-449DF10E056F}"/>
              </a:ext>
            </a:extLst>
          </p:cNvPr>
          <p:cNvSpPr/>
          <p:nvPr/>
        </p:nvSpPr>
        <p:spPr>
          <a:xfrm>
            <a:off x="6981743" y="2215298"/>
            <a:ext cx="3634370" cy="595423"/>
          </a:xfrm>
          <a:prstGeom prst="roundRect">
            <a:avLst/>
          </a:prstGeom>
          <a:solidFill>
            <a:srgbClr val="791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/>
              <a:t>Hei</a:t>
            </a:r>
            <a:r>
              <a:rPr lang="en-US" sz="2200" dirty="0"/>
              <a:t> Ella. Na, </a:t>
            </a:r>
            <a:r>
              <a:rPr lang="en-US" sz="2200" dirty="0" err="1"/>
              <a:t>beth</a:t>
            </a:r>
            <a:r>
              <a:rPr lang="en-US" sz="2200" dirty="0"/>
              <a:t> </a:t>
            </a:r>
            <a:r>
              <a:rPr lang="en-US" sz="2200" dirty="0" err="1"/>
              <a:t>yw</a:t>
            </a:r>
            <a:r>
              <a:rPr lang="en-US" sz="2200" dirty="0"/>
              <a:t> 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5B1506-3FEF-AE42-AE00-E5301D64C322}"/>
              </a:ext>
            </a:extLst>
          </p:cNvPr>
          <p:cNvSpPr/>
          <p:nvPr/>
        </p:nvSpPr>
        <p:spPr>
          <a:xfrm>
            <a:off x="5641474" y="3025235"/>
            <a:ext cx="3634370" cy="983311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Ap </a:t>
            </a:r>
            <a:r>
              <a:rPr lang="en-US" sz="2200" dirty="0" err="1"/>
              <a:t>rhannu</a:t>
            </a:r>
            <a:r>
              <a:rPr lang="en-US" sz="2200" dirty="0"/>
              <a:t> </a:t>
            </a:r>
            <a:r>
              <a:rPr lang="en-US" sz="2200" dirty="0" err="1"/>
              <a:t>lluniau</a:t>
            </a:r>
            <a:r>
              <a:rPr lang="en-US" sz="2200" dirty="0"/>
              <a:t> a </a:t>
            </a:r>
            <a:r>
              <a:rPr lang="en-US" sz="2200" dirty="0" err="1"/>
              <a:t>fideos</a:t>
            </a:r>
            <a:r>
              <a:rPr lang="en-US" sz="2200" dirty="0"/>
              <a:t>. </a:t>
            </a:r>
            <a:r>
              <a:rPr lang="en-US" sz="2200" dirty="0" err="1"/>
              <a:t>Hidlyddion</a:t>
            </a:r>
            <a:r>
              <a:rPr lang="en-US" sz="2200" dirty="0"/>
              <a:t> </a:t>
            </a:r>
            <a:r>
              <a:rPr lang="en-US" sz="2200" dirty="0" err="1"/>
              <a:t>gwych</a:t>
            </a:r>
            <a:r>
              <a:rPr lang="en-US" sz="2200" dirty="0"/>
              <a:t>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F32F11-7882-E149-94F6-007981FBC0B1}"/>
              </a:ext>
            </a:extLst>
          </p:cNvPr>
          <p:cNvSpPr/>
          <p:nvPr/>
        </p:nvSpPr>
        <p:spPr>
          <a:xfrm>
            <a:off x="6981743" y="5517574"/>
            <a:ext cx="3634370" cy="595423"/>
          </a:xfrm>
          <a:prstGeom prst="roundRect">
            <a:avLst/>
          </a:prstGeom>
          <a:solidFill>
            <a:srgbClr val="791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/>
              <a:t>Dwi</a:t>
            </a:r>
            <a:r>
              <a:rPr lang="en-US" sz="2200" dirty="0"/>
              <a:t> am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lawrlwytho</a:t>
            </a:r>
            <a:r>
              <a:rPr lang="en-US" sz="2200" dirty="0"/>
              <a:t> </a:t>
            </a:r>
            <a:r>
              <a:rPr lang="en-US" sz="2200" dirty="0" err="1"/>
              <a:t>fe</a:t>
            </a:r>
            <a:r>
              <a:rPr lang="en-US" sz="2200" dirty="0"/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6ED843-4226-A243-99E5-3FE4D5F9C8C6}"/>
              </a:ext>
            </a:extLst>
          </p:cNvPr>
          <p:cNvSpPr/>
          <p:nvPr/>
        </p:nvSpPr>
        <p:spPr>
          <a:xfrm>
            <a:off x="5641474" y="7521888"/>
            <a:ext cx="3634370" cy="619448"/>
          </a:xfrm>
          <a:prstGeom prst="roundRect">
            <a:avLst/>
          </a:prstGeom>
          <a:solidFill>
            <a:srgbClr val="019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/>
              <a:t>Anfona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neges</a:t>
            </a:r>
            <a:r>
              <a:rPr lang="en-US" sz="2200" dirty="0"/>
              <a:t> </a:t>
            </a:r>
            <a:r>
              <a:rPr lang="en-US" sz="2200" dirty="0" err="1"/>
              <a:t>atat</a:t>
            </a:r>
            <a:r>
              <a:rPr lang="en-US" sz="2200" dirty="0"/>
              <a:t> </a:t>
            </a:r>
            <a:r>
              <a:rPr lang="en-US" sz="2200" dirty="0" err="1"/>
              <a:t>ti</a:t>
            </a:r>
            <a:r>
              <a:rPr lang="en-US" sz="2200" dirty="0"/>
              <a:t> </a:t>
            </a:r>
            <a:r>
              <a:rPr lang="en-US" sz="2200" dirty="0" err="1"/>
              <a:t>wedyn</a:t>
            </a:r>
            <a:r>
              <a:rPr lang="en-US" sz="2200" dirty="0"/>
              <a:t> </a:t>
            </a:r>
            <a:r>
              <a:rPr lang="en-US" sz="2200" dirty="0" err="1"/>
              <a:t>arno</a:t>
            </a:r>
            <a:r>
              <a:rPr lang="en-US" sz="2200" dirty="0"/>
              <a:t> </a:t>
            </a:r>
            <a:r>
              <a:rPr lang="en-US" sz="2200" dirty="0" err="1"/>
              <a:t>fe</a:t>
            </a:r>
            <a:r>
              <a:rPr lang="en-US" sz="2200" dirty="0"/>
              <a:t>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1888AF0-896F-B448-AB15-CBA8523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558050" y="4223060"/>
            <a:ext cx="1058063" cy="108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94040E4-741C-6246-BD15-0B497F45F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1474" y="6407374"/>
            <a:ext cx="99625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D0D28F20-398B-014B-A67D-835D58ACCCF6}"/>
              </a:ext>
            </a:extLst>
          </p:cNvPr>
          <p:cNvGrpSpPr/>
          <p:nvPr/>
        </p:nvGrpSpPr>
        <p:grpSpPr>
          <a:xfrm>
            <a:off x="7759539" y="2291248"/>
            <a:ext cx="6089399" cy="3767886"/>
            <a:chOff x="2588032" y="1980516"/>
            <a:chExt cx="6089399" cy="376788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DEAF62E-9EEF-DA41-BF07-44D36229F83B}"/>
                </a:ext>
              </a:extLst>
            </p:cNvPr>
            <p:cNvGrpSpPr/>
            <p:nvPr/>
          </p:nvGrpSpPr>
          <p:grpSpPr>
            <a:xfrm>
              <a:off x="2588032" y="1980516"/>
              <a:ext cx="6089399" cy="3767886"/>
              <a:chOff x="2686845" y="2695280"/>
              <a:chExt cx="5227994" cy="323488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4D8A9D-4A9E-0245-B295-1113C48102A2}"/>
                  </a:ext>
                </a:extLst>
              </p:cNvPr>
              <p:cNvSpPr/>
              <p:nvPr/>
            </p:nvSpPr>
            <p:spPr>
              <a:xfrm>
                <a:off x="2686845" y="2695281"/>
                <a:ext cx="5227994" cy="3234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4C98826-70C3-D343-8C5C-C4CB1869AC44}"/>
                  </a:ext>
                </a:extLst>
              </p:cNvPr>
              <p:cNvSpPr/>
              <p:nvPr/>
            </p:nvSpPr>
            <p:spPr>
              <a:xfrm>
                <a:off x="2686845" y="2695280"/>
                <a:ext cx="5227994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A3265A7E-9735-464E-ADB7-B3A09E667343}"/>
                  </a:ext>
                </a:extLst>
              </p:cNvPr>
              <p:cNvSpPr/>
              <p:nvPr/>
            </p:nvSpPr>
            <p:spPr>
              <a:xfrm>
                <a:off x="7487341" y="3529305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7E125BB-60FA-DF4C-A083-8F8E1EE30EC4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57F32FA-F707-484E-8DD5-76EBB27A6E9F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57394FCD-A0C2-204E-A76B-155D345C508D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F186C30-3406-9841-AFAA-14077D7169AA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EF6CF9A0-68CF-174B-A024-BED0DC028A06}"/>
                  </a:ext>
                </a:extLst>
              </p:cNvPr>
              <p:cNvSpPr/>
              <p:nvPr/>
            </p:nvSpPr>
            <p:spPr>
              <a:xfrm>
                <a:off x="3881306" y="2834651"/>
                <a:ext cx="3606036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itle 1">
              <a:extLst>
                <a:ext uri="{FF2B5EF4-FFF2-40B4-BE49-F238E27FC236}">
                  <a16:creationId xmlns:a16="http://schemas.microsoft.com/office/drawing/2014/main" id="{F1C33F4F-C597-134D-96E4-1AE1808453CF}"/>
                </a:ext>
              </a:extLst>
            </p:cNvPr>
            <p:cNvSpPr txBox="1">
              <a:spLocks/>
            </p:cNvSpPr>
            <p:nvPr/>
          </p:nvSpPr>
          <p:spPr>
            <a:xfrm>
              <a:off x="2934015" y="3060839"/>
              <a:ext cx="4676594" cy="2287697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apiau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fel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casglu’n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data </a:t>
              </a:r>
              <a:r>
                <a:rPr lang="en-GB" sz="2200" b="1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er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enghraifft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lleoliad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pen-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blwydd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pethau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ddiddordeb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inni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
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4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BFC98B-FA02-9348-AC70-54E99C33965F}"/>
              </a:ext>
            </a:extLst>
          </p:cNvPr>
          <p:cNvGrpSpPr/>
          <p:nvPr/>
        </p:nvGrpSpPr>
        <p:grpSpPr>
          <a:xfrm>
            <a:off x="2040328" y="4029839"/>
            <a:ext cx="3998820" cy="2054162"/>
            <a:chOff x="2040328" y="4029839"/>
            <a:chExt cx="3998820" cy="205416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762B5D-7129-8E4A-9B52-03E523BF9A34}"/>
                </a:ext>
              </a:extLst>
            </p:cNvPr>
            <p:cNvSpPr/>
            <p:nvPr/>
          </p:nvSpPr>
          <p:spPr>
            <a:xfrm>
              <a:off x="2040328" y="4029841"/>
              <a:ext cx="3998820" cy="2054160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6960E0D-8060-944E-8A91-C6E9E236FFBD}"/>
                </a:ext>
              </a:extLst>
            </p:cNvPr>
            <p:cNvSpPr txBox="1">
              <a:spLocks/>
            </p:cNvSpPr>
            <p:nvPr/>
          </p:nvSpPr>
          <p:spPr>
            <a:xfrm>
              <a:off x="2400571" y="4029839"/>
              <a:ext cx="3278334" cy="2054159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ts val="3000"/>
                </a:lnSpc>
                <a:spcBef>
                  <a:spcPts val="0"/>
                </a:spcBef>
              </a:pP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Ydych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chi'n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cytuno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i'r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a’r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5F984D-AC47-5844-81F8-C63C16926D8B}"/>
              </a:ext>
            </a:extLst>
          </p:cNvPr>
          <p:cNvGrpSpPr/>
          <p:nvPr/>
        </p:nvGrpSpPr>
        <p:grpSpPr>
          <a:xfrm>
            <a:off x="2851445" y="6856177"/>
            <a:ext cx="2523195" cy="900000"/>
            <a:chOff x="2851445" y="6856177"/>
            <a:chExt cx="2523195" cy="900000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740B5AE2-CFE9-5E40-B9E1-40CF6B9B0151}"/>
                </a:ext>
              </a:extLst>
            </p:cNvPr>
            <p:cNvSpPr/>
            <p:nvPr/>
          </p:nvSpPr>
          <p:spPr>
            <a:xfrm>
              <a:off x="2851445" y="6861137"/>
              <a:ext cx="360000" cy="360000"/>
            </a:xfrm>
            <a:prstGeom prst="roundRect">
              <a:avLst>
                <a:gd name="adj" fmla="val 121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1DA26E66-D69D-5B47-A859-1A47376FD74A}"/>
                </a:ext>
              </a:extLst>
            </p:cNvPr>
            <p:cNvSpPr txBox="1">
              <a:spLocks/>
            </p:cNvSpPr>
            <p:nvPr/>
          </p:nvSpPr>
          <p:spPr>
            <a:xfrm>
              <a:off x="3400274" y="6856177"/>
              <a:ext cx="1974366" cy="900000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Dwi’n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derbyn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a’r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
</a:t>
              </a: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1762F1D8-1B2F-ED45-83E8-BCD412B7D8A9}"/>
              </a:ext>
            </a:extLst>
          </p:cNvPr>
          <p:cNvSpPr txBox="1">
            <a:spLocks/>
          </p:cNvSpPr>
          <p:nvPr/>
        </p:nvSpPr>
        <p:spPr>
          <a:xfrm>
            <a:off x="7686000" y="1080000"/>
            <a:ext cx="4996854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Cofrestru</a:t>
            </a:r>
            <a:endParaRPr lang="en-GB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250D55-A18D-CC41-A8AE-386412F8CE27}"/>
              </a:ext>
            </a:extLst>
          </p:cNvPr>
          <p:cNvGrpSpPr/>
          <p:nvPr/>
        </p:nvGrpSpPr>
        <p:grpSpPr>
          <a:xfrm>
            <a:off x="9775394" y="5749208"/>
            <a:ext cx="5219145" cy="2979955"/>
            <a:chOff x="9775395" y="5896798"/>
            <a:chExt cx="5219145" cy="297995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302ECB8-3741-9E4D-B39A-CA75D8260D2A}"/>
                </a:ext>
              </a:extLst>
            </p:cNvPr>
            <p:cNvGrpSpPr/>
            <p:nvPr/>
          </p:nvGrpSpPr>
          <p:grpSpPr>
            <a:xfrm>
              <a:off x="9775395" y="5896798"/>
              <a:ext cx="5219145" cy="2979955"/>
              <a:chOff x="2686844" y="2695279"/>
              <a:chExt cx="4480846" cy="255841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F37A6F8-3D92-1E49-8A2A-659A8FD740E3}"/>
                  </a:ext>
                </a:extLst>
              </p:cNvPr>
              <p:cNvSpPr/>
              <p:nvPr/>
            </p:nvSpPr>
            <p:spPr>
              <a:xfrm>
                <a:off x="2686845" y="2695282"/>
                <a:ext cx="4480845" cy="25584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499DFC6-21D2-A742-8512-CC5E0C6CB18C}"/>
                  </a:ext>
                </a:extLst>
              </p:cNvPr>
              <p:cNvSpPr/>
              <p:nvPr/>
            </p:nvSpPr>
            <p:spPr>
              <a:xfrm>
                <a:off x="2686844" y="2695280"/>
                <a:ext cx="4480845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D9C27120-6B8F-4843-9C42-EBC88697F48B}"/>
                  </a:ext>
                </a:extLst>
              </p:cNvPr>
              <p:cNvSpPr/>
              <p:nvPr/>
            </p:nvSpPr>
            <p:spPr>
              <a:xfrm>
                <a:off x="6777235" y="3529305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2EAB889-7E1F-AA4D-AF74-6F6CC6850C03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C0EBD86-0FDB-DD40-95A8-E8C85387F36F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01E6906-1389-C442-9634-61E7F5528EE9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37F9FF40-9008-2440-95A1-07A270219D6C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D02D5A2-06A2-894A-A136-3CF846C5E36F}"/>
                  </a:ext>
                </a:extLst>
              </p:cNvPr>
              <p:cNvSpPr/>
              <p:nvPr/>
            </p:nvSpPr>
            <p:spPr>
              <a:xfrm>
                <a:off x="3931333" y="2834651"/>
                <a:ext cx="2845902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3A34807C-52D3-DD40-8249-3ECEDC31A3AF}"/>
                </a:ext>
              </a:extLst>
            </p:cNvPr>
            <p:cNvSpPr txBox="1">
              <a:spLocks/>
            </p:cNvSpPr>
            <p:nvPr/>
          </p:nvSpPr>
          <p:spPr>
            <a:xfrm>
              <a:off x="10121379" y="6848866"/>
              <a:ext cx="3855299" cy="160297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ac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esbonio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sut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gall yr ap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ddefnyddio’ch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data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cynnwys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44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0F474E7-DC74-49FE-809A-3DC7057060CB}"/>
              </a:ext>
            </a:extLst>
          </p:cNvPr>
          <p:cNvGrpSpPr/>
          <p:nvPr/>
        </p:nvGrpSpPr>
        <p:grpSpPr>
          <a:xfrm>
            <a:off x="7759539" y="2291248"/>
            <a:ext cx="6089399" cy="3767886"/>
            <a:chOff x="2588032" y="1980516"/>
            <a:chExt cx="6089399" cy="376788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79A9922-C0E3-4C0A-9DF2-79A4864EBF38}"/>
                </a:ext>
              </a:extLst>
            </p:cNvPr>
            <p:cNvGrpSpPr/>
            <p:nvPr/>
          </p:nvGrpSpPr>
          <p:grpSpPr>
            <a:xfrm>
              <a:off x="2588032" y="1980516"/>
              <a:ext cx="6089399" cy="3767886"/>
              <a:chOff x="2686845" y="2695280"/>
              <a:chExt cx="5227994" cy="32348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EC2E67-C8C1-418B-A6C2-AF1B9261AF23}"/>
                  </a:ext>
                </a:extLst>
              </p:cNvPr>
              <p:cNvSpPr/>
              <p:nvPr/>
            </p:nvSpPr>
            <p:spPr>
              <a:xfrm>
                <a:off x="2686845" y="2695281"/>
                <a:ext cx="5227994" cy="3234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99CF0BC-1B78-4255-9CE2-A361EDEB5B4C}"/>
                  </a:ext>
                </a:extLst>
              </p:cNvPr>
              <p:cNvSpPr/>
              <p:nvPr/>
            </p:nvSpPr>
            <p:spPr>
              <a:xfrm>
                <a:off x="2686845" y="2695280"/>
                <a:ext cx="5227994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72">
                <a:extLst>
                  <a:ext uri="{FF2B5EF4-FFF2-40B4-BE49-F238E27FC236}">
                    <a16:creationId xmlns:a16="http://schemas.microsoft.com/office/drawing/2014/main" id="{96ADF01E-91FF-4A31-BA52-4CD5F1D1FDE0}"/>
                  </a:ext>
                </a:extLst>
              </p:cNvPr>
              <p:cNvSpPr/>
              <p:nvPr/>
            </p:nvSpPr>
            <p:spPr>
              <a:xfrm>
                <a:off x="7487341" y="3529305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A9B7E98-E090-4361-A4B3-30128D44616B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58F1592-D6EC-412E-9A35-E6BDF8EB8123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7FFB5AE-8A0D-422F-BCF9-E323E83004CA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C221C0B-2D21-4568-8BA1-34B33CBE33BE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3" name="Rounded Rectangle 98">
                <a:extLst>
                  <a:ext uri="{FF2B5EF4-FFF2-40B4-BE49-F238E27FC236}">
                    <a16:creationId xmlns:a16="http://schemas.microsoft.com/office/drawing/2014/main" id="{C22020B5-CA9F-42A6-82DF-81E44D149BFE}"/>
                  </a:ext>
                </a:extLst>
              </p:cNvPr>
              <p:cNvSpPr/>
              <p:nvPr/>
            </p:nvSpPr>
            <p:spPr>
              <a:xfrm>
                <a:off x="3881306" y="2834651"/>
                <a:ext cx="3606036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9C634707-1B8F-424F-8888-FDB66073EA3D}"/>
                </a:ext>
              </a:extLst>
            </p:cNvPr>
            <p:cNvSpPr txBox="1">
              <a:spLocks/>
            </p:cNvSpPr>
            <p:nvPr/>
          </p:nvSpPr>
          <p:spPr>
            <a:xfrm>
              <a:off x="2934015" y="3060839"/>
              <a:ext cx="4676594" cy="2287697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apiau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cyfryngau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cymdeithasol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fel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casglu’n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data </a:t>
              </a:r>
              <a:r>
                <a:rPr lang="en-GB" sz="2200" b="1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er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enghraifft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: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lleoliad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,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pen-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blwydd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pethau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sydd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ddiddordeb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inni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
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E0A674A-E38A-416B-A5C3-2754D07FDAAB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id="{49069B4F-47DC-40BE-8DD7-E07EE7388A0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8" name="Rounded Rectangle 3">
              <a:extLst>
                <a:ext uri="{FF2B5EF4-FFF2-40B4-BE49-F238E27FC236}">
                  <a16:creationId xmlns:a16="http://schemas.microsoft.com/office/drawing/2014/main" id="{FB588D7B-C6D2-44E7-B5E8-E2363CAAA143}"/>
                </a:ext>
              </a:extLst>
            </p:cNvPr>
            <p:cNvSpPr/>
            <p:nvPr/>
          </p:nvSpPr>
          <p:spPr>
            <a:xfrm>
              <a:off x="1193575" y="787727"/>
              <a:ext cx="6787694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C351EFB2-7BA1-443E-8C11-716D3DE6C790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80" name="Rounded Rectangle 6">
              <a:extLst>
                <a:ext uri="{FF2B5EF4-FFF2-40B4-BE49-F238E27FC236}">
                  <a16:creationId xmlns:a16="http://schemas.microsoft.com/office/drawing/2014/main" id="{F0AE6F1B-4FB7-4D3D-8558-26E6ABC19D0D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316A127-5957-4273-8209-B607B1C3553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Graphic 81">
            <a:extLst>
              <a:ext uri="{FF2B5EF4-FFF2-40B4-BE49-F238E27FC236}">
                <a16:creationId xmlns:a16="http://schemas.microsoft.com/office/drawing/2014/main" id="{798156A0-F415-4233-B329-9FB9FCB5F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715F617-9272-4A86-8FB0-A82A26628367}"/>
              </a:ext>
            </a:extLst>
          </p:cNvPr>
          <p:cNvGrpSpPr/>
          <p:nvPr/>
        </p:nvGrpSpPr>
        <p:grpSpPr>
          <a:xfrm>
            <a:off x="2040328" y="4029839"/>
            <a:ext cx="3998820" cy="2054162"/>
            <a:chOff x="2040328" y="4029839"/>
            <a:chExt cx="3998820" cy="2054162"/>
          </a:xfrm>
        </p:grpSpPr>
        <p:sp>
          <p:nvSpPr>
            <p:cNvPr id="84" name="Rounded Rectangle 26">
              <a:extLst>
                <a:ext uri="{FF2B5EF4-FFF2-40B4-BE49-F238E27FC236}">
                  <a16:creationId xmlns:a16="http://schemas.microsoft.com/office/drawing/2014/main" id="{6C94520B-C013-408F-B366-EFFAA6396192}"/>
                </a:ext>
              </a:extLst>
            </p:cNvPr>
            <p:cNvSpPr/>
            <p:nvPr/>
          </p:nvSpPr>
          <p:spPr>
            <a:xfrm>
              <a:off x="2040328" y="4029841"/>
              <a:ext cx="3998820" cy="2054160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itle 1">
              <a:extLst>
                <a:ext uri="{FF2B5EF4-FFF2-40B4-BE49-F238E27FC236}">
                  <a16:creationId xmlns:a16="http://schemas.microsoft.com/office/drawing/2014/main" id="{87372E6F-3C19-44FC-BC82-B28FE7C54D8C}"/>
                </a:ext>
              </a:extLst>
            </p:cNvPr>
            <p:cNvSpPr txBox="1">
              <a:spLocks/>
            </p:cNvSpPr>
            <p:nvPr/>
          </p:nvSpPr>
          <p:spPr>
            <a:xfrm>
              <a:off x="2400571" y="4029839"/>
              <a:ext cx="3278334" cy="2054159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ts val="3000"/>
                </a:lnSpc>
                <a:spcBef>
                  <a:spcPts val="0"/>
                </a:spcBef>
              </a:pP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Ydych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chi'n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cytuno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i'r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a’r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D6A1EB3-5830-4E52-AAA0-AF82A3A5AB51}"/>
              </a:ext>
            </a:extLst>
          </p:cNvPr>
          <p:cNvGrpSpPr/>
          <p:nvPr/>
        </p:nvGrpSpPr>
        <p:grpSpPr>
          <a:xfrm>
            <a:off x="2851445" y="6856178"/>
            <a:ext cx="2523195" cy="900000"/>
            <a:chOff x="2851445" y="6856178"/>
            <a:chExt cx="2523195" cy="900000"/>
          </a:xfrm>
        </p:grpSpPr>
        <p:sp>
          <p:nvSpPr>
            <p:cNvPr id="87" name="Rounded Rectangle 70">
              <a:extLst>
                <a:ext uri="{FF2B5EF4-FFF2-40B4-BE49-F238E27FC236}">
                  <a16:creationId xmlns:a16="http://schemas.microsoft.com/office/drawing/2014/main" id="{761AB6D7-1F96-45E5-AB74-91C8142AC71C}"/>
                </a:ext>
              </a:extLst>
            </p:cNvPr>
            <p:cNvSpPr/>
            <p:nvPr/>
          </p:nvSpPr>
          <p:spPr>
            <a:xfrm>
              <a:off x="2851445" y="6861137"/>
              <a:ext cx="360000" cy="360000"/>
            </a:xfrm>
            <a:prstGeom prst="roundRect">
              <a:avLst>
                <a:gd name="adj" fmla="val 121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itle 1">
              <a:extLst>
                <a:ext uri="{FF2B5EF4-FFF2-40B4-BE49-F238E27FC236}">
                  <a16:creationId xmlns:a16="http://schemas.microsoft.com/office/drawing/2014/main" id="{27AA5DFC-E399-4FFF-8685-7952319A1FAA}"/>
                </a:ext>
              </a:extLst>
            </p:cNvPr>
            <p:cNvSpPr txBox="1">
              <a:spLocks/>
            </p:cNvSpPr>
            <p:nvPr/>
          </p:nvSpPr>
          <p:spPr>
            <a:xfrm>
              <a:off x="3400274" y="6856178"/>
              <a:ext cx="1974366" cy="900000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Dwi’n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derbyn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y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a’r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spc="-150" dirty="0" err="1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000" b="1" spc="-150" dirty="0">
                  <a:solidFill>
                    <a:schemeClr val="bg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
</a:t>
              </a: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C9C1D3B3-BB3B-49C4-B2F0-94D60BD95FC8}"/>
              </a:ext>
            </a:extLst>
          </p:cNvPr>
          <p:cNvSpPr txBox="1">
            <a:spLocks/>
          </p:cNvSpPr>
          <p:nvPr/>
        </p:nvSpPr>
        <p:spPr>
          <a:xfrm>
            <a:off x="7686000" y="1080000"/>
            <a:ext cx="4996854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Cofrestru</a:t>
            </a:r>
            <a:endParaRPr lang="en-GB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920112-D604-416C-B6F0-2B6F4C303DB2}"/>
              </a:ext>
            </a:extLst>
          </p:cNvPr>
          <p:cNvGrpSpPr/>
          <p:nvPr/>
        </p:nvGrpSpPr>
        <p:grpSpPr>
          <a:xfrm>
            <a:off x="9775394" y="5749208"/>
            <a:ext cx="5219145" cy="2979955"/>
            <a:chOff x="9775395" y="5896798"/>
            <a:chExt cx="5219145" cy="297995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79DFB-383F-453F-A80E-1F80BE2A715F}"/>
                </a:ext>
              </a:extLst>
            </p:cNvPr>
            <p:cNvGrpSpPr/>
            <p:nvPr/>
          </p:nvGrpSpPr>
          <p:grpSpPr>
            <a:xfrm>
              <a:off x="9775395" y="5896798"/>
              <a:ext cx="5219145" cy="2979955"/>
              <a:chOff x="2686844" y="2695279"/>
              <a:chExt cx="4480846" cy="2558411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7FA95EC-B606-4E1E-9F24-BD84F2C02A99}"/>
                  </a:ext>
                </a:extLst>
              </p:cNvPr>
              <p:cNvSpPr/>
              <p:nvPr/>
            </p:nvSpPr>
            <p:spPr>
              <a:xfrm>
                <a:off x="2686845" y="2695282"/>
                <a:ext cx="4480845" cy="25584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C4BC21-0BC8-4F62-B6AB-3317E8E1CFF2}"/>
                  </a:ext>
                </a:extLst>
              </p:cNvPr>
              <p:cNvSpPr/>
              <p:nvPr/>
            </p:nvSpPr>
            <p:spPr>
              <a:xfrm>
                <a:off x="2686844" y="2695280"/>
                <a:ext cx="4480845" cy="584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ounded Rectangle 33">
                <a:extLst>
                  <a:ext uri="{FF2B5EF4-FFF2-40B4-BE49-F238E27FC236}">
                    <a16:creationId xmlns:a16="http://schemas.microsoft.com/office/drawing/2014/main" id="{5AF73633-9C9B-4234-AA7E-D1A147F2D55E}"/>
                  </a:ext>
                </a:extLst>
              </p:cNvPr>
              <p:cNvSpPr/>
              <p:nvPr/>
            </p:nvSpPr>
            <p:spPr>
              <a:xfrm>
                <a:off x="6777235" y="3529305"/>
                <a:ext cx="255180" cy="951614"/>
              </a:xfrm>
              <a:prstGeom prst="roundRect">
                <a:avLst>
                  <a:gd name="adj" fmla="val 50000"/>
                </a:avLst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BBDC64C-5F00-45A9-96F8-4A33D73778DA}"/>
                  </a:ext>
                </a:extLst>
              </p:cNvPr>
              <p:cNvGrpSpPr/>
              <p:nvPr/>
            </p:nvGrpSpPr>
            <p:grpSpPr>
              <a:xfrm>
                <a:off x="2896167" y="2904522"/>
                <a:ext cx="651096" cy="175437"/>
                <a:chOff x="2886740" y="1651000"/>
                <a:chExt cx="651096" cy="175437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F5BF758-4A98-400A-8A8E-9B222B9BD78B}"/>
                    </a:ext>
                  </a:extLst>
                </p:cNvPr>
                <p:cNvSpPr/>
                <p:nvPr/>
              </p:nvSpPr>
              <p:spPr>
                <a:xfrm>
                  <a:off x="2886740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1C3B7CBD-F67B-48E2-AE26-15D8A0D1B151}"/>
                    </a:ext>
                  </a:extLst>
                </p:cNvPr>
                <p:cNvSpPr/>
                <p:nvPr/>
              </p:nvSpPr>
              <p:spPr>
                <a:xfrm>
                  <a:off x="3125973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B6E6BD12-7E35-4AAC-A654-8EDEBB3C9C4D}"/>
                    </a:ext>
                  </a:extLst>
                </p:cNvPr>
                <p:cNvSpPr/>
                <p:nvPr/>
              </p:nvSpPr>
              <p:spPr>
                <a:xfrm>
                  <a:off x="3362399" y="1651000"/>
                  <a:ext cx="175437" cy="175437"/>
                </a:xfrm>
                <a:prstGeom prst="ellipse">
                  <a:avLst/>
                </a:prstGeom>
                <a:solidFill>
                  <a:srgbClr val="0199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ounded Rectangle 35">
                <a:extLst>
                  <a:ext uri="{FF2B5EF4-FFF2-40B4-BE49-F238E27FC236}">
                    <a16:creationId xmlns:a16="http://schemas.microsoft.com/office/drawing/2014/main" id="{49FF5CCF-7153-41C3-B569-0F47D367E20C}"/>
                  </a:ext>
                </a:extLst>
              </p:cNvPr>
              <p:cNvSpPr/>
              <p:nvPr/>
            </p:nvSpPr>
            <p:spPr>
              <a:xfrm>
                <a:off x="3931333" y="2834651"/>
                <a:ext cx="2845902" cy="305458"/>
              </a:xfrm>
              <a:prstGeom prst="roundRect">
                <a:avLst>
                  <a:gd name="adj" fmla="val 47862"/>
                </a:avLst>
              </a:prstGeom>
              <a:noFill/>
              <a:ln w="38100">
                <a:solidFill>
                  <a:srgbClr val="0199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itle 1">
              <a:extLst>
                <a:ext uri="{FF2B5EF4-FFF2-40B4-BE49-F238E27FC236}">
                  <a16:creationId xmlns:a16="http://schemas.microsoft.com/office/drawing/2014/main" id="{1ADAC1FB-FF25-4D0B-BEDF-A47AE075D44B}"/>
                </a:ext>
              </a:extLst>
            </p:cNvPr>
            <p:cNvSpPr txBox="1">
              <a:spLocks/>
            </p:cNvSpPr>
            <p:nvPr/>
          </p:nvSpPr>
          <p:spPr>
            <a:xfrm>
              <a:off x="10121379" y="6848866"/>
              <a:ext cx="3855299" cy="1602976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Telerau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ac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Amodau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esbonio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sut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gall yr ap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ddefnyddio’ch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data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a'ch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cynnwys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personol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1FB61F1-674F-CB41-8DEE-E0F92CBEC122}"/>
              </a:ext>
            </a:extLst>
          </p:cNvPr>
          <p:cNvSpPr/>
          <p:nvPr/>
        </p:nvSpPr>
        <p:spPr>
          <a:xfrm>
            <a:off x="0" y="0"/>
            <a:ext cx="16257588" cy="9144000"/>
          </a:xfrm>
          <a:prstGeom prst="rect">
            <a:avLst/>
          </a:prstGeom>
          <a:solidFill>
            <a:srgbClr val="F6E2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D2D226-087F-E84E-80C5-D15966BA2DE3}"/>
              </a:ext>
            </a:extLst>
          </p:cNvPr>
          <p:cNvGrpSpPr/>
          <p:nvPr/>
        </p:nvGrpSpPr>
        <p:grpSpPr>
          <a:xfrm>
            <a:off x="2465806" y="2713394"/>
            <a:ext cx="11155513" cy="4281677"/>
            <a:chOff x="2035553" y="2593255"/>
            <a:chExt cx="11155513" cy="42816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BD85820-66D3-9C4A-B88B-B17A40924897}"/>
                </a:ext>
              </a:extLst>
            </p:cNvPr>
            <p:cNvSpPr/>
            <p:nvPr/>
          </p:nvSpPr>
          <p:spPr>
            <a:xfrm>
              <a:off x="2035553" y="2593255"/>
              <a:ext cx="11155513" cy="42816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2EB43A-1EEC-E440-AFBB-BB8E2ECD5A56}"/>
                </a:ext>
              </a:extLst>
            </p:cNvPr>
            <p:cNvSpPr/>
            <p:nvPr/>
          </p:nvSpPr>
          <p:spPr>
            <a:xfrm>
              <a:off x="2035553" y="2593257"/>
              <a:ext cx="11155513" cy="580104"/>
            </a:xfrm>
            <a:prstGeom prst="rect">
              <a:avLst/>
            </a:prstGeom>
            <a:solidFill>
              <a:srgbClr val="0199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 Placeholder 9">
              <a:extLst>
                <a:ext uri="{FF2B5EF4-FFF2-40B4-BE49-F238E27FC236}">
                  <a16:creationId xmlns:a16="http://schemas.microsoft.com/office/drawing/2014/main" id="{8DCA119D-7959-F94B-A47F-5F41CCEA8D01}"/>
                </a:ext>
              </a:extLst>
            </p:cNvPr>
            <p:cNvSpPr txBox="1">
              <a:spLocks/>
            </p:cNvSpPr>
            <p:nvPr/>
          </p:nvSpPr>
          <p:spPr>
            <a:xfrm>
              <a:off x="2562473" y="2673805"/>
              <a:ext cx="9709955" cy="499555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 err="1"/>
                <a:t>Cofrestru</a:t>
              </a:r>
              <a:endParaRPr lang="en-GB" sz="28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A34286B-F37D-8B44-83B5-155BAE40939C}"/>
                </a:ext>
              </a:extLst>
            </p:cNvPr>
            <p:cNvGrpSpPr/>
            <p:nvPr/>
          </p:nvGrpSpPr>
          <p:grpSpPr>
            <a:xfrm>
              <a:off x="2158072" y="2680893"/>
              <a:ext cx="366748" cy="366748"/>
              <a:chOff x="2118558" y="2663960"/>
              <a:chExt cx="366748" cy="36674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0E3AB1B-83BC-1A46-B31F-EF88C40B37DC}"/>
                  </a:ext>
                </a:extLst>
              </p:cNvPr>
              <p:cNvSpPr/>
              <p:nvPr/>
            </p:nvSpPr>
            <p:spPr>
              <a:xfrm>
                <a:off x="2118558" y="2663960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0E82908-728F-F645-AA77-0796DCDD6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245" y="2847334"/>
                <a:ext cx="183374" cy="0"/>
              </a:xfrm>
              <a:prstGeom prst="line">
                <a:avLst/>
              </a:prstGeom>
              <a:ln w="28575">
                <a:solidFill>
                  <a:srgbClr val="0199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F0CFED-726D-4C48-BC9D-0B2E789EE065}"/>
                </a:ext>
              </a:extLst>
            </p:cNvPr>
            <p:cNvGrpSpPr/>
            <p:nvPr/>
          </p:nvGrpSpPr>
          <p:grpSpPr>
            <a:xfrm>
              <a:off x="12290940" y="2686867"/>
              <a:ext cx="776902" cy="366748"/>
              <a:chOff x="10581098" y="2669934"/>
              <a:chExt cx="776902" cy="36674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47DA9B7-61F6-4D43-A475-C2D93F8E744B}"/>
                  </a:ext>
                </a:extLst>
              </p:cNvPr>
              <p:cNvSpPr/>
              <p:nvPr/>
            </p:nvSpPr>
            <p:spPr>
              <a:xfrm>
                <a:off x="10581098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0EED50-BD40-5F43-94F9-4F06BCC27754}"/>
                  </a:ext>
                </a:extLst>
              </p:cNvPr>
              <p:cNvSpPr/>
              <p:nvPr/>
            </p:nvSpPr>
            <p:spPr>
              <a:xfrm>
                <a:off x="10991252" y="2669934"/>
                <a:ext cx="366748" cy="36674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551B71F5-1C47-5045-81DB-3A49CCB30397}"/>
                  </a:ext>
                </a:extLst>
              </p:cNvPr>
              <p:cNvSpPr/>
              <p:nvPr/>
            </p:nvSpPr>
            <p:spPr>
              <a:xfrm>
                <a:off x="11095639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riangle 51">
                <a:extLst>
                  <a:ext uri="{FF2B5EF4-FFF2-40B4-BE49-F238E27FC236}">
                    <a16:creationId xmlns:a16="http://schemas.microsoft.com/office/drawing/2014/main" id="{C14BD0B8-630F-3A4A-88C3-2B517B5636B1}"/>
                  </a:ext>
                </a:extLst>
              </p:cNvPr>
              <p:cNvSpPr/>
              <p:nvPr/>
            </p:nvSpPr>
            <p:spPr>
              <a:xfrm rot="10800000">
                <a:off x="10685485" y="2802679"/>
                <a:ext cx="157973" cy="101259"/>
              </a:xfrm>
              <a:prstGeom prst="triangl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 Placeholder 12">
              <a:extLst>
                <a:ext uri="{FF2B5EF4-FFF2-40B4-BE49-F238E27FC236}">
                  <a16:creationId xmlns:a16="http://schemas.microsoft.com/office/drawing/2014/main" id="{8BAF1B85-2766-8E40-A7F5-128E0385CD61}"/>
                </a:ext>
              </a:extLst>
            </p:cNvPr>
            <p:cNvSpPr txBox="1">
              <a:spLocks/>
            </p:cNvSpPr>
            <p:nvPr/>
          </p:nvSpPr>
          <p:spPr>
            <a:xfrm>
              <a:off x="2954791" y="3985640"/>
              <a:ext cx="9317035" cy="136971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GB" sz="2400" b="0" dirty="0" err="1">
                  <a:solidFill>
                    <a:srgbClr val="019967"/>
                  </a:solidFill>
                </a:rPr>
                <a:t>Ydych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chi’n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credu</a:t>
              </a:r>
              <a:r>
                <a:rPr lang="en-GB" sz="2400" b="0" dirty="0">
                  <a:solidFill>
                    <a:srgbClr val="019967"/>
                  </a:solidFill>
                </a:rPr>
                <a:t> y </a:t>
              </a:r>
              <a:r>
                <a:rPr lang="en-GB" sz="2400" b="0" dirty="0" err="1">
                  <a:solidFill>
                    <a:srgbClr val="019967"/>
                  </a:solidFill>
                </a:rPr>
                <a:t>dylai</a:t>
              </a:r>
              <a:r>
                <a:rPr lang="en-GB" sz="2400" b="0" dirty="0">
                  <a:solidFill>
                    <a:srgbClr val="019967"/>
                  </a:solidFill>
                </a:rPr>
                <a:t> Bilal </a:t>
              </a:r>
              <a:r>
                <a:rPr lang="en-GB" sz="2400" b="0" dirty="0" err="1">
                  <a:solidFill>
                    <a:srgbClr val="019967"/>
                  </a:solidFill>
                </a:rPr>
                <a:t>gofrestru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gyfer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Pix</a:t>
              </a:r>
              <a:r>
                <a:rPr lang="en-GB" sz="2400" b="0" dirty="0">
                  <a:solidFill>
                    <a:srgbClr val="019967"/>
                  </a:solidFill>
                </a:rPr>
                <a:t> am </a:t>
              </a:r>
              <a:r>
                <a:rPr lang="en-GB" sz="2400" b="0" dirty="0" err="1">
                  <a:solidFill>
                    <a:srgbClr val="019967"/>
                  </a:solidFill>
                </a:rPr>
                <a:t>fod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ei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ffrind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wedi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argymell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hynny</a:t>
              </a:r>
              <a:r>
                <a:rPr lang="en-GB" sz="2400" b="0" dirty="0">
                  <a:solidFill>
                    <a:srgbClr val="019967"/>
                  </a:solidFill>
                </a:rPr>
                <a:t>, neu a </a:t>
              </a:r>
              <a:r>
                <a:rPr lang="en-GB" sz="2400" b="0" dirty="0" err="1">
                  <a:solidFill>
                    <a:srgbClr val="019967"/>
                  </a:solidFill>
                </a:rPr>
                <a:t>ddylai</a:t>
              </a:r>
              <a:r>
                <a:rPr lang="en-GB" sz="2400" b="0" dirty="0">
                  <a:solidFill>
                    <a:srgbClr val="019967"/>
                  </a:solidFill>
                </a:rPr>
                <a:t> e </a:t>
              </a:r>
              <a:r>
                <a:rPr lang="en-GB" sz="2400" b="0" dirty="0" err="1">
                  <a:solidFill>
                    <a:srgbClr val="019967"/>
                  </a:solidFill>
                </a:rPr>
                <a:t>siarad</a:t>
              </a:r>
              <a:r>
                <a:rPr lang="en-GB" sz="2400" b="0" dirty="0">
                  <a:solidFill>
                    <a:srgbClr val="019967"/>
                  </a:solidFill>
                </a:rPr>
                <a:t> â </a:t>
              </a:r>
              <a:r>
                <a:rPr lang="en-GB" sz="2400" b="0" dirty="0" err="1">
                  <a:solidFill>
                    <a:srgbClr val="019967"/>
                  </a:solidFill>
                </a:rPr>
                <a:t>rhywun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yn</a:t>
              </a:r>
              <a:r>
                <a:rPr lang="en-GB" sz="2400" b="0" dirty="0">
                  <a:solidFill>
                    <a:srgbClr val="019967"/>
                  </a:solidFill>
                </a:rPr>
                <a:t> </a:t>
              </a:r>
              <a:r>
                <a:rPr lang="en-GB" sz="2400" b="0" dirty="0" err="1">
                  <a:solidFill>
                    <a:srgbClr val="019967"/>
                  </a:solidFill>
                </a:rPr>
                <a:t>gyntaf</a:t>
              </a:r>
              <a:r>
                <a:rPr lang="en-GB" sz="2400" b="0" dirty="0">
                  <a:solidFill>
                    <a:srgbClr val="019967"/>
                  </a:solidFill>
                </a:rPr>
                <a:t>?</a:t>
              </a:r>
            </a:p>
          </p:txBody>
        </p:sp>
      </p:grp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9FBF444-9284-7140-B3D1-DA813B1B91BB}"/>
              </a:ext>
            </a:extLst>
          </p:cNvPr>
          <p:cNvSpPr txBox="1">
            <a:spLocks/>
          </p:cNvSpPr>
          <p:nvPr/>
        </p:nvSpPr>
        <p:spPr>
          <a:xfrm>
            <a:off x="3385044" y="5722155"/>
            <a:ext cx="9317035" cy="67132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4000" b="1" i="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Overpass Mono" pitchFamily="49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Calibri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0" dirty="0">
                <a:solidFill>
                  <a:srgbClr val="019967"/>
                </a:solidFill>
              </a:rPr>
              <a:t>Gyda </a:t>
            </a:r>
            <a:r>
              <a:rPr lang="en-GB" sz="2400" b="0" dirty="0" err="1">
                <a:solidFill>
                  <a:srgbClr val="019967"/>
                </a:solidFill>
              </a:rPr>
              <a:t>phwy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dylai</a:t>
            </a:r>
            <a:r>
              <a:rPr lang="en-GB" sz="2400" b="0" dirty="0">
                <a:solidFill>
                  <a:srgbClr val="019967"/>
                </a:solidFill>
              </a:rPr>
              <a:t> Bilal </a:t>
            </a:r>
            <a:r>
              <a:rPr lang="en-GB" sz="2400" b="0" dirty="0" err="1">
                <a:solidFill>
                  <a:srgbClr val="019967"/>
                </a:solidFill>
              </a:rPr>
              <a:t>siarad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cyn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lawrlwytho</a:t>
            </a:r>
            <a:r>
              <a:rPr lang="en-GB" sz="2400" b="0" dirty="0">
                <a:solidFill>
                  <a:srgbClr val="019967"/>
                </a:solidFill>
              </a:rPr>
              <a:t> </a:t>
            </a:r>
            <a:r>
              <a:rPr lang="en-GB" sz="2400" b="0" dirty="0" err="1">
                <a:solidFill>
                  <a:srgbClr val="019967"/>
                </a:solidFill>
              </a:rPr>
              <a:t>Pix</a:t>
            </a:r>
            <a:r>
              <a:rPr lang="en-GB" sz="2400" b="0" dirty="0">
                <a:solidFill>
                  <a:srgbClr val="01996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02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4AAAE9C-31FC-E543-90E9-431677FCC1D5}"/>
              </a:ext>
            </a:extLst>
          </p:cNvPr>
          <p:cNvGrpSpPr/>
          <p:nvPr/>
        </p:nvGrpSpPr>
        <p:grpSpPr>
          <a:xfrm>
            <a:off x="2040328" y="4029840"/>
            <a:ext cx="3998820" cy="1440000"/>
            <a:chOff x="2040328" y="4029840"/>
            <a:chExt cx="3998820" cy="14400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762B5D-7129-8E4A-9B52-03E523BF9A34}"/>
                </a:ext>
              </a:extLst>
            </p:cNvPr>
            <p:cNvSpPr/>
            <p:nvPr/>
          </p:nvSpPr>
          <p:spPr>
            <a:xfrm>
              <a:off x="2040328" y="4029841"/>
              <a:ext cx="3998820" cy="1439999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6960E0D-8060-944E-8A91-C6E9E236FFBD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4029840"/>
              <a:ext cx="3998820" cy="1440000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ts val="3000"/>
                </a:lnSpc>
                <a:spcBef>
                  <a:spcPts val="0"/>
                </a:spcBef>
              </a:pP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Pa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fath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broffil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hoffech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chi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2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DA9796-0B9B-814A-83ED-E3AC826503F8}"/>
              </a:ext>
            </a:extLst>
          </p:cNvPr>
          <p:cNvGrpSpPr/>
          <p:nvPr/>
        </p:nvGrpSpPr>
        <p:grpSpPr>
          <a:xfrm>
            <a:off x="2040328" y="5770606"/>
            <a:ext cx="3998820" cy="1562613"/>
            <a:chOff x="2040328" y="5770606"/>
            <a:chExt cx="3998820" cy="15626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CFB08-BC8F-0941-AF3A-2AE3B54E9C01}"/>
                </a:ext>
              </a:extLst>
            </p:cNvPr>
            <p:cNvSpPr/>
            <p:nvPr/>
          </p:nvSpPr>
          <p:spPr>
            <a:xfrm>
              <a:off x="2308872" y="6409889"/>
              <a:ext cx="34617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(dim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ond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eich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ffrindiau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a'ch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rhestr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gysylltiadau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gaiff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weld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beth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rydych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chi'n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ei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bostio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4CD0A1-931F-EE4D-B260-4E86223BBD15}"/>
                </a:ext>
              </a:extLst>
            </p:cNvPr>
            <p:cNvGrpSpPr/>
            <p:nvPr/>
          </p:nvGrpSpPr>
          <p:grpSpPr>
            <a:xfrm>
              <a:off x="2040328" y="5770606"/>
              <a:ext cx="3998820" cy="639285"/>
              <a:chOff x="2040328" y="5770606"/>
              <a:chExt cx="3998820" cy="639285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03C768D-72CF-634C-8D33-DF27BCD8E82B}"/>
                  </a:ext>
                </a:extLst>
              </p:cNvPr>
              <p:cNvSpPr/>
              <p:nvPr/>
            </p:nvSpPr>
            <p:spPr>
              <a:xfrm>
                <a:off x="2040328" y="5770606"/>
                <a:ext cx="3998820" cy="639285"/>
              </a:xfrm>
              <a:prstGeom prst="roundRect">
                <a:avLst>
                  <a:gd name="adj" fmla="val 16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48F0B3B-6C6F-BB42-BCDE-B156C52827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510" y="5826080"/>
                <a:ext cx="2937660" cy="528335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000" b="1" spc="-150" dirty="0" err="1">
                    <a:solidFill>
                      <a:srgbClr val="791D7E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Preifat</a:t>
                </a:r>
                <a:endParaRPr lang="en-GB" sz="2000" b="1" spc="-150" dirty="0">
                  <a:solidFill>
                    <a:srgbClr val="791D7E"/>
                  </a:solidFill>
                  <a:latin typeface="Overpass Mono" pitchFamily="49" charset="77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F319C7-5C13-4A41-86B3-0727D1B0BCD9}"/>
              </a:ext>
            </a:extLst>
          </p:cNvPr>
          <p:cNvGrpSpPr/>
          <p:nvPr/>
        </p:nvGrpSpPr>
        <p:grpSpPr>
          <a:xfrm>
            <a:off x="2040328" y="7342709"/>
            <a:ext cx="3998820" cy="1285615"/>
            <a:chOff x="2040328" y="7342709"/>
            <a:chExt cx="3998820" cy="12856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1047C8-ED76-D041-9124-803661F6AB2D}"/>
                </a:ext>
              </a:extLst>
            </p:cNvPr>
            <p:cNvGrpSpPr/>
            <p:nvPr/>
          </p:nvGrpSpPr>
          <p:grpSpPr>
            <a:xfrm>
              <a:off x="2040328" y="7342709"/>
              <a:ext cx="3998820" cy="639285"/>
              <a:chOff x="2040328" y="7342709"/>
              <a:chExt cx="3998820" cy="639285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F736FEA-F6EA-2541-BABB-81FA625E0659}"/>
                  </a:ext>
                </a:extLst>
              </p:cNvPr>
              <p:cNvSpPr/>
              <p:nvPr/>
            </p:nvSpPr>
            <p:spPr>
              <a:xfrm>
                <a:off x="2040328" y="7342709"/>
                <a:ext cx="3998820" cy="639285"/>
              </a:xfrm>
              <a:prstGeom prst="roundRect">
                <a:avLst>
                  <a:gd name="adj" fmla="val 161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C91B7A1F-B97A-BB4D-BA9B-48CB24912F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6511" y="7422202"/>
                <a:ext cx="2937659" cy="480302"/>
              </a:xfrm>
              <a:prstGeom prst="rect">
                <a:avLst/>
              </a:prstGeom>
            </p:spPr>
            <p:txBody>
              <a:bodyPr vert="horz" lIns="121920" tIns="60960" rIns="121920" bIns="6096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Overpass" pitchFamily="2" charset="77"/>
                    <a:ea typeface="+mj-ea"/>
                    <a:cs typeface="+mj-cs"/>
                  </a:defRPr>
                </a:lvl1pPr>
              </a:lstStyle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GB" sz="2000" b="1" spc="-150" dirty="0" err="1">
                    <a:solidFill>
                      <a:srgbClr val="791D7E"/>
                    </a:solidFill>
                    <a:latin typeface="Overpass Mono" pitchFamily="49" charset="77"/>
                    <a:ea typeface="Calibri"/>
                    <a:cs typeface="Calibri"/>
                    <a:sym typeface="Calibri"/>
                  </a:rPr>
                  <a:t>Cyhoeddus</a:t>
                </a:r>
                <a:endParaRPr lang="en-GB" sz="2000" b="1" spc="-150" dirty="0">
                  <a:solidFill>
                    <a:srgbClr val="791D7E"/>
                  </a:solidFill>
                  <a:latin typeface="Overpass Mono" pitchFamily="49" charset="77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3E9731-DB5A-7545-9F71-A86C10732F10}"/>
                </a:ext>
              </a:extLst>
            </p:cNvPr>
            <p:cNvSpPr/>
            <p:nvPr/>
          </p:nvSpPr>
          <p:spPr>
            <a:xfrm>
              <a:off x="2308872" y="7981993"/>
              <a:ext cx="3461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Gall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unrhyw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un weld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beth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rydych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chi'n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ei</a:t>
              </a:r>
              <a:r>
                <a:rPr lang="en-GB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GB" dirty="0" err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bostio</a:t>
              </a:r>
              <a:endPara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BC55A-5E08-0245-9355-29A7F998CAA3}"/>
              </a:ext>
            </a:extLst>
          </p:cNvPr>
          <p:cNvGrpSpPr/>
          <p:nvPr/>
        </p:nvGrpSpPr>
        <p:grpSpPr>
          <a:xfrm>
            <a:off x="7807165" y="2361999"/>
            <a:ext cx="5932277" cy="3888118"/>
            <a:chOff x="8006145" y="1734206"/>
            <a:chExt cx="5932277" cy="38881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091555-04CF-9F4B-A2D5-E6A28868981E}"/>
                </a:ext>
              </a:extLst>
            </p:cNvPr>
            <p:cNvSpPr/>
            <p:nvPr/>
          </p:nvSpPr>
          <p:spPr>
            <a:xfrm>
              <a:off x="8006145" y="1734207"/>
              <a:ext cx="5932277" cy="3888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56E6554-E1EE-5B43-B303-892A5FAAA75D}"/>
                </a:ext>
              </a:extLst>
            </p:cNvPr>
            <p:cNvSpPr/>
            <p:nvPr/>
          </p:nvSpPr>
          <p:spPr>
            <a:xfrm>
              <a:off x="8006145" y="1734206"/>
              <a:ext cx="5932277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E565DE5-4B97-AB40-BA96-155255BDA630}"/>
                </a:ext>
              </a:extLst>
            </p:cNvPr>
            <p:cNvSpPr/>
            <p:nvPr/>
          </p:nvSpPr>
          <p:spPr>
            <a:xfrm>
              <a:off x="13542147" y="2482302"/>
              <a:ext cx="201578" cy="124433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D193CAE-B33F-CB48-96C8-277C3B8AFE3D}"/>
                </a:ext>
              </a:extLst>
            </p:cNvPr>
            <p:cNvGrpSpPr/>
            <p:nvPr/>
          </p:nvGrpSpPr>
          <p:grpSpPr>
            <a:xfrm>
              <a:off x="8206961" y="1945760"/>
              <a:ext cx="624634" cy="177375"/>
              <a:chOff x="2886740" y="1651000"/>
              <a:chExt cx="651096" cy="175437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EBC2D30-8ECF-674C-BB64-B555B7EB5439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8893AD-4D7F-B249-B395-16970BEA146A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B84A756-095B-3D41-986C-DAA33C769773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303DCDA-D270-0E40-974C-FC2AEED6382F}"/>
                </a:ext>
              </a:extLst>
            </p:cNvPr>
            <p:cNvSpPr/>
            <p:nvPr/>
          </p:nvSpPr>
          <p:spPr>
            <a:xfrm>
              <a:off x="9145365" y="1875117"/>
              <a:ext cx="4396781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E41125CD-CD3C-5546-B50F-88BB62088893}"/>
                </a:ext>
              </a:extLst>
            </p:cNvPr>
            <p:cNvSpPr txBox="1">
              <a:spLocks/>
            </p:cNvSpPr>
            <p:nvPr/>
          </p:nvSpPr>
          <p:spPr>
            <a:xfrm>
              <a:off x="8436471" y="3088032"/>
              <a:ext cx="4487995" cy="146543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2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siarad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â'i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fam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gyntaf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ac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penderfynu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lawrlwytho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D68F521-878D-124A-B175-1F051FC8C2B1}"/>
              </a:ext>
            </a:extLst>
          </p:cNvPr>
          <p:cNvGrpSpPr/>
          <p:nvPr/>
        </p:nvGrpSpPr>
        <p:grpSpPr>
          <a:xfrm>
            <a:off x="10258826" y="5483599"/>
            <a:ext cx="5000224" cy="2800334"/>
            <a:chOff x="9637044" y="1819025"/>
            <a:chExt cx="5000224" cy="28003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A93A0F-0E5C-4F4C-A573-D32A08975B1C}"/>
                </a:ext>
              </a:extLst>
            </p:cNvPr>
            <p:cNvSpPr/>
            <p:nvPr/>
          </p:nvSpPr>
          <p:spPr>
            <a:xfrm>
              <a:off x="9637044" y="1819026"/>
              <a:ext cx="5000224" cy="280033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DD87A-4140-5F45-948E-A5F65A132563}"/>
                </a:ext>
              </a:extLst>
            </p:cNvPr>
            <p:cNvSpPr/>
            <p:nvPr/>
          </p:nvSpPr>
          <p:spPr>
            <a:xfrm>
              <a:off x="9637044" y="1819025"/>
              <a:ext cx="5000224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1FCAF6A-2313-784F-AA16-0CB0D0C0B0E4}"/>
                </a:ext>
              </a:extLst>
            </p:cNvPr>
            <p:cNvSpPr/>
            <p:nvPr/>
          </p:nvSpPr>
          <p:spPr>
            <a:xfrm>
              <a:off x="14247878" y="2567121"/>
              <a:ext cx="201578" cy="792227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CB1D4-F92B-8E49-B87E-C5C1ACD92603}"/>
                </a:ext>
              </a:extLst>
            </p:cNvPr>
            <p:cNvGrpSpPr/>
            <p:nvPr/>
          </p:nvGrpSpPr>
          <p:grpSpPr>
            <a:xfrm>
              <a:off x="9837859" y="2030579"/>
              <a:ext cx="624634" cy="177375"/>
              <a:chOff x="2886740" y="1651000"/>
              <a:chExt cx="651096" cy="1754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397DEF-CB08-344B-B156-FBF94B2361A0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0DF7DD8-164B-1146-92E6-89DA0266A746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2BCEBC-52B1-7148-A80A-792C9A4C5085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38FBF93-B675-BE4A-B573-17BA6F58AB65}"/>
                </a:ext>
              </a:extLst>
            </p:cNvPr>
            <p:cNvSpPr/>
            <p:nvPr/>
          </p:nvSpPr>
          <p:spPr>
            <a:xfrm>
              <a:off x="10776264" y="1959936"/>
              <a:ext cx="3085315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999F51FF-1CD8-C14D-A790-8B42BCD4B75A}"/>
                </a:ext>
              </a:extLst>
            </p:cNvPr>
            <p:cNvSpPr txBox="1">
              <a:spLocks/>
            </p:cNvSpPr>
            <p:nvPr/>
          </p:nvSpPr>
          <p:spPr>
            <a:xfrm>
              <a:off x="9965107" y="2995545"/>
              <a:ext cx="4020305" cy="121381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2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Pa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fath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o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broffil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ddylai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ei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gael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 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931EED9-8539-7B4B-9C59-583736C54E58}"/>
                </a:ext>
              </a:extLst>
            </p:cNvPr>
            <p:cNvSpPr/>
            <p:nvPr/>
          </p:nvSpPr>
          <p:spPr>
            <a:xfrm>
              <a:off x="14133997" y="1959936"/>
              <a:ext cx="308580" cy="308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ontent Placeholder 3">
              <a:extLst>
                <a:ext uri="{FF2B5EF4-FFF2-40B4-BE49-F238E27FC236}">
                  <a16:creationId xmlns:a16="http://schemas.microsoft.com/office/drawing/2014/main" id="{BD9CE792-BAE6-2246-8FBA-9E3AA93FC9C2}"/>
                </a:ext>
              </a:extLst>
            </p:cNvPr>
            <p:cNvSpPr txBox="1">
              <a:spLocks/>
            </p:cNvSpPr>
            <p:nvPr/>
          </p:nvSpPr>
          <p:spPr>
            <a:xfrm>
              <a:off x="14220638" y="1951568"/>
              <a:ext cx="144212" cy="316948"/>
            </a:xfrm>
            <a:prstGeom prst="rect">
              <a:avLst/>
            </a:prstGeom>
          </p:spPr>
          <p:txBody>
            <a:bodyPr/>
            <a:lstStyle>
              <a:lvl1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4000" b="1" i="0" kern="1200">
                  <a:solidFill>
                    <a:schemeClr val="tx1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3200" b="1" i="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0" indent="0" algn="ctr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800" b="1" kern="1200">
                  <a:solidFill>
                    <a:srgbClr val="019967"/>
                  </a:solidFill>
                  <a:latin typeface="Overpass Mono" pitchFamily="49" charset="77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0" indent="0" algn="l" defTabSz="121917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Calibri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335271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lnSpc>
                  <a:spcPct val="90000"/>
                </a:lnSpc>
                <a:spcBef>
                  <a:spcPts val="667"/>
                </a:spcBef>
                <a:buFont typeface="Calibri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3"/>
              <a:r>
                <a:rPr lang="en-GB" sz="2000" dirty="0"/>
                <a:t>?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6EB57CB-31CC-1B40-83C7-D1E12BDFC72B}"/>
              </a:ext>
            </a:extLst>
          </p:cNvPr>
          <p:cNvSpPr txBox="1">
            <a:spLocks/>
          </p:cNvSpPr>
          <p:nvPr/>
        </p:nvSpPr>
        <p:spPr>
          <a:xfrm>
            <a:off x="7685632" y="1080000"/>
            <a:ext cx="7385606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Cyhoeddus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vs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Preifat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23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21B3EB-4466-6745-83A0-253B285085C1}"/>
              </a:ext>
            </a:extLst>
          </p:cNvPr>
          <p:cNvGrpSpPr/>
          <p:nvPr/>
        </p:nvGrpSpPr>
        <p:grpSpPr>
          <a:xfrm>
            <a:off x="1263049" y="254123"/>
            <a:ext cx="5553376" cy="10604928"/>
            <a:chOff x="692201" y="-389727"/>
            <a:chExt cx="7790442" cy="1487691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54E5492-5AB1-E841-BDA4-0A3526B80124}"/>
                </a:ext>
              </a:extLst>
            </p:cNvPr>
            <p:cNvSpPr/>
            <p:nvPr/>
          </p:nvSpPr>
          <p:spPr>
            <a:xfrm>
              <a:off x="692201" y="-389727"/>
              <a:ext cx="7790442" cy="14876911"/>
            </a:xfrm>
            <a:prstGeom prst="roundRect">
              <a:avLst>
                <a:gd name="adj" fmla="val 8237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1165DCD-051E-5541-AB4F-7BE20D946FCB}"/>
                </a:ext>
              </a:extLst>
            </p:cNvPr>
            <p:cNvSpPr/>
            <p:nvPr/>
          </p:nvSpPr>
          <p:spPr>
            <a:xfrm>
              <a:off x="1193575" y="787727"/>
              <a:ext cx="6787693" cy="12331928"/>
            </a:xfrm>
            <a:prstGeom prst="roundRect">
              <a:avLst>
                <a:gd name="adj" fmla="val 0"/>
              </a:avLst>
            </a:prstGeom>
            <a:solidFill>
              <a:srgbClr val="791D7E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FBF1A30-FE75-A34C-AA71-34499B8BE049}"/>
                </a:ext>
              </a:extLst>
            </p:cNvPr>
            <p:cNvSpPr/>
            <p:nvPr/>
          </p:nvSpPr>
          <p:spPr>
            <a:xfrm>
              <a:off x="4234949" y="13436650"/>
              <a:ext cx="704946" cy="7045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vv</a:t>
              </a:r>
              <a:endParaRPr lang="en-US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5F0BEA1-9F31-3148-9420-81363CF97845}"/>
                </a:ext>
              </a:extLst>
            </p:cNvPr>
            <p:cNvSpPr/>
            <p:nvPr/>
          </p:nvSpPr>
          <p:spPr>
            <a:xfrm>
              <a:off x="3835829" y="203260"/>
              <a:ext cx="930876" cy="90616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DEFE50-2B3B-DF4E-A14D-41D5BBF0999B}"/>
                </a:ext>
              </a:extLst>
            </p:cNvPr>
            <p:cNvSpPr/>
            <p:nvPr/>
          </p:nvSpPr>
          <p:spPr>
            <a:xfrm>
              <a:off x="5022582" y="124601"/>
              <a:ext cx="243786" cy="241203"/>
            </a:xfrm>
            <a:prstGeom prst="ellipse">
              <a:avLst/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B0F9EF9-9D39-CE40-9C67-A4EBC11D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967" y="1620000"/>
            <a:ext cx="2237538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FDDF05-1264-A240-BD17-F8CFA9E2C5B3}"/>
              </a:ext>
            </a:extLst>
          </p:cNvPr>
          <p:cNvGrpSpPr/>
          <p:nvPr/>
        </p:nvGrpSpPr>
        <p:grpSpPr>
          <a:xfrm>
            <a:off x="2040328" y="3626628"/>
            <a:ext cx="3998820" cy="1658202"/>
            <a:chOff x="2040328" y="3626628"/>
            <a:chExt cx="3998820" cy="165820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762B5D-7129-8E4A-9B52-03E523BF9A34}"/>
                </a:ext>
              </a:extLst>
            </p:cNvPr>
            <p:cNvSpPr/>
            <p:nvPr/>
          </p:nvSpPr>
          <p:spPr>
            <a:xfrm>
              <a:off x="2040328" y="3626629"/>
              <a:ext cx="3998820" cy="1658201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6960E0D-8060-944E-8A91-C6E9E236FFBD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3626628"/>
              <a:ext cx="3998820" cy="1658201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Bilal,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rwyt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ti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wedi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postio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3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llun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heddiw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.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Mynna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hidlyddion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newydd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Pix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am 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£0.99 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6EB57CB-31CC-1B40-83C7-D1E12BDFC72B}"/>
              </a:ext>
            </a:extLst>
          </p:cNvPr>
          <p:cNvSpPr txBox="1">
            <a:spLocks/>
          </p:cNvSpPr>
          <p:nvPr/>
        </p:nvSpPr>
        <p:spPr>
          <a:xfrm>
            <a:off x="7685632" y="1080000"/>
            <a:ext cx="7385606" cy="52966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ts val="6800"/>
              </a:lnSpc>
              <a:spcBef>
                <a:spcPct val="0"/>
              </a:spcBef>
              <a:buNone/>
              <a:defRPr sz="5500" b="0" i="0" kern="1200">
                <a:solidFill>
                  <a:schemeClr val="tx1"/>
                </a:solidFill>
                <a:latin typeface="Overpass Mono" pitchFamily="49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Caniatáu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hysbysiadau</a:t>
            </a:r>
            <a:r>
              <a:rPr lang="en-GB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65CD51-C982-7C4A-8FDF-367EC395D45E}"/>
              </a:ext>
            </a:extLst>
          </p:cNvPr>
          <p:cNvGrpSpPr/>
          <p:nvPr/>
        </p:nvGrpSpPr>
        <p:grpSpPr>
          <a:xfrm>
            <a:off x="2040328" y="5482432"/>
            <a:ext cx="3998820" cy="1556573"/>
            <a:chOff x="2040328" y="5482432"/>
            <a:chExt cx="3998820" cy="1556573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99FBD06-D761-0B40-880F-A62C47076433}"/>
                </a:ext>
              </a:extLst>
            </p:cNvPr>
            <p:cNvSpPr/>
            <p:nvPr/>
          </p:nvSpPr>
          <p:spPr>
            <a:xfrm>
              <a:off x="2040328" y="5482433"/>
              <a:ext cx="3998820" cy="1556572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B122FF43-C367-024A-BCCE-ADDBC3634111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5482432"/>
              <a:ext cx="3998820" cy="15565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Bilal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dysga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pa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ddigwyddiadau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sydd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ymlaen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Sheffield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yn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dy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ardal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</a:rPr>
                <a:t> di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cs typeface="Calibri"/>
                  <a:sym typeface="Calibri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D77C3-AB41-0949-81AA-BAB101CB92DF}"/>
              </a:ext>
            </a:extLst>
          </p:cNvPr>
          <p:cNvGrpSpPr/>
          <p:nvPr/>
        </p:nvGrpSpPr>
        <p:grpSpPr>
          <a:xfrm>
            <a:off x="2040328" y="7221883"/>
            <a:ext cx="3998820" cy="1556573"/>
            <a:chOff x="2040328" y="7221883"/>
            <a:chExt cx="3998820" cy="155657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B4B918D-1F1F-1C4B-851D-A8676344A286}"/>
                </a:ext>
              </a:extLst>
            </p:cNvPr>
            <p:cNvSpPr/>
            <p:nvPr/>
          </p:nvSpPr>
          <p:spPr>
            <a:xfrm>
              <a:off x="2040328" y="7221884"/>
              <a:ext cx="3998820" cy="1556572"/>
            </a:xfrm>
            <a:prstGeom prst="roundRect">
              <a:avLst>
                <a:gd name="adj" fmla="val 75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itle 1">
              <a:extLst>
                <a:ext uri="{FF2B5EF4-FFF2-40B4-BE49-F238E27FC236}">
                  <a16:creationId xmlns:a16="http://schemas.microsoft.com/office/drawing/2014/main" id="{6A6269A5-B70F-D44F-AB8F-757996BB98A2}"/>
                </a:ext>
              </a:extLst>
            </p:cNvPr>
            <p:cNvSpPr txBox="1">
              <a:spLocks/>
            </p:cNvSpPr>
            <p:nvPr/>
          </p:nvSpPr>
          <p:spPr>
            <a:xfrm>
              <a:off x="2040328" y="7221883"/>
              <a:ext cx="3998820" cy="1556572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Bilal,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dy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ffrind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di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MatildaG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ar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 </a:t>
              </a:r>
            </a:p>
            <a:p>
              <a:pPr lvl="0" algn="ctr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b="1" dirty="0" err="1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Cysylltu</a:t>
              </a:r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?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F57FCF-33DC-884A-AA28-9B804C7DBB12}"/>
              </a:ext>
            </a:extLst>
          </p:cNvPr>
          <p:cNvGrpSpPr/>
          <p:nvPr/>
        </p:nvGrpSpPr>
        <p:grpSpPr>
          <a:xfrm>
            <a:off x="8596607" y="2864067"/>
            <a:ext cx="5932277" cy="3888118"/>
            <a:chOff x="8006145" y="1734206"/>
            <a:chExt cx="5932277" cy="388811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6D0753-E9C6-8747-B1C8-9AFC75FDFBB3}"/>
                </a:ext>
              </a:extLst>
            </p:cNvPr>
            <p:cNvSpPr/>
            <p:nvPr/>
          </p:nvSpPr>
          <p:spPr>
            <a:xfrm>
              <a:off x="8006145" y="1734207"/>
              <a:ext cx="5932277" cy="388811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A0453C-44D1-1343-9475-548AD363064F}"/>
                </a:ext>
              </a:extLst>
            </p:cNvPr>
            <p:cNvSpPr/>
            <p:nvPr/>
          </p:nvSpPr>
          <p:spPr>
            <a:xfrm>
              <a:off x="8006145" y="1734206"/>
              <a:ext cx="5932277" cy="5906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8B0DA26-A0E4-C147-B55E-BEDBFA20A6AF}"/>
                </a:ext>
              </a:extLst>
            </p:cNvPr>
            <p:cNvSpPr/>
            <p:nvPr/>
          </p:nvSpPr>
          <p:spPr>
            <a:xfrm>
              <a:off x="13542147" y="2482302"/>
              <a:ext cx="201578" cy="1244338"/>
            </a:xfrm>
            <a:prstGeom prst="roundRect">
              <a:avLst>
                <a:gd name="adj" fmla="val 50000"/>
              </a:avLst>
            </a:prstGeom>
            <a:solidFill>
              <a:srgbClr val="019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480AE77-63E3-8241-BE4F-043ACFD1DC6C}"/>
                </a:ext>
              </a:extLst>
            </p:cNvPr>
            <p:cNvGrpSpPr/>
            <p:nvPr/>
          </p:nvGrpSpPr>
          <p:grpSpPr>
            <a:xfrm>
              <a:off x="8206961" y="1945760"/>
              <a:ext cx="624634" cy="177375"/>
              <a:chOff x="2886740" y="1651000"/>
              <a:chExt cx="651096" cy="175437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6DE65B5-2D26-8246-9E58-A9B747F82445}"/>
                  </a:ext>
                </a:extLst>
              </p:cNvPr>
              <p:cNvSpPr/>
              <p:nvPr/>
            </p:nvSpPr>
            <p:spPr>
              <a:xfrm>
                <a:off x="2886740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9AD4764-86E7-DD40-8311-053530C41E52}"/>
                  </a:ext>
                </a:extLst>
              </p:cNvPr>
              <p:cNvSpPr/>
              <p:nvPr/>
            </p:nvSpPr>
            <p:spPr>
              <a:xfrm>
                <a:off x="3125973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36EFEF5-5D21-DC4F-9ED0-3BDCF9FE77CE}"/>
                  </a:ext>
                </a:extLst>
              </p:cNvPr>
              <p:cNvSpPr/>
              <p:nvPr/>
            </p:nvSpPr>
            <p:spPr>
              <a:xfrm>
                <a:off x="3362399" y="1651000"/>
                <a:ext cx="175437" cy="175437"/>
              </a:xfrm>
              <a:prstGeom prst="ellipse">
                <a:avLst/>
              </a:prstGeom>
              <a:solidFill>
                <a:srgbClr val="0199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C42DBF57-212B-1943-914B-439893A6480D}"/>
                </a:ext>
              </a:extLst>
            </p:cNvPr>
            <p:cNvSpPr/>
            <p:nvPr/>
          </p:nvSpPr>
          <p:spPr>
            <a:xfrm>
              <a:off x="9145365" y="1875117"/>
              <a:ext cx="4396781" cy="308834"/>
            </a:xfrm>
            <a:prstGeom prst="roundRect">
              <a:avLst>
                <a:gd name="adj" fmla="val 47862"/>
              </a:avLst>
            </a:prstGeom>
            <a:noFill/>
            <a:ln w="38100">
              <a:solidFill>
                <a:srgbClr val="019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itle 1">
              <a:extLst>
                <a:ext uri="{FF2B5EF4-FFF2-40B4-BE49-F238E27FC236}">
                  <a16:creationId xmlns:a16="http://schemas.microsoft.com/office/drawing/2014/main" id="{F8ADFD8B-65CD-D947-8CD7-DD7E95792518}"/>
                </a:ext>
              </a:extLst>
            </p:cNvPr>
            <p:cNvSpPr txBox="1">
              <a:spLocks/>
            </p:cNvSpPr>
            <p:nvPr/>
          </p:nvSpPr>
          <p:spPr>
            <a:xfrm>
              <a:off x="8436471" y="3063783"/>
              <a:ext cx="4487995" cy="1465430"/>
            </a:xfrm>
            <a:prstGeom prst="rect">
              <a:avLst/>
            </a:prstGeom>
          </p:spPr>
          <p:txBody>
            <a:bodyPr vert="horz" lIns="121920" tIns="60960" rIns="121920" bIns="6096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verpass" pitchFamily="2" charset="77"/>
                  <a:ea typeface="+mj-ea"/>
                  <a:cs typeface="+mj-cs"/>
                </a:defRPr>
              </a:lvl1pPr>
            </a:lstStyle>
            <a:p>
              <a:pPr lvl="0">
                <a:lnSpc>
                  <a:spcPct val="110000"/>
                </a:lnSpc>
                <a:spcBef>
                  <a:spcPts val="0"/>
                </a:spcBef>
              </a:pP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Mae Bilal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yn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ticio'r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blwch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sy'n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caniatáu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i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Pix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anfon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hysbysiadau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 </a:t>
              </a:r>
              <a:r>
                <a:rPr lang="en-GB" sz="2200" dirty="0" err="1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ato</a:t>
              </a:r>
              <a:r>
                <a:rPr lang="en-GB" sz="2200" dirty="0">
                  <a:solidFill>
                    <a:schemeClr val="dk1"/>
                  </a:solidFill>
                  <a:latin typeface="Overpass Mono" pitchFamily="49" charset="77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0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  <a:font script="Armn" typeface="Calibri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2320</Words>
  <Application>Microsoft Office PowerPoint</Application>
  <PresentationFormat>Custom</PresentationFormat>
  <Paragraphs>172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Verdana</vt:lpstr>
      <vt:lpstr>Overpass</vt:lpstr>
      <vt:lpstr>Arial</vt:lpstr>
      <vt:lpstr>Overpass Mono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Gorini</dc:creator>
  <cp:lastModifiedBy>Rachel Adams</cp:lastModifiedBy>
  <cp:revision>495</cp:revision>
  <dcterms:created xsi:type="dcterms:W3CDTF">2019-10-24T14:49:16Z</dcterms:created>
  <dcterms:modified xsi:type="dcterms:W3CDTF">2022-06-15T14:15:35Z</dcterms:modified>
</cp:coreProperties>
</file>