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29"/>
  </p:notesMasterIdLst>
  <p:handoutMasterIdLst>
    <p:handoutMasterId r:id="rId30"/>
  </p:handoutMasterIdLst>
  <p:sldIdLst>
    <p:sldId id="281" r:id="rId7"/>
    <p:sldId id="316" r:id="rId8"/>
    <p:sldId id="283" r:id="rId9"/>
    <p:sldId id="314" r:id="rId10"/>
    <p:sldId id="286" r:id="rId11"/>
    <p:sldId id="287" r:id="rId12"/>
    <p:sldId id="288" r:id="rId13"/>
    <p:sldId id="291" r:id="rId14"/>
    <p:sldId id="310" r:id="rId15"/>
    <p:sldId id="295" r:id="rId16"/>
    <p:sldId id="292" r:id="rId17"/>
    <p:sldId id="293" r:id="rId18"/>
    <p:sldId id="311" r:id="rId19"/>
    <p:sldId id="297" r:id="rId20"/>
    <p:sldId id="312" r:id="rId21"/>
    <p:sldId id="298" r:id="rId22"/>
    <p:sldId id="313" r:id="rId23"/>
    <p:sldId id="304" r:id="rId24"/>
    <p:sldId id="299" r:id="rId25"/>
    <p:sldId id="300" r:id="rId26"/>
    <p:sldId id="301" r:id="rId27"/>
    <p:sldId id="302" r:id="rId28"/>
  </p:sldIdLst>
  <p:sldSz cx="16257588" cy="9144000"/>
  <p:notesSz cx="6858000" cy="9144000"/>
  <p:embeddedFontLst>
    <p:embeddedFont>
      <p:font typeface="Century Gothic" panose="020B0502020202020204" pitchFamily="34" charset="0"/>
      <p:regular r:id="rId31"/>
      <p:bold r:id="rId32"/>
      <p:italic r:id="rId33"/>
      <p:boldItalic r:id="rId34"/>
    </p:embeddedFont>
    <p:embeddedFont>
      <p:font typeface="Overpass Mono" panose="020B0604020202020204" charset="0"/>
      <p:regular r:id="rId35"/>
      <p:bold r:id="rId36"/>
    </p:embeddedFont>
    <p:embeddedFont>
      <p:font typeface="Calibri" panose="020F0502020204030204" pitchFamily="34" charset="0"/>
      <p:regular r:id="rId37"/>
      <p:bold r:id="rId38"/>
      <p:italic r:id="rId39"/>
      <p:boldItalic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 Graus" initials="GG" lastIdx="1" clrIdx="0">
    <p:extLst/>
  </p:cmAuthor>
  <p:cmAuthor id="2" name="Sarah Nietopski" initials="SN"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1D7E"/>
    <a:srgbClr val="019967"/>
    <a:srgbClr val="F6E249"/>
    <a:srgbClr val="EC008C"/>
    <a:srgbClr val="F59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5"/>
    <p:restoredTop sz="96291" autoAdjust="0"/>
  </p:normalViewPr>
  <p:slideViewPr>
    <p:cSldViewPr snapToGrid="0" snapToObjects="1">
      <p:cViewPr>
        <p:scale>
          <a:sx n="69" d="100"/>
          <a:sy n="69" d="100"/>
        </p:scale>
        <p:origin x="-595" y="29"/>
      </p:cViewPr>
      <p:guideLst>
        <p:guide orient="horz" pos="2880"/>
        <p:guide pos="5120"/>
      </p:guideLst>
    </p:cSldViewPr>
  </p:slideViewPr>
  <p:outlineViewPr>
    <p:cViewPr>
      <p:scale>
        <a:sx n="33" d="100"/>
        <a:sy n="33" d="100"/>
      </p:scale>
      <p:origin x="0" y="0"/>
    </p:cViewPr>
  </p:outlineViewPr>
  <p:notesTextViewPr>
    <p:cViewPr>
      <p:scale>
        <a:sx n="70" d="100"/>
        <a:sy n="70"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7/12/2021</a:t>
            </a:fld>
            <a:endParaRPr lang="en-US"/>
          </a:p>
        </p:txBody>
      </p:sp>
      <p:sp>
        <p:nvSpPr>
          <p:cNvPr id="4" name="Footer Placeholder 3">
            <a:extLst>
              <a:ext uri="{FF2B5EF4-FFF2-40B4-BE49-F238E27FC236}">
                <a16:creationId xmlns:a16="http://schemas.microsoft.com/office/drawing/2014/main" xmlns=""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2a (10 minutes)</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Which other examples of positive uses of personal data can students think of?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They should complete the </a:t>
            </a:r>
            <a:r>
              <a:rPr lang="en-GB" sz="1600" b="1" dirty="0">
                <a:latin typeface="+mn-lt"/>
                <a:ea typeface="Calibri"/>
                <a:cs typeface="Calibri"/>
                <a:sym typeface="Calibri"/>
              </a:rPr>
              <a:t>Personal data – What are the positive uses? workshee</a:t>
            </a:r>
            <a:r>
              <a:rPr lang="en-GB" sz="1600" dirty="0">
                <a:latin typeface="+mn-lt"/>
                <a:ea typeface="Calibri"/>
                <a:cs typeface="Calibri"/>
                <a:sym typeface="Calibri"/>
              </a:rPr>
              <a:t>t and fill out the Diamond 9 template, sorting the positive uses from most to least beneficial to their own lives.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Share answers with the class.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Start students thinking about </a:t>
            </a:r>
            <a:r>
              <a:rPr lang="en-GB" sz="1600" b="1" dirty="0">
                <a:latin typeface="+mn-lt"/>
                <a:ea typeface="Calibri"/>
                <a:cs typeface="Calibri"/>
                <a:sym typeface="Calibri"/>
              </a:rPr>
              <a:t>why </a:t>
            </a:r>
            <a:r>
              <a:rPr lang="en-GB" sz="1600" dirty="0">
                <a:latin typeface="+mn-lt"/>
                <a:ea typeface="Calibri"/>
                <a:cs typeface="Calibri"/>
                <a:sym typeface="Calibri"/>
              </a:rPr>
              <a:t>our personal data is being collected online. </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302261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500"/>
              <a:buFont typeface="Calibri"/>
              <a:buNone/>
            </a:pPr>
            <a:r>
              <a:rPr lang="en-GB" sz="1600" b="1" u="sng" dirty="0">
                <a:solidFill>
                  <a:schemeClr val="dk1"/>
                </a:solidFill>
                <a:latin typeface="+mn-lt"/>
                <a:ea typeface="Calibri"/>
                <a:cs typeface="Calibri"/>
                <a:sym typeface="Calibri"/>
              </a:rPr>
              <a:t>Activity 2b – Discussion (5 mins)</a:t>
            </a:r>
          </a:p>
          <a:p>
            <a:pPr marL="285750" lvl="0" indent="-2857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Ask students to share their answers from the</a:t>
            </a:r>
            <a:r>
              <a:rPr lang="en-GB" sz="1600" dirty="0">
                <a:solidFill>
                  <a:schemeClr val="dk1"/>
                </a:solidFill>
                <a:latin typeface="+mn-lt"/>
                <a:ea typeface="Calibri"/>
                <a:cs typeface="Calibri"/>
                <a:sym typeface="Calibri"/>
              </a:rPr>
              <a:t> </a:t>
            </a:r>
            <a:r>
              <a:rPr lang="en-GB" sz="1600" b="1" dirty="0">
                <a:latin typeface="+mn-lt"/>
                <a:ea typeface="Calibri"/>
                <a:cs typeface="Calibri"/>
                <a:sym typeface="Calibri"/>
              </a:rPr>
              <a:t>Personal data – What are the positive uses? workshee</a:t>
            </a:r>
            <a:r>
              <a:rPr lang="en-GB" sz="1600" dirty="0">
                <a:latin typeface="+mn-lt"/>
                <a:ea typeface="Calibri"/>
                <a:cs typeface="Calibri"/>
                <a:sym typeface="Calibri"/>
              </a:rPr>
              <a:t>t </a:t>
            </a:r>
            <a:r>
              <a:rPr lang="en-GB" sz="1600" dirty="0">
                <a:solidFill>
                  <a:schemeClr val="dk1"/>
                </a:solidFill>
                <a:latin typeface="+mn-lt"/>
                <a:ea typeface="Calibri"/>
                <a:cs typeface="Calibri"/>
                <a:sym typeface="Calibri"/>
              </a:rPr>
              <a:t>and show this slide with some suggested answers. </a:t>
            </a:r>
            <a:r>
              <a:rPr lang="en-GB" sz="1600" dirty="0">
                <a:latin typeface="+mn-lt"/>
                <a:ea typeface="Calibri"/>
                <a:cs typeface="Calibri"/>
                <a:sym typeface="Calibri"/>
              </a:rPr>
              <a:t>It is important to note that giving away personal data is not always a bad thing. It makes our modern lives more convenient. It is also important, however, to be informed and only give away your data when you feel comfortable doing so. </a:t>
            </a: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r>
              <a:rPr lang="en-GB" sz="1600" u="sng" dirty="0">
                <a:latin typeface="+mn-lt"/>
                <a:ea typeface="Calibri"/>
                <a:cs typeface="Calibri"/>
                <a:sym typeface="Calibri"/>
              </a:rPr>
              <a:t>How do you know when your data is being collected?</a:t>
            </a:r>
            <a:endParaRPr lang="en-GB" dirty="0"/>
          </a:p>
          <a:p>
            <a:pPr marL="0" lvl="0" indent="0" algn="l" rtl="0">
              <a:lnSpc>
                <a:spcPct val="117999"/>
              </a:lnSpc>
              <a:spcBef>
                <a:spcPts val="0"/>
              </a:spcBef>
              <a:spcAft>
                <a:spcPts val="0"/>
              </a:spcAft>
              <a:buClr>
                <a:schemeClr val="dk1"/>
              </a:buClr>
              <a:buSzPts val="1400"/>
              <a:buFont typeface="Calibri"/>
              <a:buNone/>
            </a:pPr>
            <a:r>
              <a:rPr lang="en-GB" sz="1600" b="1" dirty="0">
                <a:latin typeface="+mn-lt"/>
                <a:ea typeface="Calibri"/>
                <a:cs typeface="Calibri"/>
                <a:sym typeface="Calibri"/>
              </a:rPr>
              <a:t>1) By accepting cookies</a:t>
            </a:r>
          </a:p>
          <a:p>
            <a:pPr marL="285750" lvl="0" indent="-285750" algn="l" rtl="0">
              <a:lnSpc>
                <a:spcPct val="117999"/>
              </a:lnSpc>
              <a:spcBef>
                <a:spcPts val="0"/>
              </a:spcBef>
              <a:spcAft>
                <a:spcPts val="0"/>
              </a:spcAft>
              <a:buClr>
                <a:schemeClr val="dk1"/>
              </a:buClr>
              <a:buSzPts val="1400"/>
              <a:buFont typeface="Calibri"/>
              <a:buChar char="•"/>
            </a:pPr>
            <a:r>
              <a:rPr lang="en-GB" sz="1600" dirty="0">
                <a:solidFill>
                  <a:schemeClr val="dk1"/>
                </a:solidFill>
                <a:latin typeface="+mn-lt"/>
                <a:ea typeface="Calibri"/>
                <a:cs typeface="Calibri"/>
                <a:sym typeface="Calibri"/>
              </a:rPr>
              <a:t>When you accept cookies you give permission for your personal data to be collected while you are online. This could include your location, which would help customise a weather app or traffic report. Cookies can remember your username and passwords or what you have placed in your shopping cart. Therefore, they make your online experience easier. </a:t>
            </a:r>
          </a:p>
          <a:p>
            <a:pPr marL="285750" lvl="0" indent="-285750" algn="l" rtl="0">
              <a:lnSpc>
                <a:spcPct val="117999"/>
              </a:lnSpc>
              <a:spcBef>
                <a:spcPts val="0"/>
              </a:spcBef>
              <a:spcAft>
                <a:spcPts val="0"/>
              </a:spcAft>
              <a:buClr>
                <a:schemeClr val="dk1"/>
              </a:buClr>
              <a:buSzPts val="1400"/>
              <a:buFont typeface="Calibri"/>
              <a:buChar char="•"/>
            </a:pPr>
            <a:r>
              <a:rPr lang="en-GB" sz="1600" dirty="0">
                <a:solidFill>
                  <a:schemeClr val="dk1"/>
                </a:solidFill>
                <a:latin typeface="+mn-lt"/>
                <a:ea typeface="Calibri"/>
                <a:cs typeface="Calibri"/>
                <a:sym typeface="Calibri"/>
              </a:rPr>
              <a:t>However, you should be selective when accepting cookies – sometimes you may not want your login information remembered for security reasons, or you may not want your online activity tracked while on a particular web page e.g. you don’t want to be targeted for special offers.</a:t>
            </a:r>
            <a:endParaRPr lang="en-GB" dirty="0"/>
          </a:p>
          <a:p>
            <a:pPr marL="0" lvl="0" indent="0" algn="l" rtl="0">
              <a:lnSpc>
                <a:spcPct val="117999"/>
              </a:lnSpc>
              <a:spcBef>
                <a:spcPts val="0"/>
              </a:spcBef>
              <a:spcAft>
                <a:spcPts val="0"/>
              </a:spcAft>
              <a:buClr>
                <a:schemeClr val="dk1"/>
              </a:buClr>
              <a:buSzPts val="1400"/>
              <a:buFont typeface="Calibri"/>
              <a:buNone/>
            </a:pPr>
            <a:r>
              <a:rPr lang="en-GB" sz="1600" b="1" dirty="0">
                <a:solidFill>
                  <a:schemeClr val="dk1"/>
                </a:solidFill>
                <a:latin typeface="+mn-lt"/>
                <a:ea typeface="Calibri"/>
                <a:cs typeface="Calibri"/>
                <a:sym typeface="Calibri"/>
              </a:rPr>
              <a:t>2) By accepting Terms and Conditions</a:t>
            </a:r>
            <a:endParaRPr lang="en-GB" sz="1600" b="1" dirty="0">
              <a:latin typeface="+mn-lt"/>
              <a:ea typeface="Calibri"/>
              <a:cs typeface="Calibri"/>
              <a:sym typeface="Calibri"/>
            </a:endParaRPr>
          </a:p>
          <a:p>
            <a:pPr marL="285750" marR="0" lvl="0" indent="-285750" algn="l" rtl="0">
              <a:lnSpc>
                <a:spcPct val="117999"/>
              </a:lnSpc>
              <a:spcBef>
                <a:spcPts val="0"/>
              </a:spcBef>
              <a:spcAft>
                <a:spcPts val="0"/>
              </a:spcAft>
              <a:buClr>
                <a:schemeClr val="dk1"/>
              </a:buClr>
              <a:buSzPts val="1400"/>
              <a:buFont typeface="Arial"/>
              <a:buChar char="•"/>
            </a:pPr>
            <a:r>
              <a:rPr lang="en-GB" sz="1600" b="0" dirty="0">
                <a:solidFill>
                  <a:schemeClr val="dk1"/>
                </a:solidFill>
                <a:latin typeface="+mn-lt"/>
                <a:ea typeface="Calibri"/>
                <a:cs typeface="Calibri"/>
                <a:sym typeface="Calibri"/>
              </a:rPr>
              <a:t> Check the </a:t>
            </a:r>
            <a:r>
              <a:rPr lang="en-GB" sz="1600" b="1" dirty="0">
                <a:solidFill>
                  <a:schemeClr val="dk1"/>
                </a:solidFill>
                <a:latin typeface="+mn-lt"/>
                <a:ea typeface="Calibri"/>
                <a:cs typeface="Calibri"/>
                <a:sym typeface="Calibri"/>
              </a:rPr>
              <a:t>privacy policy / terms and conditions</a:t>
            </a:r>
            <a:r>
              <a:rPr lang="en-GB" sz="1600" dirty="0">
                <a:solidFill>
                  <a:schemeClr val="dk1"/>
                </a:solidFill>
                <a:latin typeface="+mn-lt"/>
                <a:ea typeface="Calibri"/>
                <a:cs typeface="Calibri"/>
                <a:sym typeface="Calibri"/>
              </a:rPr>
              <a:t>. These outline what data can be collected and shared when you are on a web page or app. </a:t>
            </a:r>
            <a:endParaRPr lang="en-GB" sz="1600" dirty="0">
              <a:latin typeface="+mn-lt"/>
              <a:ea typeface="Calibri"/>
              <a:cs typeface="Calibri"/>
              <a:sym typeface="Calibri"/>
            </a:endParaRPr>
          </a:p>
          <a:p>
            <a:pPr marL="285750" lvl="0" indent="-196850" algn="l" rtl="0">
              <a:lnSpc>
                <a:spcPct val="117999"/>
              </a:lnSpc>
              <a:spcBef>
                <a:spcPts val="0"/>
              </a:spcBef>
              <a:spcAft>
                <a:spcPts val="0"/>
              </a:spcAft>
              <a:buClr>
                <a:schemeClr val="dk1"/>
              </a:buClr>
              <a:buSzPts val="1400"/>
              <a:buFont typeface="Arial"/>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265099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sz="1600" b="1" u="sng" dirty="0">
                <a:latin typeface="+mn-lt"/>
                <a:ea typeface="Calibri"/>
                <a:cs typeface="Calibri"/>
                <a:sym typeface="Calibri"/>
              </a:rPr>
              <a:t>Discussion (5 minutes)</a:t>
            </a:r>
          </a:p>
          <a:p>
            <a:pPr marL="457200" lvl="0" indent="-3238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Start a class discussion about what might be the cons of giving away personal data and record students’ prior knowledge about this on the  whiteboard. </a:t>
            </a:r>
            <a:endParaRPr lang="en-GB" dirty="0"/>
          </a:p>
          <a:p>
            <a:pPr marL="0" lvl="0" indent="0" algn="l" rtl="0">
              <a:lnSpc>
                <a:spcPct val="117999"/>
              </a:lnSpc>
              <a:spcBef>
                <a:spcPts val="0"/>
              </a:spcBef>
              <a:spcAft>
                <a:spcPts val="0"/>
              </a:spcAft>
              <a:buClr>
                <a:schemeClr val="dk1"/>
              </a:buClr>
              <a:buSzPts val="1300"/>
              <a:buFont typeface="Calibri"/>
              <a:buNone/>
            </a:pP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3223285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sz="1600" b="1" u="sng" dirty="0">
                <a:latin typeface="+mn-lt"/>
                <a:ea typeface="Calibri"/>
                <a:cs typeface="Calibri"/>
                <a:sym typeface="Calibri"/>
              </a:rPr>
              <a:t>Discussion (5 minutes)</a:t>
            </a:r>
          </a:p>
          <a:p>
            <a:pPr marL="457200" lvl="0" indent="-3238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Show students the three bullet points above and read through as a class. </a:t>
            </a:r>
            <a:endParaRPr lang="en-GB" dirty="0"/>
          </a:p>
          <a:p>
            <a:pPr marL="0" lvl="0" indent="0" algn="l" rtl="0">
              <a:lnSpc>
                <a:spcPct val="117999"/>
              </a:lnSpc>
              <a:spcBef>
                <a:spcPts val="0"/>
              </a:spcBef>
              <a:spcAft>
                <a:spcPts val="0"/>
              </a:spcAft>
              <a:buClr>
                <a:schemeClr val="dk1"/>
              </a:buClr>
              <a:buSzPts val="1300"/>
              <a:buFont typeface="Calibri"/>
              <a:buNone/>
            </a:pP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505778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b="1" u="sng" dirty="0"/>
              <a:t>Discussion cont.  (5 minutes)</a:t>
            </a:r>
          </a:p>
          <a:p>
            <a:pPr marL="457200" lvl="0" indent="-304800" algn="l" rtl="0">
              <a:lnSpc>
                <a:spcPct val="117999"/>
              </a:lnSpc>
              <a:spcBef>
                <a:spcPts val="0"/>
              </a:spcBef>
              <a:spcAft>
                <a:spcPts val="0"/>
              </a:spcAft>
              <a:buSzPts val="1200"/>
              <a:buAutoNum type="arabicPeriod"/>
            </a:pPr>
            <a:r>
              <a:rPr lang="en-GB" b="1" dirty="0"/>
              <a:t>Why is personal data so valuable to businesses? </a:t>
            </a:r>
            <a:r>
              <a:rPr lang="en-GB" dirty="0"/>
              <a:t>(It has been said that data is now more valuable than oil.)</a:t>
            </a:r>
            <a:br>
              <a:rPr lang="en-GB" dirty="0"/>
            </a:br>
            <a:r>
              <a:rPr lang="en-GB" i="1" dirty="0"/>
              <a:t>(Data helps businesses understand how different groups of people live, what appeals to them, and what their spending habits are. This allows businesses, such as retailers, to tailor their marketing, messaging and products towards the groups they want to target. Groups might be people of a specific gender, age, location, or category, such as parent, teenager, office worker, football fan etc.)</a:t>
            </a:r>
          </a:p>
          <a:p>
            <a:pPr marL="476250" lvl="0" indent="-342900" algn="l" rtl="0">
              <a:lnSpc>
                <a:spcPct val="117999"/>
              </a:lnSpc>
              <a:spcBef>
                <a:spcPts val="0"/>
              </a:spcBef>
              <a:spcAft>
                <a:spcPts val="0"/>
              </a:spcAft>
              <a:buClr>
                <a:schemeClr val="dk1"/>
              </a:buClr>
              <a:buSzPts val="1500"/>
              <a:buFont typeface="+mj-lt"/>
              <a:buAutoNum type="arabicPeriod"/>
            </a:pPr>
            <a:r>
              <a:rPr lang="en-GB" b="1" dirty="0"/>
              <a:t>How comfortable are students with the idea of people’s data being shared? </a:t>
            </a:r>
            <a:r>
              <a:rPr lang="en-GB" dirty="0"/>
              <a:t>What are the risks? Is sharing anonymised shopping data different to sharing identifiable personal data, such as their email addresses? </a:t>
            </a:r>
          </a:p>
          <a:p>
            <a:pPr marL="476250" lvl="0" indent="-342900" algn="l" rtl="0">
              <a:lnSpc>
                <a:spcPct val="117999"/>
              </a:lnSpc>
              <a:spcBef>
                <a:spcPts val="0"/>
              </a:spcBef>
              <a:spcAft>
                <a:spcPts val="0"/>
              </a:spcAft>
              <a:buClr>
                <a:schemeClr val="dk1"/>
              </a:buClr>
              <a:buSzPts val="1500"/>
              <a:buFont typeface="+mj-lt"/>
              <a:buAutoNum type="arabicPeriod"/>
            </a:pPr>
            <a:r>
              <a:rPr lang="en-GB" b="1" dirty="0"/>
              <a:t>Can you think of any more risks of sharing personal data? </a:t>
            </a:r>
            <a:r>
              <a:rPr lang="en-GB" i="1" dirty="0"/>
              <a:t>(identity theft, fraud, online reputation, once something is online it can’t be removed easily)</a:t>
            </a:r>
          </a:p>
          <a:p>
            <a:pPr marL="133350" lvl="0" indent="0" algn="l" rtl="0">
              <a:lnSpc>
                <a:spcPct val="117999"/>
              </a:lnSpc>
              <a:spcBef>
                <a:spcPts val="0"/>
              </a:spcBef>
              <a:spcAft>
                <a:spcPts val="0"/>
              </a:spcAft>
              <a:buClr>
                <a:schemeClr val="dk1"/>
              </a:buClr>
              <a:buSzPts val="15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313685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3350" lvl="0" indent="0" algn="l" rtl="0">
              <a:lnSpc>
                <a:spcPct val="117999"/>
              </a:lnSpc>
              <a:spcBef>
                <a:spcPts val="0"/>
              </a:spcBef>
              <a:spcAft>
                <a:spcPts val="0"/>
              </a:spcAft>
              <a:buClr>
                <a:schemeClr val="dk1"/>
              </a:buClr>
              <a:buSzPts val="1500"/>
              <a:buFont typeface="Calibri"/>
              <a:buNone/>
            </a:pPr>
            <a:r>
              <a:rPr lang="en-GB" b="1" u="sng" dirty="0"/>
              <a:t>Optional extension</a:t>
            </a:r>
            <a:endParaRPr lang="en-GB" b="0" u="sng" dirty="0"/>
          </a:p>
          <a:p>
            <a:pPr marL="133350" lvl="0" indent="0" algn="l" rtl="0">
              <a:lnSpc>
                <a:spcPct val="117999"/>
              </a:lnSpc>
              <a:spcBef>
                <a:spcPts val="0"/>
              </a:spcBef>
              <a:spcAft>
                <a:spcPts val="0"/>
              </a:spcAft>
              <a:buClr>
                <a:schemeClr val="dk1"/>
              </a:buClr>
              <a:buSzPts val="1500"/>
              <a:buFont typeface="Calibri"/>
              <a:buNone/>
            </a:pPr>
            <a:r>
              <a:rPr lang="en-GB" dirty="0"/>
              <a:t>Introduce the concept of General Data Protection Regulation (or GDPR). Before the recent changes to the law, companies were more free to use and share your personal data, such as contacting you with marketing emails. Now, there are rules in place to make sure that your data is held safely, not to for too long, and you can only be contacted if you agree to it. Do students think this is a good thing or not? Why? </a:t>
            </a:r>
          </a:p>
          <a:p>
            <a:pPr marL="0" lvl="0" indent="0" algn="l" rtl="0">
              <a:lnSpc>
                <a:spcPct val="117999"/>
              </a:lnSpc>
              <a:spcBef>
                <a:spcPts val="0"/>
              </a:spcBef>
              <a:spcAft>
                <a:spcPts val="0"/>
              </a:spcAft>
              <a:buClr>
                <a:schemeClr val="dk1"/>
              </a:buClr>
              <a:buSzPts val="13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20140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Arial"/>
              <a:buNone/>
            </a:pPr>
            <a:r>
              <a:rPr lang="en-GB" sz="1600" b="1" u="sng" dirty="0">
                <a:latin typeface="+mn-lt"/>
                <a:ea typeface="Calibri"/>
                <a:cs typeface="Calibri"/>
                <a:sym typeface="Calibri"/>
              </a:rPr>
              <a:t>Activity 3 (5 minutes)</a:t>
            </a:r>
            <a:endParaRPr lang="en-GB" sz="1600" dirty="0">
              <a:latin typeface="+mn-lt"/>
              <a:ea typeface="Calibri"/>
              <a:cs typeface="Calibri"/>
              <a:sym typeface="Calibri"/>
            </a:endParaRPr>
          </a:p>
          <a:p>
            <a:pPr marL="457200" lvl="0" indent="-323850" algn="l" rtl="0">
              <a:lnSpc>
                <a:spcPct val="117999"/>
              </a:lnSpc>
              <a:spcBef>
                <a:spcPts val="0"/>
              </a:spcBef>
              <a:spcAft>
                <a:spcPts val="0"/>
              </a:spcAft>
              <a:buSzPts val="1500"/>
              <a:buFont typeface="Calibri"/>
              <a:buChar char="●"/>
            </a:pPr>
            <a:r>
              <a:rPr lang="en-GB" sz="1600" dirty="0">
                <a:latin typeface="+mn-lt"/>
                <a:ea typeface="Calibri"/>
                <a:cs typeface="Calibri"/>
                <a:sym typeface="Calibri"/>
              </a:rPr>
              <a:t>Erin is on a social media app. Her location and online activity is collected by the app to build a profile about her. This profile helps the app to show her targeted posts and adverts that are personalised, based upon her location and interests. If she has given data like her age and gender to the platform, this will also be used to target her with relevant posts. </a:t>
            </a:r>
          </a:p>
          <a:p>
            <a:pPr marL="0" lvl="0" indent="0" algn="l" rtl="0">
              <a:lnSpc>
                <a:spcPct val="117999"/>
              </a:lnSpc>
              <a:spcBef>
                <a:spcPts val="0"/>
              </a:spcBef>
              <a:spcAft>
                <a:spcPts val="0"/>
              </a:spcAft>
              <a:buClr>
                <a:schemeClr val="dk1"/>
              </a:buClr>
              <a:buSzPts val="1400"/>
              <a:buFont typeface="Arial"/>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2200"/>
              <a:buFont typeface="Helvetica Neue"/>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1747082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Arial"/>
              <a:buNone/>
            </a:pPr>
            <a:r>
              <a:rPr lang="en-GB" sz="1600" b="1" u="sng" dirty="0">
                <a:latin typeface="+mn-lt"/>
                <a:ea typeface="Calibri"/>
                <a:cs typeface="Calibri"/>
                <a:sym typeface="Calibri"/>
              </a:rPr>
              <a:t>Activity 3 (5 minutes)</a:t>
            </a:r>
            <a:endParaRPr lang="en-GB" sz="1600" dirty="0">
              <a:latin typeface="+mn-lt"/>
              <a:ea typeface="Calibri"/>
              <a:cs typeface="Calibri"/>
              <a:sym typeface="Calibri"/>
            </a:endParaRPr>
          </a:p>
          <a:p>
            <a:pPr marL="457200" lvl="0" indent="-323850" algn="l" rtl="0">
              <a:lnSpc>
                <a:spcPct val="117999"/>
              </a:lnSpc>
              <a:spcBef>
                <a:spcPts val="0"/>
              </a:spcBef>
              <a:spcAft>
                <a:spcPts val="0"/>
              </a:spcAft>
              <a:buSzPts val="1500"/>
              <a:buFont typeface="Calibri"/>
              <a:buChar char="●"/>
            </a:pPr>
            <a:r>
              <a:rPr lang="en-GB" sz="1600" dirty="0">
                <a:latin typeface="+mn-lt"/>
                <a:ea typeface="Calibri"/>
                <a:cs typeface="Calibri"/>
                <a:sym typeface="Calibri"/>
              </a:rPr>
              <a:t>What sort of posts do you expect that Erin will see as a result of her activity? Collect students’ answers on the board. </a:t>
            </a:r>
            <a:endParaRPr lang="en-GB" sz="1600" dirty="0">
              <a:solidFill>
                <a:schemeClr val="dk1"/>
              </a:solidFill>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Arial"/>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2200"/>
              <a:buFont typeface="Helvetica Neue"/>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17</a:t>
            </a:fld>
            <a:endParaRPr lang="en-US"/>
          </a:p>
        </p:txBody>
      </p:sp>
    </p:spTree>
    <p:extLst>
      <p:ext uri="{BB962C8B-B14F-4D97-AF65-F5344CB8AC3E}">
        <p14:creationId xmlns:p14="http://schemas.microsoft.com/office/powerpoint/2010/main" val="190912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300"/>
              <a:buFont typeface="Arial"/>
              <a:buNone/>
            </a:pPr>
            <a:r>
              <a:rPr lang="en-GB" sz="1600" b="1" u="sng" dirty="0">
                <a:solidFill>
                  <a:schemeClr val="dk1"/>
                </a:solidFill>
                <a:latin typeface="+mn-lt"/>
                <a:ea typeface="Calibri"/>
                <a:cs typeface="Calibri"/>
                <a:sym typeface="Calibri"/>
              </a:rPr>
              <a:t>Activity 3 (5 minutes)</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Discuss how Erin’s profile has been used by the social media platform to show her advertising for a sustainable clothing brand. Why do students think this brand’s advert has appeared? </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Erin’s profile, including age, location and interests, has been used to show her a sponsored post about her local political party’s climate change activism. Why has she seen this? </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Do students think that political parties should be able to use our data to target us with content? What are the potential </a:t>
            </a:r>
            <a:r>
              <a:rPr lang="en-GB" sz="1600" dirty="0"/>
              <a:t>positives and </a:t>
            </a:r>
            <a:r>
              <a:rPr lang="en-GB" sz="1600" dirty="0">
                <a:solidFill>
                  <a:schemeClr val="dk1"/>
                </a:solidFill>
                <a:latin typeface="+mn-lt"/>
                <a:ea typeface="Calibri"/>
                <a:cs typeface="Calibri"/>
                <a:sym typeface="Calibri"/>
              </a:rPr>
              <a:t>negatives? </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In pairs, students should take turns to give each other three examples of online activities and come up with likely targeted adverts or content.</a:t>
            </a:r>
          </a:p>
          <a:p>
            <a:pPr marL="0" lvl="0" indent="0" algn="l" rtl="0">
              <a:spcBef>
                <a:spcPts val="0"/>
              </a:spcBef>
              <a:spcAft>
                <a:spcPts val="0"/>
              </a:spcAft>
              <a:buClr>
                <a:schemeClr val="dk1"/>
              </a:buClr>
              <a:buSzPts val="1300"/>
              <a:buFont typeface="Arial"/>
              <a:buNone/>
            </a:pPr>
            <a:endParaRPr lang="en-GB" sz="1600" b="1" u="sng" dirty="0">
              <a:solidFill>
                <a:schemeClr val="dk1"/>
              </a:solidFill>
              <a:latin typeface="+mn-lt"/>
              <a:ea typeface="Calibri"/>
              <a:cs typeface="Calibri"/>
              <a:sym typeface="Calibri"/>
            </a:endParaRPr>
          </a:p>
          <a:p>
            <a:pPr marL="0" lvl="0" indent="0" algn="l" rtl="0">
              <a:lnSpc>
                <a:spcPct val="117999"/>
              </a:lnSpc>
              <a:spcBef>
                <a:spcPts val="0"/>
              </a:spcBef>
              <a:spcAft>
                <a:spcPts val="0"/>
              </a:spcAft>
              <a:buClr>
                <a:schemeClr val="dk1"/>
              </a:buClr>
              <a:buSzPts val="2200"/>
              <a:buFont typeface="Arial"/>
              <a:buNone/>
            </a:pPr>
            <a:endParaRPr lang="en-GB" dirty="0"/>
          </a:p>
          <a:p>
            <a:pPr marL="0" lvl="0" indent="0" algn="l" rtl="0">
              <a:lnSpc>
                <a:spcPct val="117999"/>
              </a:lnSpc>
              <a:spcBef>
                <a:spcPts val="0"/>
              </a:spcBef>
              <a:spcAft>
                <a:spcPts val="0"/>
              </a:spcAft>
              <a:buClr>
                <a:schemeClr val="dk1"/>
              </a:buClr>
              <a:buSzPts val="1400"/>
              <a:buFont typeface="Arial"/>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2200"/>
              <a:buFont typeface="Arial"/>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Arial"/>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marR="0" lvl="0" indent="0" algn="l" rtl="0">
              <a:lnSpc>
                <a:spcPct val="117999"/>
              </a:lnSpc>
              <a:spcBef>
                <a:spcPts val="0"/>
              </a:spcBef>
              <a:spcAft>
                <a:spcPts val="0"/>
              </a:spcAft>
              <a:buClr>
                <a:schemeClr val="dk1"/>
              </a:buClr>
              <a:buSzPts val="2200"/>
              <a:buFont typeface="Helvetica Neue"/>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18</a:t>
            </a:fld>
            <a:endParaRPr lang="en-US"/>
          </a:p>
        </p:txBody>
      </p:sp>
    </p:spTree>
    <p:extLst>
      <p:ext uri="{BB962C8B-B14F-4D97-AF65-F5344CB8AC3E}">
        <p14:creationId xmlns:p14="http://schemas.microsoft.com/office/powerpoint/2010/main" val="119226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Plenary discussion or Draw and write activity ( 5 minutes)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To wrap up the lesson, hold a quick-fire class discussion around these debating points, OR ask students to write down their answers.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To answer questions 3 and 4 students can choose to draw the potential outcomes / risks and label their images.</a:t>
            </a:r>
          </a:p>
          <a:p>
            <a:pPr marL="457200" lvl="0" indent="-317500" algn="l" rtl="0">
              <a:spcBef>
                <a:spcPts val="0"/>
              </a:spcBef>
              <a:spcAft>
                <a:spcPts val="0"/>
              </a:spcAft>
              <a:buClr>
                <a:schemeClr val="dk1"/>
              </a:buClr>
              <a:buSzPts val="1400"/>
              <a:buFont typeface="Calibri"/>
              <a:buChar char="●"/>
            </a:pPr>
            <a:r>
              <a:rPr lang="en-GB" sz="1600" dirty="0">
                <a:solidFill>
                  <a:schemeClr val="dk1"/>
                </a:solidFill>
              </a:rPr>
              <a:t>Challenge question: </a:t>
            </a:r>
            <a:r>
              <a:rPr lang="en-GB" sz="1600" b="1" dirty="0">
                <a:solidFill>
                  <a:schemeClr val="dk1"/>
                </a:solidFill>
              </a:rPr>
              <a:t>What are the similarities between data rights and human rights? </a:t>
            </a:r>
            <a:r>
              <a:rPr lang="en-GB" sz="1600" dirty="0">
                <a:solidFill>
                  <a:schemeClr val="dk1"/>
                </a:solidFill>
              </a:rPr>
              <a:t>Things to discuss could include the right to privacy, the right to safety, freedom of expression.</a:t>
            </a: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19</a:t>
            </a:fld>
            <a:endParaRPr lang="en-US"/>
          </a:p>
        </p:txBody>
      </p:sp>
    </p:spTree>
    <p:extLst>
      <p:ext uri="{BB962C8B-B14F-4D97-AF65-F5344CB8AC3E}">
        <p14:creationId xmlns:p14="http://schemas.microsoft.com/office/powerpoint/2010/main" val="194750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endParaRPr lang="en-GB" sz="1600" b="1" dirty="0">
              <a:latin typeface="+mn-lt"/>
              <a:ea typeface="Calibri"/>
              <a:cs typeface="Calibri"/>
              <a:sym typeface="Calibri"/>
            </a:endParaRPr>
          </a:p>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a:p>
            <a:pPr marL="0" lvl="0" indent="0" algn="l" rtl="0">
              <a:lnSpc>
                <a:spcPct val="117999"/>
              </a:lnSpc>
              <a:spcBef>
                <a:spcPts val="0"/>
              </a:spcBef>
              <a:spcAft>
                <a:spcPts val="0"/>
              </a:spcAft>
              <a:buClr>
                <a:schemeClr val="dk1"/>
              </a:buClr>
              <a:buSzPts val="18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8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897971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200"/>
              <a:buFont typeface="Arial"/>
              <a:buNone/>
            </a:pPr>
            <a:r>
              <a:rPr lang="en-GB" sz="1600" b="1" u="sng" dirty="0">
                <a:latin typeface="+mn-lt"/>
                <a:ea typeface="Calibri"/>
                <a:cs typeface="Calibri"/>
                <a:sym typeface="Calibri"/>
              </a:rPr>
              <a:t>Plenary extension - if time allows</a:t>
            </a:r>
            <a:endParaRPr lang="en-GB" sz="1600" dirty="0">
              <a:latin typeface="+mn-lt"/>
              <a:ea typeface="Calibri"/>
              <a:cs typeface="Calibri"/>
              <a:sym typeface="Calibri"/>
            </a:endParaRPr>
          </a:p>
          <a:p>
            <a:pPr marL="342900" lvl="0" indent="-2921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One of the dangers of targeted content based on personal data is that it creates an online ‘echo chamber’</a:t>
            </a:r>
            <a:r>
              <a:rPr lang="en-GB" sz="1600" dirty="0"/>
              <a:t>. </a:t>
            </a:r>
          </a:p>
          <a:p>
            <a:pPr marL="342900" lvl="0" indent="-292100" algn="l" rtl="0">
              <a:lnSpc>
                <a:spcPct val="117999"/>
              </a:lnSpc>
              <a:spcBef>
                <a:spcPts val="0"/>
              </a:spcBef>
              <a:spcAft>
                <a:spcPts val="0"/>
              </a:spcAft>
              <a:buClr>
                <a:schemeClr val="dk1"/>
              </a:buClr>
              <a:buSzPts val="1400"/>
              <a:buFont typeface="Calibri"/>
              <a:buChar char="•"/>
            </a:pPr>
            <a:r>
              <a:rPr lang="en-GB" sz="1600" dirty="0"/>
              <a:t>An echo chamber is when</a:t>
            </a:r>
            <a:r>
              <a:rPr lang="en-GB" sz="1600" dirty="0">
                <a:latin typeface="+mn-lt"/>
                <a:ea typeface="Calibri"/>
                <a:cs typeface="Calibri"/>
                <a:sym typeface="Calibri"/>
              </a:rPr>
              <a:t> we </a:t>
            </a:r>
            <a:r>
              <a:rPr lang="en-GB" sz="1600" dirty="0"/>
              <a:t>tend to see only</a:t>
            </a:r>
            <a:r>
              <a:rPr lang="en-GB" sz="1600" dirty="0">
                <a:latin typeface="+mn-lt"/>
                <a:ea typeface="Calibri"/>
                <a:cs typeface="Calibri"/>
                <a:sym typeface="Calibri"/>
              </a:rPr>
              <a:t> articles or posts similar to what we already believe </a:t>
            </a:r>
            <a:r>
              <a:rPr lang="en-GB" sz="1600" dirty="0"/>
              <a:t>or </a:t>
            </a:r>
            <a:r>
              <a:rPr lang="en-GB" sz="1600" dirty="0">
                <a:latin typeface="+mn-lt"/>
                <a:ea typeface="Calibri"/>
                <a:cs typeface="Calibri"/>
                <a:sym typeface="Calibri"/>
              </a:rPr>
              <a:t>think. </a:t>
            </a:r>
          </a:p>
        </p:txBody>
      </p:sp>
      <p:sp>
        <p:nvSpPr>
          <p:cNvPr id="4" name="Slide Number Placeholder 3"/>
          <p:cNvSpPr>
            <a:spLocks noGrp="1"/>
          </p:cNvSpPr>
          <p:nvPr>
            <p:ph type="sldNum" sz="quarter" idx="5"/>
          </p:nvPr>
        </p:nvSpPr>
        <p:spPr/>
        <p:txBody>
          <a:bodyPr/>
          <a:lstStyle/>
          <a:p>
            <a:fld id="{C2F12835-E945-734F-925E-26681104583C}" type="slidenum">
              <a:rPr lang="en-US" smtClean="0"/>
              <a:t>20</a:t>
            </a:fld>
            <a:endParaRPr lang="en-US"/>
          </a:p>
        </p:txBody>
      </p:sp>
    </p:spTree>
    <p:extLst>
      <p:ext uri="{BB962C8B-B14F-4D97-AF65-F5344CB8AC3E}">
        <p14:creationId xmlns:p14="http://schemas.microsoft.com/office/powerpoint/2010/main" val="285488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200"/>
              <a:buFont typeface="Arial"/>
              <a:buNone/>
            </a:pPr>
            <a:r>
              <a:rPr lang="en-GB" sz="1600" b="1" u="sng" dirty="0">
                <a:latin typeface="+mn-lt"/>
                <a:ea typeface="Calibri"/>
                <a:cs typeface="Calibri"/>
                <a:sym typeface="Calibri"/>
              </a:rPr>
              <a:t>Plenary extension - if time allows</a:t>
            </a:r>
            <a:endParaRPr lang="en-GB" sz="1600" dirty="0">
              <a:latin typeface="+mn-lt"/>
              <a:ea typeface="Calibri"/>
              <a:cs typeface="Calibri"/>
              <a:sym typeface="Calibri"/>
            </a:endParaRPr>
          </a:p>
          <a:p>
            <a:pPr marL="342900" lvl="0" indent="-2921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Ask students to discuss how the</a:t>
            </a:r>
            <a:r>
              <a:rPr lang="en-GB" sz="1600" baseline="0" dirty="0">
                <a:latin typeface="+mn-lt"/>
                <a:ea typeface="Calibri"/>
                <a:cs typeface="Calibri"/>
                <a:sym typeface="Calibri"/>
              </a:rPr>
              <a:t> echo chamber came about in Erin’s case. Can they give examples of some of the risks of this? </a:t>
            </a:r>
            <a:r>
              <a:rPr lang="en-GB" sz="1600" i="1" baseline="0" dirty="0">
                <a:latin typeface="+mn-lt"/>
                <a:ea typeface="Calibri"/>
                <a:cs typeface="Calibri"/>
                <a:sym typeface="Calibri"/>
              </a:rPr>
              <a:t>(</a:t>
            </a:r>
            <a:r>
              <a:rPr lang="en-GB" sz="1600" i="1" dirty="0">
                <a:latin typeface="+mn-lt"/>
                <a:ea typeface="Calibri"/>
                <a:cs typeface="Calibri"/>
                <a:sym typeface="Calibri"/>
              </a:rPr>
              <a:t>They can mean that people's opinions aren’t challenged, </a:t>
            </a:r>
            <a:r>
              <a:rPr lang="en-GB" sz="1600" i="1" dirty="0"/>
              <a:t>and that </a:t>
            </a:r>
            <a:r>
              <a:rPr lang="en-GB" sz="1600" i="1" dirty="0">
                <a:latin typeface="+mn-lt"/>
                <a:ea typeface="Calibri"/>
                <a:cs typeface="Calibri"/>
                <a:sym typeface="Calibri"/>
              </a:rPr>
              <a:t>rumours</a:t>
            </a:r>
            <a:r>
              <a:rPr lang="en-GB" sz="1600" i="1" dirty="0"/>
              <a:t>,</a:t>
            </a:r>
            <a:r>
              <a:rPr lang="en-GB" sz="1600" i="1" dirty="0">
                <a:latin typeface="+mn-lt"/>
                <a:ea typeface="Calibri"/>
                <a:cs typeface="Calibri"/>
                <a:sym typeface="Calibri"/>
              </a:rPr>
              <a:t> myths </a:t>
            </a:r>
            <a:r>
              <a:rPr lang="en-GB" sz="1600" i="1" dirty="0"/>
              <a:t>and</a:t>
            </a:r>
            <a:r>
              <a:rPr lang="en-GB" sz="1600" i="1" dirty="0">
                <a:latin typeface="+mn-lt"/>
                <a:ea typeface="Calibri"/>
                <a:cs typeface="Calibri"/>
                <a:sym typeface="Calibri"/>
              </a:rPr>
              <a:t> fake news can spread quickly around the internet. Some people believe online echo</a:t>
            </a:r>
            <a:r>
              <a:rPr lang="en-GB" sz="1600" i="1" dirty="0"/>
              <a:t> </a:t>
            </a:r>
            <a:r>
              <a:rPr lang="en-GB" sz="1600" i="1" dirty="0">
                <a:latin typeface="+mn-lt"/>
                <a:ea typeface="Calibri"/>
                <a:cs typeface="Calibri"/>
                <a:sym typeface="Calibri"/>
              </a:rPr>
              <a:t>chambers are leading to a more divided society.)</a:t>
            </a:r>
          </a:p>
          <a:p>
            <a:pPr marL="342900" lvl="0" indent="-292100" algn="l" rtl="0">
              <a:lnSpc>
                <a:spcPct val="117999"/>
              </a:lnSpc>
              <a:spcBef>
                <a:spcPts val="0"/>
              </a:spcBef>
              <a:spcAft>
                <a:spcPts val="0"/>
              </a:spcAft>
              <a:buClr>
                <a:schemeClr val="dk1"/>
              </a:buClr>
              <a:buSzPts val="1400"/>
              <a:buFont typeface="Calibri"/>
              <a:buChar char="•"/>
            </a:pPr>
            <a:endParaRPr lang="en-GB" sz="1600" baseline="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21</a:t>
            </a:fld>
            <a:endParaRPr lang="en-US"/>
          </a:p>
        </p:txBody>
      </p:sp>
    </p:spTree>
    <p:extLst>
      <p:ext uri="{BB962C8B-B14F-4D97-AF65-F5344CB8AC3E}">
        <p14:creationId xmlns:p14="http://schemas.microsoft.com/office/powerpoint/2010/main" val="3773872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to students that there are laws that exist around what companies can and cannot do with your data. In the last few years, more laws have been brought in around personal data, </a:t>
            </a:r>
            <a:r>
              <a:rPr lang="en-GB" sz="1600" dirty="0"/>
              <a:t>such as</a:t>
            </a:r>
            <a:r>
              <a:rPr lang="en-GB" sz="1600" dirty="0">
                <a:solidFill>
                  <a:schemeClr val="dk1"/>
                </a:solidFill>
                <a:latin typeface="+mn-lt"/>
                <a:ea typeface="Calibri"/>
                <a:cs typeface="Calibri"/>
                <a:sym typeface="Calibri"/>
              </a:rPr>
              <a:t> GDPR. If companies break the law they can be fined up to £17 million.</a:t>
            </a:r>
            <a:endParaRPr lang="en-GB" dirty="0"/>
          </a:p>
          <a:p>
            <a:pPr marL="457200" lvl="0" indent="-317500" algn="l" rtl="0">
              <a:spcBef>
                <a:spcPts val="0"/>
              </a:spcBef>
              <a:spcAft>
                <a:spcPts val="0"/>
              </a:spcAft>
              <a:buClr>
                <a:schemeClr val="dk1"/>
              </a:buClr>
              <a:buSzPts val="1400"/>
              <a:buFont typeface="Calibri"/>
              <a:buChar char="●"/>
            </a:pPr>
            <a:r>
              <a:rPr lang="en-GB" sz="1600" dirty="0">
                <a:solidFill>
                  <a:srgbClr val="3C4043"/>
                </a:solidFill>
                <a:highlight>
                  <a:srgbClr val="FFFFFF"/>
                </a:highlight>
                <a:latin typeface="+mn-lt"/>
                <a:ea typeface="Calibri"/>
                <a:cs typeface="Calibri"/>
                <a:sym typeface="Calibri"/>
              </a:rPr>
              <a:t>The Information Commissioner has written a new Code of Practice with standards on what providers of online services used by children should and shouldn't do with their personal data. This should mean that some things about the websites and apps they use should change in the future. For example, they should get better explanations about how their personal data is used, and they shouldn't be profiled automatically without them knowing it’s happening.</a:t>
            </a:r>
            <a:endParaRPr lang="en-GB" sz="1600" dirty="0">
              <a:solidFill>
                <a:schemeClr val="dk1"/>
              </a:solidFill>
              <a:latin typeface="+mn-lt"/>
              <a:ea typeface="Calibri"/>
              <a:cs typeface="Calibri"/>
              <a:sym typeface="Calibri"/>
            </a:endParaRPr>
          </a:p>
          <a:p>
            <a:pPr marL="285750" lvl="0" indent="-180975" algn="l" rtl="0">
              <a:spcBef>
                <a:spcPts val="0"/>
              </a:spcBef>
              <a:spcAft>
                <a:spcPts val="0"/>
              </a:spcAft>
              <a:buClr>
                <a:schemeClr val="dk1"/>
              </a:buClr>
              <a:buSzPts val="1300"/>
              <a:buFont typeface="Calibri"/>
              <a:buNone/>
            </a:pPr>
            <a:endParaRPr lang="en-GB" sz="1600" dirty="0">
              <a:solidFill>
                <a:schemeClr val="dk1"/>
              </a:solidFill>
            </a:endParaRPr>
          </a:p>
          <a:p>
            <a:pPr marL="0" lvl="0" indent="0" algn="l" rtl="0">
              <a:spcBef>
                <a:spcPts val="0"/>
              </a:spcBef>
              <a:spcAft>
                <a:spcPts val="0"/>
              </a:spcAft>
              <a:buClr>
                <a:schemeClr val="dk1"/>
              </a:buClr>
              <a:buSzPts val="1300"/>
              <a:buFont typeface="Calibri"/>
              <a:buNone/>
            </a:pPr>
            <a:endParaRPr lang="en-GB" sz="1600" dirty="0">
              <a:solidFill>
                <a:schemeClr val="dk1"/>
              </a:solidFill>
            </a:endParaRPr>
          </a:p>
          <a:p>
            <a:pPr marL="0" lvl="0" indent="0" algn="l" rtl="0">
              <a:lnSpc>
                <a:spcPct val="117999"/>
              </a:lnSpc>
              <a:spcBef>
                <a:spcPts val="0"/>
              </a:spcBef>
              <a:spcAft>
                <a:spcPts val="0"/>
              </a:spcAft>
              <a:buClr>
                <a:schemeClr val="dk1"/>
              </a:buClr>
              <a:buSzPts val="1300"/>
              <a:buFont typeface="Calibri"/>
              <a:buNone/>
            </a:pPr>
            <a:endParaRPr lang="en-GB" sz="1600" b="1" u="sng"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22</a:t>
            </a:fld>
            <a:endParaRPr lang="en-US"/>
          </a:p>
        </p:txBody>
      </p:sp>
    </p:spTree>
    <p:extLst>
      <p:ext uri="{BB962C8B-B14F-4D97-AF65-F5344CB8AC3E}">
        <p14:creationId xmlns:p14="http://schemas.microsoft.com/office/powerpoint/2010/main" val="138201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Learning Objectives (1 min)</a:t>
            </a:r>
          </a:p>
          <a:p>
            <a:pPr marL="285750" marR="0" lvl="0" indent="-285750" algn="l" defTabSz="1219261" rtl="0" eaLnBrk="1" fontAlgn="auto" latinLnBrk="0" hangingPunct="1">
              <a:lnSpc>
                <a:spcPct val="117999"/>
              </a:lnSpc>
              <a:spcBef>
                <a:spcPts val="0"/>
              </a:spcBef>
              <a:spcAft>
                <a:spcPts val="0"/>
              </a:spcAft>
              <a:buClr>
                <a:schemeClr val="dk1"/>
              </a:buClr>
              <a:buSzPts val="1300"/>
              <a:buFont typeface="Arial" panose="020B0604020202020204" pitchFamily="34" charset="0"/>
              <a:buChar char="•"/>
              <a:tabLst/>
              <a:defRPr/>
            </a:pPr>
            <a:r>
              <a:rPr lang="en-GB" sz="1600" dirty="0">
                <a:latin typeface="+mn-lt"/>
                <a:ea typeface="Calibri"/>
                <a:cs typeface="Calibri"/>
                <a:sym typeface="Calibri"/>
              </a:rPr>
              <a:t>This lesson aims to </a:t>
            </a:r>
            <a:r>
              <a:rPr lang="en-GB" sz="1600" dirty="0">
                <a:solidFill>
                  <a:schemeClr val="dk1"/>
                </a:solidFill>
                <a:latin typeface="Calibri" panose="020F0502020204030204" pitchFamily="34" charset="0"/>
                <a:ea typeface="Calibri"/>
                <a:cs typeface="Calibri" panose="020F0502020204030204" pitchFamily="34" charset="0"/>
                <a:sym typeface="Calibri"/>
              </a:rPr>
              <a:t>aims to make students aware of what personal data is, how it is collected and how it is used.</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398419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Assess students’ prior knowledge on the topic.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Students should get into pairs and come up with as many examples of personal data as they can. They can create mind maps or use sticky notes to create a class display wall. </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96532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Alternative 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Assess students’ prior knowledge on the topic by asking them to create a definition of personal data and add on anything they already know.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Students should get into pairs and come up with as many examples of personal data as they can. They can create mind maps or use sticky notes to create a class display wall. </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35416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Alternative 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Assess students’ prior knowledge on the topic by asking them to create a definition of personal data and add on anything they already know.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Students should get into pairs and come up with as many examples of personal data as they can. </a:t>
            </a:r>
            <a:r>
              <a:rPr lang="en-GB" sz="1600">
                <a:latin typeface="+mn-lt"/>
                <a:ea typeface="Calibri"/>
                <a:cs typeface="Calibri"/>
                <a:sym typeface="Calibri"/>
              </a:rPr>
              <a:t>They can create mind maps or use sticky notes to create a class display wall. </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168879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Alternative 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Show</a:t>
            </a:r>
            <a:r>
              <a:rPr lang="en-GB" sz="1600" baseline="0" dirty="0">
                <a:latin typeface="+mn-lt"/>
                <a:ea typeface="Calibri"/>
                <a:cs typeface="Calibri"/>
                <a:sym typeface="Calibri"/>
              </a:rPr>
              <a:t> students the definition and compare it to their own. Is there anything they would add or change?</a:t>
            </a: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355975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1 (10 minutes)</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When we are online, our personal data can be collected in many ways. Ask students how they think our data is collected online</a:t>
            </a:r>
            <a:r>
              <a:rPr lang="en-GB" sz="1600" dirty="0"/>
              <a:t>.</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Then show students the range of places that our personal data is collected from. Ask students if they are surprised by any of these things and if so why. </a:t>
            </a: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Can they think of any other sources of personal data?</a:t>
            </a:r>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140408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1 cont. (10 mins)</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What type of personal data can be collected through these activities? </a:t>
            </a: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Ask students to complete the </a:t>
            </a:r>
            <a:r>
              <a:rPr lang="en-GB" sz="1600" b="1" dirty="0">
                <a:solidFill>
                  <a:schemeClr val="dk1"/>
                </a:solidFill>
                <a:latin typeface="+mn-lt"/>
                <a:ea typeface="Calibri"/>
                <a:cs typeface="Calibri"/>
                <a:sym typeface="Calibri"/>
              </a:rPr>
              <a:t>Personal Data - How is it collected?</a:t>
            </a:r>
            <a:r>
              <a:rPr lang="en-GB" sz="1600" dirty="0">
                <a:latin typeface="+mn-lt"/>
                <a:ea typeface="Calibri"/>
                <a:cs typeface="Calibri"/>
                <a:sym typeface="Calibri"/>
              </a:rPr>
              <a:t> </a:t>
            </a:r>
            <a:r>
              <a:rPr lang="en-GB" sz="1600" b="1" dirty="0">
                <a:latin typeface="+mn-lt"/>
                <a:ea typeface="Calibri"/>
                <a:cs typeface="Calibri"/>
                <a:sym typeface="Calibri"/>
              </a:rPr>
              <a:t>worksheet</a:t>
            </a:r>
            <a:r>
              <a:rPr lang="en-GB" sz="1800" dirty="0">
                <a:latin typeface="+mn-lt"/>
                <a:ea typeface="Calibri"/>
                <a:cs typeface="Calibri"/>
                <a:sym typeface="Calibri"/>
              </a:rPr>
              <a:t> </a:t>
            </a:r>
            <a:r>
              <a:rPr lang="en-GB" sz="1600" dirty="0">
                <a:latin typeface="+mn-lt"/>
                <a:ea typeface="Calibri"/>
                <a:cs typeface="Calibri"/>
                <a:sym typeface="Calibri"/>
              </a:rPr>
              <a:t>in groups and discuss what type of personal data can be given away through these activities. </a:t>
            </a: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Make the point to students that we leave traces behind whenever we do things online</a:t>
            </a:r>
            <a:r>
              <a:rPr lang="en-GB" sz="1600" dirty="0"/>
              <a:t>. T</a:t>
            </a:r>
            <a:r>
              <a:rPr lang="en-GB" sz="1600" dirty="0">
                <a:latin typeface="+mn-lt"/>
                <a:ea typeface="Calibri"/>
                <a:cs typeface="Calibri"/>
                <a:sym typeface="Calibri"/>
              </a:rPr>
              <a:t>his is called our ‘d</a:t>
            </a:r>
            <a:r>
              <a:rPr lang="en-GB" sz="1600" b="0" dirty="0">
                <a:latin typeface="+mn-lt"/>
                <a:ea typeface="Calibri"/>
                <a:cs typeface="Calibri"/>
                <a:sym typeface="Calibri"/>
              </a:rPr>
              <a:t>igital footprint’. </a:t>
            </a:r>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125830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C006F0F-D139-4445-8C7D-76F509068F0D}"/>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1F02E7B3-E8A6-F84E-9CC3-5F357909A70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3655682" y="531010"/>
            <a:ext cx="1671540" cy="747329"/>
          </a:xfrm>
          <a:prstGeom prst="rect">
            <a:avLst/>
          </a:prstGeom>
        </p:spPr>
      </p:pic>
      <p:cxnSp>
        <p:nvCxnSpPr>
          <p:cNvPr id="7" name="Straight Connector 6">
            <a:extLst>
              <a:ext uri="{FF2B5EF4-FFF2-40B4-BE49-F238E27FC236}">
                <a16:creationId xmlns:a16="http://schemas.microsoft.com/office/drawing/2014/main" xmlns="" id="{0FB22C9D-150A-974B-9037-78917312C05F}"/>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666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4.pn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1.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18.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18.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32.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0.svg"/><Relationship Id="rId4" Type="http://schemas.openxmlformats.org/officeDocument/2006/relationships/image" Target="../media/image17.pn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education-ni.gov.uk/articles/protecting-and-safeguarding-our-childr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0.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54AE1-015C-2444-BB1D-39A1298ED0FB}"/>
              </a:ext>
            </a:extLst>
          </p:cNvPr>
          <p:cNvSpPr txBox="1">
            <a:spLocks/>
          </p:cNvSpPr>
          <p:nvPr/>
        </p:nvSpPr>
        <p:spPr>
          <a:xfrm>
            <a:off x="906513" y="2605742"/>
            <a:ext cx="8999487" cy="164458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Personal Data - </a:t>
            </a:r>
            <a:br>
              <a:rPr lang="en-US" b="1" dirty="0"/>
            </a:br>
            <a:r>
              <a:rPr lang="en-GB" b="1" dirty="0">
                <a:ea typeface="Calibri"/>
                <a:cs typeface="Calibri"/>
                <a:sym typeface="Calibri"/>
              </a:rPr>
              <a:t>What’s it all about? </a:t>
            </a:r>
            <a:endParaRPr lang="en-US" b="1" dirty="0"/>
          </a:p>
        </p:txBody>
      </p:sp>
      <p:sp>
        <p:nvSpPr>
          <p:cNvPr id="3" name="Subtitle 2">
            <a:extLst>
              <a:ext uri="{FF2B5EF4-FFF2-40B4-BE49-F238E27FC236}">
                <a16:creationId xmlns:a16="http://schemas.microsoft.com/office/drawing/2014/main" xmlns=""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what personal data is</a:t>
            </a:r>
            <a:br>
              <a:rPr 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and why it is valuable</a:t>
            </a:r>
          </a:p>
        </p:txBody>
      </p:sp>
      <p:pic>
        <p:nvPicPr>
          <p:cNvPr id="4" name="Picture 3">
            <a:extLst>
              <a:ext uri="{FF2B5EF4-FFF2-40B4-BE49-F238E27FC236}">
                <a16:creationId xmlns:a16="http://schemas.microsoft.com/office/drawing/2014/main" xmlns=""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xmlns=""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xmlns=""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11-16</a:t>
            </a:r>
          </a:p>
        </p:txBody>
      </p:sp>
      <p:pic>
        <p:nvPicPr>
          <p:cNvPr id="7" name="Graphic 6">
            <a:extLst>
              <a:ext uri="{FF2B5EF4-FFF2-40B4-BE49-F238E27FC236}">
                <a16:creationId xmlns:a16="http://schemas.microsoft.com/office/drawing/2014/main" xmlns="" id="{06452ACF-30CC-DE49-B77D-C6F93F5056B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xmlns="" id="{2C54FB0E-96AD-BE45-97C4-9CB43660CB8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xmlns="" id="{34636157-70E4-1E45-A651-97C3753127E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xmlns=""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9FCD3E56-C47E-C343-98FB-99E53D3570AB}"/>
              </a:ext>
            </a:extLst>
          </p:cNvPr>
          <p:cNvSpPr/>
          <p:nvPr/>
        </p:nvSpPr>
        <p:spPr>
          <a:xfrm>
            <a:off x="5934302" y="1463130"/>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xmlns="" id="{A71F662C-6593-8A41-96FB-FCE3A91BD91B}"/>
              </a:ext>
            </a:extLst>
          </p:cNvPr>
          <p:cNvSpPr/>
          <p:nvPr/>
        </p:nvSpPr>
        <p:spPr>
          <a:xfrm>
            <a:off x="6323814" y="2117825"/>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ectangle 4">
            <a:extLst>
              <a:ext uri="{FF2B5EF4-FFF2-40B4-BE49-F238E27FC236}">
                <a16:creationId xmlns:a16="http://schemas.microsoft.com/office/drawing/2014/main" xmlns="" id="{8D786505-F006-0343-857F-D05D57F59CCD}"/>
              </a:ext>
            </a:extLst>
          </p:cNvPr>
          <p:cNvSpPr/>
          <p:nvPr/>
        </p:nvSpPr>
        <p:spPr>
          <a:xfrm>
            <a:off x="8847286" y="4563364"/>
            <a:ext cx="6464303" cy="677108"/>
          </a:xfrm>
          <a:prstGeom prst="rect">
            <a:avLst/>
          </a:prstGeom>
        </p:spPr>
        <p:txBody>
          <a:bodyPr wrap="square" lIns="0" tIns="0" rIns="0" bIns="0">
            <a:spAutoFit/>
          </a:bodyPr>
          <a:lstStyle/>
          <a:p>
            <a:r>
              <a:rPr lang="en-US" sz="2200" dirty="0">
                <a:latin typeface="Overpass Mono" pitchFamily="49" charset="77"/>
              </a:rPr>
              <a:t>online supermarkets use our </a:t>
            </a:r>
            <a:r>
              <a:rPr lang="en-US" sz="2200" b="1" dirty="0">
                <a:latin typeface="Overpass Mono" pitchFamily="49" charset="77"/>
              </a:rPr>
              <a:t>addresses</a:t>
            </a:r>
            <a:r>
              <a:rPr lang="en-US" sz="2200" dirty="0">
                <a:latin typeface="Overpass Mono" pitchFamily="49" charset="77"/>
              </a:rPr>
              <a:t> to deliver our shopping</a:t>
            </a:r>
          </a:p>
        </p:txBody>
      </p:sp>
      <p:sp>
        <p:nvSpPr>
          <p:cNvPr id="6" name="Rectangle 5">
            <a:extLst>
              <a:ext uri="{FF2B5EF4-FFF2-40B4-BE49-F238E27FC236}">
                <a16:creationId xmlns:a16="http://schemas.microsoft.com/office/drawing/2014/main" xmlns="" id="{B6838881-FF3B-C641-8B0D-454BA9FBB6FE}"/>
              </a:ext>
            </a:extLst>
          </p:cNvPr>
          <p:cNvSpPr/>
          <p:nvPr/>
        </p:nvSpPr>
        <p:spPr>
          <a:xfrm>
            <a:off x="7402514" y="3137146"/>
            <a:ext cx="7748391" cy="861774"/>
          </a:xfrm>
          <a:prstGeom prst="rect">
            <a:avLst/>
          </a:prstGeom>
        </p:spPr>
        <p:txBody>
          <a:bodyPr wrap="square" lIns="0" tIns="0" rIns="0" bIns="0">
            <a:spAutoFit/>
          </a:bodyPr>
          <a:lstStyle/>
          <a:p>
            <a:r>
              <a:rPr lang="en-US" sz="2800" b="1" dirty="0">
                <a:latin typeface="Overpass Mono" pitchFamily="49" charset="77"/>
              </a:rPr>
              <a:t>This can make life more convenient. For example:</a:t>
            </a:r>
          </a:p>
        </p:txBody>
      </p:sp>
      <p:sp>
        <p:nvSpPr>
          <p:cNvPr id="9" name="Rounded Rectangle 8">
            <a:extLst>
              <a:ext uri="{FF2B5EF4-FFF2-40B4-BE49-F238E27FC236}">
                <a16:creationId xmlns:a16="http://schemas.microsoft.com/office/drawing/2014/main" xmlns="" id="{5E16568F-1CF8-3141-8DB6-7FB886D7F547}"/>
              </a:ext>
            </a:extLst>
          </p:cNvPr>
          <p:cNvSpPr/>
          <p:nvPr/>
        </p:nvSpPr>
        <p:spPr>
          <a:xfrm>
            <a:off x="11185123" y="12209836"/>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xmlns="" id="{F7BF1B81-56BD-5449-9DE8-112B20923B7C}"/>
              </a:ext>
            </a:extLst>
          </p:cNvPr>
          <p:cNvSpPr/>
          <p:nvPr/>
        </p:nvSpPr>
        <p:spPr>
          <a:xfrm>
            <a:off x="10823529" y="1796018"/>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30351200-956F-B640-A363-6C754309957B}"/>
              </a:ext>
            </a:extLst>
          </p:cNvPr>
          <p:cNvSpPr/>
          <p:nvPr/>
        </p:nvSpPr>
        <p:spPr>
          <a:xfrm>
            <a:off x="11745507" y="1745292"/>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xmlns="" id="{41D2E0C8-8897-8443-BA7C-415A23F47FB3}"/>
              </a:ext>
            </a:extLst>
          </p:cNvPr>
          <p:cNvSpPr txBox="1">
            <a:spLocks/>
          </p:cNvSpPr>
          <p:nvPr/>
        </p:nvSpPr>
        <p:spPr>
          <a:xfrm>
            <a:off x="692202" y="611124"/>
            <a:ext cx="4363709" cy="19166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Pros</a:t>
            </a:r>
          </a:p>
        </p:txBody>
      </p:sp>
      <p:grpSp>
        <p:nvGrpSpPr>
          <p:cNvPr id="19" name="Group 18">
            <a:extLst>
              <a:ext uri="{FF2B5EF4-FFF2-40B4-BE49-F238E27FC236}">
                <a16:creationId xmlns:a16="http://schemas.microsoft.com/office/drawing/2014/main" xmlns="" id="{09BA3C67-CDE5-1146-A835-0DBEB574BFA5}"/>
              </a:ext>
            </a:extLst>
          </p:cNvPr>
          <p:cNvGrpSpPr/>
          <p:nvPr/>
        </p:nvGrpSpPr>
        <p:grpSpPr>
          <a:xfrm>
            <a:off x="585943" y="3370700"/>
            <a:ext cx="4576225" cy="3359546"/>
            <a:chOff x="522891" y="2726331"/>
            <a:chExt cx="3281221" cy="2408844"/>
          </a:xfrm>
        </p:grpSpPr>
        <p:sp>
          <p:nvSpPr>
            <p:cNvPr id="20" name="Rectangle 19">
              <a:extLst>
                <a:ext uri="{FF2B5EF4-FFF2-40B4-BE49-F238E27FC236}">
                  <a16:creationId xmlns:a16="http://schemas.microsoft.com/office/drawing/2014/main" xmlns="" id="{0FA95438-C9B5-6A49-B752-FF0342A4C977}"/>
                </a:ext>
              </a:extLst>
            </p:cNvPr>
            <p:cNvSpPr/>
            <p:nvPr/>
          </p:nvSpPr>
          <p:spPr>
            <a:xfrm>
              <a:off x="522891" y="2975175"/>
              <a:ext cx="3032378"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 name="Group 20">
              <a:extLst>
                <a:ext uri="{FF2B5EF4-FFF2-40B4-BE49-F238E27FC236}">
                  <a16:creationId xmlns:a16="http://schemas.microsoft.com/office/drawing/2014/main" xmlns="" id="{E3A89E36-2BBD-6940-9643-C42AC5055B03}"/>
                </a:ext>
              </a:extLst>
            </p:cNvPr>
            <p:cNvGrpSpPr/>
            <p:nvPr/>
          </p:nvGrpSpPr>
          <p:grpSpPr>
            <a:xfrm>
              <a:off x="3306424" y="2726331"/>
              <a:ext cx="497688" cy="497688"/>
              <a:chOff x="11448333" y="3259976"/>
              <a:chExt cx="497688" cy="497688"/>
            </a:xfrm>
          </p:grpSpPr>
          <p:sp>
            <p:nvSpPr>
              <p:cNvPr id="23" name="Oval 22">
                <a:extLst>
                  <a:ext uri="{FF2B5EF4-FFF2-40B4-BE49-F238E27FC236}">
                    <a16:creationId xmlns:a16="http://schemas.microsoft.com/office/drawing/2014/main" xmlns="" id="{CE22C969-C30E-E942-8FE4-1FA04DF6F13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9A6BA927-4722-F34B-A104-3BE3D8261C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B5BDD2B8-2BA9-9A43-81AC-98CC3D4857E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xmlns="" id="{9602DC00-C468-9447-8653-A655D8AA6978}"/>
                </a:ext>
              </a:extLst>
            </p:cNvPr>
            <p:cNvSpPr txBox="1"/>
            <p:nvPr/>
          </p:nvSpPr>
          <p:spPr>
            <a:xfrm>
              <a:off x="827146" y="3509780"/>
              <a:ext cx="2423866" cy="1125469"/>
            </a:xfrm>
            <a:prstGeom prst="rect">
              <a:avLst/>
            </a:prstGeom>
            <a:noFill/>
          </p:spPr>
          <p:txBody>
            <a:bodyPr wrap="square" rtlCol="0">
              <a:spAutoFit/>
            </a:bodyPr>
            <a:lstStyle/>
            <a:p>
              <a:pPr>
                <a:lnSpc>
                  <a:spcPct val="100000"/>
                </a:lnSpc>
              </a:pPr>
              <a:r>
                <a:rPr lang="en-GB" sz="2400" dirty="0">
                  <a:solidFill>
                    <a:srgbClr val="019967"/>
                  </a:solidFill>
                  <a:latin typeface="Overpass Mono" pitchFamily="49" charset="77"/>
                  <a:ea typeface="Calibri"/>
                  <a:cs typeface="Calibri" panose="020F0502020204030204" pitchFamily="34" charset="0"/>
                  <a:sym typeface="Calibri"/>
                </a:rPr>
                <a:t>Companies use our personal data to personalise services for us.</a:t>
              </a:r>
            </a:p>
          </p:txBody>
        </p:sp>
      </p:grpSp>
      <p:sp>
        <p:nvSpPr>
          <p:cNvPr id="28" name="Rectangle 27">
            <a:extLst>
              <a:ext uri="{FF2B5EF4-FFF2-40B4-BE49-F238E27FC236}">
                <a16:creationId xmlns:a16="http://schemas.microsoft.com/office/drawing/2014/main" xmlns="" id="{3061D5D9-8055-CA4B-AB8D-ADFD59DD62CF}"/>
              </a:ext>
            </a:extLst>
          </p:cNvPr>
          <p:cNvSpPr/>
          <p:nvPr/>
        </p:nvSpPr>
        <p:spPr>
          <a:xfrm>
            <a:off x="8847286" y="7204357"/>
            <a:ext cx="6464303" cy="677108"/>
          </a:xfrm>
          <a:prstGeom prst="rect">
            <a:avLst/>
          </a:prstGeom>
        </p:spPr>
        <p:txBody>
          <a:bodyPr wrap="square" lIns="0" tIns="0" rIns="0" bIns="0">
            <a:spAutoFit/>
          </a:bodyPr>
          <a:lstStyle/>
          <a:p>
            <a:r>
              <a:rPr lang="en-US" sz="2200" dirty="0">
                <a:latin typeface="Overpass Mono" pitchFamily="49" charset="77"/>
              </a:rPr>
              <a:t>online maps can track our </a:t>
            </a:r>
            <a:r>
              <a:rPr lang="en-US" sz="2200" b="1" dirty="0">
                <a:latin typeface="Overpass Mono" pitchFamily="49" charset="77"/>
              </a:rPr>
              <a:t>locations</a:t>
            </a:r>
            <a:r>
              <a:rPr lang="en-US" sz="2200" dirty="0">
                <a:latin typeface="Overpass Mono" pitchFamily="49" charset="77"/>
              </a:rPr>
              <a:t> to send us directions.</a:t>
            </a:r>
          </a:p>
        </p:txBody>
      </p:sp>
      <p:sp>
        <p:nvSpPr>
          <p:cNvPr id="29" name="Rectangle 28">
            <a:extLst>
              <a:ext uri="{FF2B5EF4-FFF2-40B4-BE49-F238E27FC236}">
                <a16:creationId xmlns:a16="http://schemas.microsoft.com/office/drawing/2014/main" xmlns="" id="{5D784A2C-5448-E948-9F63-A5E96424951C}"/>
              </a:ext>
            </a:extLst>
          </p:cNvPr>
          <p:cNvSpPr/>
          <p:nvPr/>
        </p:nvSpPr>
        <p:spPr>
          <a:xfrm>
            <a:off x="8847286" y="5714583"/>
            <a:ext cx="6464303" cy="1015663"/>
          </a:xfrm>
          <a:prstGeom prst="rect">
            <a:avLst/>
          </a:prstGeom>
        </p:spPr>
        <p:txBody>
          <a:bodyPr wrap="square" lIns="0" tIns="0" rIns="0" bIns="0">
            <a:spAutoFit/>
          </a:bodyPr>
          <a:lstStyle/>
          <a:p>
            <a:r>
              <a:rPr lang="en-US" sz="2200" dirty="0">
                <a:latin typeface="Overpass Mono" pitchFamily="49" charset="77"/>
              </a:rPr>
              <a:t>streaming platforms </a:t>
            </a:r>
            <a:r>
              <a:rPr lang="en-US" sz="2200" b="1" dirty="0">
                <a:latin typeface="Overpass Mono" pitchFamily="49" charset="77"/>
              </a:rPr>
              <a:t>remember which episode</a:t>
            </a:r>
            <a:r>
              <a:rPr lang="en-US" sz="2200" dirty="0">
                <a:latin typeface="Overpass Mono" pitchFamily="49" charset="77"/>
              </a:rPr>
              <a:t> we were up to, so we can resume easily</a:t>
            </a:r>
          </a:p>
        </p:txBody>
      </p:sp>
      <p:pic>
        <p:nvPicPr>
          <p:cNvPr id="8" name="Graphic 7">
            <a:extLst>
              <a:ext uri="{FF2B5EF4-FFF2-40B4-BE49-F238E27FC236}">
                <a16:creationId xmlns:a16="http://schemas.microsoft.com/office/drawing/2014/main" xmlns="" id="{99878D9F-1858-EC4F-9195-5F098D6D52F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47339" y="5590258"/>
            <a:ext cx="1386840" cy="1325880"/>
          </a:xfrm>
          <a:prstGeom prst="rect">
            <a:avLst/>
          </a:prstGeom>
        </p:spPr>
      </p:pic>
      <p:pic>
        <p:nvPicPr>
          <p:cNvPr id="13" name="Graphic 12">
            <a:extLst>
              <a:ext uri="{FF2B5EF4-FFF2-40B4-BE49-F238E27FC236}">
                <a16:creationId xmlns:a16="http://schemas.microsoft.com/office/drawing/2014/main" xmlns="" id="{3876DBBE-CAB9-5243-9B39-A2C97FB6329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209239" y="4200878"/>
            <a:ext cx="1386840" cy="1325880"/>
          </a:xfrm>
          <a:prstGeom prst="rect">
            <a:avLst/>
          </a:prstGeom>
        </p:spPr>
      </p:pic>
      <p:pic>
        <p:nvPicPr>
          <p:cNvPr id="16" name="Graphic 15">
            <a:extLst>
              <a:ext uri="{FF2B5EF4-FFF2-40B4-BE49-F238E27FC236}">
                <a16:creationId xmlns:a16="http://schemas.microsoft.com/office/drawing/2014/main" xmlns="" id="{B3A3DF2C-9AFC-004B-85CF-6944EF1AE69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369259" y="7025426"/>
            <a:ext cx="1143000" cy="1219200"/>
          </a:xfrm>
          <a:prstGeom prst="rect">
            <a:avLst/>
          </a:prstGeom>
        </p:spPr>
      </p:pic>
    </p:spTree>
    <p:extLst>
      <p:ext uri="{BB962C8B-B14F-4D97-AF65-F5344CB8AC3E}">
        <p14:creationId xmlns:p14="http://schemas.microsoft.com/office/powerpoint/2010/main" val="313560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4AB35DA7-B53A-8449-B609-2A64E256480C}"/>
              </a:ext>
            </a:extLst>
          </p:cNvPr>
          <p:cNvSpPr/>
          <p:nvPr/>
        </p:nvSpPr>
        <p:spPr>
          <a:xfrm>
            <a:off x="-192297" y="-228600"/>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xmlns="" id="{73E54AE1-015C-2444-BB1D-39A1298ED0FB}"/>
              </a:ext>
            </a:extLst>
          </p:cNvPr>
          <p:cNvSpPr txBox="1">
            <a:spLocks/>
          </p:cNvSpPr>
          <p:nvPr/>
        </p:nvSpPr>
        <p:spPr>
          <a:xfrm>
            <a:off x="692202" y="611125"/>
            <a:ext cx="8913456" cy="1185222"/>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Challenge: How do you know your data is being collected?</a:t>
            </a:r>
          </a:p>
        </p:txBody>
      </p:sp>
      <p:grpSp>
        <p:nvGrpSpPr>
          <p:cNvPr id="34" name="Group 33">
            <a:extLst>
              <a:ext uri="{FF2B5EF4-FFF2-40B4-BE49-F238E27FC236}">
                <a16:creationId xmlns:a16="http://schemas.microsoft.com/office/drawing/2014/main" xmlns="" id="{F69CF4D8-8ED6-994E-B877-6B9D6A45A71D}"/>
              </a:ext>
            </a:extLst>
          </p:cNvPr>
          <p:cNvGrpSpPr/>
          <p:nvPr/>
        </p:nvGrpSpPr>
        <p:grpSpPr>
          <a:xfrm>
            <a:off x="8563746" y="1745694"/>
            <a:ext cx="3852821" cy="3015523"/>
            <a:chOff x="3169771" y="4990838"/>
            <a:chExt cx="3852821" cy="3015523"/>
          </a:xfrm>
        </p:grpSpPr>
        <p:sp>
          <p:nvSpPr>
            <p:cNvPr id="35" name="Rectangle 34">
              <a:extLst>
                <a:ext uri="{FF2B5EF4-FFF2-40B4-BE49-F238E27FC236}">
                  <a16:creationId xmlns:a16="http://schemas.microsoft.com/office/drawing/2014/main" xmlns="" id="{113866E8-ED16-844C-B9BA-87D4CC905F9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6" name="Picture 35">
              <a:extLst>
                <a:ext uri="{FF2B5EF4-FFF2-40B4-BE49-F238E27FC236}">
                  <a16:creationId xmlns:a16="http://schemas.microsoft.com/office/drawing/2014/main" xmlns="" id="{9D8B88B3-F5B2-9141-846B-6D435099DA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7" name="Title 1">
              <a:extLst>
                <a:ext uri="{FF2B5EF4-FFF2-40B4-BE49-F238E27FC236}">
                  <a16:creationId xmlns:a16="http://schemas.microsoft.com/office/drawing/2014/main" xmlns="" id="{B76D2A9B-8DC5-E442-A407-29B9EACD28F4}"/>
                </a:ext>
              </a:extLst>
            </p:cNvPr>
            <p:cNvSpPr txBox="1">
              <a:spLocks/>
            </p:cNvSpPr>
            <p:nvPr/>
          </p:nvSpPr>
          <p:spPr>
            <a:xfrm>
              <a:off x="3823846" y="5295572"/>
              <a:ext cx="2239940"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Taxi apps using your location</a:t>
              </a:r>
            </a:p>
          </p:txBody>
        </p:sp>
      </p:grpSp>
      <p:grpSp>
        <p:nvGrpSpPr>
          <p:cNvPr id="30" name="Group 29">
            <a:extLst>
              <a:ext uri="{FF2B5EF4-FFF2-40B4-BE49-F238E27FC236}">
                <a16:creationId xmlns:a16="http://schemas.microsoft.com/office/drawing/2014/main" xmlns="" id="{DEB9F8EB-57EA-CB48-9817-6FB09B9CF95C}"/>
              </a:ext>
            </a:extLst>
          </p:cNvPr>
          <p:cNvGrpSpPr/>
          <p:nvPr/>
        </p:nvGrpSpPr>
        <p:grpSpPr>
          <a:xfrm>
            <a:off x="5320393" y="2860643"/>
            <a:ext cx="3852821" cy="3015523"/>
            <a:chOff x="3169771" y="4990838"/>
            <a:chExt cx="3852821" cy="3015523"/>
          </a:xfrm>
        </p:grpSpPr>
        <p:sp>
          <p:nvSpPr>
            <p:cNvPr id="31" name="Rectangle 30">
              <a:extLst>
                <a:ext uri="{FF2B5EF4-FFF2-40B4-BE49-F238E27FC236}">
                  <a16:creationId xmlns:a16="http://schemas.microsoft.com/office/drawing/2014/main" xmlns="" id="{196FA30A-53C6-B64C-987C-13FA361F3BB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2" name="Picture 31">
              <a:extLst>
                <a:ext uri="{FF2B5EF4-FFF2-40B4-BE49-F238E27FC236}">
                  <a16:creationId xmlns:a16="http://schemas.microsoft.com/office/drawing/2014/main" xmlns="" id="{DC698389-ECB0-B447-B853-D38F16538E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3" name="Title 1">
              <a:extLst>
                <a:ext uri="{FF2B5EF4-FFF2-40B4-BE49-F238E27FC236}">
                  <a16:creationId xmlns:a16="http://schemas.microsoft.com/office/drawing/2014/main" xmlns="" id="{FA3F3655-A516-5A4A-A643-AB8523181B05}"/>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Recommended events on social media that you may be interested in</a:t>
              </a:r>
            </a:p>
          </p:txBody>
        </p:sp>
      </p:grpSp>
      <p:grpSp>
        <p:nvGrpSpPr>
          <p:cNvPr id="3" name="Group 2">
            <a:extLst>
              <a:ext uri="{FF2B5EF4-FFF2-40B4-BE49-F238E27FC236}">
                <a16:creationId xmlns:a16="http://schemas.microsoft.com/office/drawing/2014/main" xmlns="" id="{84E17ED8-7E95-1845-8037-50103337E8FE}"/>
              </a:ext>
            </a:extLst>
          </p:cNvPr>
          <p:cNvGrpSpPr/>
          <p:nvPr/>
        </p:nvGrpSpPr>
        <p:grpSpPr>
          <a:xfrm>
            <a:off x="1574785" y="2153470"/>
            <a:ext cx="3852821" cy="3015523"/>
            <a:chOff x="3169771" y="4990838"/>
            <a:chExt cx="3852821" cy="3015523"/>
          </a:xfrm>
        </p:grpSpPr>
        <p:sp>
          <p:nvSpPr>
            <p:cNvPr id="55" name="Rectangle 54">
              <a:extLst>
                <a:ext uri="{FF2B5EF4-FFF2-40B4-BE49-F238E27FC236}">
                  <a16:creationId xmlns:a16="http://schemas.microsoft.com/office/drawing/2014/main" xmlns="" id="{A424F1E9-08A2-2C41-8477-D2DE3C4BA36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6" name="Picture 55">
              <a:extLst>
                <a:ext uri="{FF2B5EF4-FFF2-40B4-BE49-F238E27FC236}">
                  <a16:creationId xmlns:a16="http://schemas.microsoft.com/office/drawing/2014/main" xmlns="" id="{F7A44228-BB2A-E648-8A6B-E3B3DBEB96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3" name="Title 1">
              <a:extLst>
                <a:ext uri="{FF2B5EF4-FFF2-40B4-BE49-F238E27FC236}">
                  <a16:creationId xmlns:a16="http://schemas.microsoft.com/office/drawing/2014/main" xmlns="" id="{5ED5579C-38D1-A74D-AFDB-ACB936F37688}"/>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Online shopping packages</a:t>
              </a:r>
            </a:p>
          </p:txBody>
        </p:sp>
      </p:grpSp>
      <p:grpSp>
        <p:nvGrpSpPr>
          <p:cNvPr id="38" name="Group 37">
            <a:extLst>
              <a:ext uri="{FF2B5EF4-FFF2-40B4-BE49-F238E27FC236}">
                <a16:creationId xmlns:a16="http://schemas.microsoft.com/office/drawing/2014/main" xmlns="" id="{9DCBD892-F7FA-6947-BB8C-DD9A1A9D608F}"/>
              </a:ext>
            </a:extLst>
          </p:cNvPr>
          <p:cNvGrpSpPr/>
          <p:nvPr/>
        </p:nvGrpSpPr>
        <p:grpSpPr>
          <a:xfrm>
            <a:off x="11450626" y="2700452"/>
            <a:ext cx="3852821" cy="3015523"/>
            <a:chOff x="3169771" y="4990838"/>
            <a:chExt cx="3852821" cy="3015523"/>
          </a:xfrm>
        </p:grpSpPr>
        <p:sp>
          <p:nvSpPr>
            <p:cNvPr id="39" name="Rectangle 38">
              <a:extLst>
                <a:ext uri="{FF2B5EF4-FFF2-40B4-BE49-F238E27FC236}">
                  <a16:creationId xmlns:a16="http://schemas.microsoft.com/office/drawing/2014/main" xmlns="" id="{9FAC39BF-99BA-CA41-86D8-64BEEDC2D07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0" name="Picture 39">
              <a:extLst>
                <a:ext uri="{FF2B5EF4-FFF2-40B4-BE49-F238E27FC236}">
                  <a16:creationId xmlns:a16="http://schemas.microsoft.com/office/drawing/2014/main" xmlns="" id="{2213B091-C53F-8746-A32A-F96520FC79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1" name="Title 1">
              <a:extLst>
                <a:ext uri="{FF2B5EF4-FFF2-40B4-BE49-F238E27FC236}">
                  <a16:creationId xmlns:a16="http://schemas.microsoft.com/office/drawing/2014/main" xmlns="" id="{937D0F7F-F381-E74F-9692-C6D66AC0207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Using online maps to navigate</a:t>
              </a:r>
            </a:p>
          </p:txBody>
        </p:sp>
      </p:grpSp>
      <p:grpSp>
        <p:nvGrpSpPr>
          <p:cNvPr id="42" name="Group 41">
            <a:extLst>
              <a:ext uri="{FF2B5EF4-FFF2-40B4-BE49-F238E27FC236}">
                <a16:creationId xmlns:a16="http://schemas.microsoft.com/office/drawing/2014/main" xmlns="" id="{52FF120A-7B09-6D41-890B-4EB5554C8F46}"/>
              </a:ext>
            </a:extLst>
          </p:cNvPr>
          <p:cNvGrpSpPr/>
          <p:nvPr/>
        </p:nvGrpSpPr>
        <p:grpSpPr>
          <a:xfrm>
            <a:off x="8563746" y="4676464"/>
            <a:ext cx="3852821" cy="3015523"/>
            <a:chOff x="3169771" y="4990838"/>
            <a:chExt cx="3852821" cy="3015523"/>
          </a:xfrm>
        </p:grpSpPr>
        <p:sp>
          <p:nvSpPr>
            <p:cNvPr id="43" name="Rectangle 42">
              <a:extLst>
                <a:ext uri="{FF2B5EF4-FFF2-40B4-BE49-F238E27FC236}">
                  <a16:creationId xmlns:a16="http://schemas.microsoft.com/office/drawing/2014/main" xmlns="" id="{C5E152B2-2113-8149-8DA7-21F4AF7A2ECC}"/>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4" name="Picture 43">
              <a:extLst>
                <a:ext uri="{FF2B5EF4-FFF2-40B4-BE49-F238E27FC236}">
                  <a16:creationId xmlns:a16="http://schemas.microsoft.com/office/drawing/2014/main" xmlns="" id="{62440AD7-3BF9-624D-B2D2-02A6695BA7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7" name="Title 1">
              <a:extLst>
                <a:ext uri="{FF2B5EF4-FFF2-40B4-BE49-F238E27FC236}">
                  <a16:creationId xmlns:a16="http://schemas.microsoft.com/office/drawing/2014/main" xmlns="" id="{104F989C-7E11-B443-B5EB-9184BEE33B40}"/>
                </a:ext>
              </a:extLst>
            </p:cNvPr>
            <p:cNvSpPr txBox="1">
              <a:spLocks/>
            </p:cNvSpPr>
            <p:nvPr/>
          </p:nvSpPr>
          <p:spPr>
            <a:xfrm>
              <a:off x="3823846" y="5295572"/>
              <a:ext cx="2239940"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Looking up the weather</a:t>
              </a:r>
            </a:p>
          </p:txBody>
        </p:sp>
      </p:grpSp>
      <p:grpSp>
        <p:nvGrpSpPr>
          <p:cNvPr id="62" name="Group 61">
            <a:extLst>
              <a:ext uri="{FF2B5EF4-FFF2-40B4-BE49-F238E27FC236}">
                <a16:creationId xmlns:a16="http://schemas.microsoft.com/office/drawing/2014/main" xmlns="" id="{3F1DA5ED-25D3-964F-B742-5B2D6B28ED45}"/>
              </a:ext>
            </a:extLst>
          </p:cNvPr>
          <p:cNvGrpSpPr/>
          <p:nvPr/>
        </p:nvGrpSpPr>
        <p:grpSpPr>
          <a:xfrm>
            <a:off x="634714" y="4520771"/>
            <a:ext cx="3852821" cy="3015523"/>
            <a:chOff x="3169771" y="4990838"/>
            <a:chExt cx="3852821" cy="3015523"/>
          </a:xfrm>
        </p:grpSpPr>
        <p:sp>
          <p:nvSpPr>
            <p:cNvPr id="63" name="Rectangle 62">
              <a:extLst>
                <a:ext uri="{FF2B5EF4-FFF2-40B4-BE49-F238E27FC236}">
                  <a16:creationId xmlns:a16="http://schemas.microsoft.com/office/drawing/2014/main" xmlns="" id="{4A31B135-A37E-BA45-960E-1D71E6C70796}"/>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4" name="Picture 63">
              <a:extLst>
                <a:ext uri="{FF2B5EF4-FFF2-40B4-BE49-F238E27FC236}">
                  <a16:creationId xmlns:a16="http://schemas.microsoft.com/office/drawing/2014/main" xmlns="" id="{D4C03F7D-1667-4341-B933-4D3399CCAC5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5" name="Title 1">
              <a:extLst>
                <a:ext uri="{FF2B5EF4-FFF2-40B4-BE49-F238E27FC236}">
                  <a16:creationId xmlns:a16="http://schemas.microsoft.com/office/drawing/2014/main" xmlns="" id="{3B5718AC-FAFA-7243-93D9-7F539C5808F3}"/>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Websites saving passwords and usernames</a:t>
              </a:r>
            </a:p>
          </p:txBody>
        </p:sp>
      </p:grpSp>
      <p:grpSp>
        <p:nvGrpSpPr>
          <p:cNvPr id="66" name="Group 65">
            <a:extLst>
              <a:ext uri="{FF2B5EF4-FFF2-40B4-BE49-F238E27FC236}">
                <a16:creationId xmlns:a16="http://schemas.microsoft.com/office/drawing/2014/main" xmlns="" id="{41104CA0-EAB9-F844-94D1-3E468D369D69}"/>
              </a:ext>
            </a:extLst>
          </p:cNvPr>
          <p:cNvGrpSpPr/>
          <p:nvPr/>
        </p:nvGrpSpPr>
        <p:grpSpPr>
          <a:xfrm>
            <a:off x="11801529" y="5631222"/>
            <a:ext cx="3852821" cy="3015523"/>
            <a:chOff x="3169771" y="4990838"/>
            <a:chExt cx="3852821" cy="3015523"/>
          </a:xfrm>
        </p:grpSpPr>
        <p:sp>
          <p:nvSpPr>
            <p:cNvPr id="67" name="Rectangle 66">
              <a:extLst>
                <a:ext uri="{FF2B5EF4-FFF2-40B4-BE49-F238E27FC236}">
                  <a16:creationId xmlns:a16="http://schemas.microsoft.com/office/drawing/2014/main" xmlns="" id="{188B5877-B7C1-8547-8ECC-1FF1BE05B60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8" name="Picture 67">
              <a:extLst>
                <a:ext uri="{FF2B5EF4-FFF2-40B4-BE49-F238E27FC236}">
                  <a16:creationId xmlns:a16="http://schemas.microsoft.com/office/drawing/2014/main" xmlns="" id="{EC283591-16A7-C249-B2B4-300E9E7B54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9" name="Title 1">
              <a:extLst>
                <a:ext uri="{FF2B5EF4-FFF2-40B4-BE49-F238E27FC236}">
                  <a16:creationId xmlns:a16="http://schemas.microsoft.com/office/drawing/2014/main" xmlns="" id="{98463E04-7DA5-9942-894B-8144CD11AA66}"/>
                </a:ext>
              </a:extLst>
            </p:cNvPr>
            <p:cNvSpPr txBox="1">
              <a:spLocks/>
            </p:cNvSpPr>
            <p:nvPr/>
          </p:nvSpPr>
          <p:spPr>
            <a:xfrm>
              <a:off x="3474507" y="5295572"/>
              <a:ext cx="2938618"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Suggested TV and films to watch on streaming platforms</a:t>
              </a:r>
            </a:p>
          </p:txBody>
        </p:sp>
      </p:grpSp>
      <p:grpSp>
        <p:nvGrpSpPr>
          <p:cNvPr id="58" name="Group 57">
            <a:extLst>
              <a:ext uri="{FF2B5EF4-FFF2-40B4-BE49-F238E27FC236}">
                <a16:creationId xmlns:a16="http://schemas.microsoft.com/office/drawing/2014/main" xmlns="" id="{EDEFE09F-AECF-0747-B252-1FC0CC41CEF0}"/>
              </a:ext>
            </a:extLst>
          </p:cNvPr>
          <p:cNvGrpSpPr/>
          <p:nvPr/>
        </p:nvGrpSpPr>
        <p:grpSpPr>
          <a:xfrm>
            <a:off x="4082183" y="5397351"/>
            <a:ext cx="3852821" cy="3015523"/>
            <a:chOff x="3169771" y="4990838"/>
            <a:chExt cx="3852821" cy="3015523"/>
          </a:xfrm>
        </p:grpSpPr>
        <p:sp>
          <p:nvSpPr>
            <p:cNvPr id="59" name="Rectangle 58">
              <a:extLst>
                <a:ext uri="{FF2B5EF4-FFF2-40B4-BE49-F238E27FC236}">
                  <a16:creationId xmlns:a16="http://schemas.microsoft.com/office/drawing/2014/main" xmlns="" id="{AED49067-9929-3448-B076-7F1AC1D081D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0" name="Picture 59">
              <a:extLst>
                <a:ext uri="{FF2B5EF4-FFF2-40B4-BE49-F238E27FC236}">
                  <a16:creationId xmlns:a16="http://schemas.microsoft.com/office/drawing/2014/main" xmlns="" id="{839CA542-C74F-E447-A56E-DDC8253EC4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1" name="Title 1">
              <a:extLst>
                <a:ext uri="{FF2B5EF4-FFF2-40B4-BE49-F238E27FC236}">
                  <a16:creationId xmlns:a16="http://schemas.microsoft.com/office/drawing/2014/main" xmlns="" id="{8876B5A3-E80B-BC42-93A2-ED8C4BCF7EE8}"/>
                </a:ext>
              </a:extLst>
            </p:cNvPr>
            <p:cNvSpPr txBox="1">
              <a:spLocks/>
            </p:cNvSpPr>
            <p:nvPr/>
          </p:nvSpPr>
          <p:spPr>
            <a:xfrm>
              <a:off x="3481736" y="5295572"/>
              <a:ext cx="2924160"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Tracking your phone in case it gets lost </a:t>
              </a:r>
            </a:p>
          </p:txBody>
        </p:sp>
      </p:grpSp>
    </p:spTree>
    <p:extLst>
      <p:ext uri="{BB962C8B-B14F-4D97-AF65-F5344CB8AC3E}">
        <p14:creationId xmlns:p14="http://schemas.microsoft.com/office/powerpoint/2010/main" val="38072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250" fill="hold"/>
                                        <p:tgtEl>
                                          <p:spTgt spid="34"/>
                                        </p:tgtEl>
                                        <p:attrNameLst>
                                          <p:attrName>ppt_w</p:attrName>
                                        </p:attrNameLst>
                                      </p:cBhvr>
                                      <p:tavLst>
                                        <p:tav tm="0">
                                          <p:val>
                                            <p:fltVal val="0"/>
                                          </p:val>
                                        </p:tav>
                                        <p:tav tm="100000">
                                          <p:val>
                                            <p:strVal val="#ppt_w"/>
                                          </p:val>
                                        </p:tav>
                                      </p:tavLst>
                                    </p:anim>
                                    <p:anim calcmode="lin" valueType="num">
                                      <p:cBhvr>
                                        <p:cTn id="14" dur="250" fill="hold"/>
                                        <p:tgtEl>
                                          <p:spTgt spid="34"/>
                                        </p:tgtEl>
                                        <p:attrNameLst>
                                          <p:attrName>ppt_h</p:attrName>
                                        </p:attrNameLst>
                                      </p:cBhvr>
                                      <p:tavLst>
                                        <p:tav tm="0">
                                          <p:val>
                                            <p:fltVal val="0"/>
                                          </p:val>
                                        </p:tav>
                                        <p:tav tm="100000">
                                          <p:val>
                                            <p:strVal val="#ppt_h"/>
                                          </p:val>
                                        </p:tav>
                                      </p:tavLst>
                                    </p:anim>
                                    <p:animEffect transition="in" filter="fade">
                                      <p:cBhvr>
                                        <p:cTn id="15" dur="250"/>
                                        <p:tgtEl>
                                          <p:spTgt spid="34"/>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250" fill="hold"/>
                                        <p:tgtEl>
                                          <p:spTgt spid="62"/>
                                        </p:tgtEl>
                                        <p:attrNameLst>
                                          <p:attrName>ppt_w</p:attrName>
                                        </p:attrNameLst>
                                      </p:cBhvr>
                                      <p:tavLst>
                                        <p:tav tm="0">
                                          <p:val>
                                            <p:fltVal val="0"/>
                                          </p:val>
                                        </p:tav>
                                        <p:tav tm="100000">
                                          <p:val>
                                            <p:strVal val="#ppt_w"/>
                                          </p:val>
                                        </p:tav>
                                      </p:tavLst>
                                    </p:anim>
                                    <p:anim calcmode="lin" valueType="num">
                                      <p:cBhvr>
                                        <p:cTn id="20" dur="250" fill="hold"/>
                                        <p:tgtEl>
                                          <p:spTgt spid="62"/>
                                        </p:tgtEl>
                                        <p:attrNameLst>
                                          <p:attrName>ppt_h</p:attrName>
                                        </p:attrNameLst>
                                      </p:cBhvr>
                                      <p:tavLst>
                                        <p:tav tm="0">
                                          <p:val>
                                            <p:fltVal val="0"/>
                                          </p:val>
                                        </p:tav>
                                        <p:tav tm="100000">
                                          <p:val>
                                            <p:strVal val="#ppt_h"/>
                                          </p:val>
                                        </p:tav>
                                      </p:tavLst>
                                    </p:anim>
                                    <p:animEffect transition="in" filter="fade">
                                      <p:cBhvr>
                                        <p:cTn id="21" dur="250"/>
                                        <p:tgtEl>
                                          <p:spTgt spid="62"/>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250" fill="hold"/>
                                        <p:tgtEl>
                                          <p:spTgt spid="38"/>
                                        </p:tgtEl>
                                        <p:attrNameLst>
                                          <p:attrName>ppt_w</p:attrName>
                                        </p:attrNameLst>
                                      </p:cBhvr>
                                      <p:tavLst>
                                        <p:tav tm="0">
                                          <p:val>
                                            <p:fltVal val="0"/>
                                          </p:val>
                                        </p:tav>
                                        <p:tav tm="100000">
                                          <p:val>
                                            <p:strVal val="#ppt_w"/>
                                          </p:val>
                                        </p:tav>
                                      </p:tavLst>
                                    </p:anim>
                                    <p:anim calcmode="lin" valueType="num">
                                      <p:cBhvr>
                                        <p:cTn id="26" dur="250" fill="hold"/>
                                        <p:tgtEl>
                                          <p:spTgt spid="38"/>
                                        </p:tgtEl>
                                        <p:attrNameLst>
                                          <p:attrName>ppt_h</p:attrName>
                                        </p:attrNameLst>
                                      </p:cBhvr>
                                      <p:tavLst>
                                        <p:tav tm="0">
                                          <p:val>
                                            <p:fltVal val="0"/>
                                          </p:val>
                                        </p:tav>
                                        <p:tav tm="100000">
                                          <p:val>
                                            <p:strVal val="#ppt_h"/>
                                          </p:val>
                                        </p:tav>
                                      </p:tavLst>
                                    </p:anim>
                                    <p:animEffect transition="in" filter="fade">
                                      <p:cBhvr>
                                        <p:cTn id="27" dur="250"/>
                                        <p:tgtEl>
                                          <p:spTgt spid="38"/>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250" fill="hold"/>
                                        <p:tgtEl>
                                          <p:spTgt spid="30"/>
                                        </p:tgtEl>
                                        <p:attrNameLst>
                                          <p:attrName>ppt_w</p:attrName>
                                        </p:attrNameLst>
                                      </p:cBhvr>
                                      <p:tavLst>
                                        <p:tav tm="0">
                                          <p:val>
                                            <p:fltVal val="0"/>
                                          </p:val>
                                        </p:tav>
                                        <p:tav tm="100000">
                                          <p:val>
                                            <p:strVal val="#ppt_w"/>
                                          </p:val>
                                        </p:tav>
                                      </p:tavLst>
                                    </p:anim>
                                    <p:anim calcmode="lin" valueType="num">
                                      <p:cBhvr>
                                        <p:cTn id="32" dur="250" fill="hold"/>
                                        <p:tgtEl>
                                          <p:spTgt spid="30"/>
                                        </p:tgtEl>
                                        <p:attrNameLst>
                                          <p:attrName>ppt_h</p:attrName>
                                        </p:attrNameLst>
                                      </p:cBhvr>
                                      <p:tavLst>
                                        <p:tav tm="0">
                                          <p:val>
                                            <p:fltVal val="0"/>
                                          </p:val>
                                        </p:tav>
                                        <p:tav tm="100000">
                                          <p:val>
                                            <p:strVal val="#ppt_h"/>
                                          </p:val>
                                        </p:tav>
                                      </p:tavLst>
                                    </p:anim>
                                    <p:animEffect transition="in" filter="fade">
                                      <p:cBhvr>
                                        <p:cTn id="33" dur="250"/>
                                        <p:tgtEl>
                                          <p:spTgt spid="30"/>
                                        </p:tgtEl>
                                      </p:cBhvr>
                                    </p:animEffect>
                                  </p:childTnLst>
                                </p:cTn>
                              </p:par>
                            </p:childTnLst>
                          </p:cTn>
                        </p:par>
                        <p:par>
                          <p:cTn id="34" fill="hold">
                            <p:stCondLst>
                              <p:cond delay="125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250" fill="hold"/>
                                        <p:tgtEl>
                                          <p:spTgt spid="42"/>
                                        </p:tgtEl>
                                        <p:attrNameLst>
                                          <p:attrName>ppt_w</p:attrName>
                                        </p:attrNameLst>
                                      </p:cBhvr>
                                      <p:tavLst>
                                        <p:tav tm="0">
                                          <p:val>
                                            <p:fltVal val="0"/>
                                          </p:val>
                                        </p:tav>
                                        <p:tav tm="100000">
                                          <p:val>
                                            <p:strVal val="#ppt_w"/>
                                          </p:val>
                                        </p:tav>
                                      </p:tavLst>
                                    </p:anim>
                                    <p:anim calcmode="lin" valueType="num">
                                      <p:cBhvr>
                                        <p:cTn id="38" dur="250" fill="hold"/>
                                        <p:tgtEl>
                                          <p:spTgt spid="42"/>
                                        </p:tgtEl>
                                        <p:attrNameLst>
                                          <p:attrName>ppt_h</p:attrName>
                                        </p:attrNameLst>
                                      </p:cBhvr>
                                      <p:tavLst>
                                        <p:tav tm="0">
                                          <p:val>
                                            <p:fltVal val="0"/>
                                          </p:val>
                                        </p:tav>
                                        <p:tav tm="100000">
                                          <p:val>
                                            <p:strVal val="#ppt_h"/>
                                          </p:val>
                                        </p:tav>
                                      </p:tavLst>
                                    </p:anim>
                                    <p:animEffect transition="in" filter="fade">
                                      <p:cBhvr>
                                        <p:cTn id="39" dur="250"/>
                                        <p:tgtEl>
                                          <p:spTgt spid="42"/>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250" fill="hold"/>
                                        <p:tgtEl>
                                          <p:spTgt spid="58"/>
                                        </p:tgtEl>
                                        <p:attrNameLst>
                                          <p:attrName>ppt_w</p:attrName>
                                        </p:attrNameLst>
                                      </p:cBhvr>
                                      <p:tavLst>
                                        <p:tav tm="0">
                                          <p:val>
                                            <p:fltVal val="0"/>
                                          </p:val>
                                        </p:tav>
                                        <p:tav tm="100000">
                                          <p:val>
                                            <p:strVal val="#ppt_w"/>
                                          </p:val>
                                        </p:tav>
                                      </p:tavLst>
                                    </p:anim>
                                    <p:anim calcmode="lin" valueType="num">
                                      <p:cBhvr>
                                        <p:cTn id="44" dur="250" fill="hold"/>
                                        <p:tgtEl>
                                          <p:spTgt spid="58"/>
                                        </p:tgtEl>
                                        <p:attrNameLst>
                                          <p:attrName>ppt_h</p:attrName>
                                        </p:attrNameLst>
                                      </p:cBhvr>
                                      <p:tavLst>
                                        <p:tav tm="0">
                                          <p:val>
                                            <p:fltVal val="0"/>
                                          </p:val>
                                        </p:tav>
                                        <p:tav tm="100000">
                                          <p:val>
                                            <p:strVal val="#ppt_h"/>
                                          </p:val>
                                        </p:tav>
                                      </p:tavLst>
                                    </p:anim>
                                    <p:animEffect transition="in" filter="fade">
                                      <p:cBhvr>
                                        <p:cTn id="45" dur="250"/>
                                        <p:tgtEl>
                                          <p:spTgt spid="58"/>
                                        </p:tgtEl>
                                      </p:cBhvr>
                                    </p:animEffect>
                                  </p:childTnLst>
                                </p:cTn>
                              </p:par>
                            </p:childTnLst>
                          </p:cTn>
                        </p:par>
                        <p:par>
                          <p:cTn id="46" fill="hold">
                            <p:stCondLst>
                              <p:cond delay="1750"/>
                            </p:stCondLst>
                            <p:childTnLst>
                              <p:par>
                                <p:cTn id="47" presetID="53" presetClass="entr" presetSubtype="16" fill="hold"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250" fill="hold"/>
                                        <p:tgtEl>
                                          <p:spTgt spid="66"/>
                                        </p:tgtEl>
                                        <p:attrNameLst>
                                          <p:attrName>ppt_w</p:attrName>
                                        </p:attrNameLst>
                                      </p:cBhvr>
                                      <p:tavLst>
                                        <p:tav tm="0">
                                          <p:val>
                                            <p:fltVal val="0"/>
                                          </p:val>
                                        </p:tav>
                                        <p:tav tm="100000">
                                          <p:val>
                                            <p:strVal val="#ppt_w"/>
                                          </p:val>
                                        </p:tav>
                                      </p:tavLst>
                                    </p:anim>
                                    <p:anim calcmode="lin" valueType="num">
                                      <p:cBhvr>
                                        <p:cTn id="50" dur="250" fill="hold"/>
                                        <p:tgtEl>
                                          <p:spTgt spid="66"/>
                                        </p:tgtEl>
                                        <p:attrNameLst>
                                          <p:attrName>ppt_h</p:attrName>
                                        </p:attrNameLst>
                                      </p:cBhvr>
                                      <p:tavLst>
                                        <p:tav tm="0">
                                          <p:val>
                                            <p:fltVal val="0"/>
                                          </p:val>
                                        </p:tav>
                                        <p:tav tm="100000">
                                          <p:val>
                                            <p:strVal val="#ppt_h"/>
                                          </p:val>
                                        </p:tav>
                                      </p:tavLst>
                                    </p:anim>
                                    <p:animEffect transition="in" filter="fade">
                                      <p:cBhvr>
                                        <p:cTn id="51" dur="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4AB35DA7-B53A-8449-B609-2A64E256480C}"/>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xmlns="" id="{2D0EC2B1-F04E-FF46-9016-8AA95DEFC17F}"/>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15" name="Group 14">
            <a:extLst>
              <a:ext uri="{FF2B5EF4-FFF2-40B4-BE49-F238E27FC236}">
                <a16:creationId xmlns:a16="http://schemas.microsoft.com/office/drawing/2014/main" xmlns="" id="{18295349-A1C5-9D44-9876-9B62A5D8BA9B}"/>
              </a:ext>
            </a:extLst>
          </p:cNvPr>
          <p:cNvGrpSpPr/>
          <p:nvPr/>
        </p:nvGrpSpPr>
        <p:grpSpPr>
          <a:xfrm>
            <a:off x="2465806" y="2471814"/>
            <a:ext cx="11155513" cy="4281677"/>
            <a:chOff x="2465806" y="2471814"/>
            <a:chExt cx="11155513" cy="4281677"/>
          </a:xfrm>
        </p:grpSpPr>
        <p:sp>
          <p:nvSpPr>
            <p:cNvPr id="16" name="Rectangle 15">
              <a:extLst>
                <a:ext uri="{FF2B5EF4-FFF2-40B4-BE49-F238E27FC236}">
                  <a16:creationId xmlns:a16="http://schemas.microsoft.com/office/drawing/2014/main" xmlns="" id="{EA9178BE-BC77-E54B-A6D7-C98B34C19E90}"/>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7A731137-6FBE-6948-B8A3-9E7CF5B3CEBE}"/>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xmlns="" id="{2275EE59-B7E2-F64C-A9CF-FDDEBA9EF489}"/>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19" name="Group 18">
              <a:extLst>
                <a:ext uri="{FF2B5EF4-FFF2-40B4-BE49-F238E27FC236}">
                  <a16:creationId xmlns:a16="http://schemas.microsoft.com/office/drawing/2014/main" xmlns="" id="{3D75C130-9629-844F-B7A5-86414CFCF48C}"/>
                </a:ext>
              </a:extLst>
            </p:cNvPr>
            <p:cNvGrpSpPr/>
            <p:nvPr/>
          </p:nvGrpSpPr>
          <p:grpSpPr>
            <a:xfrm>
              <a:off x="2588325" y="2559452"/>
              <a:ext cx="366748" cy="366748"/>
              <a:chOff x="2118558" y="2663960"/>
              <a:chExt cx="366748" cy="366748"/>
            </a:xfrm>
          </p:grpSpPr>
          <p:sp>
            <p:nvSpPr>
              <p:cNvPr id="26" name="Rectangle 25">
                <a:extLst>
                  <a:ext uri="{FF2B5EF4-FFF2-40B4-BE49-F238E27FC236}">
                    <a16:creationId xmlns:a16="http://schemas.microsoft.com/office/drawing/2014/main" xmlns="" id="{0C5F5109-2653-CA40-9A39-E4F35353B0A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xmlns="" id="{AD0874E4-54B0-1F41-A2FD-2465DA9BCB0C}"/>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xmlns="" id="{FF4D63FE-B9B1-7A4F-BE2E-A1D51950BCBF}"/>
                </a:ext>
              </a:extLst>
            </p:cNvPr>
            <p:cNvGrpSpPr/>
            <p:nvPr/>
          </p:nvGrpSpPr>
          <p:grpSpPr>
            <a:xfrm>
              <a:off x="12721193" y="2565426"/>
              <a:ext cx="776902" cy="366748"/>
              <a:chOff x="10581098" y="2669934"/>
              <a:chExt cx="776902" cy="366748"/>
            </a:xfrm>
          </p:grpSpPr>
          <p:sp>
            <p:nvSpPr>
              <p:cNvPr id="22" name="Rectangle 21">
                <a:extLst>
                  <a:ext uri="{FF2B5EF4-FFF2-40B4-BE49-F238E27FC236}">
                    <a16:creationId xmlns:a16="http://schemas.microsoft.com/office/drawing/2014/main" xmlns="" id="{B67401C4-C708-FD4A-B77B-988976357C2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B3E61D26-43E0-D84F-B229-4433EDB80F6D}"/>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xmlns="" id="{0D0612A7-E1E7-0342-ACA8-16E96084D4A5}"/>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xmlns="" id="{06753039-13F9-3C4A-93B2-13B67319FD7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12">
              <a:extLst>
                <a:ext uri="{FF2B5EF4-FFF2-40B4-BE49-F238E27FC236}">
                  <a16:creationId xmlns:a16="http://schemas.microsoft.com/office/drawing/2014/main" xmlns="" id="{50ABCDBA-1868-E44B-AC04-1507F0535022}"/>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might be the cons of giving away personal data?</a:t>
              </a:r>
            </a:p>
          </p:txBody>
        </p:sp>
      </p:grpSp>
    </p:spTree>
    <p:extLst>
      <p:ext uri="{BB962C8B-B14F-4D97-AF65-F5344CB8AC3E}">
        <p14:creationId xmlns:p14="http://schemas.microsoft.com/office/powerpoint/2010/main" val="281469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xmlns="" id="{6CB062C9-D368-F344-B621-127654D65E3B}"/>
              </a:ext>
            </a:extLst>
          </p:cNvPr>
          <p:cNvGrpSpPr/>
          <p:nvPr/>
        </p:nvGrpSpPr>
        <p:grpSpPr>
          <a:xfrm>
            <a:off x="-226437" y="-203521"/>
            <a:ext cx="13847756" cy="6957012"/>
            <a:chOff x="-226437" y="-203521"/>
            <a:chExt cx="13847756" cy="6957012"/>
          </a:xfrm>
        </p:grpSpPr>
        <p:sp>
          <p:nvSpPr>
            <p:cNvPr id="60" name="Rectangle 59">
              <a:extLst>
                <a:ext uri="{FF2B5EF4-FFF2-40B4-BE49-F238E27FC236}">
                  <a16:creationId xmlns:a16="http://schemas.microsoft.com/office/drawing/2014/main" xmlns="" id="{2C93A27C-1C75-354F-9893-EC1A2067D8F8}"/>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1" name="Title 1">
              <a:extLst>
                <a:ext uri="{FF2B5EF4-FFF2-40B4-BE49-F238E27FC236}">
                  <a16:creationId xmlns:a16="http://schemas.microsoft.com/office/drawing/2014/main" xmlns="" id="{7AC1D82D-8BB4-FB4E-B3F1-E9BB77AAFF0A}"/>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62" name="Group 61">
              <a:extLst>
                <a:ext uri="{FF2B5EF4-FFF2-40B4-BE49-F238E27FC236}">
                  <a16:creationId xmlns:a16="http://schemas.microsoft.com/office/drawing/2014/main" xmlns="" id="{FF433687-5017-414F-AE5F-9E3C5375EED4}"/>
                </a:ext>
              </a:extLst>
            </p:cNvPr>
            <p:cNvGrpSpPr/>
            <p:nvPr/>
          </p:nvGrpSpPr>
          <p:grpSpPr>
            <a:xfrm>
              <a:off x="2465806" y="2471814"/>
              <a:ext cx="11155513" cy="4281677"/>
              <a:chOff x="2465806" y="2471814"/>
              <a:chExt cx="11155513" cy="4281677"/>
            </a:xfrm>
          </p:grpSpPr>
          <p:sp>
            <p:nvSpPr>
              <p:cNvPr id="63" name="Rectangle 62">
                <a:extLst>
                  <a:ext uri="{FF2B5EF4-FFF2-40B4-BE49-F238E27FC236}">
                    <a16:creationId xmlns:a16="http://schemas.microsoft.com/office/drawing/2014/main" xmlns="" id="{BA25DE37-B3C9-EE4C-BDF5-BAE97117005D}"/>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xmlns="" id="{C36B1055-94B5-9742-B11F-C9FEEAB8B2AC}"/>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9">
                <a:extLst>
                  <a:ext uri="{FF2B5EF4-FFF2-40B4-BE49-F238E27FC236}">
                    <a16:creationId xmlns:a16="http://schemas.microsoft.com/office/drawing/2014/main" xmlns="" id="{8F21797A-1D5A-E24D-A6D1-CC9EDA0136BE}"/>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66" name="Group 65">
                <a:extLst>
                  <a:ext uri="{FF2B5EF4-FFF2-40B4-BE49-F238E27FC236}">
                    <a16:creationId xmlns:a16="http://schemas.microsoft.com/office/drawing/2014/main" xmlns="" id="{49788358-7617-2841-9166-5F3ED81F4E03}"/>
                  </a:ext>
                </a:extLst>
              </p:cNvPr>
              <p:cNvGrpSpPr/>
              <p:nvPr/>
            </p:nvGrpSpPr>
            <p:grpSpPr>
              <a:xfrm>
                <a:off x="2588325" y="2559452"/>
                <a:ext cx="366748" cy="366748"/>
                <a:chOff x="2118558" y="2663960"/>
                <a:chExt cx="366748" cy="366748"/>
              </a:xfrm>
            </p:grpSpPr>
            <p:sp>
              <p:nvSpPr>
                <p:cNvPr id="73" name="Rectangle 72">
                  <a:extLst>
                    <a:ext uri="{FF2B5EF4-FFF2-40B4-BE49-F238E27FC236}">
                      <a16:creationId xmlns:a16="http://schemas.microsoft.com/office/drawing/2014/main" xmlns="" id="{FD7E3A16-4A8D-EE41-A446-BD9722D7B960}"/>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Connector 73">
                  <a:extLst>
                    <a:ext uri="{FF2B5EF4-FFF2-40B4-BE49-F238E27FC236}">
                      <a16:creationId xmlns:a16="http://schemas.microsoft.com/office/drawing/2014/main" xmlns="" id="{DF39EED6-A5DC-BC4B-B6C3-FBF3D55CCCE5}"/>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xmlns="" id="{57FA2A2B-1338-0341-B8B7-1B991C061E1A}"/>
                  </a:ext>
                </a:extLst>
              </p:cNvPr>
              <p:cNvGrpSpPr/>
              <p:nvPr/>
            </p:nvGrpSpPr>
            <p:grpSpPr>
              <a:xfrm>
                <a:off x="12721193" y="2565426"/>
                <a:ext cx="776902" cy="366748"/>
                <a:chOff x="10581098" y="2669934"/>
                <a:chExt cx="776902" cy="366748"/>
              </a:xfrm>
            </p:grpSpPr>
            <p:sp>
              <p:nvSpPr>
                <p:cNvPr id="69" name="Rectangle 68">
                  <a:extLst>
                    <a:ext uri="{FF2B5EF4-FFF2-40B4-BE49-F238E27FC236}">
                      <a16:creationId xmlns:a16="http://schemas.microsoft.com/office/drawing/2014/main" xmlns="" id="{8D7C792E-6BDC-FA41-A802-C7046E146224}"/>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xmlns="" id="{3455E59B-66A4-0D42-90D1-CA21BB516EC1}"/>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riangle 70">
                  <a:extLst>
                    <a:ext uri="{FF2B5EF4-FFF2-40B4-BE49-F238E27FC236}">
                      <a16:creationId xmlns:a16="http://schemas.microsoft.com/office/drawing/2014/main" xmlns="" id="{57351BE7-ABDD-5746-91FD-874BBB940103}"/>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iangle 71">
                  <a:extLst>
                    <a:ext uri="{FF2B5EF4-FFF2-40B4-BE49-F238E27FC236}">
                      <a16:creationId xmlns:a16="http://schemas.microsoft.com/office/drawing/2014/main" xmlns="" id="{ED68506B-9C23-CB40-8568-B2492E18556D}"/>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Placeholder 12">
                <a:extLst>
                  <a:ext uri="{FF2B5EF4-FFF2-40B4-BE49-F238E27FC236}">
                    <a16:creationId xmlns:a16="http://schemas.microsoft.com/office/drawing/2014/main" xmlns="" id="{340D7AA3-DA76-A64F-A486-DF272413D5EC}"/>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might be the cons of giving away personal data?</a:t>
                </a:r>
              </a:p>
            </p:txBody>
          </p:sp>
        </p:grpSp>
      </p:grpSp>
      <p:sp>
        <p:nvSpPr>
          <p:cNvPr id="29" name="Rectangle 28">
            <a:extLst>
              <a:ext uri="{FF2B5EF4-FFF2-40B4-BE49-F238E27FC236}">
                <a16:creationId xmlns:a16="http://schemas.microsoft.com/office/drawing/2014/main" xmlns="" id="{6F23BD33-DEDC-F148-B8DD-3C3B71BAEAD3}"/>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xmlns="" id="{AB1DB478-50F5-9142-8BF0-1166BAD8EF98}"/>
              </a:ext>
            </a:extLst>
          </p:cNvPr>
          <p:cNvGrpSpPr/>
          <p:nvPr/>
        </p:nvGrpSpPr>
        <p:grpSpPr>
          <a:xfrm>
            <a:off x="750242" y="1970561"/>
            <a:ext cx="4783675" cy="4898144"/>
            <a:chOff x="3169770" y="4990838"/>
            <a:chExt cx="4783675" cy="4898144"/>
          </a:xfrm>
        </p:grpSpPr>
        <p:sp>
          <p:nvSpPr>
            <p:cNvPr id="31" name="Rectangle 30">
              <a:extLst>
                <a:ext uri="{FF2B5EF4-FFF2-40B4-BE49-F238E27FC236}">
                  <a16:creationId xmlns:a16="http://schemas.microsoft.com/office/drawing/2014/main" xmlns="" id="{5D6CD25D-0EEA-854C-BA65-8178B4D2B3F1}"/>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32" name="Picture 31">
              <a:extLst>
                <a:ext uri="{FF2B5EF4-FFF2-40B4-BE49-F238E27FC236}">
                  <a16:creationId xmlns:a16="http://schemas.microsoft.com/office/drawing/2014/main" xmlns="" id="{2410B3AB-CB1F-364E-96EF-788CD26CD3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33" name="Title 1">
              <a:extLst>
                <a:ext uri="{FF2B5EF4-FFF2-40B4-BE49-F238E27FC236}">
                  <a16:creationId xmlns:a16="http://schemas.microsoft.com/office/drawing/2014/main" xmlns="" id="{CAB63347-7280-CF42-B078-AD60AF2927A3}"/>
                </a:ext>
              </a:extLst>
            </p:cNvPr>
            <p:cNvSpPr txBox="1">
              <a:spLocks/>
            </p:cNvSpPr>
            <p:nvPr/>
          </p:nvSpPr>
          <p:spPr>
            <a:xfrm>
              <a:off x="3868790" y="5711107"/>
              <a:ext cx="3041272"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Sometimes our personal data can be used in ways we don’t expect or don’t even know about.</a:t>
              </a:r>
            </a:p>
          </p:txBody>
        </p:sp>
      </p:grpSp>
      <p:grpSp>
        <p:nvGrpSpPr>
          <p:cNvPr id="34" name="Group 33">
            <a:extLst>
              <a:ext uri="{FF2B5EF4-FFF2-40B4-BE49-F238E27FC236}">
                <a16:creationId xmlns:a16="http://schemas.microsoft.com/office/drawing/2014/main" xmlns="" id="{6B14DF19-C051-5A4A-8CE1-B49C12041223}"/>
              </a:ext>
            </a:extLst>
          </p:cNvPr>
          <p:cNvGrpSpPr/>
          <p:nvPr/>
        </p:nvGrpSpPr>
        <p:grpSpPr>
          <a:xfrm>
            <a:off x="5802250" y="1970561"/>
            <a:ext cx="4783675" cy="4898144"/>
            <a:chOff x="3169770" y="4990838"/>
            <a:chExt cx="4783675" cy="4898144"/>
          </a:xfrm>
        </p:grpSpPr>
        <p:sp>
          <p:nvSpPr>
            <p:cNvPr id="35" name="Rectangle 34">
              <a:extLst>
                <a:ext uri="{FF2B5EF4-FFF2-40B4-BE49-F238E27FC236}">
                  <a16:creationId xmlns:a16="http://schemas.microsoft.com/office/drawing/2014/main" xmlns="" id="{00E58861-4BFC-2546-A597-66330D2FC3EA}"/>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36" name="Picture 35">
              <a:extLst>
                <a:ext uri="{FF2B5EF4-FFF2-40B4-BE49-F238E27FC236}">
                  <a16:creationId xmlns:a16="http://schemas.microsoft.com/office/drawing/2014/main" xmlns="" id="{D2D63C80-5960-FF4B-831A-9AE546EF481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37" name="Title 1">
              <a:extLst>
                <a:ext uri="{FF2B5EF4-FFF2-40B4-BE49-F238E27FC236}">
                  <a16:creationId xmlns:a16="http://schemas.microsoft.com/office/drawing/2014/main" xmlns="" id="{EF4C1B07-BCF9-2349-8778-9E7CD42C154C}"/>
                </a:ext>
              </a:extLst>
            </p:cNvPr>
            <p:cNvSpPr txBox="1">
              <a:spLocks/>
            </p:cNvSpPr>
            <p:nvPr/>
          </p:nvSpPr>
          <p:spPr>
            <a:xfrm>
              <a:off x="3708532" y="5711107"/>
              <a:ext cx="3361788"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Companies want to know the things people like and dislike, how they spend their time, and what they buy.</a:t>
              </a:r>
            </a:p>
          </p:txBody>
        </p:sp>
      </p:grpSp>
      <p:grpSp>
        <p:nvGrpSpPr>
          <p:cNvPr id="38" name="Group 37">
            <a:extLst>
              <a:ext uri="{FF2B5EF4-FFF2-40B4-BE49-F238E27FC236}">
                <a16:creationId xmlns:a16="http://schemas.microsoft.com/office/drawing/2014/main" xmlns="" id="{9E564FB1-9BF5-8C49-B471-10CF2E36E92F}"/>
              </a:ext>
            </a:extLst>
          </p:cNvPr>
          <p:cNvGrpSpPr/>
          <p:nvPr/>
        </p:nvGrpSpPr>
        <p:grpSpPr>
          <a:xfrm>
            <a:off x="10949534" y="1970561"/>
            <a:ext cx="4783675" cy="4898144"/>
            <a:chOff x="3169770" y="4990838"/>
            <a:chExt cx="4783675" cy="4898144"/>
          </a:xfrm>
        </p:grpSpPr>
        <p:sp>
          <p:nvSpPr>
            <p:cNvPr id="39" name="Rectangle 38">
              <a:extLst>
                <a:ext uri="{FF2B5EF4-FFF2-40B4-BE49-F238E27FC236}">
                  <a16:creationId xmlns:a16="http://schemas.microsoft.com/office/drawing/2014/main" xmlns="" id="{EFFD55C6-E938-3145-9704-399C044B83EA}"/>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40" name="Picture 39">
              <a:extLst>
                <a:ext uri="{FF2B5EF4-FFF2-40B4-BE49-F238E27FC236}">
                  <a16:creationId xmlns:a16="http://schemas.microsoft.com/office/drawing/2014/main" xmlns="" id="{C06B32F7-F763-8641-BFE0-BA7ABB0C9F9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41" name="Title 1">
              <a:extLst>
                <a:ext uri="{FF2B5EF4-FFF2-40B4-BE49-F238E27FC236}">
                  <a16:creationId xmlns:a16="http://schemas.microsoft.com/office/drawing/2014/main" xmlns="" id="{00B88643-DF18-354D-BECA-1A5BF745B194}"/>
                </a:ext>
              </a:extLst>
            </p:cNvPr>
            <p:cNvSpPr txBox="1">
              <a:spLocks/>
            </p:cNvSpPr>
            <p:nvPr/>
          </p:nvSpPr>
          <p:spPr>
            <a:xfrm>
              <a:off x="3570409" y="5711107"/>
              <a:ext cx="3638034"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smtClean="0">
                  <a:solidFill>
                    <a:srgbClr val="791D7E"/>
                  </a:solidFill>
                  <a:latin typeface="Overpass Mono" pitchFamily="49" charset="77"/>
                </a:rPr>
                <a:t>‘</a:t>
              </a:r>
              <a:r>
                <a:rPr lang="en-GB" sz="2400" spc="-150">
                  <a:solidFill>
                    <a:srgbClr val="791D7E"/>
                  </a:solidFill>
                  <a:latin typeface="Overpass Mono" pitchFamily="49" charset="77"/>
                </a:rPr>
                <a:t>Data brokers’ track and analyse large sets of information including personal data, which they can sell to businesses, such as retailers</a:t>
              </a:r>
              <a:r>
                <a:rPr lang="en-US" sz="2400" spc="-150" smtClean="0">
                  <a:solidFill>
                    <a:srgbClr val="791D7E"/>
                  </a:solidFill>
                  <a:latin typeface="Overpass Mono" pitchFamily="49" charset="77"/>
                </a:rPr>
                <a:t>.</a:t>
              </a:r>
              <a:endParaRPr lang="en-US" sz="2400" spc="-150" dirty="0">
                <a:solidFill>
                  <a:srgbClr val="791D7E"/>
                </a:solidFill>
                <a:latin typeface="Overpass Mono" pitchFamily="49" charset="77"/>
              </a:endParaRPr>
            </a:p>
          </p:txBody>
        </p:sp>
      </p:grpSp>
    </p:spTree>
    <p:extLst>
      <p:ext uri="{BB962C8B-B14F-4D97-AF65-F5344CB8AC3E}">
        <p14:creationId xmlns:p14="http://schemas.microsoft.com/office/powerpoint/2010/main" val="915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xmlns="" id="{F04F7F25-0F13-B546-95F5-760CD73013BD}"/>
              </a:ext>
            </a:extLst>
          </p:cNvPr>
          <p:cNvGrpSpPr/>
          <p:nvPr/>
        </p:nvGrpSpPr>
        <p:grpSpPr>
          <a:xfrm>
            <a:off x="-226437" y="-203521"/>
            <a:ext cx="16484025" cy="9347521"/>
            <a:chOff x="-226437" y="-203521"/>
            <a:chExt cx="16484025" cy="9347521"/>
          </a:xfrm>
        </p:grpSpPr>
        <p:grpSp>
          <p:nvGrpSpPr>
            <p:cNvPr id="121" name="Group 120">
              <a:extLst>
                <a:ext uri="{FF2B5EF4-FFF2-40B4-BE49-F238E27FC236}">
                  <a16:creationId xmlns:a16="http://schemas.microsoft.com/office/drawing/2014/main" xmlns="" id="{C404EED4-EE4D-D94D-848E-81F2FEB35C09}"/>
                </a:ext>
              </a:extLst>
            </p:cNvPr>
            <p:cNvGrpSpPr/>
            <p:nvPr/>
          </p:nvGrpSpPr>
          <p:grpSpPr>
            <a:xfrm>
              <a:off x="-226437" y="-203521"/>
              <a:ext cx="13847756" cy="6957012"/>
              <a:chOff x="-226437" y="-203521"/>
              <a:chExt cx="13847756" cy="6957012"/>
            </a:xfrm>
          </p:grpSpPr>
          <p:sp>
            <p:nvSpPr>
              <p:cNvPr id="135" name="Rectangle 134">
                <a:extLst>
                  <a:ext uri="{FF2B5EF4-FFF2-40B4-BE49-F238E27FC236}">
                    <a16:creationId xmlns:a16="http://schemas.microsoft.com/office/drawing/2014/main" xmlns="" id="{F2B4C6B6-CFB9-0F49-BCC3-59E63598F530}"/>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36" name="Title 1">
                <a:extLst>
                  <a:ext uri="{FF2B5EF4-FFF2-40B4-BE49-F238E27FC236}">
                    <a16:creationId xmlns:a16="http://schemas.microsoft.com/office/drawing/2014/main" xmlns="" id="{E680B992-C8CD-564A-BBC1-B9E682878C56}"/>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137" name="Group 136">
                <a:extLst>
                  <a:ext uri="{FF2B5EF4-FFF2-40B4-BE49-F238E27FC236}">
                    <a16:creationId xmlns:a16="http://schemas.microsoft.com/office/drawing/2014/main" xmlns="" id="{E429449C-F203-2F4A-B442-981A42D5E28F}"/>
                  </a:ext>
                </a:extLst>
              </p:cNvPr>
              <p:cNvGrpSpPr/>
              <p:nvPr/>
            </p:nvGrpSpPr>
            <p:grpSpPr>
              <a:xfrm>
                <a:off x="2465806" y="2471814"/>
                <a:ext cx="11155513" cy="4281677"/>
                <a:chOff x="2465806" y="2471814"/>
                <a:chExt cx="11155513" cy="4281677"/>
              </a:xfrm>
            </p:grpSpPr>
            <p:sp>
              <p:nvSpPr>
                <p:cNvPr id="138" name="Rectangle 137">
                  <a:extLst>
                    <a:ext uri="{FF2B5EF4-FFF2-40B4-BE49-F238E27FC236}">
                      <a16:creationId xmlns:a16="http://schemas.microsoft.com/office/drawing/2014/main" xmlns="" id="{6197074C-D3D6-2948-AEFB-8527177B8CDF}"/>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xmlns="" id="{4B0D5CCB-9524-464B-B89D-C9D8A5CC07E8}"/>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 Placeholder 9">
                  <a:extLst>
                    <a:ext uri="{FF2B5EF4-FFF2-40B4-BE49-F238E27FC236}">
                      <a16:creationId xmlns:a16="http://schemas.microsoft.com/office/drawing/2014/main" xmlns="" id="{7DBD2EA3-699E-704E-AE59-E8CC3ED6ACA7}"/>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141" name="Group 140">
                  <a:extLst>
                    <a:ext uri="{FF2B5EF4-FFF2-40B4-BE49-F238E27FC236}">
                      <a16:creationId xmlns:a16="http://schemas.microsoft.com/office/drawing/2014/main" xmlns="" id="{EC6E0C5A-486B-A242-B346-31CA75D3A513}"/>
                    </a:ext>
                  </a:extLst>
                </p:cNvPr>
                <p:cNvGrpSpPr/>
                <p:nvPr/>
              </p:nvGrpSpPr>
              <p:grpSpPr>
                <a:xfrm>
                  <a:off x="2588325" y="2559452"/>
                  <a:ext cx="366748" cy="366748"/>
                  <a:chOff x="2118558" y="2663960"/>
                  <a:chExt cx="366748" cy="366748"/>
                </a:xfrm>
              </p:grpSpPr>
              <p:sp>
                <p:nvSpPr>
                  <p:cNvPr id="148" name="Rectangle 147">
                    <a:extLst>
                      <a:ext uri="{FF2B5EF4-FFF2-40B4-BE49-F238E27FC236}">
                        <a16:creationId xmlns:a16="http://schemas.microsoft.com/office/drawing/2014/main" xmlns="" id="{709B39FA-1B4C-D542-BA00-27806CF07292}"/>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9" name="Straight Connector 148">
                    <a:extLst>
                      <a:ext uri="{FF2B5EF4-FFF2-40B4-BE49-F238E27FC236}">
                        <a16:creationId xmlns:a16="http://schemas.microsoft.com/office/drawing/2014/main" xmlns="" id="{B3BC661F-B8BD-9D4A-9BA9-BD76274173A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xmlns="" id="{0141B18D-25C5-8140-8FD9-7595C9F3D8A9}"/>
                    </a:ext>
                  </a:extLst>
                </p:cNvPr>
                <p:cNvGrpSpPr/>
                <p:nvPr/>
              </p:nvGrpSpPr>
              <p:grpSpPr>
                <a:xfrm>
                  <a:off x="12721193" y="2565426"/>
                  <a:ext cx="776902" cy="366748"/>
                  <a:chOff x="10581098" y="2669934"/>
                  <a:chExt cx="776902" cy="366748"/>
                </a:xfrm>
              </p:grpSpPr>
              <p:sp>
                <p:nvSpPr>
                  <p:cNvPr id="144" name="Rectangle 143">
                    <a:extLst>
                      <a:ext uri="{FF2B5EF4-FFF2-40B4-BE49-F238E27FC236}">
                        <a16:creationId xmlns:a16="http://schemas.microsoft.com/office/drawing/2014/main" xmlns="" id="{0D670C42-F89A-4547-89D0-E8CD5F074169}"/>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xmlns="" id="{14CA106D-72EE-7545-A336-21A257A84018}"/>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riangle 145">
                    <a:extLst>
                      <a:ext uri="{FF2B5EF4-FFF2-40B4-BE49-F238E27FC236}">
                        <a16:creationId xmlns:a16="http://schemas.microsoft.com/office/drawing/2014/main" xmlns="" id="{9AA95CF9-FC7A-B64C-9E6F-180BE10188E5}"/>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iangle 146">
                    <a:extLst>
                      <a:ext uri="{FF2B5EF4-FFF2-40B4-BE49-F238E27FC236}">
                        <a16:creationId xmlns:a16="http://schemas.microsoft.com/office/drawing/2014/main" xmlns="" id="{3093C689-1DB6-144E-A401-79DD6945DC20}"/>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Text Placeholder 12">
                  <a:extLst>
                    <a:ext uri="{FF2B5EF4-FFF2-40B4-BE49-F238E27FC236}">
                      <a16:creationId xmlns:a16="http://schemas.microsoft.com/office/drawing/2014/main" xmlns="" id="{154AB197-9283-804A-B386-F7C8CE071453}"/>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might be the cons of giving away personal data?</a:t>
                  </a:r>
                </a:p>
              </p:txBody>
            </p:sp>
          </p:grpSp>
        </p:grpSp>
        <p:sp>
          <p:nvSpPr>
            <p:cNvPr id="122" name="Rectangle 121">
              <a:extLst>
                <a:ext uri="{FF2B5EF4-FFF2-40B4-BE49-F238E27FC236}">
                  <a16:creationId xmlns:a16="http://schemas.microsoft.com/office/drawing/2014/main" xmlns="" id="{A8DEF1EC-8C9C-F541-881C-1C53123ABDD1}"/>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3" name="Group 122">
              <a:extLst>
                <a:ext uri="{FF2B5EF4-FFF2-40B4-BE49-F238E27FC236}">
                  <a16:creationId xmlns:a16="http://schemas.microsoft.com/office/drawing/2014/main" xmlns="" id="{0B172B7F-BE92-D949-A1E2-BAC8CFBC5387}"/>
                </a:ext>
              </a:extLst>
            </p:cNvPr>
            <p:cNvGrpSpPr/>
            <p:nvPr/>
          </p:nvGrpSpPr>
          <p:grpSpPr>
            <a:xfrm>
              <a:off x="750242" y="1970561"/>
              <a:ext cx="4783675" cy="4898144"/>
              <a:chOff x="3169770" y="4990838"/>
              <a:chExt cx="4783675" cy="4898144"/>
            </a:xfrm>
          </p:grpSpPr>
          <p:sp>
            <p:nvSpPr>
              <p:cNvPr id="132" name="Rectangle 131">
                <a:extLst>
                  <a:ext uri="{FF2B5EF4-FFF2-40B4-BE49-F238E27FC236}">
                    <a16:creationId xmlns:a16="http://schemas.microsoft.com/office/drawing/2014/main" xmlns="" id="{F734DC0D-17F9-8A4C-9584-0A2C28C5CB8F}"/>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33" name="Picture 132">
                <a:extLst>
                  <a:ext uri="{FF2B5EF4-FFF2-40B4-BE49-F238E27FC236}">
                    <a16:creationId xmlns:a16="http://schemas.microsoft.com/office/drawing/2014/main" xmlns="" id="{BD02323C-29DE-AD4C-9259-E9F7CFF48B7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4" name="Title 1">
                <a:extLst>
                  <a:ext uri="{FF2B5EF4-FFF2-40B4-BE49-F238E27FC236}">
                    <a16:creationId xmlns:a16="http://schemas.microsoft.com/office/drawing/2014/main" xmlns="" id="{06BA864F-59EE-AF43-97BF-4CC7AFFE6C8B}"/>
                  </a:ext>
                </a:extLst>
              </p:cNvPr>
              <p:cNvSpPr txBox="1">
                <a:spLocks/>
              </p:cNvSpPr>
              <p:nvPr/>
            </p:nvSpPr>
            <p:spPr>
              <a:xfrm>
                <a:off x="3868790" y="5711107"/>
                <a:ext cx="3041272"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Sometimes our personal data can be used in ways we don’t expect or don’t even know about.</a:t>
                </a:r>
              </a:p>
            </p:txBody>
          </p:sp>
        </p:grpSp>
        <p:grpSp>
          <p:nvGrpSpPr>
            <p:cNvPr id="124" name="Group 123">
              <a:extLst>
                <a:ext uri="{FF2B5EF4-FFF2-40B4-BE49-F238E27FC236}">
                  <a16:creationId xmlns:a16="http://schemas.microsoft.com/office/drawing/2014/main" xmlns="" id="{A2015295-E94B-6742-84DC-8CF4D0879492}"/>
                </a:ext>
              </a:extLst>
            </p:cNvPr>
            <p:cNvGrpSpPr/>
            <p:nvPr/>
          </p:nvGrpSpPr>
          <p:grpSpPr>
            <a:xfrm>
              <a:off x="5802250" y="1970561"/>
              <a:ext cx="4783675" cy="4898144"/>
              <a:chOff x="3169770" y="4990838"/>
              <a:chExt cx="4783675" cy="4898144"/>
            </a:xfrm>
          </p:grpSpPr>
          <p:sp>
            <p:nvSpPr>
              <p:cNvPr id="129" name="Rectangle 128">
                <a:extLst>
                  <a:ext uri="{FF2B5EF4-FFF2-40B4-BE49-F238E27FC236}">
                    <a16:creationId xmlns:a16="http://schemas.microsoft.com/office/drawing/2014/main" xmlns="" id="{4A6E2BC0-7F9A-6849-9BE9-24FBB11B0029}"/>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30" name="Picture 129">
                <a:extLst>
                  <a:ext uri="{FF2B5EF4-FFF2-40B4-BE49-F238E27FC236}">
                    <a16:creationId xmlns:a16="http://schemas.microsoft.com/office/drawing/2014/main" xmlns="" id="{A8CE977A-E90F-A544-A6C8-CA81D31924D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1" name="Title 1">
                <a:extLst>
                  <a:ext uri="{FF2B5EF4-FFF2-40B4-BE49-F238E27FC236}">
                    <a16:creationId xmlns:a16="http://schemas.microsoft.com/office/drawing/2014/main" xmlns="" id="{8CE8B047-EE7D-804C-8CBF-952267FE4E9E}"/>
                  </a:ext>
                </a:extLst>
              </p:cNvPr>
              <p:cNvSpPr txBox="1">
                <a:spLocks/>
              </p:cNvSpPr>
              <p:nvPr/>
            </p:nvSpPr>
            <p:spPr>
              <a:xfrm>
                <a:off x="3708532" y="5711107"/>
                <a:ext cx="3361788"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Companies want to know the things people like and dislike, how they spend their time, and what they buy.</a:t>
                </a:r>
              </a:p>
            </p:txBody>
          </p:sp>
        </p:grpSp>
        <p:grpSp>
          <p:nvGrpSpPr>
            <p:cNvPr id="125" name="Group 124">
              <a:extLst>
                <a:ext uri="{FF2B5EF4-FFF2-40B4-BE49-F238E27FC236}">
                  <a16:creationId xmlns:a16="http://schemas.microsoft.com/office/drawing/2014/main" xmlns="" id="{F022B1EF-3AB3-6D43-A82F-63D27EA0A9C3}"/>
                </a:ext>
              </a:extLst>
            </p:cNvPr>
            <p:cNvGrpSpPr/>
            <p:nvPr/>
          </p:nvGrpSpPr>
          <p:grpSpPr>
            <a:xfrm>
              <a:off x="10949534" y="1970561"/>
              <a:ext cx="4783675" cy="4898144"/>
              <a:chOff x="3169770" y="4990838"/>
              <a:chExt cx="4783675" cy="4898144"/>
            </a:xfrm>
          </p:grpSpPr>
          <p:sp>
            <p:nvSpPr>
              <p:cNvPr id="126" name="Rectangle 125">
                <a:extLst>
                  <a:ext uri="{FF2B5EF4-FFF2-40B4-BE49-F238E27FC236}">
                    <a16:creationId xmlns:a16="http://schemas.microsoft.com/office/drawing/2014/main" xmlns="" id="{53A42705-DE65-1546-A7EF-E6B5E7D8B621}"/>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27" name="Picture 126">
                <a:extLst>
                  <a:ext uri="{FF2B5EF4-FFF2-40B4-BE49-F238E27FC236}">
                    <a16:creationId xmlns:a16="http://schemas.microsoft.com/office/drawing/2014/main" xmlns="" id="{D439DB4A-7FAA-4843-ACE9-E9383AAA87F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28" name="Title 1">
                <a:extLst>
                  <a:ext uri="{FF2B5EF4-FFF2-40B4-BE49-F238E27FC236}">
                    <a16:creationId xmlns:a16="http://schemas.microsoft.com/office/drawing/2014/main" xmlns="" id="{E3507611-B550-A742-80C8-FA04D7198F19}"/>
                  </a:ext>
                </a:extLst>
              </p:cNvPr>
              <p:cNvSpPr txBox="1">
                <a:spLocks/>
              </p:cNvSpPr>
              <p:nvPr/>
            </p:nvSpPr>
            <p:spPr>
              <a:xfrm>
                <a:off x="3570409" y="5711107"/>
                <a:ext cx="3638034"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‘Data brokers’ track and </a:t>
                </a:r>
                <a:r>
                  <a:rPr lang="en-US" sz="2400" spc="-150" dirty="0" err="1">
                    <a:solidFill>
                      <a:srgbClr val="791D7E"/>
                    </a:solidFill>
                    <a:latin typeface="Overpass Mono" pitchFamily="49" charset="77"/>
                  </a:rPr>
                  <a:t>analyse</a:t>
                </a:r>
                <a:r>
                  <a:rPr lang="en-US" sz="2400" spc="-150" dirty="0">
                    <a:solidFill>
                      <a:srgbClr val="791D7E"/>
                    </a:solidFill>
                    <a:latin typeface="Overpass Mono" pitchFamily="49" charset="77"/>
                  </a:rPr>
                  <a:t> large sets of </a:t>
                </a:r>
                <a:r>
                  <a:rPr lang="en-US" sz="2400" spc="-150" dirty="0" err="1">
                    <a:solidFill>
                      <a:srgbClr val="791D7E"/>
                    </a:solidFill>
                    <a:latin typeface="Overpass Mono" pitchFamily="49" charset="77"/>
                  </a:rPr>
                  <a:t>anonymised</a:t>
                </a:r>
                <a:r>
                  <a:rPr lang="en-US" sz="2400" spc="-150" dirty="0">
                    <a:solidFill>
                      <a:srgbClr val="791D7E"/>
                    </a:solidFill>
                    <a:latin typeface="Overpass Mono" pitchFamily="49" charset="77"/>
                  </a:rPr>
                  <a:t> personal data, which they can sell to businesses, such as retailers.</a:t>
                </a:r>
              </a:p>
            </p:txBody>
          </p:sp>
        </p:grpSp>
      </p:grpSp>
      <p:sp>
        <p:nvSpPr>
          <p:cNvPr id="150" name="Rectangle 149">
            <a:extLst>
              <a:ext uri="{FF2B5EF4-FFF2-40B4-BE49-F238E27FC236}">
                <a16:creationId xmlns:a16="http://schemas.microsoft.com/office/drawing/2014/main" xmlns="" id="{FDFEE0A9-5AFF-BC49-9582-F4032FB368C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xmlns="" id="{6C79457F-6C27-B049-8D74-217D9C63AD27}"/>
              </a:ext>
            </a:extLst>
          </p:cNvPr>
          <p:cNvGrpSpPr/>
          <p:nvPr/>
        </p:nvGrpSpPr>
        <p:grpSpPr>
          <a:xfrm>
            <a:off x="-226437" y="-203521"/>
            <a:ext cx="12342237" cy="4927921"/>
            <a:chOff x="-226437" y="-203521"/>
            <a:chExt cx="12342237" cy="4927921"/>
          </a:xfrm>
        </p:grpSpPr>
        <p:sp>
          <p:nvSpPr>
            <p:cNvPr id="34" name="Rectangle 33">
              <a:extLst>
                <a:ext uri="{FF2B5EF4-FFF2-40B4-BE49-F238E27FC236}">
                  <a16:creationId xmlns:a16="http://schemas.microsoft.com/office/drawing/2014/main" xmlns="" id="{57C75C2E-A2CF-324E-9C13-D49727F45DFD}"/>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Title 1">
              <a:extLst>
                <a:ext uri="{FF2B5EF4-FFF2-40B4-BE49-F238E27FC236}">
                  <a16:creationId xmlns:a16="http://schemas.microsoft.com/office/drawing/2014/main" xmlns="" id="{B3D5C508-7386-4246-A2AE-AF46D98B2AD4}"/>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grpSp>
        <p:nvGrpSpPr>
          <p:cNvPr id="5" name="Group 4">
            <a:extLst>
              <a:ext uri="{FF2B5EF4-FFF2-40B4-BE49-F238E27FC236}">
                <a16:creationId xmlns:a16="http://schemas.microsoft.com/office/drawing/2014/main" xmlns="" id="{06C809EA-B186-1F45-A07E-FFDF9225EFB3}"/>
              </a:ext>
            </a:extLst>
          </p:cNvPr>
          <p:cNvGrpSpPr/>
          <p:nvPr/>
        </p:nvGrpSpPr>
        <p:grpSpPr>
          <a:xfrm>
            <a:off x="956798" y="1975120"/>
            <a:ext cx="5778004" cy="4246217"/>
            <a:chOff x="951506" y="2950691"/>
            <a:chExt cx="7015148" cy="4891797"/>
          </a:xfrm>
        </p:grpSpPr>
        <p:sp>
          <p:nvSpPr>
            <p:cNvPr id="6" name="Rectangle 5">
              <a:extLst>
                <a:ext uri="{FF2B5EF4-FFF2-40B4-BE49-F238E27FC236}">
                  <a16:creationId xmlns:a16="http://schemas.microsoft.com/office/drawing/2014/main" xmlns="" id="{94E58075-1668-2047-A7C8-53F9FF09DA63}"/>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A5294FA1-A0FA-BC42-BD97-938401F34C5B}"/>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xmlns="" id="{2446BD80-D4E6-A64B-B881-0B9FF72DD4E9}"/>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xmlns="" id="{9655007B-A756-0A4F-ADA5-544118A493A1}"/>
                </a:ext>
              </a:extLst>
            </p:cNvPr>
            <p:cNvGrpSpPr/>
            <p:nvPr/>
          </p:nvGrpSpPr>
          <p:grpSpPr>
            <a:xfrm>
              <a:off x="1195318" y="3194409"/>
              <a:ext cx="758376" cy="204343"/>
              <a:chOff x="2886740" y="1651000"/>
              <a:chExt cx="651096" cy="175437"/>
            </a:xfrm>
          </p:grpSpPr>
          <p:sp>
            <p:nvSpPr>
              <p:cNvPr id="12" name="Oval 11">
                <a:extLst>
                  <a:ext uri="{FF2B5EF4-FFF2-40B4-BE49-F238E27FC236}">
                    <a16:creationId xmlns:a16="http://schemas.microsoft.com/office/drawing/2014/main" xmlns="" id="{CAB0D3DB-5371-4D4F-8068-1AA6BEE6955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4034103C-A024-174C-A9A3-2F0C846202E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9A5008E0-0798-D449-A6D3-12164663ABB7}"/>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a:extLst>
                <a:ext uri="{FF2B5EF4-FFF2-40B4-BE49-F238E27FC236}">
                  <a16:creationId xmlns:a16="http://schemas.microsoft.com/office/drawing/2014/main" xmlns="" id="{00D5E8CE-9EEC-2A49-84C7-531D03A502E1}"/>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xmlns="" id="{1AD4AA0D-C1E0-7348-9527-EDDCB3D03082}"/>
                </a:ext>
              </a:extLst>
            </p:cNvPr>
            <p:cNvSpPr txBox="1">
              <a:spLocks/>
            </p:cNvSpPr>
            <p:nvPr/>
          </p:nvSpPr>
          <p:spPr>
            <a:xfrm>
              <a:off x="1399662" y="4152666"/>
              <a:ext cx="56377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Why is this personal data so valuable to businesses?</a:t>
              </a:r>
            </a:p>
          </p:txBody>
        </p:sp>
      </p:grpSp>
      <p:grpSp>
        <p:nvGrpSpPr>
          <p:cNvPr id="66" name="Group 65">
            <a:extLst>
              <a:ext uri="{FF2B5EF4-FFF2-40B4-BE49-F238E27FC236}">
                <a16:creationId xmlns:a16="http://schemas.microsoft.com/office/drawing/2014/main" xmlns="" id="{C38D69A8-C4BD-B949-8461-724E5F53CBB5}"/>
              </a:ext>
            </a:extLst>
          </p:cNvPr>
          <p:cNvGrpSpPr/>
          <p:nvPr/>
        </p:nvGrpSpPr>
        <p:grpSpPr>
          <a:xfrm>
            <a:off x="4831123" y="4427223"/>
            <a:ext cx="5778004" cy="4246217"/>
            <a:chOff x="951506" y="2950691"/>
            <a:chExt cx="7015148" cy="4891797"/>
          </a:xfrm>
        </p:grpSpPr>
        <p:sp>
          <p:nvSpPr>
            <p:cNvPr id="67" name="Rectangle 66">
              <a:extLst>
                <a:ext uri="{FF2B5EF4-FFF2-40B4-BE49-F238E27FC236}">
                  <a16:creationId xmlns:a16="http://schemas.microsoft.com/office/drawing/2014/main" xmlns="" id="{B620C473-4221-9E44-953D-38038E1B5348}"/>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xmlns="" id="{3D294EE7-A81D-D14E-8284-680C9C255F72}"/>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xmlns="" id="{33A27A8D-9752-2749-BCCC-3EB03FB4DF8B}"/>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xmlns="" id="{80F19B45-40C2-5A4D-92F1-B59774E368AB}"/>
                </a:ext>
              </a:extLst>
            </p:cNvPr>
            <p:cNvGrpSpPr/>
            <p:nvPr/>
          </p:nvGrpSpPr>
          <p:grpSpPr>
            <a:xfrm>
              <a:off x="1195318" y="3194409"/>
              <a:ext cx="758376" cy="204343"/>
              <a:chOff x="2886740" y="1651000"/>
              <a:chExt cx="651096" cy="175437"/>
            </a:xfrm>
          </p:grpSpPr>
          <p:sp>
            <p:nvSpPr>
              <p:cNvPr id="73" name="Oval 72">
                <a:extLst>
                  <a:ext uri="{FF2B5EF4-FFF2-40B4-BE49-F238E27FC236}">
                    <a16:creationId xmlns:a16="http://schemas.microsoft.com/office/drawing/2014/main" xmlns="" id="{D7B5B83E-7249-2C49-9BB2-15BF74275E83}"/>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49185403-6E91-C940-A2C0-82ABA2658BC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A14D06B1-7E71-1449-9A43-668F19544EE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ounded Rectangle 70">
              <a:extLst>
                <a:ext uri="{FF2B5EF4-FFF2-40B4-BE49-F238E27FC236}">
                  <a16:creationId xmlns:a16="http://schemas.microsoft.com/office/drawing/2014/main" xmlns="" id="{FC77801B-B4FF-2647-B039-C46657CF8D5B}"/>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itle 1">
              <a:extLst>
                <a:ext uri="{FF2B5EF4-FFF2-40B4-BE49-F238E27FC236}">
                  <a16:creationId xmlns:a16="http://schemas.microsoft.com/office/drawing/2014/main" xmlns="" id="{9EE38835-3402-CC40-A8DD-ED0B3D7DBFC2}"/>
                </a:ext>
              </a:extLst>
            </p:cNvPr>
            <p:cNvSpPr txBox="1">
              <a:spLocks/>
            </p:cNvSpPr>
            <p:nvPr/>
          </p:nvSpPr>
          <p:spPr>
            <a:xfrm>
              <a:off x="1399662" y="4152666"/>
              <a:ext cx="5041091"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2"/>
              </a:pPr>
              <a:r>
                <a:rPr lang="en-GB" sz="2400" dirty="0">
                  <a:solidFill>
                    <a:schemeClr val="dk1"/>
                  </a:solidFill>
                  <a:latin typeface="Overpass Mono" pitchFamily="49" charset="77"/>
                  <a:ea typeface="Calibri"/>
                  <a:cs typeface="Calibri"/>
                  <a:sym typeface="Calibri"/>
                </a:rPr>
                <a:t>How comfortable are you with your data being shared and why? </a:t>
              </a:r>
            </a:p>
          </p:txBody>
        </p:sp>
      </p:grpSp>
      <p:grpSp>
        <p:nvGrpSpPr>
          <p:cNvPr id="76" name="Group 75">
            <a:extLst>
              <a:ext uri="{FF2B5EF4-FFF2-40B4-BE49-F238E27FC236}">
                <a16:creationId xmlns:a16="http://schemas.microsoft.com/office/drawing/2014/main" xmlns="" id="{F7793D20-CD1F-4942-B6C7-80C6402B2D83}"/>
              </a:ext>
            </a:extLst>
          </p:cNvPr>
          <p:cNvGrpSpPr/>
          <p:nvPr/>
        </p:nvGrpSpPr>
        <p:grpSpPr>
          <a:xfrm>
            <a:off x="9474617" y="2445025"/>
            <a:ext cx="5778004" cy="4246217"/>
            <a:chOff x="951506" y="2950691"/>
            <a:chExt cx="7015148" cy="4891797"/>
          </a:xfrm>
        </p:grpSpPr>
        <p:sp>
          <p:nvSpPr>
            <p:cNvPr id="77" name="Rectangle 76">
              <a:extLst>
                <a:ext uri="{FF2B5EF4-FFF2-40B4-BE49-F238E27FC236}">
                  <a16:creationId xmlns:a16="http://schemas.microsoft.com/office/drawing/2014/main" xmlns="" id="{992799B3-722D-3346-A076-58B2BA725247}"/>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xmlns="" id="{E9DB80DA-FAD8-4A43-AFC0-D0E867B1F205}"/>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xmlns="" id="{DD30B5F4-D68B-964D-98A1-2F91C924E319}"/>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xmlns="" id="{BE2B5AD3-6E86-3A40-9702-E5FCA38D4ED9}"/>
                </a:ext>
              </a:extLst>
            </p:cNvPr>
            <p:cNvGrpSpPr/>
            <p:nvPr/>
          </p:nvGrpSpPr>
          <p:grpSpPr>
            <a:xfrm>
              <a:off x="1195318" y="3194409"/>
              <a:ext cx="758376" cy="204343"/>
              <a:chOff x="2886740" y="1651000"/>
              <a:chExt cx="651096" cy="175437"/>
            </a:xfrm>
          </p:grpSpPr>
          <p:sp>
            <p:nvSpPr>
              <p:cNvPr id="83" name="Oval 82">
                <a:extLst>
                  <a:ext uri="{FF2B5EF4-FFF2-40B4-BE49-F238E27FC236}">
                    <a16:creationId xmlns:a16="http://schemas.microsoft.com/office/drawing/2014/main" xmlns="" id="{19A21BC5-202D-5F46-8480-9C59B5BB78F8}"/>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xmlns="" id="{77B525A5-593D-6047-9DC5-AEC7F8300CFC}"/>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xmlns="" id="{626CD094-7134-DB4C-8865-4FE833714BA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ounded Rectangle 80">
              <a:extLst>
                <a:ext uri="{FF2B5EF4-FFF2-40B4-BE49-F238E27FC236}">
                  <a16:creationId xmlns:a16="http://schemas.microsoft.com/office/drawing/2014/main" xmlns="" id="{BC7971AC-4FEF-544C-B174-8DB6D4E1621A}"/>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itle 1">
              <a:extLst>
                <a:ext uri="{FF2B5EF4-FFF2-40B4-BE49-F238E27FC236}">
                  <a16:creationId xmlns:a16="http://schemas.microsoft.com/office/drawing/2014/main" xmlns="" id="{74A46DB6-8363-D84D-A2D1-740D5E528427}"/>
                </a:ext>
              </a:extLst>
            </p:cNvPr>
            <p:cNvSpPr txBox="1">
              <a:spLocks/>
            </p:cNvSpPr>
            <p:nvPr/>
          </p:nvSpPr>
          <p:spPr>
            <a:xfrm>
              <a:off x="1399663" y="4152666"/>
              <a:ext cx="5420926"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Can you think of any more risks of sharing personal data?</a:t>
              </a:r>
            </a:p>
          </p:txBody>
        </p:sp>
      </p:grpSp>
    </p:spTree>
    <p:extLst>
      <p:ext uri="{BB962C8B-B14F-4D97-AF65-F5344CB8AC3E}">
        <p14:creationId xmlns:p14="http://schemas.microsoft.com/office/powerpoint/2010/main" val="41427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p:cTn id="20" dur="500" fill="hold"/>
                                        <p:tgtEl>
                                          <p:spTgt spid="66"/>
                                        </p:tgtEl>
                                        <p:attrNameLst>
                                          <p:attrName>ppt_w</p:attrName>
                                        </p:attrNameLst>
                                      </p:cBhvr>
                                      <p:tavLst>
                                        <p:tav tm="0">
                                          <p:val>
                                            <p:fltVal val="0"/>
                                          </p:val>
                                        </p:tav>
                                        <p:tav tm="100000">
                                          <p:val>
                                            <p:strVal val="#ppt_w"/>
                                          </p:val>
                                        </p:tav>
                                      </p:tavLst>
                                    </p:anim>
                                    <p:anim calcmode="lin" valueType="num">
                                      <p:cBhvr>
                                        <p:cTn id="21" dur="500" fill="hold"/>
                                        <p:tgtEl>
                                          <p:spTgt spid="66"/>
                                        </p:tgtEl>
                                        <p:attrNameLst>
                                          <p:attrName>ppt_h</p:attrName>
                                        </p:attrNameLst>
                                      </p:cBhvr>
                                      <p:tavLst>
                                        <p:tav tm="0">
                                          <p:val>
                                            <p:fltVal val="0"/>
                                          </p:val>
                                        </p:tav>
                                        <p:tav tm="100000">
                                          <p:val>
                                            <p:strVal val="#ppt_h"/>
                                          </p:val>
                                        </p:tav>
                                      </p:tavLst>
                                    </p:anim>
                                    <p:animEffect transition="in" filter="fad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xmlns="" id="{2CEA8A4D-8EDB-924D-855E-4EA19CE3127E}"/>
              </a:ext>
            </a:extLst>
          </p:cNvPr>
          <p:cNvGrpSpPr/>
          <p:nvPr/>
        </p:nvGrpSpPr>
        <p:grpSpPr>
          <a:xfrm>
            <a:off x="-226437" y="-203521"/>
            <a:ext cx="15479058" cy="8876961"/>
            <a:chOff x="-226437" y="-203521"/>
            <a:chExt cx="15479058" cy="8876961"/>
          </a:xfrm>
        </p:grpSpPr>
        <p:sp>
          <p:nvSpPr>
            <p:cNvPr id="49" name="Rectangle 48">
              <a:extLst>
                <a:ext uri="{FF2B5EF4-FFF2-40B4-BE49-F238E27FC236}">
                  <a16:creationId xmlns:a16="http://schemas.microsoft.com/office/drawing/2014/main" xmlns="" id="{03747E6E-200B-A142-B305-7BF4D8F3A52A}"/>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0" name="Group 49">
              <a:extLst>
                <a:ext uri="{FF2B5EF4-FFF2-40B4-BE49-F238E27FC236}">
                  <a16:creationId xmlns:a16="http://schemas.microsoft.com/office/drawing/2014/main" xmlns="" id="{95368C9B-DD1E-A345-8AFA-61AB4A0113E6}"/>
                </a:ext>
              </a:extLst>
            </p:cNvPr>
            <p:cNvGrpSpPr/>
            <p:nvPr/>
          </p:nvGrpSpPr>
          <p:grpSpPr>
            <a:xfrm>
              <a:off x="956798" y="1975120"/>
              <a:ext cx="5778004" cy="4246217"/>
              <a:chOff x="951506" y="2950691"/>
              <a:chExt cx="7015148" cy="4891797"/>
            </a:xfrm>
          </p:grpSpPr>
          <p:sp>
            <p:nvSpPr>
              <p:cNvPr id="92" name="Rectangle 91">
                <a:extLst>
                  <a:ext uri="{FF2B5EF4-FFF2-40B4-BE49-F238E27FC236}">
                    <a16:creationId xmlns:a16="http://schemas.microsoft.com/office/drawing/2014/main" xmlns="" id="{C78FB1D5-1DC5-1140-BADF-A568B324C6F4}"/>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xmlns="" id="{DA4473D7-7329-6440-8F37-3DB6CC9D1FA8}"/>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a:extLst>
                  <a:ext uri="{FF2B5EF4-FFF2-40B4-BE49-F238E27FC236}">
                    <a16:creationId xmlns:a16="http://schemas.microsoft.com/office/drawing/2014/main" xmlns="" id="{C29F0DAC-976E-DF48-A8A0-448BAF5E122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xmlns="" id="{9BA174D5-0091-CC4B-936D-E0F0F1D9C354}"/>
                  </a:ext>
                </a:extLst>
              </p:cNvPr>
              <p:cNvGrpSpPr/>
              <p:nvPr/>
            </p:nvGrpSpPr>
            <p:grpSpPr>
              <a:xfrm>
                <a:off x="1195318" y="3194409"/>
                <a:ext cx="758376" cy="204343"/>
                <a:chOff x="2886740" y="1651000"/>
                <a:chExt cx="651096" cy="175437"/>
              </a:xfrm>
            </p:grpSpPr>
            <p:sp>
              <p:nvSpPr>
                <p:cNvPr id="98" name="Oval 97">
                  <a:extLst>
                    <a:ext uri="{FF2B5EF4-FFF2-40B4-BE49-F238E27FC236}">
                      <a16:creationId xmlns:a16="http://schemas.microsoft.com/office/drawing/2014/main" xmlns="" id="{C0B12EC3-90F6-834E-B4D5-41B3E63CDC7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xmlns="" id="{DB864B56-3030-A748-8467-F6C50C3FC5F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xmlns="" id="{4A68AF37-260A-DB45-8902-39A343848DB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ounded Rectangle 95">
                <a:extLst>
                  <a:ext uri="{FF2B5EF4-FFF2-40B4-BE49-F238E27FC236}">
                    <a16:creationId xmlns:a16="http://schemas.microsoft.com/office/drawing/2014/main" xmlns="" id="{78CBDEF9-4AB3-1843-8699-39460FA2C353}"/>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itle 1">
                <a:extLst>
                  <a:ext uri="{FF2B5EF4-FFF2-40B4-BE49-F238E27FC236}">
                    <a16:creationId xmlns:a16="http://schemas.microsoft.com/office/drawing/2014/main" xmlns="" id="{0AC31557-157F-D64E-A011-E4BE7793DC8C}"/>
                  </a:ext>
                </a:extLst>
              </p:cNvPr>
              <p:cNvSpPr txBox="1">
                <a:spLocks/>
              </p:cNvSpPr>
              <p:nvPr/>
            </p:nvSpPr>
            <p:spPr>
              <a:xfrm>
                <a:off x="1399662" y="4152666"/>
                <a:ext cx="56377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Why is this personal data so valuable to businesses?</a:t>
                </a:r>
              </a:p>
            </p:txBody>
          </p:sp>
        </p:grpSp>
        <p:sp>
          <p:nvSpPr>
            <p:cNvPr id="51" name="Title 1">
              <a:extLst>
                <a:ext uri="{FF2B5EF4-FFF2-40B4-BE49-F238E27FC236}">
                  <a16:creationId xmlns:a16="http://schemas.microsoft.com/office/drawing/2014/main" xmlns="" id="{6CD8945C-5D18-C64D-9E7C-77528BF6F04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52" name="Group 51">
              <a:extLst>
                <a:ext uri="{FF2B5EF4-FFF2-40B4-BE49-F238E27FC236}">
                  <a16:creationId xmlns:a16="http://schemas.microsoft.com/office/drawing/2014/main" xmlns="" id="{22527517-11FF-EB4F-86E3-9D7BA5886205}"/>
                </a:ext>
              </a:extLst>
            </p:cNvPr>
            <p:cNvGrpSpPr/>
            <p:nvPr/>
          </p:nvGrpSpPr>
          <p:grpSpPr>
            <a:xfrm>
              <a:off x="4831123" y="4427223"/>
              <a:ext cx="5778004" cy="4246217"/>
              <a:chOff x="951506" y="2950691"/>
              <a:chExt cx="7015148" cy="4891797"/>
            </a:xfrm>
          </p:grpSpPr>
          <p:sp>
            <p:nvSpPr>
              <p:cNvPr id="63" name="Rectangle 62">
                <a:extLst>
                  <a:ext uri="{FF2B5EF4-FFF2-40B4-BE49-F238E27FC236}">
                    <a16:creationId xmlns:a16="http://schemas.microsoft.com/office/drawing/2014/main" xmlns="" id="{03657CC1-302E-0045-BA87-9530D592FC07}"/>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xmlns="" id="{F6256C6F-364B-7446-9643-BBAF1ACF2D96}"/>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xmlns="" id="{90098B28-FC0B-4745-B1EA-176153B183ED}"/>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xmlns="" id="{36AE6013-F628-0349-81BE-8F649C04183F}"/>
                  </a:ext>
                </a:extLst>
              </p:cNvPr>
              <p:cNvGrpSpPr/>
              <p:nvPr/>
            </p:nvGrpSpPr>
            <p:grpSpPr>
              <a:xfrm>
                <a:off x="1195318" y="3194409"/>
                <a:ext cx="758376" cy="204343"/>
                <a:chOff x="2886740" y="1651000"/>
                <a:chExt cx="651096" cy="175437"/>
              </a:xfrm>
            </p:grpSpPr>
            <p:sp>
              <p:nvSpPr>
                <p:cNvPr id="89" name="Oval 88">
                  <a:extLst>
                    <a:ext uri="{FF2B5EF4-FFF2-40B4-BE49-F238E27FC236}">
                      <a16:creationId xmlns:a16="http://schemas.microsoft.com/office/drawing/2014/main" xmlns="" id="{028D4238-9060-5A48-9A5E-8C498E793526}"/>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xmlns="" id="{853BA5FD-4E53-5140-AB20-3142CCCA965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xmlns="" id="{C201FAA0-80F1-3746-ADFE-44C68C78153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ounded Rectangle 86">
                <a:extLst>
                  <a:ext uri="{FF2B5EF4-FFF2-40B4-BE49-F238E27FC236}">
                    <a16:creationId xmlns:a16="http://schemas.microsoft.com/office/drawing/2014/main" xmlns="" id="{6397E484-B3C4-1844-B185-92ADBCB9E1B3}"/>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itle 1">
                <a:extLst>
                  <a:ext uri="{FF2B5EF4-FFF2-40B4-BE49-F238E27FC236}">
                    <a16:creationId xmlns:a16="http://schemas.microsoft.com/office/drawing/2014/main" xmlns="" id="{8F8641BC-AFFA-8946-937F-2E7E19872CB9}"/>
                  </a:ext>
                </a:extLst>
              </p:cNvPr>
              <p:cNvSpPr txBox="1">
                <a:spLocks/>
              </p:cNvSpPr>
              <p:nvPr/>
            </p:nvSpPr>
            <p:spPr>
              <a:xfrm>
                <a:off x="1399662" y="4152666"/>
                <a:ext cx="5041091"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2"/>
                </a:pPr>
                <a:r>
                  <a:rPr lang="en-GB" sz="2400" dirty="0">
                    <a:solidFill>
                      <a:schemeClr val="dk1"/>
                    </a:solidFill>
                    <a:latin typeface="Overpass Mono" pitchFamily="49" charset="77"/>
                    <a:ea typeface="Calibri"/>
                    <a:cs typeface="Calibri"/>
                    <a:sym typeface="Calibri"/>
                  </a:rPr>
                  <a:t>How comfortable are you with your data being shared and why? </a:t>
                </a:r>
              </a:p>
            </p:txBody>
          </p:sp>
        </p:grpSp>
        <p:grpSp>
          <p:nvGrpSpPr>
            <p:cNvPr id="53" name="Group 52">
              <a:extLst>
                <a:ext uri="{FF2B5EF4-FFF2-40B4-BE49-F238E27FC236}">
                  <a16:creationId xmlns:a16="http://schemas.microsoft.com/office/drawing/2014/main" xmlns="" id="{89B63030-4CC4-F04A-85E9-79ADEB69F5AB}"/>
                </a:ext>
              </a:extLst>
            </p:cNvPr>
            <p:cNvGrpSpPr/>
            <p:nvPr/>
          </p:nvGrpSpPr>
          <p:grpSpPr>
            <a:xfrm>
              <a:off x="9474617" y="2445025"/>
              <a:ext cx="5778004" cy="4246217"/>
              <a:chOff x="951506" y="2950691"/>
              <a:chExt cx="7015148" cy="4891797"/>
            </a:xfrm>
          </p:grpSpPr>
          <p:sp>
            <p:nvSpPr>
              <p:cNvPr id="54" name="Rectangle 53">
                <a:extLst>
                  <a:ext uri="{FF2B5EF4-FFF2-40B4-BE49-F238E27FC236}">
                    <a16:creationId xmlns:a16="http://schemas.microsoft.com/office/drawing/2014/main" xmlns="" id="{1D60E07F-8BC7-204A-85B3-1A9F64D8CD3F}"/>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xmlns="" id="{2B0EF1A2-B25F-5C4E-9136-992FAD9BC681}"/>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xmlns="" id="{3E0F45A2-E1C9-5048-86E2-1476A2B0917F}"/>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xmlns="" id="{6ECD3787-B3D7-7642-8FDB-2378832D921A}"/>
                  </a:ext>
                </a:extLst>
              </p:cNvPr>
              <p:cNvGrpSpPr/>
              <p:nvPr/>
            </p:nvGrpSpPr>
            <p:grpSpPr>
              <a:xfrm>
                <a:off x="1195318" y="3194409"/>
                <a:ext cx="758376" cy="204343"/>
                <a:chOff x="2886740" y="1651000"/>
                <a:chExt cx="651096" cy="175437"/>
              </a:xfrm>
            </p:grpSpPr>
            <p:sp>
              <p:nvSpPr>
                <p:cNvPr id="60" name="Oval 59">
                  <a:extLst>
                    <a:ext uri="{FF2B5EF4-FFF2-40B4-BE49-F238E27FC236}">
                      <a16:creationId xmlns:a16="http://schemas.microsoft.com/office/drawing/2014/main" xmlns="" id="{07C3782E-E74D-4543-9AB9-3758D0CC6F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xmlns="" id="{2D27D067-6F9C-9740-87E1-C75ED8D5677E}"/>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xmlns="" id="{B78D9CCC-B3D5-094E-9DEE-7799558B8F46}"/>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ed Rectangle 57">
                <a:extLst>
                  <a:ext uri="{FF2B5EF4-FFF2-40B4-BE49-F238E27FC236}">
                    <a16:creationId xmlns:a16="http://schemas.microsoft.com/office/drawing/2014/main" xmlns="" id="{7FFD83FE-622C-6F4E-A6CD-57EDAF986A2D}"/>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itle 1">
                <a:extLst>
                  <a:ext uri="{FF2B5EF4-FFF2-40B4-BE49-F238E27FC236}">
                    <a16:creationId xmlns:a16="http://schemas.microsoft.com/office/drawing/2014/main" xmlns="" id="{B8B2ED04-CCF4-1748-BB77-D339F1257EEC}"/>
                  </a:ext>
                </a:extLst>
              </p:cNvPr>
              <p:cNvSpPr txBox="1">
                <a:spLocks/>
              </p:cNvSpPr>
              <p:nvPr/>
            </p:nvSpPr>
            <p:spPr>
              <a:xfrm>
                <a:off x="1399663" y="4152666"/>
                <a:ext cx="5420926"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Can you think of any more risks of sharing personal data?</a:t>
                </a:r>
              </a:p>
            </p:txBody>
          </p:sp>
        </p:grpSp>
      </p:grpSp>
      <p:sp>
        <p:nvSpPr>
          <p:cNvPr id="34" name="Rectangle 33">
            <a:extLst>
              <a:ext uri="{FF2B5EF4-FFF2-40B4-BE49-F238E27FC236}">
                <a16:creationId xmlns:a16="http://schemas.microsoft.com/office/drawing/2014/main" xmlns="" id="{5E25869C-DAF4-6942-9739-6D77F52E6C0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xmlns="" id="{333DCF96-4D48-DC42-B020-DEB906CE8BA9}"/>
              </a:ext>
            </a:extLst>
          </p:cNvPr>
          <p:cNvGrpSpPr/>
          <p:nvPr/>
        </p:nvGrpSpPr>
        <p:grpSpPr>
          <a:xfrm>
            <a:off x="2465806" y="2713394"/>
            <a:ext cx="11155513" cy="4383275"/>
            <a:chOff x="2035553" y="2593255"/>
            <a:chExt cx="11155513" cy="4383275"/>
          </a:xfrm>
        </p:grpSpPr>
        <p:sp>
          <p:nvSpPr>
            <p:cNvPr id="36" name="Rectangle 35">
              <a:extLst>
                <a:ext uri="{FF2B5EF4-FFF2-40B4-BE49-F238E27FC236}">
                  <a16:creationId xmlns:a16="http://schemas.microsoft.com/office/drawing/2014/main" xmlns="" id="{C66794EF-A694-4C4C-8BCF-0A5EB71783B5}"/>
                </a:ext>
              </a:extLst>
            </p:cNvPr>
            <p:cNvSpPr/>
            <p:nvPr/>
          </p:nvSpPr>
          <p:spPr>
            <a:xfrm>
              <a:off x="2035553" y="2593255"/>
              <a:ext cx="11155513" cy="4281677"/>
            </a:xfrm>
            <a:prstGeom prst="rect">
              <a:avLst/>
            </a:prstGeom>
            <a:solidFill>
              <a:schemeClr val="bg1"/>
            </a:solidFill>
            <a:ln w="508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F14E4E2C-5D11-1646-89E3-A215ADFE51F2}"/>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xmlns="" id="{10E1BFCF-D9D1-A147-9533-5BC144D29BF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Challenge</a:t>
              </a:r>
              <a:endParaRPr lang="en-US" sz="2800" dirty="0"/>
            </a:p>
          </p:txBody>
        </p:sp>
        <p:grpSp>
          <p:nvGrpSpPr>
            <p:cNvPr id="39" name="Group 38">
              <a:extLst>
                <a:ext uri="{FF2B5EF4-FFF2-40B4-BE49-F238E27FC236}">
                  <a16:creationId xmlns:a16="http://schemas.microsoft.com/office/drawing/2014/main" xmlns="" id="{7DC3BDAB-CE49-594A-9477-3E7E5F59CB99}"/>
                </a:ext>
              </a:extLst>
            </p:cNvPr>
            <p:cNvGrpSpPr/>
            <p:nvPr/>
          </p:nvGrpSpPr>
          <p:grpSpPr>
            <a:xfrm>
              <a:off x="2165160" y="2673805"/>
              <a:ext cx="366748" cy="366748"/>
              <a:chOff x="2125646" y="2656872"/>
              <a:chExt cx="366748" cy="366748"/>
            </a:xfrm>
          </p:grpSpPr>
          <p:sp>
            <p:nvSpPr>
              <p:cNvPr id="46" name="Rectangle 45">
                <a:extLst>
                  <a:ext uri="{FF2B5EF4-FFF2-40B4-BE49-F238E27FC236}">
                    <a16:creationId xmlns:a16="http://schemas.microsoft.com/office/drawing/2014/main" xmlns="" id="{DCC9B99E-704F-3849-A829-0EA991A00681}"/>
                  </a:ext>
                </a:extLst>
              </p:cNvPr>
              <p:cNvSpPr/>
              <p:nvPr/>
            </p:nvSpPr>
            <p:spPr>
              <a:xfrm>
                <a:off x="2125646"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xmlns="" id="{BD2F5A88-5E5A-3D44-B6F5-F279D449BE4B}"/>
                  </a:ext>
                </a:extLst>
              </p:cNvPr>
              <p:cNvCxnSpPr>
                <a:cxnSpLocks/>
              </p:cNvCxnSpPr>
              <p:nvPr/>
            </p:nvCxnSpPr>
            <p:spPr>
              <a:xfrm>
                <a:off x="2217333" y="2840246"/>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xmlns="" id="{52FCF1E8-3235-194C-AB96-1711243F3CCD}"/>
                </a:ext>
              </a:extLst>
            </p:cNvPr>
            <p:cNvGrpSpPr/>
            <p:nvPr/>
          </p:nvGrpSpPr>
          <p:grpSpPr>
            <a:xfrm>
              <a:off x="12258285" y="2673805"/>
              <a:ext cx="776902" cy="366748"/>
              <a:chOff x="10548443" y="2656872"/>
              <a:chExt cx="776902" cy="366748"/>
            </a:xfrm>
          </p:grpSpPr>
          <p:sp>
            <p:nvSpPr>
              <p:cNvPr id="42" name="Rectangle 41">
                <a:extLst>
                  <a:ext uri="{FF2B5EF4-FFF2-40B4-BE49-F238E27FC236}">
                    <a16:creationId xmlns:a16="http://schemas.microsoft.com/office/drawing/2014/main" xmlns="" id="{9759BBED-5961-1E49-A976-8C1E871818D3}"/>
                  </a:ext>
                </a:extLst>
              </p:cNvPr>
              <p:cNvSpPr/>
              <p:nvPr/>
            </p:nvSpPr>
            <p:spPr>
              <a:xfrm>
                <a:off x="10548443"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FB22E30E-2BD3-9B4A-9365-6E9D9FABFCEF}"/>
                  </a:ext>
                </a:extLst>
              </p:cNvPr>
              <p:cNvSpPr/>
              <p:nvPr/>
            </p:nvSpPr>
            <p:spPr>
              <a:xfrm>
                <a:off x="10958597"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xmlns="" id="{920C48EB-B64C-FB4D-AFA2-2050A4F12592}"/>
                  </a:ext>
                </a:extLst>
              </p:cNvPr>
              <p:cNvSpPr/>
              <p:nvPr/>
            </p:nvSpPr>
            <p:spPr>
              <a:xfrm>
                <a:off x="11062984"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iangle 44">
                <a:extLst>
                  <a:ext uri="{FF2B5EF4-FFF2-40B4-BE49-F238E27FC236}">
                    <a16:creationId xmlns:a16="http://schemas.microsoft.com/office/drawing/2014/main" xmlns="" id="{A3F822C5-9B63-C344-8B68-92757E28309A}"/>
                  </a:ext>
                </a:extLst>
              </p:cNvPr>
              <p:cNvSpPr/>
              <p:nvPr/>
            </p:nvSpPr>
            <p:spPr>
              <a:xfrm rot="10800000">
                <a:off x="10652830"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12">
              <a:extLst>
                <a:ext uri="{FF2B5EF4-FFF2-40B4-BE49-F238E27FC236}">
                  <a16:creationId xmlns:a16="http://schemas.microsoft.com/office/drawing/2014/main" xmlns="" id="{4BAD69D1-2C2B-794B-B971-C980042DC5BA}"/>
                </a:ext>
              </a:extLst>
            </p:cNvPr>
            <p:cNvSpPr txBox="1">
              <a:spLocks/>
            </p:cNvSpPr>
            <p:nvPr/>
          </p:nvSpPr>
          <p:spPr>
            <a:xfrm>
              <a:off x="2704058" y="4011547"/>
              <a:ext cx="9684221" cy="296498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pPr>
              <a:r>
                <a:rPr lang="en-GB" sz="2400" dirty="0">
                  <a:solidFill>
                    <a:srgbClr val="019967"/>
                  </a:solidFill>
                </a:rPr>
                <a:t>Challenge:</a:t>
              </a:r>
            </a:p>
            <a:p>
              <a:pPr>
                <a:lnSpc>
                  <a:spcPct val="120000"/>
                </a:lnSpc>
                <a:spcBef>
                  <a:spcPts val="0"/>
                </a:spcBef>
              </a:pPr>
              <a:r>
                <a:rPr lang="en-GB" sz="2400" b="0" dirty="0">
                  <a:solidFill>
                    <a:srgbClr val="019967"/>
                  </a:solidFill>
                </a:rPr>
                <a:t>What is GDPR and how does it link to the sharing of personal data? Is it a good thing there are more rules in this area? Why or why not?</a:t>
              </a:r>
            </a:p>
          </p:txBody>
        </p:sp>
      </p:grpSp>
    </p:spTree>
    <p:extLst>
      <p:ext uri="{BB962C8B-B14F-4D97-AF65-F5344CB8AC3E}">
        <p14:creationId xmlns:p14="http://schemas.microsoft.com/office/powerpoint/2010/main" val="354956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53" presetClass="entr" presetSubtype="16"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500" fill="hold"/>
                                        <p:tgtEl>
                                          <p:spTgt spid="35"/>
                                        </p:tgtEl>
                                        <p:attrNameLst>
                                          <p:attrName>ppt_w</p:attrName>
                                        </p:attrNameLst>
                                      </p:cBhvr>
                                      <p:tavLst>
                                        <p:tav tm="0">
                                          <p:val>
                                            <p:fltVal val="0"/>
                                          </p:val>
                                        </p:tav>
                                        <p:tav tm="100000">
                                          <p:val>
                                            <p:strVal val="#ppt_w"/>
                                          </p:val>
                                        </p:tav>
                                      </p:tavLst>
                                    </p:anim>
                                    <p:anim calcmode="lin" valueType="num">
                                      <p:cBhvr>
                                        <p:cTn id="11" dur="500" fill="hold"/>
                                        <p:tgtEl>
                                          <p:spTgt spid="35"/>
                                        </p:tgtEl>
                                        <p:attrNameLst>
                                          <p:attrName>ppt_h</p:attrName>
                                        </p:attrNameLst>
                                      </p:cBhvr>
                                      <p:tavLst>
                                        <p:tav tm="0">
                                          <p:val>
                                            <p:fltVal val="0"/>
                                          </p:val>
                                        </p:tav>
                                        <p:tav tm="100000">
                                          <p:val>
                                            <p:strVal val="#ppt_h"/>
                                          </p:val>
                                        </p:tav>
                                      </p:tavLst>
                                    </p:anim>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B15A50F-E2F9-7140-B84C-3DC24A83429F}"/>
              </a:ext>
            </a:extLst>
          </p:cNvPr>
          <p:cNvSpPr/>
          <p:nvPr/>
        </p:nvSpPr>
        <p:spPr>
          <a:xfrm>
            <a:off x="4493198" y="3691677"/>
            <a:ext cx="7144998" cy="21768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Rectangle 26">
            <a:extLst>
              <a:ext uri="{FF2B5EF4-FFF2-40B4-BE49-F238E27FC236}">
                <a16:creationId xmlns:a16="http://schemas.microsoft.com/office/drawing/2014/main" xmlns="" id="{3B3026BD-56B0-C349-8773-B11576E8C7F7}"/>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8" name="Title 1">
            <a:extLst>
              <a:ext uri="{FF2B5EF4-FFF2-40B4-BE49-F238E27FC236}">
                <a16:creationId xmlns:a16="http://schemas.microsoft.com/office/drawing/2014/main" xmlns="" id="{320F27FF-DA2D-0D4F-ACA0-C4B9214361A4}"/>
              </a:ext>
            </a:extLst>
          </p:cNvPr>
          <p:cNvSpPr txBox="1">
            <a:spLocks/>
          </p:cNvSpPr>
          <p:nvPr/>
        </p:nvSpPr>
        <p:spPr>
          <a:xfrm>
            <a:off x="5136474" y="3980911"/>
            <a:ext cx="6516010" cy="1664918"/>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Erin’s personal data is collected to build a profile of her interests</a:t>
            </a:r>
          </a:p>
        </p:txBody>
      </p:sp>
      <p:grpSp>
        <p:nvGrpSpPr>
          <p:cNvPr id="5" name="Group 4">
            <a:extLst>
              <a:ext uri="{FF2B5EF4-FFF2-40B4-BE49-F238E27FC236}">
                <a16:creationId xmlns:a16="http://schemas.microsoft.com/office/drawing/2014/main" xmlns="" id="{42111B93-9BB4-264E-9C16-50ED58908B14}"/>
              </a:ext>
            </a:extLst>
          </p:cNvPr>
          <p:cNvGrpSpPr/>
          <p:nvPr/>
        </p:nvGrpSpPr>
        <p:grpSpPr>
          <a:xfrm>
            <a:off x="1668461" y="816529"/>
            <a:ext cx="3548088" cy="2294936"/>
            <a:chOff x="1668461" y="816529"/>
            <a:chExt cx="3548088" cy="2294936"/>
          </a:xfrm>
        </p:grpSpPr>
        <p:sp>
          <p:nvSpPr>
            <p:cNvPr id="41" name="Rectangle 40">
              <a:extLst>
                <a:ext uri="{FF2B5EF4-FFF2-40B4-BE49-F238E27FC236}">
                  <a16:creationId xmlns:a16="http://schemas.microsoft.com/office/drawing/2014/main" xmlns="" id="{2E4D6407-1C96-2244-8C97-130EFD99E5E7}"/>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3" name="Title 1">
              <a:extLst>
                <a:ext uri="{FF2B5EF4-FFF2-40B4-BE49-F238E27FC236}">
                  <a16:creationId xmlns:a16="http://schemas.microsoft.com/office/drawing/2014/main" xmlns="" id="{0655568F-4830-FE4F-8653-28ED2D789035}"/>
                </a:ext>
              </a:extLst>
            </p:cNvPr>
            <p:cNvSpPr txBox="1">
              <a:spLocks/>
            </p:cNvSpPr>
            <p:nvPr/>
          </p:nvSpPr>
          <p:spPr>
            <a:xfrm>
              <a:off x="1973198"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likes a climate change campaign page on social media </a:t>
              </a:r>
            </a:p>
          </p:txBody>
        </p:sp>
      </p:grpSp>
      <p:grpSp>
        <p:nvGrpSpPr>
          <p:cNvPr id="6" name="Group 5">
            <a:extLst>
              <a:ext uri="{FF2B5EF4-FFF2-40B4-BE49-F238E27FC236}">
                <a16:creationId xmlns:a16="http://schemas.microsoft.com/office/drawing/2014/main" xmlns="" id="{F16E9DFE-2677-5C42-B198-299225639CBD}"/>
              </a:ext>
            </a:extLst>
          </p:cNvPr>
          <p:cNvGrpSpPr/>
          <p:nvPr/>
        </p:nvGrpSpPr>
        <p:grpSpPr>
          <a:xfrm>
            <a:off x="6384247" y="816529"/>
            <a:ext cx="3548088" cy="2294936"/>
            <a:chOff x="6384247" y="816529"/>
            <a:chExt cx="3548088" cy="2294936"/>
          </a:xfrm>
        </p:grpSpPr>
        <p:sp>
          <p:nvSpPr>
            <p:cNvPr id="45" name="Rectangle 44">
              <a:extLst>
                <a:ext uri="{FF2B5EF4-FFF2-40B4-BE49-F238E27FC236}">
                  <a16:creationId xmlns:a16="http://schemas.microsoft.com/office/drawing/2014/main" xmlns="" id="{9AFD70BD-93EB-AE47-AA3B-113FAAEA689D}"/>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Title 1">
              <a:extLst>
                <a:ext uri="{FF2B5EF4-FFF2-40B4-BE49-F238E27FC236}">
                  <a16:creationId xmlns:a16="http://schemas.microsoft.com/office/drawing/2014/main" xmlns="" id="{B4AE3E98-A8AD-C94D-8306-479545BC9A75}"/>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checks into a climate change demonstration</a:t>
              </a:r>
            </a:p>
          </p:txBody>
        </p:sp>
      </p:grpSp>
      <p:grpSp>
        <p:nvGrpSpPr>
          <p:cNvPr id="7" name="Group 6">
            <a:extLst>
              <a:ext uri="{FF2B5EF4-FFF2-40B4-BE49-F238E27FC236}">
                <a16:creationId xmlns:a16="http://schemas.microsoft.com/office/drawing/2014/main" xmlns="" id="{621BFF71-6759-B342-B4AC-BB7EDD7811E5}"/>
              </a:ext>
            </a:extLst>
          </p:cNvPr>
          <p:cNvGrpSpPr/>
          <p:nvPr/>
        </p:nvGrpSpPr>
        <p:grpSpPr>
          <a:xfrm>
            <a:off x="11100033" y="816529"/>
            <a:ext cx="3548088" cy="2294936"/>
            <a:chOff x="11100033" y="816529"/>
            <a:chExt cx="3548088" cy="2294936"/>
          </a:xfrm>
        </p:grpSpPr>
        <p:sp>
          <p:nvSpPr>
            <p:cNvPr id="47" name="Rectangle 46">
              <a:extLst>
                <a:ext uri="{FF2B5EF4-FFF2-40B4-BE49-F238E27FC236}">
                  <a16:creationId xmlns:a16="http://schemas.microsoft.com/office/drawing/2014/main" xmlns="" id="{073EE427-EF59-6E43-859F-4508CE9F2656}"/>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Title 1">
              <a:extLst>
                <a:ext uri="{FF2B5EF4-FFF2-40B4-BE49-F238E27FC236}">
                  <a16:creationId xmlns:a16="http://schemas.microsoft.com/office/drawing/2014/main" xmlns="" id="{61914A72-3680-9544-85D1-935E82C808AB}"/>
                </a:ext>
              </a:extLst>
            </p:cNvPr>
            <p:cNvSpPr txBox="1">
              <a:spLocks/>
            </p:cNvSpPr>
            <p:nvPr/>
          </p:nvSpPr>
          <p:spPr>
            <a:xfrm>
              <a:off x="11404770"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clicks on a link which takes her to an online blog about climate change</a:t>
              </a:r>
            </a:p>
          </p:txBody>
        </p:sp>
      </p:grpSp>
      <p:grpSp>
        <p:nvGrpSpPr>
          <p:cNvPr id="2" name="Group 1">
            <a:extLst>
              <a:ext uri="{FF2B5EF4-FFF2-40B4-BE49-F238E27FC236}">
                <a16:creationId xmlns:a16="http://schemas.microsoft.com/office/drawing/2014/main" xmlns="" id="{45832EC5-7860-4D45-9D53-2A5255A5E863}"/>
              </a:ext>
            </a:extLst>
          </p:cNvPr>
          <p:cNvGrpSpPr/>
          <p:nvPr/>
        </p:nvGrpSpPr>
        <p:grpSpPr>
          <a:xfrm>
            <a:off x="4945121" y="501371"/>
            <a:ext cx="553390" cy="564420"/>
            <a:chOff x="4945121" y="501371"/>
            <a:chExt cx="553390" cy="564420"/>
          </a:xfrm>
        </p:grpSpPr>
        <p:sp>
          <p:nvSpPr>
            <p:cNvPr id="44" name="Oval 43">
              <a:extLst>
                <a:ext uri="{FF2B5EF4-FFF2-40B4-BE49-F238E27FC236}">
                  <a16:creationId xmlns:a16="http://schemas.microsoft.com/office/drawing/2014/main" xmlns="" id="{6EF08BF8-AABD-AA46-95E5-D194D96AC871}"/>
                </a:ext>
              </a:extLst>
            </p:cNvPr>
            <p:cNvSpPr/>
            <p:nvPr/>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a:extLst>
                <a:ext uri="{FF2B5EF4-FFF2-40B4-BE49-F238E27FC236}">
                  <a16:creationId xmlns:a16="http://schemas.microsoft.com/office/drawing/2014/main" xmlns="" id="{51998815-54BB-2D41-885F-83966029C13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961563" y="501371"/>
              <a:ext cx="517532" cy="517532"/>
            </a:xfrm>
            <a:prstGeom prst="rect">
              <a:avLst/>
            </a:prstGeom>
          </p:spPr>
        </p:pic>
      </p:grpSp>
      <p:grpSp>
        <p:nvGrpSpPr>
          <p:cNvPr id="3" name="Group 2">
            <a:extLst>
              <a:ext uri="{FF2B5EF4-FFF2-40B4-BE49-F238E27FC236}">
                <a16:creationId xmlns:a16="http://schemas.microsoft.com/office/drawing/2014/main" xmlns="" id="{64BFB4BD-0981-454B-846A-83F0B9594396}"/>
              </a:ext>
            </a:extLst>
          </p:cNvPr>
          <p:cNvGrpSpPr/>
          <p:nvPr/>
        </p:nvGrpSpPr>
        <p:grpSpPr>
          <a:xfrm>
            <a:off x="9655640" y="507249"/>
            <a:ext cx="553390" cy="558542"/>
            <a:chOff x="9655640" y="507249"/>
            <a:chExt cx="553390" cy="558542"/>
          </a:xfrm>
        </p:grpSpPr>
        <p:sp>
          <p:nvSpPr>
            <p:cNvPr id="50" name="Oval 49">
              <a:extLst>
                <a:ext uri="{FF2B5EF4-FFF2-40B4-BE49-F238E27FC236}">
                  <a16:creationId xmlns:a16="http://schemas.microsoft.com/office/drawing/2014/main" xmlns="" id="{9D134FE0-2AA0-454E-9FE8-61EF1D8329D9}"/>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a:extLst>
                <a:ext uri="{FF2B5EF4-FFF2-40B4-BE49-F238E27FC236}">
                  <a16:creationId xmlns:a16="http://schemas.microsoft.com/office/drawing/2014/main" xmlns="" id="{EA6278AB-1978-E141-9503-18A5BBE365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680269" y="535378"/>
              <a:ext cx="510906" cy="510906"/>
            </a:xfrm>
            <a:prstGeom prst="rect">
              <a:avLst/>
            </a:prstGeom>
          </p:spPr>
        </p:pic>
      </p:grpSp>
      <p:grpSp>
        <p:nvGrpSpPr>
          <p:cNvPr id="4" name="Group 3">
            <a:extLst>
              <a:ext uri="{FF2B5EF4-FFF2-40B4-BE49-F238E27FC236}">
                <a16:creationId xmlns:a16="http://schemas.microsoft.com/office/drawing/2014/main" xmlns="" id="{1F344CD8-2539-4848-BE7D-4FB5D6C70164}"/>
              </a:ext>
            </a:extLst>
          </p:cNvPr>
          <p:cNvGrpSpPr/>
          <p:nvPr/>
        </p:nvGrpSpPr>
        <p:grpSpPr>
          <a:xfrm>
            <a:off x="14371426" y="507249"/>
            <a:ext cx="553390" cy="558542"/>
            <a:chOff x="14371426" y="507249"/>
            <a:chExt cx="553390" cy="558542"/>
          </a:xfrm>
        </p:grpSpPr>
        <p:sp>
          <p:nvSpPr>
            <p:cNvPr id="51" name="Oval 50">
              <a:extLst>
                <a:ext uri="{FF2B5EF4-FFF2-40B4-BE49-F238E27FC236}">
                  <a16:creationId xmlns:a16="http://schemas.microsoft.com/office/drawing/2014/main" xmlns="" id="{2136EC03-EEC1-814C-9E33-6BACADDC554D}"/>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Graphic 53">
              <a:extLst>
                <a:ext uri="{FF2B5EF4-FFF2-40B4-BE49-F238E27FC236}">
                  <a16:creationId xmlns:a16="http://schemas.microsoft.com/office/drawing/2014/main" xmlns="" id="{D6E3B1AC-9CAF-6F44-B736-16E64C61B59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4371426" y="511697"/>
              <a:ext cx="553390" cy="553390"/>
            </a:xfrm>
            <a:prstGeom prst="rect">
              <a:avLst/>
            </a:prstGeom>
          </p:spPr>
        </p:pic>
      </p:grpSp>
    </p:spTree>
    <p:extLst>
      <p:ext uri="{BB962C8B-B14F-4D97-AF65-F5344CB8AC3E}">
        <p14:creationId xmlns:p14="http://schemas.microsoft.com/office/powerpoint/2010/main" val="226941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B15A50F-E2F9-7140-B84C-3DC24A83429F}"/>
              </a:ext>
            </a:extLst>
          </p:cNvPr>
          <p:cNvSpPr/>
          <p:nvPr/>
        </p:nvSpPr>
        <p:spPr>
          <a:xfrm>
            <a:off x="4493198" y="3691677"/>
            <a:ext cx="7144998" cy="21768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Rectangle 26">
            <a:extLst>
              <a:ext uri="{FF2B5EF4-FFF2-40B4-BE49-F238E27FC236}">
                <a16:creationId xmlns:a16="http://schemas.microsoft.com/office/drawing/2014/main" xmlns="" id="{3B3026BD-56B0-C349-8773-B11576E8C7F7}"/>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8" name="Title 1">
            <a:extLst>
              <a:ext uri="{FF2B5EF4-FFF2-40B4-BE49-F238E27FC236}">
                <a16:creationId xmlns:a16="http://schemas.microsoft.com/office/drawing/2014/main" xmlns="" id="{320F27FF-DA2D-0D4F-ACA0-C4B9214361A4}"/>
              </a:ext>
            </a:extLst>
          </p:cNvPr>
          <p:cNvSpPr txBox="1">
            <a:spLocks/>
          </p:cNvSpPr>
          <p:nvPr/>
        </p:nvSpPr>
        <p:spPr>
          <a:xfrm>
            <a:off x="5136474" y="3980911"/>
            <a:ext cx="6516010" cy="1664918"/>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Erin’s personal data is collected to build a profile of her interests</a:t>
            </a:r>
          </a:p>
        </p:txBody>
      </p:sp>
      <p:sp>
        <p:nvSpPr>
          <p:cNvPr id="41" name="Rectangle 40">
            <a:extLst>
              <a:ext uri="{FF2B5EF4-FFF2-40B4-BE49-F238E27FC236}">
                <a16:creationId xmlns:a16="http://schemas.microsoft.com/office/drawing/2014/main" xmlns="" id="{2E4D6407-1C96-2244-8C97-130EFD99E5E7}"/>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3" name="Title 1">
            <a:extLst>
              <a:ext uri="{FF2B5EF4-FFF2-40B4-BE49-F238E27FC236}">
                <a16:creationId xmlns:a16="http://schemas.microsoft.com/office/drawing/2014/main" xmlns="" id="{0655568F-4830-FE4F-8653-28ED2D789035}"/>
              </a:ext>
            </a:extLst>
          </p:cNvPr>
          <p:cNvSpPr txBox="1">
            <a:spLocks/>
          </p:cNvSpPr>
          <p:nvPr/>
        </p:nvSpPr>
        <p:spPr>
          <a:xfrm>
            <a:off x="1973198"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likes a climate change campaign page on social media </a:t>
            </a:r>
          </a:p>
        </p:txBody>
      </p:sp>
      <p:sp>
        <p:nvSpPr>
          <p:cNvPr id="44" name="Oval 43">
            <a:extLst>
              <a:ext uri="{FF2B5EF4-FFF2-40B4-BE49-F238E27FC236}">
                <a16:creationId xmlns:a16="http://schemas.microsoft.com/office/drawing/2014/main" xmlns="" id="{6EF08BF8-AABD-AA46-95E5-D194D96AC871}"/>
              </a:ext>
            </a:extLst>
          </p:cNvPr>
          <p:cNvSpPr/>
          <p:nvPr/>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9AFD70BD-93EB-AE47-AA3B-113FAAEA689D}"/>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Title 1">
            <a:extLst>
              <a:ext uri="{FF2B5EF4-FFF2-40B4-BE49-F238E27FC236}">
                <a16:creationId xmlns:a16="http://schemas.microsoft.com/office/drawing/2014/main" xmlns="" id="{B4AE3E98-A8AD-C94D-8306-479545BC9A75}"/>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checks into a climate change demonstration</a:t>
            </a:r>
          </a:p>
        </p:txBody>
      </p:sp>
      <p:sp>
        <p:nvSpPr>
          <p:cNvPr id="47" name="Rectangle 46">
            <a:extLst>
              <a:ext uri="{FF2B5EF4-FFF2-40B4-BE49-F238E27FC236}">
                <a16:creationId xmlns:a16="http://schemas.microsoft.com/office/drawing/2014/main" xmlns="" id="{073EE427-EF59-6E43-859F-4508CE9F2656}"/>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Title 1">
            <a:extLst>
              <a:ext uri="{FF2B5EF4-FFF2-40B4-BE49-F238E27FC236}">
                <a16:creationId xmlns:a16="http://schemas.microsoft.com/office/drawing/2014/main" xmlns="" id="{61914A72-3680-9544-85D1-935E82C808AB}"/>
              </a:ext>
            </a:extLst>
          </p:cNvPr>
          <p:cNvSpPr txBox="1">
            <a:spLocks/>
          </p:cNvSpPr>
          <p:nvPr/>
        </p:nvSpPr>
        <p:spPr>
          <a:xfrm>
            <a:off x="11404770"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clicks on a link which takes her to an online blog about climate change</a:t>
            </a:r>
          </a:p>
        </p:txBody>
      </p:sp>
      <p:pic>
        <p:nvPicPr>
          <p:cNvPr id="49" name="Graphic 48">
            <a:extLst>
              <a:ext uri="{FF2B5EF4-FFF2-40B4-BE49-F238E27FC236}">
                <a16:creationId xmlns:a16="http://schemas.microsoft.com/office/drawing/2014/main" xmlns="" id="{51998815-54BB-2D41-885F-83966029C13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961563" y="501371"/>
            <a:ext cx="517532" cy="517532"/>
          </a:xfrm>
          <a:prstGeom prst="rect">
            <a:avLst/>
          </a:prstGeom>
        </p:spPr>
      </p:pic>
      <p:sp>
        <p:nvSpPr>
          <p:cNvPr id="50" name="Oval 49">
            <a:extLst>
              <a:ext uri="{FF2B5EF4-FFF2-40B4-BE49-F238E27FC236}">
                <a16:creationId xmlns:a16="http://schemas.microsoft.com/office/drawing/2014/main" xmlns="" id="{9D134FE0-2AA0-454E-9FE8-61EF1D8329D9}"/>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xmlns="" id="{2136EC03-EEC1-814C-9E33-6BACADDC554D}"/>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a:extLst>
              <a:ext uri="{FF2B5EF4-FFF2-40B4-BE49-F238E27FC236}">
                <a16:creationId xmlns:a16="http://schemas.microsoft.com/office/drawing/2014/main" xmlns="" id="{EA6278AB-1978-E141-9503-18A5BBE365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680269" y="535378"/>
            <a:ext cx="510906" cy="510906"/>
          </a:xfrm>
          <a:prstGeom prst="rect">
            <a:avLst/>
          </a:prstGeom>
        </p:spPr>
      </p:pic>
      <p:pic>
        <p:nvPicPr>
          <p:cNvPr id="54" name="Graphic 53">
            <a:extLst>
              <a:ext uri="{FF2B5EF4-FFF2-40B4-BE49-F238E27FC236}">
                <a16:creationId xmlns:a16="http://schemas.microsoft.com/office/drawing/2014/main" xmlns="" id="{D6E3B1AC-9CAF-6F44-B736-16E64C61B59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4371426" y="511697"/>
            <a:ext cx="553390" cy="553390"/>
          </a:xfrm>
          <a:prstGeom prst="rect">
            <a:avLst/>
          </a:prstGeom>
        </p:spPr>
      </p:pic>
      <p:sp>
        <p:nvSpPr>
          <p:cNvPr id="17" name="Rectangle 16">
            <a:extLst>
              <a:ext uri="{FF2B5EF4-FFF2-40B4-BE49-F238E27FC236}">
                <a16:creationId xmlns:a16="http://schemas.microsoft.com/office/drawing/2014/main" xmlns="" id="{A2BAFE05-4196-6244-85F2-8B37CB0F218D}"/>
              </a:ext>
            </a:extLst>
          </p:cNvPr>
          <p:cNvSpPr/>
          <p:nvPr/>
        </p:nvSpPr>
        <p:spPr>
          <a:xfrm>
            <a:off x="1"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38873E65-D96F-4948-842E-2693972841FA}"/>
              </a:ext>
            </a:extLst>
          </p:cNvPr>
          <p:cNvGrpSpPr/>
          <p:nvPr/>
        </p:nvGrpSpPr>
        <p:grpSpPr>
          <a:xfrm>
            <a:off x="2465806" y="2713394"/>
            <a:ext cx="11155513" cy="4383275"/>
            <a:chOff x="2035553" y="2593255"/>
            <a:chExt cx="11155513" cy="4383275"/>
          </a:xfrm>
        </p:grpSpPr>
        <p:sp>
          <p:nvSpPr>
            <p:cNvPr id="19" name="Rectangle 18">
              <a:extLst>
                <a:ext uri="{FF2B5EF4-FFF2-40B4-BE49-F238E27FC236}">
                  <a16:creationId xmlns:a16="http://schemas.microsoft.com/office/drawing/2014/main" xmlns="" id="{C7F9856A-4610-974F-8AF8-C54A9C8B2C9D}"/>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DB1554D7-07C2-3442-9080-2520136820AB}"/>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9">
              <a:extLst>
                <a:ext uri="{FF2B5EF4-FFF2-40B4-BE49-F238E27FC236}">
                  <a16:creationId xmlns:a16="http://schemas.microsoft.com/office/drawing/2014/main" xmlns="" id="{B77E73DD-1E56-964A-A3C0-147A9B9646C1}"/>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Erin’s Personal Data</a:t>
              </a:r>
              <a:endParaRPr lang="en-US" sz="2800" dirty="0"/>
            </a:p>
          </p:txBody>
        </p:sp>
        <p:grpSp>
          <p:nvGrpSpPr>
            <p:cNvPr id="22" name="Group 21">
              <a:extLst>
                <a:ext uri="{FF2B5EF4-FFF2-40B4-BE49-F238E27FC236}">
                  <a16:creationId xmlns:a16="http://schemas.microsoft.com/office/drawing/2014/main" xmlns="" id="{D37B6700-CD68-304B-85FC-6DBE0D8332E0}"/>
                </a:ext>
              </a:extLst>
            </p:cNvPr>
            <p:cNvGrpSpPr/>
            <p:nvPr/>
          </p:nvGrpSpPr>
          <p:grpSpPr>
            <a:xfrm>
              <a:off x="2165160" y="2673805"/>
              <a:ext cx="366748" cy="366748"/>
              <a:chOff x="2125646" y="2656872"/>
              <a:chExt cx="366748" cy="366748"/>
            </a:xfrm>
          </p:grpSpPr>
          <p:sp>
            <p:nvSpPr>
              <p:cNvPr id="32" name="Rectangle 31">
                <a:extLst>
                  <a:ext uri="{FF2B5EF4-FFF2-40B4-BE49-F238E27FC236}">
                    <a16:creationId xmlns:a16="http://schemas.microsoft.com/office/drawing/2014/main" xmlns="" id="{5FAFB4BC-97A0-4143-A51E-572703105417}"/>
                  </a:ext>
                </a:extLst>
              </p:cNvPr>
              <p:cNvSpPr/>
              <p:nvPr/>
            </p:nvSpPr>
            <p:spPr>
              <a:xfrm>
                <a:off x="2125646"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xmlns="" id="{9028DF41-6585-434B-84E6-DF1D9710CA58}"/>
                  </a:ext>
                </a:extLst>
              </p:cNvPr>
              <p:cNvCxnSpPr>
                <a:cxnSpLocks/>
              </p:cNvCxnSpPr>
              <p:nvPr/>
            </p:nvCxnSpPr>
            <p:spPr>
              <a:xfrm>
                <a:off x="2217333" y="2840246"/>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xmlns="" id="{8630543D-3C1D-2648-9116-047FFA0B7C06}"/>
                </a:ext>
              </a:extLst>
            </p:cNvPr>
            <p:cNvGrpSpPr/>
            <p:nvPr/>
          </p:nvGrpSpPr>
          <p:grpSpPr>
            <a:xfrm>
              <a:off x="12258285" y="2673805"/>
              <a:ext cx="776902" cy="366748"/>
              <a:chOff x="10548443" y="2656872"/>
              <a:chExt cx="776902" cy="366748"/>
            </a:xfrm>
          </p:grpSpPr>
          <p:sp>
            <p:nvSpPr>
              <p:cNvPr id="25" name="Rectangle 24">
                <a:extLst>
                  <a:ext uri="{FF2B5EF4-FFF2-40B4-BE49-F238E27FC236}">
                    <a16:creationId xmlns:a16="http://schemas.microsoft.com/office/drawing/2014/main" xmlns="" id="{DA8EF820-5448-3A41-8CAA-7E3D768D2071}"/>
                  </a:ext>
                </a:extLst>
              </p:cNvPr>
              <p:cNvSpPr/>
              <p:nvPr/>
            </p:nvSpPr>
            <p:spPr>
              <a:xfrm>
                <a:off x="10548443"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CD6795FD-1687-2645-B905-6F9E1349CFBB}"/>
                  </a:ext>
                </a:extLst>
              </p:cNvPr>
              <p:cNvSpPr/>
              <p:nvPr/>
            </p:nvSpPr>
            <p:spPr>
              <a:xfrm>
                <a:off x="10958597"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le 29">
                <a:extLst>
                  <a:ext uri="{FF2B5EF4-FFF2-40B4-BE49-F238E27FC236}">
                    <a16:creationId xmlns:a16="http://schemas.microsoft.com/office/drawing/2014/main" xmlns="" id="{9BFC6A98-9D8E-9041-A63A-A4A8070D8A43}"/>
                  </a:ext>
                </a:extLst>
              </p:cNvPr>
              <p:cNvSpPr/>
              <p:nvPr/>
            </p:nvSpPr>
            <p:spPr>
              <a:xfrm>
                <a:off x="11062984"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xmlns="" id="{A4D82BC5-E7B9-564B-ADD3-2E47A062F8D4}"/>
                  </a:ext>
                </a:extLst>
              </p:cNvPr>
              <p:cNvSpPr/>
              <p:nvPr/>
            </p:nvSpPr>
            <p:spPr>
              <a:xfrm rot="10800000">
                <a:off x="10652830"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12">
              <a:extLst>
                <a:ext uri="{FF2B5EF4-FFF2-40B4-BE49-F238E27FC236}">
                  <a16:creationId xmlns:a16="http://schemas.microsoft.com/office/drawing/2014/main" xmlns="" id="{2A08040C-8536-A54D-B83C-8600875DFEE8}"/>
                </a:ext>
              </a:extLst>
            </p:cNvPr>
            <p:cNvSpPr txBox="1">
              <a:spLocks/>
            </p:cNvSpPr>
            <p:nvPr/>
          </p:nvSpPr>
          <p:spPr>
            <a:xfrm>
              <a:off x="2704058" y="4011547"/>
              <a:ext cx="9684221" cy="296498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Websites and apps use our data to build a profile of our interests. This profile is used to show us targeted adverts that appeal to our preferences.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kinds of adverts do you think Erin will see based upon her online activity?</a:t>
              </a:r>
            </a:p>
          </p:txBody>
        </p:sp>
      </p:grpSp>
    </p:spTree>
    <p:extLst>
      <p:ext uri="{BB962C8B-B14F-4D97-AF65-F5344CB8AC3E}">
        <p14:creationId xmlns:p14="http://schemas.microsoft.com/office/powerpoint/2010/main" val="16978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ED21307-35E1-6147-BC8B-23D576342300}"/>
              </a:ext>
            </a:extLst>
          </p:cNvPr>
          <p:cNvSpPr/>
          <p:nvPr/>
        </p:nvSpPr>
        <p:spPr>
          <a:xfrm>
            <a:off x="4493198" y="3691677"/>
            <a:ext cx="7144998" cy="21768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Rectangle 4">
            <a:extLst>
              <a:ext uri="{FF2B5EF4-FFF2-40B4-BE49-F238E27FC236}">
                <a16:creationId xmlns:a16="http://schemas.microsoft.com/office/drawing/2014/main" xmlns="" id="{E172244C-66A5-5747-8505-EEB1F080596B}"/>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8" name="Title 1">
            <a:extLst>
              <a:ext uri="{FF2B5EF4-FFF2-40B4-BE49-F238E27FC236}">
                <a16:creationId xmlns:a16="http://schemas.microsoft.com/office/drawing/2014/main" xmlns="" id="{15C9E892-8961-904D-BAF2-71915BFD95A3}"/>
              </a:ext>
            </a:extLst>
          </p:cNvPr>
          <p:cNvSpPr txBox="1">
            <a:spLocks/>
          </p:cNvSpPr>
          <p:nvPr/>
        </p:nvSpPr>
        <p:spPr>
          <a:xfrm>
            <a:off x="5136474" y="3980911"/>
            <a:ext cx="6516010" cy="1664918"/>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Erin’s personal data is collected to build a profile of her interests</a:t>
            </a:r>
          </a:p>
        </p:txBody>
      </p:sp>
      <p:grpSp>
        <p:nvGrpSpPr>
          <p:cNvPr id="2" name="Group 1">
            <a:extLst>
              <a:ext uri="{FF2B5EF4-FFF2-40B4-BE49-F238E27FC236}">
                <a16:creationId xmlns:a16="http://schemas.microsoft.com/office/drawing/2014/main" xmlns="" id="{505BDB96-0922-314B-B490-279DCA1D38B9}"/>
              </a:ext>
            </a:extLst>
          </p:cNvPr>
          <p:cNvGrpSpPr/>
          <p:nvPr/>
        </p:nvGrpSpPr>
        <p:grpSpPr>
          <a:xfrm>
            <a:off x="393930" y="6227774"/>
            <a:ext cx="7609858" cy="2378550"/>
            <a:chOff x="393930" y="6227774"/>
            <a:chExt cx="7609858" cy="2378550"/>
          </a:xfrm>
        </p:grpSpPr>
        <p:sp>
          <p:nvSpPr>
            <p:cNvPr id="44" name="Rectangle 43">
              <a:extLst>
                <a:ext uri="{FF2B5EF4-FFF2-40B4-BE49-F238E27FC236}">
                  <a16:creationId xmlns:a16="http://schemas.microsoft.com/office/drawing/2014/main" xmlns="" id="{83F91256-D7BE-A342-BA4B-1D4BE2297398}"/>
                </a:ext>
              </a:extLst>
            </p:cNvPr>
            <p:cNvSpPr/>
            <p:nvPr/>
          </p:nvSpPr>
          <p:spPr>
            <a:xfrm>
              <a:off x="393930" y="6532508"/>
              <a:ext cx="7305124" cy="207381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5" name="Picture 44">
              <a:extLst>
                <a:ext uri="{FF2B5EF4-FFF2-40B4-BE49-F238E27FC236}">
                  <a16:creationId xmlns:a16="http://schemas.microsoft.com/office/drawing/2014/main" xmlns="" id="{41C0DAC2-B13E-9A49-82CA-4C5704F6B8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94320" y="6227774"/>
              <a:ext cx="609468" cy="609468"/>
            </a:xfrm>
            <a:prstGeom prst="rect">
              <a:avLst/>
            </a:prstGeom>
          </p:spPr>
        </p:pic>
        <p:sp>
          <p:nvSpPr>
            <p:cNvPr id="46" name="Title 1">
              <a:extLst>
                <a:ext uri="{FF2B5EF4-FFF2-40B4-BE49-F238E27FC236}">
                  <a16:creationId xmlns:a16="http://schemas.microsoft.com/office/drawing/2014/main" xmlns="" id="{C72CFF93-6216-AB48-A340-B1EDF5A7FF75}"/>
                </a:ext>
              </a:extLst>
            </p:cNvPr>
            <p:cNvSpPr txBox="1">
              <a:spLocks/>
            </p:cNvSpPr>
            <p:nvPr/>
          </p:nvSpPr>
          <p:spPr>
            <a:xfrm>
              <a:off x="512466" y="6667136"/>
              <a:ext cx="7068054" cy="180456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On her social media feed Erin sees videos advertising her local political party’s work on climate change</a:t>
              </a:r>
            </a:p>
          </p:txBody>
        </p:sp>
      </p:grpSp>
      <p:grpSp>
        <p:nvGrpSpPr>
          <p:cNvPr id="70" name="Group 69">
            <a:extLst>
              <a:ext uri="{FF2B5EF4-FFF2-40B4-BE49-F238E27FC236}">
                <a16:creationId xmlns:a16="http://schemas.microsoft.com/office/drawing/2014/main" xmlns="" id="{98009187-317F-0148-A551-44B46496C582}"/>
              </a:ext>
            </a:extLst>
          </p:cNvPr>
          <p:cNvGrpSpPr/>
          <p:nvPr/>
        </p:nvGrpSpPr>
        <p:grpSpPr>
          <a:xfrm>
            <a:off x="8253800" y="6227774"/>
            <a:ext cx="7609858" cy="2378550"/>
            <a:chOff x="8488063" y="6227774"/>
            <a:chExt cx="7609858" cy="2378550"/>
          </a:xfrm>
        </p:grpSpPr>
        <p:sp>
          <p:nvSpPr>
            <p:cNvPr id="48" name="Rectangle 47">
              <a:extLst>
                <a:ext uri="{FF2B5EF4-FFF2-40B4-BE49-F238E27FC236}">
                  <a16:creationId xmlns:a16="http://schemas.microsoft.com/office/drawing/2014/main" xmlns="" id="{CC756822-3657-9745-9895-C6BB36CDB4CE}"/>
                </a:ext>
              </a:extLst>
            </p:cNvPr>
            <p:cNvSpPr/>
            <p:nvPr/>
          </p:nvSpPr>
          <p:spPr>
            <a:xfrm>
              <a:off x="8488063" y="6532508"/>
              <a:ext cx="7305124" cy="207381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9" name="Picture 48">
              <a:extLst>
                <a:ext uri="{FF2B5EF4-FFF2-40B4-BE49-F238E27FC236}">
                  <a16:creationId xmlns:a16="http://schemas.microsoft.com/office/drawing/2014/main" xmlns="" id="{25BA2E0B-7B7C-204D-9215-56F4C393B96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488453" y="6227774"/>
              <a:ext cx="609468" cy="609468"/>
            </a:xfrm>
            <a:prstGeom prst="rect">
              <a:avLst/>
            </a:prstGeom>
          </p:spPr>
        </p:pic>
        <p:sp>
          <p:nvSpPr>
            <p:cNvPr id="50" name="Title 1">
              <a:extLst>
                <a:ext uri="{FF2B5EF4-FFF2-40B4-BE49-F238E27FC236}">
                  <a16:creationId xmlns:a16="http://schemas.microsoft.com/office/drawing/2014/main" xmlns="" id="{B981E395-8D0B-CC4C-9BFA-ECBD51EC2CE6}"/>
                </a:ext>
              </a:extLst>
            </p:cNvPr>
            <p:cNvSpPr txBox="1">
              <a:spLocks/>
            </p:cNvSpPr>
            <p:nvPr/>
          </p:nvSpPr>
          <p:spPr>
            <a:xfrm>
              <a:off x="8606599" y="6667136"/>
              <a:ext cx="7068054" cy="180456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When she goes online Erin keeps seeing adverts for </a:t>
              </a:r>
              <a:r>
                <a:rPr lang="en-US" sz="2400" i="1" spc="-150" dirty="0">
                  <a:solidFill>
                    <a:srgbClr val="791D7E"/>
                  </a:solidFill>
                  <a:latin typeface="Overpass Mono" pitchFamily="49" charset="77"/>
                </a:rPr>
                <a:t>Eco-Warrior</a:t>
              </a:r>
              <a:r>
                <a:rPr lang="en-US" sz="2400" spc="-150" dirty="0">
                  <a:solidFill>
                    <a:srgbClr val="791D7E"/>
                  </a:solidFill>
                  <a:latin typeface="Overpass Mono" pitchFamily="49" charset="77"/>
                </a:rPr>
                <a:t>, a new sustainable clothing brand</a:t>
              </a:r>
            </a:p>
          </p:txBody>
        </p:sp>
      </p:grpSp>
      <p:sp>
        <p:nvSpPr>
          <p:cNvPr id="32" name="Rectangle 31">
            <a:extLst>
              <a:ext uri="{FF2B5EF4-FFF2-40B4-BE49-F238E27FC236}">
                <a16:creationId xmlns:a16="http://schemas.microsoft.com/office/drawing/2014/main" xmlns="" id="{C686EA73-1FF2-8242-B35B-4A9DCE10FD67}"/>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4" name="Title 1">
            <a:extLst>
              <a:ext uri="{FF2B5EF4-FFF2-40B4-BE49-F238E27FC236}">
                <a16:creationId xmlns:a16="http://schemas.microsoft.com/office/drawing/2014/main" xmlns="" id="{836ECEB7-BA3F-CA41-8492-0E1953F35E41}"/>
              </a:ext>
            </a:extLst>
          </p:cNvPr>
          <p:cNvSpPr txBox="1">
            <a:spLocks/>
          </p:cNvSpPr>
          <p:nvPr/>
        </p:nvSpPr>
        <p:spPr>
          <a:xfrm>
            <a:off x="1973198"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likes a climate change campaign page on social media </a:t>
            </a:r>
          </a:p>
        </p:txBody>
      </p:sp>
      <p:sp>
        <p:nvSpPr>
          <p:cNvPr id="55" name="Oval 54">
            <a:extLst>
              <a:ext uri="{FF2B5EF4-FFF2-40B4-BE49-F238E27FC236}">
                <a16:creationId xmlns:a16="http://schemas.microsoft.com/office/drawing/2014/main" xmlns="" id="{EAC1F87E-C8EB-1C46-8EAA-45E1BAAEF332}"/>
              </a:ext>
            </a:extLst>
          </p:cNvPr>
          <p:cNvSpPr/>
          <p:nvPr userDrawn="1"/>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xmlns="" id="{27C17CF3-109F-DD47-970E-FD78698839FE}"/>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8" name="Title 1">
            <a:extLst>
              <a:ext uri="{FF2B5EF4-FFF2-40B4-BE49-F238E27FC236}">
                <a16:creationId xmlns:a16="http://schemas.microsoft.com/office/drawing/2014/main" xmlns="" id="{04A5CBA9-784D-9B49-95A9-3A58C5A960BE}"/>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checks into a climate change demonstration</a:t>
            </a:r>
          </a:p>
        </p:txBody>
      </p:sp>
      <p:sp>
        <p:nvSpPr>
          <p:cNvPr id="40" name="Rectangle 39">
            <a:extLst>
              <a:ext uri="{FF2B5EF4-FFF2-40B4-BE49-F238E27FC236}">
                <a16:creationId xmlns:a16="http://schemas.microsoft.com/office/drawing/2014/main" xmlns="" id="{9F8DBA02-58BD-2343-AD44-89E8444412F2}"/>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2" name="Title 1">
            <a:extLst>
              <a:ext uri="{FF2B5EF4-FFF2-40B4-BE49-F238E27FC236}">
                <a16:creationId xmlns:a16="http://schemas.microsoft.com/office/drawing/2014/main" xmlns="" id="{766A08E7-7D11-6949-AAF7-3817B836FB3F}"/>
              </a:ext>
            </a:extLst>
          </p:cNvPr>
          <p:cNvSpPr txBox="1">
            <a:spLocks/>
          </p:cNvSpPr>
          <p:nvPr/>
        </p:nvSpPr>
        <p:spPr>
          <a:xfrm>
            <a:off x="11404770"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clicks on a link which takes her to an online blog about climate change</a:t>
            </a:r>
          </a:p>
        </p:txBody>
      </p:sp>
      <p:pic>
        <p:nvPicPr>
          <p:cNvPr id="75" name="Graphic 74">
            <a:extLst>
              <a:ext uri="{FF2B5EF4-FFF2-40B4-BE49-F238E27FC236}">
                <a16:creationId xmlns:a16="http://schemas.microsoft.com/office/drawing/2014/main" xmlns="" id="{0E80D13C-F6D0-F442-A456-8E0994C6975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961563" y="501371"/>
            <a:ext cx="517532" cy="517532"/>
          </a:xfrm>
          <a:prstGeom prst="rect">
            <a:avLst/>
          </a:prstGeom>
        </p:spPr>
      </p:pic>
      <p:sp>
        <p:nvSpPr>
          <p:cNvPr id="77" name="Oval 76">
            <a:extLst>
              <a:ext uri="{FF2B5EF4-FFF2-40B4-BE49-F238E27FC236}">
                <a16:creationId xmlns:a16="http://schemas.microsoft.com/office/drawing/2014/main" xmlns="" id="{DF257473-4B31-D440-86E7-6A997B6FAD54}"/>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xmlns="" id="{F66C069D-8D17-B64C-AEB0-35EA465EE6FF}"/>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Graphic 79">
            <a:extLst>
              <a:ext uri="{FF2B5EF4-FFF2-40B4-BE49-F238E27FC236}">
                <a16:creationId xmlns:a16="http://schemas.microsoft.com/office/drawing/2014/main" xmlns="" id="{074E0540-5CFB-6846-80B5-FD728B087F1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680269" y="535378"/>
            <a:ext cx="510906" cy="510906"/>
          </a:xfrm>
          <a:prstGeom prst="rect">
            <a:avLst/>
          </a:prstGeom>
        </p:spPr>
      </p:pic>
      <p:pic>
        <p:nvPicPr>
          <p:cNvPr id="82" name="Graphic 81">
            <a:extLst>
              <a:ext uri="{FF2B5EF4-FFF2-40B4-BE49-F238E27FC236}">
                <a16:creationId xmlns:a16="http://schemas.microsoft.com/office/drawing/2014/main" xmlns="" id="{DAD0285E-205B-804F-AF41-1F597E33BCD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4371426" y="511697"/>
            <a:ext cx="553390" cy="553390"/>
          </a:xfrm>
          <a:prstGeom prst="rect">
            <a:avLst/>
          </a:prstGeom>
        </p:spPr>
      </p:pic>
    </p:spTree>
    <p:extLst>
      <p:ext uri="{BB962C8B-B14F-4D97-AF65-F5344CB8AC3E}">
        <p14:creationId xmlns:p14="http://schemas.microsoft.com/office/powerpoint/2010/main" val="41926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500" fill="hold"/>
                                        <p:tgtEl>
                                          <p:spTgt spid="70"/>
                                        </p:tgtEl>
                                        <p:attrNameLst>
                                          <p:attrName>ppt_w</p:attrName>
                                        </p:attrNameLst>
                                      </p:cBhvr>
                                      <p:tavLst>
                                        <p:tav tm="0">
                                          <p:val>
                                            <p:fltVal val="0"/>
                                          </p:val>
                                        </p:tav>
                                        <p:tav tm="100000">
                                          <p:val>
                                            <p:strVal val="#ppt_w"/>
                                          </p:val>
                                        </p:tav>
                                      </p:tavLst>
                                    </p:anim>
                                    <p:anim calcmode="lin" valueType="num">
                                      <p:cBhvr>
                                        <p:cTn id="15" dur="500" fill="hold"/>
                                        <p:tgtEl>
                                          <p:spTgt spid="70"/>
                                        </p:tgtEl>
                                        <p:attrNameLst>
                                          <p:attrName>ppt_h</p:attrName>
                                        </p:attrNameLst>
                                      </p:cBhvr>
                                      <p:tavLst>
                                        <p:tav tm="0">
                                          <p:val>
                                            <p:fltVal val="0"/>
                                          </p:val>
                                        </p:tav>
                                        <p:tav tm="100000">
                                          <p:val>
                                            <p:strVal val="#ppt_h"/>
                                          </p:val>
                                        </p:tav>
                                      </p:tavLst>
                                    </p:anim>
                                    <p:animEffect transition="in" filter="fade">
                                      <p:cBhvr>
                                        <p:cTn id="1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AE564AC-50FF-9947-A8E6-B315C73A89FF}"/>
              </a:ext>
            </a:extLst>
          </p:cNvPr>
          <p:cNvSpPr/>
          <p:nvPr/>
        </p:nvSpPr>
        <p:spPr>
          <a:xfrm>
            <a:off x="-522800" y="-179304"/>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Title 1">
            <a:extLst>
              <a:ext uri="{FF2B5EF4-FFF2-40B4-BE49-F238E27FC236}">
                <a16:creationId xmlns:a16="http://schemas.microsoft.com/office/drawing/2014/main" xmlns="" id="{85B96E30-A0D6-D049-9337-FCAE2AA54ADC}"/>
              </a:ext>
            </a:extLst>
          </p:cNvPr>
          <p:cNvSpPr txBox="1">
            <a:spLocks/>
          </p:cNvSpPr>
          <p:nvPr/>
        </p:nvSpPr>
        <p:spPr>
          <a:xfrm>
            <a:off x="692201" y="611124"/>
            <a:ext cx="2945521" cy="782373"/>
          </a:xfrm>
          <a:prstGeom prst="rect">
            <a:avLst/>
          </a:prstGeom>
        </p:spPr>
        <p:txBody>
          <a:bodyPr anchor="t"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Discuss:</a:t>
            </a:r>
            <a:endParaRPr lang="en-US" sz="3600" b="1" dirty="0"/>
          </a:p>
        </p:txBody>
      </p:sp>
      <p:grpSp>
        <p:nvGrpSpPr>
          <p:cNvPr id="14" name="Group 13">
            <a:extLst>
              <a:ext uri="{FF2B5EF4-FFF2-40B4-BE49-F238E27FC236}">
                <a16:creationId xmlns:a16="http://schemas.microsoft.com/office/drawing/2014/main" xmlns="" id="{B6E63BCB-4539-B240-9AB7-CD267C130539}"/>
              </a:ext>
            </a:extLst>
          </p:cNvPr>
          <p:cNvGrpSpPr/>
          <p:nvPr/>
        </p:nvGrpSpPr>
        <p:grpSpPr>
          <a:xfrm>
            <a:off x="1188706" y="2104259"/>
            <a:ext cx="7015148" cy="6340565"/>
            <a:chOff x="1188706" y="2104259"/>
            <a:chExt cx="7015148" cy="6340565"/>
          </a:xfrm>
        </p:grpSpPr>
        <p:sp>
          <p:nvSpPr>
            <p:cNvPr id="5" name="Rectangle 4">
              <a:extLst>
                <a:ext uri="{FF2B5EF4-FFF2-40B4-BE49-F238E27FC236}">
                  <a16:creationId xmlns:a16="http://schemas.microsoft.com/office/drawing/2014/main" xmlns="" id="{0BFD8BEC-5DE1-1C4A-AF8A-1FFC8A3A8496}"/>
                </a:ext>
              </a:extLst>
            </p:cNvPr>
            <p:cNvSpPr/>
            <p:nvPr/>
          </p:nvSpPr>
          <p:spPr>
            <a:xfrm>
              <a:off x="1188706" y="2104259"/>
              <a:ext cx="7015148" cy="634056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4B82293F-3582-ED42-A148-DB838993BB20}"/>
                </a:ext>
              </a:extLst>
            </p:cNvPr>
            <p:cNvSpPr/>
            <p:nvPr/>
          </p:nvSpPr>
          <p:spPr>
            <a:xfrm>
              <a:off x="1188706" y="2104259"/>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xmlns="" id="{83B33036-4F88-2548-B169-457BACC92887}"/>
                </a:ext>
              </a:extLst>
            </p:cNvPr>
            <p:cNvSpPr/>
            <p:nvPr/>
          </p:nvSpPr>
          <p:spPr>
            <a:xfrm>
              <a:off x="7848482" y="2966093"/>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xmlns="" id="{AA4848B6-6447-A540-977D-B6D9315BB7BB}"/>
                </a:ext>
              </a:extLst>
            </p:cNvPr>
            <p:cNvGrpSpPr/>
            <p:nvPr/>
          </p:nvGrpSpPr>
          <p:grpSpPr>
            <a:xfrm>
              <a:off x="1432518" y="2347977"/>
              <a:ext cx="758376" cy="204343"/>
              <a:chOff x="2886740" y="1651000"/>
              <a:chExt cx="651096" cy="175437"/>
            </a:xfrm>
          </p:grpSpPr>
          <p:sp>
            <p:nvSpPr>
              <p:cNvPr id="11" name="Oval 10">
                <a:extLst>
                  <a:ext uri="{FF2B5EF4-FFF2-40B4-BE49-F238E27FC236}">
                    <a16:creationId xmlns:a16="http://schemas.microsoft.com/office/drawing/2014/main" xmlns="" id="{8CFEEE4D-5097-F74B-99B2-AB6F1AC0F41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77777034-37DB-5543-A704-44D13F9E9858}"/>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1B12F323-C936-314B-BE8C-5FC6358071F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a:extLst>
                <a:ext uri="{FF2B5EF4-FFF2-40B4-BE49-F238E27FC236}">
                  <a16:creationId xmlns:a16="http://schemas.microsoft.com/office/drawing/2014/main" xmlns="" id="{E1195BBF-D2F5-B74A-9DC4-3C7B6D3FBA61}"/>
                </a:ext>
              </a:extLst>
            </p:cNvPr>
            <p:cNvSpPr/>
            <p:nvPr/>
          </p:nvSpPr>
          <p:spPr>
            <a:xfrm>
              <a:off x="2571848" y="2266594"/>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xmlns="" id="{DE2023E7-6865-094F-8297-866F7D63D6BF}"/>
              </a:ext>
            </a:extLst>
          </p:cNvPr>
          <p:cNvSpPr txBox="1">
            <a:spLocks/>
          </p:cNvSpPr>
          <p:nvPr/>
        </p:nvSpPr>
        <p:spPr>
          <a:xfrm>
            <a:off x="1651514" y="3461315"/>
            <a:ext cx="5734160" cy="442470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0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Do you think websites and apps should be allowed to collect our data or would you prefer to keep it private?</a:t>
            </a:r>
          </a:p>
          <a:p>
            <a:pPr marL="514350" lvl="0" indent="-514350">
              <a:lnSpc>
                <a:spcPct val="100000"/>
              </a:lnSpc>
              <a:spcBef>
                <a:spcPts val="0"/>
              </a:spcBef>
              <a:buFont typeface="+mj-lt"/>
              <a:buAutoNum type="arabicPeriod"/>
            </a:pPr>
            <a:endParaRPr lang="en-GB" sz="2400" dirty="0">
              <a:solidFill>
                <a:schemeClr val="dk1"/>
              </a:solidFill>
              <a:latin typeface="Overpass Mono" pitchFamily="49" charset="77"/>
              <a:ea typeface="Calibri"/>
              <a:cs typeface="Calibri"/>
              <a:sym typeface="Calibri"/>
            </a:endParaRPr>
          </a:p>
          <a:p>
            <a:pPr marL="514350" lvl="0" indent="-514350">
              <a:lnSpc>
                <a:spcPct val="10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Do you think it is right that organisations, such as political groups, can use our data to influence our opinions?</a:t>
            </a:r>
          </a:p>
        </p:txBody>
      </p:sp>
      <p:grpSp>
        <p:nvGrpSpPr>
          <p:cNvPr id="35" name="Group 34">
            <a:extLst>
              <a:ext uri="{FF2B5EF4-FFF2-40B4-BE49-F238E27FC236}">
                <a16:creationId xmlns:a16="http://schemas.microsoft.com/office/drawing/2014/main" xmlns="" id="{E91B8E06-661A-1741-80C2-D49DBB4BD67C}"/>
              </a:ext>
            </a:extLst>
          </p:cNvPr>
          <p:cNvGrpSpPr/>
          <p:nvPr/>
        </p:nvGrpSpPr>
        <p:grpSpPr>
          <a:xfrm>
            <a:off x="7707274" y="2394220"/>
            <a:ext cx="6072298" cy="11595881"/>
            <a:chOff x="9112932" y="-985203"/>
            <a:chExt cx="7790442" cy="14876911"/>
          </a:xfrm>
        </p:grpSpPr>
        <p:sp>
          <p:nvSpPr>
            <p:cNvPr id="25" name="Rounded Rectangle 24">
              <a:extLst>
                <a:ext uri="{FF2B5EF4-FFF2-40B4-BE49-F238E27FC236}">
                  <a16:creationId xmlns:a16="http://schemas.microsoft.com/office/drawing/2014/main" xmlns="" id="{31B816E1-B2F1-1742-A953-0BC69CDE545E}"/>
                </a:ext>
              </a:extLst>
            </p:cNvPr>
            <p:cNvSpPr/>
            <p:nvPr/>
          </p:nvSpPr>
          <p:spPr>
            <a:xfrm>
              <a:off x="9112932" y="-985203"/>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26" name="Rounded Rectangle 25">
              <a:extLst>
                <a:ext uri="{FF2B5EF4-FFF2-40B4-BE49-F238E27FC236}">
                  <a16:creationId xmlns:a16="http://schemas.microsoft.com/office/drawing/2014/main" xmlns="" id="{4C28F144-430C-6845-AF7A-2E7CE1E8774E}"/>
                </a:ext>
              </a:extLst>
            </p:cNvPr>
            <p:cNvSpPr/>
            <p:nvPr/>
          </p:nvSpPr>
          <p:spPr>
            <a:xfrm>
              <a:off x="9614306" y="1511621"/>
              <a:ext cx="6787694" cy="1101255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29" name="Rounded Rectangle 28">
              <a:extLst>
                <a:ext uri="{FF2B5EF4-FFF2-40B4-BE49-F238E27FC236}">
                  <a16:creationId xmlns:a16="http://schemas.microsoft.com/office/drawing/2014/main" xmlns="" id="{7831DDC9-0AAF-DD41-92BC-CBDF33E058B1}"/>
                </a:ext>
              </a:extLst>
            </p:cNvPr>
            <p:cNvSpPr/>
            <p:nvPr/>
          </p:nvSpPr>
          <p:spPr>
            <a:xfrm>
              <a:off x="9614306" y="358681"/>
              <a:ext cx="6787694" cy="1152939"/>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0" name="Rounded Rectangle 29">
              <a:extLst>
                <a:ext uri="{FF2B5EF4-FFF2-40B4-BE49-F238E27FC236}">
                  <a16:creationId xmlns:a16="http://schemas.microsoft.com/office/drawing/2014/main" xmlns="" id="{8CE66CBF-3238-B24F-B153-D677D45EC26C}"/>
                </a:ext>
              </a:extLst>
            </p:cNvPr>
            <p:cNvSpPr/>
            <p:nvPr/>
          </p:nvSpPr>
          <p:spPr>
            <a:xfrm>
              <a:off x="12655680" y="12841174"/>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1" name="Rounded Rectangle 30">
              <a:extLst>
                <a:ext uri="{FF2B5EF4-FFF2-40B4-BE49-F238E27FC236}">
                  <a16:creationId xmlns:a16="http://schemas.microsoft.com/office/drawing/2014/main" xmlns="" id="{47055122-FC0E-EC43-B7E1-48DD92DA7C1B}"/>
                </a:ext>
              </a:extLst>
            </p:cNvPr>
            <p:cNvSpPr/>
            <p:nvPr/>
          </p:nvSpPr>
          <p:spPr>
            <a:xfrm>
              <a:off x="12256560" y="-338753"/>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xmlns="" id="{E052E887-A95E-064B-BAAA-B7C28C9A4227}"/>
                </a:ext>
              </a:extLst>
            </p:cNvPr>
            <p:cNvSpPr/>
            <p:nvPr/>
          </p:nvSpPr>
          <p:spPr>
            <a:xfrm>
              <a:off x="13443314" y="-404048"/>
              <a:ext cx="243786" cy="24120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xmlns="" id="{86457879-8A38-E748-BD93-EB1A9B120AA1}"/>
                </a:ext>
              </a:extLst>
            </p:cNvPr>
            <p:cNvSpPr/>
            <p:nvPr/>
          </p:nvSpPr>
          <p:spPr>
            <a:xfrm>
              <a:off x="11158691" y="663261"/>
              <a:ext cx="4224862" cy="567744"/>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4" name="Title 1">
              <a:extLst>
                <a:ext uri="{FF2B5EF4-FFF2-40B4-BE49-F238E27FC236}">
                  <a16:creationId xmlns:a16="http://schemas.microsoft.com/office/drawing/2014/main" xmlns="" id="{3EC31226-E9CD-F643-997E-F87CEECCB9F6}"/>
                </a:ext>
              </a:extLst>
            </p:cNvPr>
            <p:cNvSpPr txBox="1">
              <a:spLocks/>
            </p:cNvSpPr>
            <p:nvPr/>
          </p:nvSpPr>
          <p:spPr>
            <a:xfrm>
              <a:off x="10018165" y="633853"/>
              <a:ext cx="118388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37" name="Title 1">
            <a:extLst>
              <a:ext uri="{FF2B5EF4-FFF2-40B4-BE49-F238E27FC236}">
                <a16:creationId xmlns:a16="http://schemas.microsoft.com/office/drawing/2014/main" xmlns="" id="{88358F75-611E-DD44-A906-75810CDD04DE}"/>
              </a:ext>
            </a:extLst>
          </p:cNvPr>
          <p:cNvSpPr txBox="1">
            <a:spLocks/>
          </p:cNvSpPr>
          <p:nvPr/>
        </p:nvSpPr>
        <p:spPr>
          <a:xfrm>
            <a:off x="8390833" y="4962900"/>
            <a:ext cx="4528997" cy="391909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0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What are the potential risks of collecting personal data?</a:t>
            </a:r>
          </a:p>
          <a:p>
            <a:pPr marL="514350" lvl="0" indent="-514350">
              <a:lnSpc>
                <a:spcPct val="100000"/>
              </a:lnSpc>
              <a:spcBef>
                <a:spcPts val="0"/>
              </a:spcBef>
              <a:buFont typeface="+mj-lt"/>
              <a:buAutoNum type="arabicPeriod" startAt="3"/>
            </a:pPr>
            <a:endParaRPr lang="en-GB" sz="2400" dirty="0">
              <a:solidFill>
                <a:schemeClr val="dk1"/>
              </a:solidFill>
              <a:latin typeface="Overpass Mono" pitchFamily="49" charset="77"/>
              <a:ea typeface="Calibri"/>
              <a:cs typeface="Calibri"/>
              <a:sym typeface="Calibri"/>
            </a:endParaRPr>
          </a:p>
          <a:p>
            <a:pPr marL="514350" lvl="0" indent="-514350">
              <a:lnSpc>
                <a:spcPct val="10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What are the potential negative outcomes of targeted advertising? What are the benefits?</a:t>
            </a:r>
          </a:p>
          <a:p>
            <a:pPr marL="514350" lvl="0" indent="-514350">
              <a:lnSpc>
                <a:spcPct val="100000"/>
              </a:lnSpc>
              <a:spcBef>
                <a:spcPts val="0"/>
              </a:spcBef>
              <a:buFont typeface="+mj-lt"/>
              <a:buAutoNum type="arabicPeriod" startAt="3"/>
            </a:pPr>
            <a:endParaRPr lang="en-GB" sz="2400" dirty="0">
              <a:solidFill>
                <a:schemeClr val="dk1"/>
              </a:solidFill>
              <a:latin typeface="Overpass Mono" pitchFamily="49" charset="77"/>
              <a:ea typeface="Calibri"/>
              <a:cs typeface="Calibri"/>
              <a:sym typeface="Calibri"/>
            </a:endParaRPr>
          </a:p>
        </p:txBody>
      </p:sp>
      <p:grpSp>
        <p:nvGrpSpPr>
          <p:cNvPr id="40" name="Group 39">
            <a:extLst>
              <a:ext uri="{FF2B5EF4-FFF2-40B4-BE49-F238E27FC236}">
                <a16:creationId xmlns:a16="http://schemas.microsoft.com/office/drawing/2014/main" xmlns="" id="{0A047860-8E04-5346-A634-3AB4FE1E9A39}"/>
              </a:ext>
            </a:extLst>
          </p:cNvPr>
          <p:cNvGrpSpPr/>
          <p:nvPr/>
        </p:nvGrpSpPr>
        <p:grpSpPr>
          <a:xfrm>
            <a:off x="11663181" y="647251"/>
            <a:ext cx="3837557" cy="4165798"/>
            <a:chOff x="8891040" y="605448"/>
            <a:chExt cx="2878169" cy="3124349"/>
          </a:xfrm>
        </p:grpSpPr>
        <p:grpSp>
          <p:nvGrpSpPr>
            <p:cNvPr id="41" name="Group 40">
              <a:extLst>
                <a:ext uri="{FF2B5EF4-FFF2-40B4-BE49-F238E27FC236}">
                  <a16:creationId xmlns:a16="http://schemas.microsoft.com/office/drawing/2014/main" xmlns="" id="{CA968335-02CD-574B-89B6-09871AEA36AD}"/>
                </a:ext>
              </a:extLst>
            </p:cNvPr>
            <p:cNvGrpSpPr/>
            <p:nvPr/>
          </p:nvGrpSpPr>
          <p:grpSpPr>
            <a:xfrm>
              <a:off x="8891040" y="821388"/>
              <a:ext cx="2645375" cy="2908409"/>
              <a:chOff x="8891040" y="821388"/>
              <a:chExt cx="2645375" cy="2908409"/>
            </a:xfrm>
          </p:grpSpPr>
          <p:sp>
            <p:nvSpPr>
              <p:cNvPr id="43" name="Rectangle 42">
                <a:extLst>
                  <a:ext uri="{FF2B5EF4-FFF2-40B4-BE49-F238E27FC236}">
                    <a16:creationId xmlns:a16="http://schemas.microsoft.com/office/drawing/2014/main" xmlns="" id="{9996D702-AF9A-014E-AAAB-CC6C26D56F0D}"/>
                  </a:ext>
                </a:extLst>
              </p:cNvPr>
              <p:cNvSpPr/>
              <p:nvPr/>
            </p:nvSpPr>
            <p:spPr>
              <a:xfrm>
                <a:off x="8891040" y="821388"/>
                <a:ext cx="2645375" cy="2908409"/>
              </a:xfrm>
              <a:prstGeom prst="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4" name="Title 1">
                <a:extLst>
                  <a:ext uri="{FF2B5EF4-FFF2-40B4-BE49-F238E27FC236}">
                    <a16:creationId xmlns:a16="http://schemas.microsoft.com/office/drawing/2014/main" xmlns="" id="{CDDC216F-D5A1-D14F-9109-062369CA7741}"/>
                  </a:ext>
                </a:extLst>
              </p:cNvPr>
              <p:cNvSpPr txBox="1">
                <a:spLocks/>
              </p:cNvSpPr>
              <p:nvPr/>
            </p:nvSpPr>
            <p:spPr>
              <a:xfrm>
                <a:off x="9095142" y="821389"/>
                <a:ext cx="2246767" cy="2908408"/>
              </a:xfrm>
              <a:prstGeom prst="rect">
                <a:avLst/>
              </a:prstGeom>
            </p:spPr>
            <p:txBody>
              <a:bodyPr vert="horz" lIns="192000" tIns="192000" rIns="192000" bIns="192000" numCol="1"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dirty="0">
                    <a:solidFill>
                      <a:schemeClr val="bg1"/>
                    </a:solidFill>
                    <a:latin typeface="Overpass Mono" pitchFamily="49" charset="77"/>
                  </a:rPr>
                  <a:t>Challenge question:</a:t>
                </a:r>
              </a:p>
              <a:p>
                <a:pPr algn="ctr">
                  <a:lnSpc>
                    <a:spcPct val="100000"/>
                  </a:lnSpc>
                </a:pPr>
                <a:r>
                  <a:rPr lang="en-US" sz="2400" b="1" dirty="0">
                    <a:solidFill>
                      <a:schemeClr val="bg1"/>
                    </a:solidFill>
                    <a:latin typeface="Overpass Mono" pitchFamily="49" charset="77"/>
                  </a:rPr>
                  <a:t/>
                </a:r>
                <a:br>
                  <a:rPr lang="en-US" sz="2400" b="1" dirty="0">
                    <a:solidFill>
                      <a:schemeClr val="bg1"/>
                    </a:solidFill>
                    <a:latin typeface="Overpass Mono" pitchFamily="49" charset="77"/>
                  </a:rPr>
                </a:br>
                <a:r>
                  <a:rPr lang="en-US" sz="2400" dirty="0">
                    <a:solidFill>
                      <a:schemeClr val="bg1"/>
                    </a:solidFill>
                    <a:latin typeface="Overpass Mono" pitchFamily="49" charset="77"/>
                  </a:rPr>
                  <a:t>What are the similarities between data rights and human rights?</a:t>
                </a:r>
              </a:p>
            </p:txBody>
          </p:sp>
        </p:grpSp>
        <p:pic>
          <p:nvPicPr>
            <p:cNvPr id="42" name="Picture 41">
              <a:extLst>
                <a:ext uri="{FF2B5EF4-FFF2-40B4-BE49-F238E27FC236}">
                  <a16:creationId xmlns:a16="http://schemas.microsoft.com/office/drawing/2014/main" xmlns="" id="{8C70F128-2562-5D44-AB71-00BB38ACFB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98256" y="605448"/>
              <a:ext cx="470953" cy="470953"/>
            </a:xfrm>
            <a:prstGeom prst="rect">
              <a:avLst/>
            </a:prstGeom>
          </p:spPr>
        </p:pic>
      </p:grpSp>
    </p:spTree>
    <p:extLst>
      <p:ext uri="{BB962C8B-B14F-4D97-AF65-F5344CB8AC3E}">
        <p14:creationId xmlns:p14="http://schemas.microsoft.com/office/powerpoint/2010/main" val="36740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wipe(left)">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decel="5000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7">
                                            <p:txEl>
                                              <p:pRg st="0" end="0"/>
                                            </p:txEl>
                                          </p:spTgt>
                                        </p:tgtEl>
                                        <p:attrNameLst>
                                          <p:attrName>style.visibility</p:attrName>
                                        </p:attrNameLst>
                                      </p:cBhvr>
                                      <p:to>
                                        <p:strVal val="visible"/>
                                      </p:to>
                                    </p:set>
                                    <p:animEffect transition="in" filter="wipe(left)">
                                      <p:cBhvr>
                                        <p:cTn id="28" dur="500"/>
                                        <p:tgtEl>
                                          <p:spTgt spid="3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xEl>
                                              <p:pRg st="2" end="2"/>
                                            </p:txEl>
                                          </p:spTgt>
                                        </p:tgtEl>
                                        <p:attrNameLst>
                                          <p:attrName>style.visibility</p:attrName>
                                        </p:attrNameLst>
                                      </p:cBhvr>
                                      <p:to>
                                        <p:strVal val="visible"/>
                                      </p:to>
                                    </p:set>
                                    <p:animEffect transition="in" filter="wipe(left)">
                                      <p:cBhvr>
                                        <p:cTn id="33" dur="500"/>
                                        <p:tgtEl>
                                          <p:spTgt spid="3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xmlns=""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buFont typeface="Calibri"/>
              <a:buNone/>
            </a:pPr>
            <a:r>
              <a:rPr lang="en-GB" sz="3600" b="1" dirty="0">
                <a:ea typeface="Calibri"/>
                <a:cs typeface="Calibri"/>
                <a:sym typeface="Calibri"/>
              </a:rPr>
              <a:t>Personal Data - What’s it all about? (Northern Ireland)</a:t>
            </a:r>
          </a:p>
        </p:txBody>
      </p:sp>
      <p:sp>
        <p:nvSpPr>
          <p:cNvPr id="5" name="Google Shape;94;p1">
            <a:extLst>
              <a:ext uri="{FF2B5EF4-FFF2-40B4-BE49-F238E27FC236}">
                <a16:creationId xmlns:a16="http://schemas.microsoft.com/office/drawing/2014/main" xmlns="" id="{C7C6DA2A-C266-4748-A17E-C43D194D4486}"/>
              </a:ext>
            </a:extLst>
          </p:cNvPr>
          <p:cNvSpPr/>
          <p:nvPr/>
        </p:nvSpPr>
        <p:spPr>
          <a:xfrm>
            <a:off x="1388745" y="1373832"/>
            <a:ext cx="13470254" cy="1908174"/>
          </a:xfrm>
          <a:prstGeom prst="rect">
            <a:avLst/>
          </a:prstGeom>
          <a:noFill/>
          <a:ln>
            <a:noFill/>
          </a:ln>
        </p:spPr>
        <p:txBody>
          <a:bodyPr spcFirstLastPara="1" wrap="square" lIns="91425" tIns="45700" rIns="91425" bIns="45700" anchor="t" anchorCtr="0">
            <a:spAutoFit/>
          </a:bodyPr>
          <a:lstStyle/>
          <a:p>
            <a:pPr marL="0" marR="0" lvl="0" indent="0" algn="l" rtl="0">
              <a:lnSpc>
                <a:spcPct val="117999"/>
              </a:lnSpc>
              <a:spcBef>
                <a:spcPts val="0"/>
              </a:spcBef>
              <a:spcAft>
                <a:spcPts val="0"/>
              </a:spcAft>
              <a:buNone/>
            </a:pPr>
            <a:r>
              <a:rPr lang="en-GB"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This lesson aims to make pupils aware of what personal data is, how it is collected and how it is used.</a:t>
            </a:r>
          </a:p>
          <a:p>
            <a:pPr marL="0" marR="0" lvl="0" indent="0" algn="l" rtl="0">
              <a:lnSpc>
                <a:spcPct val="117999"/>
              </a:lnSpc>
              <a:spcBef>
                <a:spcPts val="0"/>
              </a:spcBef>
              <a:spcAft>
                <a:spcPts val="0"/>
              </a:spcAft>
              <a:buNone/>
            </a:pPr>
            <a:r>
              <a:rPr lang="en-GB"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It can be used as a standalone session or with the follow-up session, </a:t>
            </a:r>
            <a:r>
              <a:rPr lang="en-GB" sz="2000" b="1" i="0" u="none" strike="noStrike" cap="none" dirty="0">
                <a:solidFill>
                  <a:schemeClr val="dk1"/>
                </a:solidFill>
                <a:latin typeface="Calibri" panose="020F0502020204030204" pitchFamily="34" charset="0"/>
                <a:ea typeface="Calibri"/>
                <a:cs typeface="Calibri" panose="020F0502020204030204" pitchFamily="34" charset="0"/>
                <a:sym typeface="Calibri"/>
              </a:rPr>
              <a:t>Staying Private on Social Media. </a:t>
            </a:r>
            <a:endParaRPr sz="2000" dirty="0">
              <a:latin typeface="Calibri" panose="020F0502020204030204" pitchFamily="34" charset="0"/>
              <a:cs typeface="Calibri" panose="020F0502020204030204" pitchFamily="34" charset="0"/>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 name="Google Shape;95;p1">
            <a:extLst>
              <a:ext uri="{FF2B5EF4-FFF2-40B4-BE49-F238E27FC236}">
                <a16:creationId xmlns:a16="http://schemas.microsoft.com/office/drawing/2014/main" xmlns="" id="{ED953ADB-1455-3F41-9833-72831C65ED52}"/>
              </a:ext>
            </a:extLst>
          </p:cNvPr>
          <p:cNvSpPr txBox="1"/>
          <p:nvPr/>
        </p:nvSpPr>
        <p:spPr>
          <a:xfrm>
            <a:off x="7935686" y="2481586"/>
            <a:ext cx="7576457" cy="5598928"/>
          </a:xfrm>
          <a:prstGeom prst="rect">
            <a:avLst/>
          </a:prstGeom>
          <a:noFill/>
          <a:ln>
            <a:noFill/>
          </a:ln>
        </p:spPr>
        <p:txBody>
          <a:bodyPr spcFirstLastPara="1" wrap="square" lIns="91425" tIns="45700" rIns="91425" bIns="45700" anchor="t" anchorCtr="0">
            <a:spAutoFit/>
          </a:bodyPr>
          <a:lstStyle/>
          <a:p>
            <a:pPr marL="0" marR="0" lvl="0" indent="0" algn="l" rtl="0">
              <a:lnSpc>
                <a:spcPts val="1500"/>
              </a:lnSpc>
              <a:spcBef>
                <a:spcPts val="0"/>
              </a:spcBef>
              <a:spcAft>
                <a:spcPts val="1000"/>
              </a:spcAft>
              <a:buSzPct val="100000"/>
              <a:buNone/>
            </a:pPr>
            <a:r>
              <a:rPr lang="en-GB" sz="1400" b="1" i="0" strike="noStrike" cap="none" dirty="0">
                <a:solidFill>
                  <a:schemeClr val="dk1"/>
                </a:solidFill>
                <a:ea typeface="Century Gothic"/>
                <a:cs typeface="Calibri" panose="020F0502020204030204" pitchFamily="34" charset="0"/>
                <a:sym typeface="Century Gothic"/>
              </a:rPr>
              <a:t>Curriculum </a:t>
            </a:r>
            <a:r>
              <a:rPr lang="en-GB" sz="1400" b="1" dirty="0">
                <a:solidFill>
                  <a:schemeClr val="dk1"/>
                </a:solidFill>
                <a:ea typeface="Century Gothic"/>
                <a:cs typeface="Calibri" panose="020F0502020204030204" pitchFamily="34" charset="0"/>
                <a:sym typeface="Century Gothic"/>
              </a:rPr>
              <a:t>links</a:t>
            </a:r>
            <a:endParaRPr lang="en-GB" sz="1400" b="1" i="0" strike="noStrike" cap="none" dirty="0">
              <a:solidFill>
                <a:schemeClr val="dk1"/>
              </a:solidFill>
              <a:ea typeface="Century Gothic"/>
              <a:cs typeface="Calibri" panose="020F0502020204030204" pitchFamily="34" charset="0"/>
              <a:sym typeface="Century Gothic"/>
            </a:endParaRPr>
          </a:p>
          <a:p>
            <a:pPr>
              <a:lnSpc>
                <a:spcPts val="1500"/>
              </a:lnSpc>
              <a:spcAft>
                <a:spcPts val="1000"/>
              </a:spcAft>
              <a:buSzPct val="100000"/>
            </a:pPr>
            <a:r>
              <a:rPr lang="en-GB" sz="1400" b="1" dirty="0"/>
              <a:t>Digital skills KS3 - Digital Citizen</a:t>
            </a:r>
          </a:p>
          <a:p>
            <a:pPr marL="171450" indent="-171450">
              <a:buFont typeface="Arial" panose="020B0604020202020204" pitchFamily="34" charset="0"/>
              <a:buChar char="•"/>
            </a:pPr>
            <a:r>
              <a:rPr lang="en-GB" sz="1400" dirty="0"/>
              <a:t>Engage with digital technology safely and meaningfully, including capturing  photographs and videos </a:t>
            </a:r>
          </a:p>
          <a:p>
            <a:pPr marL="171450" indent="-171450">
              <a:buFont typeface="Arial" panose="020B0604020202020204" pitchFamily="34" charset="0"/>
              <a:buChar char="•"/>
            </a:pPr>
            <a:r>
              <a:rPr lang="en-GB" sz="1400" dirty="0"/>
              <a:t>Avail of digital services and use them safely and in accordance with the law</a:t>
            </a:r>
          </a:p>
          <a:p>
            <a:pPr marL="171450" indent="-171450">
              <a:buFont typeface="Arial" panose="020B0604020202020204" pitchFamily="34" charset="0"/>
              <a:buChar char="•"/>
            </a:pPr>
            <a:r>
              <a:rPr lang="en-GB" sz="1400" dirty="0"/>
              <a:t>Consider the moral and ethical impact of digital technology on society</a:t>
            </a:r>
          </a:p>
          <a:p>
            <a:pPr>
              <a:lnSpc>
                <a:spcPts val="1500"/>
              </a:lnSpc>
              <a:spcAft>
                <a:spcPts val="1000"/>
              </a:spcAft>
              <a:buSzPct val="100000"/>
            </a:pPr>
            <a:endParaRPr lang="en-GB" sz="1400" b="1" dirty="0"/>
          </a:p>
          <a:p>
            <a:pPr>
              <a:lnSpc>
                <a:spcPts val="1500"/>
              </a:lnSpc>
              <a:spcAft>
                <a:spcPts val="1000"/>
              </a:spcAft>
              <a:buSzPct val="100000"/>
            </a:pPr>
            <a:r>
              <a:rPr lang="en-GB" sz="1400" b="1" dirty="0"/>
              <a:t>Using  ICT</a:t>
            </a:r>
          </a:p>
          <a:p>
            <a:pPr marL="285750" indent="-285750">
              <a:lnSpc>
                <a:spcPts val="1500"/>
              </a:lnSpc>
              <a:spcAft>
                <a:spcPts val="1000"/>
              </a:spcAft>
              <a:buSzPct val="100000"/>
              <a:buFont typeface="Arial" panose="020B0604020202020204" pitchFamily="34" charset="0"/>
              <a:buChar char="•"/>
            </a:pPr>
            <a:r>
              <a:rPr lang="en-GB" sz="1400" dirty="0"/>
              <a:t>Pupils should demonstrate, when and where appropriate, knowledge and understanding of e-safety including acceptable online behaviour (KS3)</a:t>
            </a:r>
          </a:p>
          <a:p>
            <a:pPr marL="285750" indent="-285750">
              <a:lnSpc>
                <a:spcPts val="1500"/>
              </a:lnSpc>
              <a:spcAft>
                <a:spcPts val="1000"/>
              </a:spcAft>
              <a:buSzPct val="100000"/>
              <a:buFont typeface="Arial" panose="020B0604020202020204" pitchFamily="34" charset="0"/>
              <a:buChar char="•"/>
            </a:pPr>
            <a:r>
              <a:rPr lang="en-GB" sz="1400" dirty="0"/>
              <a:t>Schools should embed e-safety education into teaching and learning in the Areas of Learning through relevant topics. This will give pupils opportunities to develop their knowledge and understanding of e-safety. (KS4)</a:t>
            </a:r>
          </a:p>
          <a:p>
            <a:r>
              <a:rPr lang="en-GB" sz="1400" dirty="0"/>
              <a:t/>
            </a:r>
            <a:br>
              <a:rPr lang="en-GB" sz="1400" dirty="0"/>
            </a:br>
            <a:endParaRPr lang="en-GB" sz="1400" dirty="0"/>
          </a:p>
          <a:p>
            <a:pPr marL="0" marR="0" lvl="0" indent="0" algn="l" rtl="0">
              <a:lnSpc>
                <a:spcPts val="1500"/>
              </a:lnSpc>
              <a:spcBef>
                <a:spcPts val="0"/>
              </a:spcBef>
              <a:spcAft>
                <a:spcPts val="1000"/>
              </a:spcAft>
              <a:buSzPct val="100000"/>
              <a:buNone/>
            </a:pPr>
            <a:endParaRPr lang="en-GB" sz="1300" b="1" u="sng" dirty="0">
              <a:solidFill>
                <a:schemeClr val="dk1"/>
              </a:solidFill>
              <a:latin typeface="Calibri" panose="020F0502020204030204" pitchFamily="34" charset="0"/>
              <a:ea typeface="Century Gothic"/>
              <a:cs typeface="Calibri" panose="020F0502020204030204" pitchFamily="34" charset="0"/>
              <a:sym typeface="Century Gothic"/>
            </a:endParaRPr>
          </a:p>
          <a:p>
            <a:pPr marL="285750" indent="-285750">
              <a:buFont typeface="Arial" panose="020B0604020202020204" pitchFamily="34" charset="0"/>
              <a:buChar char="•"/>
            </a:pPr>
            <a:endParaRPr lang="en-GB" sz="1400" dirty="0"/>
          </a:p>
          <a:p>
            <a:endParaRPr lang="en-GB" sz="1400" dirty="0"/>
          </a:p>
          <a:p>
            <a:pPr marL="0" marR="0" lvl="0" indent="0" algn="l" rtl="0">
              <a:lnSpc>
                <a:spcPts val="1500"/>
              </a:lnSpc>
              <a:spcBef>
                <a:spcPts val="0"/>
              </a:spcBef>
              <a:spcAft>
                <a:spcPts val="1000"/>
              </a:spcAft>
              <a:buSzPct val="100000"/>
              <a:buNone/>
            </a:pPr>
            <a:endParaRPr lang="en-GB" sz="1300" b="1" i="0" u="sng" strike="noStrike" cap="none" dirty="0">
              <a:solidFill>
                <a:schemeClr val="dk1"/>
              </a:solidFill>
              <a:latin typeface="Calibri" panose="020F0502020204030204" pitchFamily="34" charset="0"/>
              <a:ea typeface="Century Gothic"/>
              <a:cs typeface="Calibri" panose="020F0502020204030204" pitchFamily="34" charset="0"/>
              <a:sym typeface="Century Gothic"/>
            </a:endParaRPr>
          </a:p>
          <a:p>
            <a:pPr marL="0" marR="0" lvl="0" indent="0" algn="l" rtl="0">
              <a:lnSpc>
                <a:spcPts val="1500"/>
              </a:lnSpc>
              <a:spcBef>
                <a:spcPts val="0"/>
              </a:spcBef>
              <a:spcAft>
                <a:spcPts val="1000"/>
              </a:spcAft>
              <a:buSzPct val="100000"/>
              <a:buNone/>
            </a:pPr>
            <a:endParaRPr lang="en-GB" sz="1300" b="1" i="0" u="sng" strike="noStrike" cap="none" dirty="0">
              <a:solidFill>
                <a:schemeClr val="dk1"/>
              </a:solidFill>
              <a:latin typeface="Calibri" panose="020F0502020204030204" pitchFamily="34" charset="0"/>
              <a:ea typeface="Century Gothic"/>
              <a:cs typeface="Calibri" panose="020F0502020204030204" pitchFamily="34" charset="0"/>
              <a:sym typeface="Century Gothic"/>
            </a:endParaRPr>
          </a:p>
          <a:p>
            <a:pPr marL="285750" marR="0" lvl="0" indent="-285750" algn="l" rtl="0">
              <a:lnSpc>
                <a:spcPts val="1500"/>
              </a:lnSpc>
              <a:spcBef>
                <a:spcPts val="0"/>
              </a:spcBef>
              <a:spcAft>
                <a:spcPts val="1000"/>
              </a:spcAft>
              <a:buClr>
                <a:schemeClr val="dk1"/>
              </a:buClr>
              <a:buSzPct val="100000"/>
              <a:buFont typeface="Arial" panose="020B0604020202020204" pitchFamily="34" charset="0"/>
              <a:buChar char="•"/>
            </a:pPr>
            <a:endParaRPr lang="en-GB" sz="1300" dirty="0">
              <a:latin typeface="Calibri" panose="020F0502020204030204" pitchFamily="34" charset="0"/>
              <a:cs typeface="Calibri" panose="020F0502020204030204" pitchFamily="34" charset="0"/>
            </a:endParaRPr>
          </a:p>
        </p:txBody>
      </p:sp>
      <p:sp>
        <p:nvSpPr>
          <p:cNvPr id="7" name="Google Shape;96;p1">
            <a:extLst>
              <a:ext uri="{FF2B5EF4-FFF2-40B4-BE49-F238E27FC236}">
                <a16:creationId xmlns:a16="http://schemas.microsoft.com/office/drawing/2014/main" xmlns="" id="{106BD6F0-BB2D-544A-B94C-DE8C25DEEA6B}"/>
              </a:ext>
            </a:extLst>
          </p:cNvPr>
          <p:cNvSpPr txBox="1"/>
          <p:nvPr/>
        </p:nvSpPr>
        <p:spPr>
          <a:xfrm>
            <a:off x="1370012" y="2679794"/>
            <a:ext cx="6309025" cy="5355272"/>
          </a:xfrm>
          <a:prstGeom prst="rect">
            <a:avLst/>
          </a:prstGeom>
          <a:noFill/>
          <a:ln>
            <a:noFill/>
          </a:ln>
        </p:spPr>
        <p:txBody>
          <a:bodyPr spcFirstLastPara="1" wrap="square" lIns="91425" tIns="45700" rIns="91425" bIns="45700" anchor="t" anchorCtr="0">
            <a:spAutoFit/>
          </a:bodyPr>
          <a:lstStyle/>
          <a:p>
            <a:pPr marL="0" marR="0" lvl="0" indent="0" algn="l" rtl="0">
              <a:lnSpc>
                <a:spcPts val="1500"/>
              </a:lnSpc>
              <a:spcBef>
                <a:spcPts val="0"/>
              </a:spcBef>
              <a:spcAft>
                <a:spcPts val="1000"/>
              </a:spcAft>
              <a:buSzPct val="100000"/>
              <a:buNone/>
            </a:pPr>
            <a:r>
              <a:rPr lang="en-GB" sz="1400" dirty="0">
                <a:solidFill>
                  <a:schemeClr val="dk1"/>
                </a:solidFill>
                <a:ea typeface="Century Gothic"/>
                <a:cs typeface="Century Gothic"/>
                <a:sym typeface="Century Gothic"/>
              </a:rPr>
              <a:t>Age: 11-16 </a:t>
            </a:r>
            <a:endParaRPr sz="1400" dirty="0"/>
          </a:p>
          <a:p>
            <a:pPr marL="0" marR="0" lvl="0" indent="0" algn="l" rtl="0">
              <a:lnSpc>
                <a:spcPts val="1500"/>
              </a:lnSpc>
              <a:spcBef>
                <a:spcPts val="0"/>
              </a:spcBef>
              <a:spcAft>
                <a:spcPts val="1000"/>
              </a:spcAft>
              <a:buSzPct val="100000"/>
              <a:buNone/>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 </a:t>
            </a:r>
            <a:endParaRPr sz="1400" b="1" dirty="0"/>
          </a:p>
          <a:p>
            <a:pPr marL="0" marR="0" lvl="0" indent="0" algn="l" rtl="0">
              <a:lnSpc>
                <a:spcPts val="1500"/>
              </a:lnSpc>
              <a:spcBef>
                <a:spcPts val="0"/>
              </a:spcBef>
              <a:spcAft>
                <a:spcPts val="1000"/>
              </a:spcAft>
              <a:buSzPct val="100000"/>
              <a:buNone/>
            </a:pPr>
            <a:r>
              <a:rPr lang="en-GB" sz="1400" dirty="0">
                <a:solidFill>
                  <a:schemeClr val="dk1"/>
                </a:solidFill>
                <a:ea typeface="Century Gothic"/>
                <a:cs typeface="Century Gothic"/>
                <a:sym typeface="Century Gothic"/>
              </a:rPr>
              <a:t>Students will learn:</a:t>
            </a:r>
            <a:endParaRPr sz="1400" dirty="0"/>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what personal data is </a:t>
            </a:r>
            <a:endParaRPr sz="1400" dirty="0"/>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how personal data is collected</a:t>
            </a:r>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why personal data is valuable</a:t>
            </a:r>
            <a:endParaRPr lang="en-GB" sz="1400" dirty="0"/>
          </a:p>
          <a:p>
            <a:pPr marL="285750" indent="-285750">
              <a:buFont typeface="Arial"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lang="en-GB" sz="1400" dirty="0"/>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endParaRPr sz="1400" dirty="0">
              <a:solidFill>
                <a:schemeClr val="dk1"/>
              </a:solidFill>
              <a:ea typeface="Century Gothic"/>
              <a:cs typeface="Century Gothic"/>
              <a:sym typeface="Century Gothic"/>
            </a:endParaRPr>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endParaRPr sz="1400" dirty="0">
              <a:solidFill>
                <a:schemeClr val="dk1"/>
              </a:solidFill>
              <a:ea typeface="Century Gothic"/>
              <a:cs typeface="Century Gothic"/>
              <a:sym typeface="Century Gothic"/>
            </a:endParaRPr>
          </a:p>
          <a:p>
            <a:pPr marL="334861"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a:t>
            </a:r>
            <a:r>
              <a:rPr lang="en-GB" sz="1400" dirty="0">
                <a:solidFill>
                  <a:schemeClr val="dk1"/>
                </a:solidFill>
                <a:ea typeface="Century Gothic"/>
                <a:cs typeface="Century Gothic"/>
                <a:sym typeface="Century Gothic"/>
              </a:rPr>
              <a:t>. </a:t>
            </a:r>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endParaRPr sz="1400" dirty="0">
              <a:solidFill>
                <a:schemeClr val="dk1"/>
              </a:solidFill>
              <a:ea typeface="Calibri"/>
              <a:cs typeface="Calibri"/>
              <a:sym typeface="Calibri"/>
            </a:endParaRPr>
          </a:p>
        </p:txBody>
      </p:sp>
    </p:spTree>
    <p:extLst>
      <p:ext uri="{BB962C8B-B14F-4D97-AF65-F5344CB8AC3E}">
        <p14:creationId xmlns:p14="http://schemas.microsoft.com/office/powerpoint/2010/main" val="2369740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329AE1E4-140F-AD41-A394-E79D65EE753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918577" y="1459734"/>
            <a:ext cx="3236756" cy="6224532"/>
          </a:xfrm>
          <a:prstGeom prst="rect">
            <a:avLst/>
          </a:prstGeom>
        </p:spPr>
      </p:pic>
      <p:grpSp>
        <p:nvGrpSpPr>
          <p:cNvPr id="3" name="Group 2">
            <a:extLst>
              <a:ext uri="{FF2B5EF4-FFF2-40B4-BE49-F238E27FC236}">
                <a16:creationId xmlns:a16="http://schemas.microsoft.com/office/drawing/2014/main" xmlns="" id="{86967967-5088-B142-AD4A-F02422BE5E3F}"/>
              </a:ext>
            </a:extLst>
          </p:cNvPr>
          <p:cNvGrpSpPr/>
          <p:nvPr/>
        </p:nvGrpSpPr>
        <p:grpSpPr>
          <a:xfrm>
            <a:off x="749406" y="745067"/>
            <a:ext cx="10121793" cy="9296400"/>
            <a:chOff x="2686844" y="2695280"/>
            <a:chExt cx="8689966" cy="7981333"/>
          </a:xfrm>
        </p:grpSpPr>
        <p:sp>
          <p:nvSpPr>
            <p:cNvPr id="4" name="Rectangle 3">
              <a:extLst>
                <a:ext uri="{FF2B5EF4-FFF2-40B4-BE49-F238E27FC236}">
                  <a16:creationId xmlns:a16="http://schemas.microsoft.com/office/drawing/2014/main" xmlns="" id="{D5E648B5-67E0-C64B-86CD-956C2FAC5471}"/>
                </a:ext>
              </a:extLst>
            </p:cNvPr>
            <p:cNvSpPr/>
            <p:nvPr/>
          </p:nvSpPr>
          <p:spPr>
            <a:xfrm>
              <a:off x="2686844" y="2695280"/>
              <a:ext cx="8689966" cy="7981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219EEEE7-B524-5E46-A0F3-1987305B2B31}"/>
                </a:ext>
              </a:extLst>
            </p:cNvPr>
            <p:cNvSpPr/>
            <p:nvPr/>
          </p:nvSpPr>
          <p:spPr>
            <a:xfrm>
              <a:off x="2686844" y="2695280"/>
              <a:ext cx="8689966" cy="74169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xmlns="" id="{3360C28C-202C-3D40-8B03-750FDFB7A00E}"/>
                </a:ext>
              </a:extLst>
            </p:cNvPr>
            <p:cNvSpPr/>
            <p:nvPr/>
          </p:nvSpPr>
          <p:spPr>
            <a:xfrm>
              <a:off x="10992303" y="3704088"/>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xmlns="" id="{1C8F700A-78EF-564B-8E7A-4D9894AB11E8}"/>
                </a:ext>
              </a:extLst>
            </p:cNvPr>
            <p:cNvGrpSpPr/>
            <p:nvPr/>
          </p:nvGrpSpPr>
          <p:grpSpPr>
            <a:xfrm>
              <a:off x="2939781" y="2991750"/>
              <a:ext cx="651096" cy="175437"/>
              <a:chOff x="2930354" y="1738228"/>
              <a:chExt cx="651096" cy="175437"/>
            </a:xfrm>
          </p:grpSpPr>
          <p:sp>
            <p:nvSpPr>
              <p:cNvPr id="9" name="Oval 8">
                <a:extLst>
                  <a:ext uri="{FF2B5EF4-FFF2-40B4-BE49-F238E27FC236}">
                    <a16:creationId xmlns:a16="http://schemas.microsoft.com/office/drawing/2014/main" xmlns="" id="{965FC4CD-2139-FC49-B133-1509C879AAB3}"/>
                  </a:ext>
                </a:extLst>
              </p:cNvPr>
              <p:cNvSpPr/>
              <p:nvPr/>
            </p:nvSpPr>
            <p:spPr>
              <a:xfrm>
                <a:off x="2930354"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EDEB8D9B-EEC0-194E-9799-6A4740F27F6D}"/>
                  </a:ext>
                </a:extLst>
              </p:cNvPr>
              <p:cNvSpPr/>
              <p:nvPr/>
            </p:nvSpPr>
            <p:spPr>
              <a:xfrm>
                <a:off x="3169587"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C61BA0BF-B11A-F34C-9AA1-B23691D54D3B}"/>
                  </a:ext>
                </a:extLst>
              </p:cNvPr>
              <p:cNvSpPr/>
              <p:nvPr/>
            </p:nvSpPr>
            <p:spPr>
              <a:xfrm>
                <a:off x="3406013"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a:extLst>
                <a:ext uri="{FF2B5EF4-FFF2-40B4-BE49-F238E27FC236}">
                  <a16:creationId xmlns:a16="http://schemas.microsoft.com/office/drawing/2014/main" xmlns="" id="{987689D3-5D4D-F74B-8EF3-96B266016CAF}"/>
                </a:ext>
              </a:extLst>
            </p:cNvPr>
            <p:cNvSpPr/>
            <p:nvPr/>
          </p:nvSpPr>
          <p:spPr>
            <a:xfrm>
              <a:off x="4362316" y="2919059"/>
              <a:ext cx="5976755"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xmlns="" id="{419F2FD9-7278-A44A-AA88-8F8043165999}"/>
              </a:ext>
            </a:extLst>
          </p:cNvPr>
          <p:cNvSpPr txBox="1">
            <a:spLocks/>
          </p:cNvSpPr>
          <p:nvPr/>
        </p:nvSpPr>
        <p:spPr>
          <a:xfrm>
            <a:off x="1232170" y="2170780"/>
            <a:ext cx="8860097" cy="644497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spcBef>
                <a:spcPts val="0"/>
              </a:spcBef>
            </a:pPr>
            <a:r>
              <a:rPr lang="en-GB" sz="3600" b="1" dirty="0">
                <a:solidFill>
                  <a:schemeClr val="dk1"/>
                </a:solidFill>
                <a:latin typeface="Overpass Mono" pitchFamily="49" charset="77"/>
                <a:ea typeface="Calibri"/>
                <a:cs typeface="Calibri"/>
                <a:sym typeface="Calibri"/>
              </a:rPr>
              <a:t>Echo chamber</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Erin’s friend has posted an article on social media about how Covid-19 is spreading in a new way that people haven’t yet realised.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clicks on and reads the article. It worries her because she doesn’t want to catch or spread Covid. She searches online and finds more articles about Covid but they all say different things about how you can catch or spread it.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Over the next week her social media feed is full of blogs and posts about Covid, which is starting to really stress her out.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texts her aunt who is a GP. Her aunt explains that you need to think critically about what you read online and invites her to have a chat to discuss it further.</a:t>
            </a:r>
          </a:p>
        </p:txBody>
      </p:sp>
    </p:spTree>
    <p:extLst>
      <p:ext uri="{BB962C8B-B14F-4D97-AF65-F5344CB8AC3E}">
        <p14:creationId xmlns:p14="http://schemas.microsoft.com/office/powerpoint/2010/main" val="288761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500"/>
                                        <p:tgtEl>
                                          <p:spTgt spid="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5" end="5"/>
                                            </p:txEl>
                                          </p:spTgt>
                                        </p:tgtEl>
                                        <p:attrNameLst>
                                          <p:attrName>style.visibility</p:attrName>
                                        </p:attrNameLst>
                                      </p:cBhvr>
                                      <p:to>
                                        <p:strVal val="visible"/>
                                      </p:to>
                                    </p:set>
                                    <p:animEffect transition="in" filter="wipe(left)">
                                      <p:cBhvr>
                                        <p:cTn id="12" dur="500"/>
                                        <p:tgtEl>
                                          <p:spTgt spid="1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animEffect transition="in" filter="wipe(left)">
                                      <p:cBhvr>
                                        <p:cTn id="17" dur="500"/>
                                        <p:tgtEl>
                                          <p:spTgt spid="1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9" end="9"/>
                                            </p:txEl>
                                          </p:spTgt>
                                        </p:tgtEl>
                                        <p:attrNameLst>
                                          <p:attrName>style.visibility</p:attrName>
                                        </p:attrNameLst>
                                      </p:cBhvr>
                                      <p:to>
                                        <p:strVal val="visible"/>
                                      </p:to>
                                    </p:set>
                                    <p:animEffect transition="in" filter="wipe(left)">
                                      <p:cBhvr>
                                        <p:cTn id="22"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BDF5B26E-F1EF-DD4D-93B6-89EDBF3C2FE3}"/>
              </a:ext>
            </a:extLst>
          </p:cNvPr>
          <p:cNvGrpSpPr/>
          <p:nvPr/>
        </p:nvGrpSpPr>
        <p:grpSpPr>
          <a:xfrm>
            <a:off x="749406" y="745067"/>
            <a:ext cx="14405927" cy="9296400"/>
            <a:chOff x="749406" y="745067"/>
            <a:chExt cx="14405927" cy="9296400"/>
          </a:xfrm>
        </p:grpSpPr>
        <p:pic>
          <p:nvPicPr>
            <p:cNvPr id="29" name="Graphic 28">
              <a:extLst>
                <a:ext uri="{FF2B5EF4-FFF2-40B4-BE49-F238E27FC236}">
                  <a16:creationId xmlns:a16="http://schemas.microsoft.com/office/drawing/2014/main" xmlns="" id="{A4544E40-3F92-B84F-B8DD-8F0E5FF651B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918577" y="1459734"/>
              <a:ext cx="3236756" cy="6224532"/>
            </a:xfrm>
            <a:prstGeom prst="rect">
              <a:avLst/>
            </a:prstGeom>
          </p:spPr>
        </p:pic>
        <p:grpSp>
          <p:nvGrpSpPr>
            <p:cNvPr id="30" name="Group 29">
              <a:extLst>
                <a:ext uri="{FF2B5EF4-FFF2-40B4-BE49-F238E27FC236}">
                  <a16:creationId xmlns:a16="http://schemas.microsoft.com/office/drawing/2014/main" xmlns="" id="{08F17570-E801-DA46-B815-B6A0AF1CBD6A}"/>
                </a:ext>
              </a:extLst>
            </p:cNvPr>
            <p:cNvGrpSpPr/>
            <p:nvPr/>
          </p:nvGrpSpPr>
          <p:grpSpPr>
            <a:xfrm>
              <a:off x="749406" y="745067"/>
              <a:ext cx="10121793" cy="9296400"/>
              <a:chOff x="2686844" y="2695280"/>
              <a:chExt cx="8689966" cy="7981333"/>
            </a:xfrm>
          </p:grpSpPr>
          <p:sp>
            <p:nvSpPr>
              <p:cNvPr id="32" name="Rectangle 31">
                <a:extLst>
                  <a:ext uri="{FF2B5EF4-FFF2-40B4-BE49-F238E27FC236}">
                    <a16:creationId xmlns:a16="http://schemas.microsoft.com/office/drawing/2014/main" xmlns="" id="{E57FD0F6-56B3-D241-8969-2AAECDEAFBAC}"/>
                  </a:ext>
                </a:extLst>
              </p:cNvPr>
              <p:cNvSpPr/>
              <p:nvPr/>
            </p:nvSpPr>
            <p:spPr>
              <a:xfrm>
                <a:off x="2686844" y="2695280"/>
                <a:ext cx="8689966" cy="7981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xmlns="" id="{53CA9996-C629-2446-B1B7-17C23882CD59}"/>
                  </a:ext>
                </a:extLst>
              </p:cNvPr>
              <p:cNvSpPr/>
              <p:nvPr/>
            </p:nvSpPr>
            <p:spPr>
              <a:xfrm>
                <a:off x="2686844" y="2695280"/>
                <a:ext cx="8689966" cy="74169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xmlns="" id="{20FA1A82-7E2C-9641-82DF-0F736737664B}"/>
                  </a:ext>
                </a:extLst>
              </p:cNvPr>
              <p:cNvSpPr/>
              <p:nvPr/>
            </p:nvSpPr>
            <p:spPr>
              <a:xfrm>
                <a:off x="10992303" y="3704088"/>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xmlns="" id="{569CC78F-781D-C34C-8E76-E3F7C3EA1680}"/>
                  </a:ext>
                </a:extLst>
              </p:cNvPr>
              <p:cNvGrpSpPr/>
              <p:nvPr/>
            </p:nvGrpSpPr>
            <p:grpSpPr>
              <a:xfrm>
                <a:off x="2939781" y="2991750"/>
                <a:ext cx="651096" cy="175437"/>
                <a:chOff x="2930354" y="1738228"/>
                <a:chExt cx="651096" cy="175437"/>
              </a:xfrm>
            </p:grpSpPr>
            <p:sp>
              <p:nvSpPr>
                <p:cNvPr id="37" name="Oval 36">
                  <a:extLst>
                    <a:ext uri="{FF2B5EF4-FFF2-40B4-BE49-F238E27FC236}">
                      <a16:creationId xmlns:a16="http://schemas.microsoft.com/office/drawing/2014/main" xmlns="" id="{1B123667-66C2-B94D-97F1-7E3FF59A6FB7}"/>
                    </a:ext>
                  </a:extLst>
                </p:cNvPr>
                <p:cNvSpPr/>
                <p:nvPr/>
              </p:nvSpPr>
              <p:spPr>
                <a:xfrm>
                  <a:off x="2930354"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9C2EC2DB-70A1-F143-9533-A85E0EE979F1}"/>
                    </a:ext>
                  </a:extLst>
                </p:cNvPr>
                <p:cNvSpPr/>
                <p:nvPr/>
              </p:nvSpPr>
              <p:spPr>
                <a:xfrm>
                  <a:off x="3169587"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xmlns="" id="{BF4C36BB-B3CA-D94D-AC07-394CF4C36C0E}"/>
                    </a:ext>
                  </a:extLst>
                </p:cNvPr>
                <p:cNvSpPr/>
                <p:nvPr/>
              </p:nvSpPr>
              <p:spPr>
                <a:xfrm>
                  <a:off x="3406013"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xmlns="" id="{CD6A6D9B-9B63-7540-9455-C75C52DB69E4}"/>
                  </a:ext>
                </a:extLst>
              </p:cNvPr>
              <p:cNvSpPr/>
              <p:nvPr/>
            </p:nvSpPr>
            <p:spPr>
              <a:xfrm>
                <a:off x="4362316" y="2919059"/>
                <a:ext cx="5976755"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xmlns="" id="{975E69D4-FE75-4443-B4C2-2A9DEA756AC4}"/>
                </a:ext>
              </a:extLst>
            </p:cNvPr>
            <p:cNvSpPr txBox="1">
              <a:spLocks/>
            </p:cNvSpPr>
            <p:nvPr/>
          </p:nvSpPr>
          <p:spPr>
            <a:xfrm>
              <a:off x="1232170" y="2170780"/>
              <a:ext cx="8860097" cy="644497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spcBef>
                  <a:spcPts val="0"/>
                </a:spcBef>
              </a:pPr>
              <a:r>
                <a:rPr lang="en-GB" sz="3600" b="1" dirty="0">
                  <a:solidFill>
                    <a:schemeClr val="dk1"/>
                  </a:solidFill>
                  <a:latin typeface="Overpass Mono" pitchFamily="49" charset="77"/>
                  <a:ea typeface="Calibri"/>
                  <a:cs typeface="Calibri"/>
                  <a:sym typeface="Calibri"/>
                </a:rPr>
                <a:t>Echo chamber</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Erin’s friend has posted an article on social media about how Covid-19 is spreading in a new way that people haven’t yet realised about.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clicks on and reads the article. It worries her because she doesn’t want to catch or spread Covid. She searches online and finds more articles about Covid but they all say different things about how you can catch or spread it.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Over the next week her social media feed is full of blogs and posts about Covid, which is starting to really stress her out.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texts her aunt who is a GP. Her aunt explains that you need to think critically about what you read online and invites her to have a chat to discuss it further.  </a:t>
              </a:r>
            </a:p>
            <a:p>
              <a:pPr marL="514350" lvl="0" indent="-514350">
                <a:spcBef>
                  <a:spcPts val="0"/>
                </a:spcBef>
                <a:buFont typeface="+mj-lt"/>
                <a:buAutoNum type="arabicPeriod"/>
              </a:pPr>
              <a:endParaRPr lang="en-GB" sz="2200" dirty="0">
                <a:solidFill>
                  <a:schemeClr val="dk1"/>
                </a:solidFill>
                <a:latin typeface="Overpass Mono" pitchFamily="49" charset="77"/>
                <a:ea typeface="Calibri"/>
                <a:cs typeface="Calibri"/>
                <a:sym typeface="Calibri"/>
              </a:endParaRPr>
            </a:p>
          </p:txBody>
        </p:sp>
      </p:grpSp>
      <p:sp>
        <p:nvSpPr>
          <p:cNvPr id="2" name="Rectangle 1">
            <a:extLst>
              <a:ext uri="{FF2B5EF4-FFF2-40B4-BE49-F238E27FC236}">
                <a16:creationId xmlns:a16="http://schemas.microsoft.com/office/drawing/2014/main" xmlns="" id="{2B811467-20E7-1C49-A297-DEFF1ED9F3D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xmlns="" id="{A1FF68AD-8EF9-2444-8880-8400B73DD143}"/>
              </a:ext>
            </a:extLst>
          </p:cNvPr>
          <p:cNvGrpSpPr/>
          <p:nvPr/>
        </p:nvGrpSpPr>
        <p:grpSpPr>
          <a:xfrm>
            <a:off x="2465806" y="2713394"/>
            <a:ext cx="11155513" cy="4450242"/>
            <a:chOff x="2035553" y="2593255"/>
            <a:chExt cx="11155513" cy="4450242"/>
          </a:xfrm>
        </p:grpSpPr>
        <p:sp>
          <p:nvSpPr>
            <p:cNvPr id="4" name="Rectangle 3">
              <a:extLst>
                <a:ext uri="{FF2B5EF4-FFF2-40B4-BE49-F238E27FC236}">
                  <a16:creationId xmlns:a16="http://schemas.microsoft.com/office/drawing/2014/main" xmlns="" id="{F684C647-232D-C943-B4E8-AD7B87BA0D9D}"/>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A0701B7C-552F-E940-9B47-9657B86595C9}"/>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xmlns="" id="{A4F24AB7-380A-C04D-A420-D3174E5B0325}"/>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Echo chamber</a:t>
              </a:r>
              <a:endParaRPr lang="en-US" sz="2800" dirty="0"/>
            </a:p>
          </p:txBody>
        </p:sp>
        <p:grpSp>
          <p:nvGrpSpPr>
            <p:cNvPr id="7" name="Group 6">
              <a:extLst>
                <a:ext uri="{FF2B5EF4-FFF2-40B4-BE49-F238E27FC236}">
                  <a16:creationId xmlns:a16="http://schemas.microsoft.com/office/drawing/2014/main" xmlns="" id="{E6AC441A-3839-A540-B27F-2304CAEAFACB}"/>
                </a:ext>
              </a:extLst>
            </p:cNvPr>
            <p:cNvGrpSpPr/>
            <p:nvPr/>
          </p:nvGrpSpPr>
          <p:grpSpPr>
            <a:xfrm>
              <a:off x="2158072" y="2680893"/>
              <a:ext cx="366748" cy="366748"/>
              <a:chOff x="2118558" y="2663960"/>
              <a:chExt cx="366748" cy="366748"/>
            </a:xfrm>
          </p:grpSpPr>
          <p:sp>
            <p:nvSpPr>
              <p:cNvPr id="14" name="Rectangle 13">
                <a:extLst>
                  <a:ext uri="{FF2B5EF4-FFF2-40B4-BE49-F238E27FC236}">
                    <a16:creationId xmlns:a16="http://schemas.microsoft.com/office/drawing/2014/main" xmlns="" id="{2D87100B-D968-EE42-B674-AAF8FCFC9F01}"/>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xmlns="" id="{775C1A51-F4FE-194E-8E01-DD1FB0CA3E1D}"/>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xmlns="" id="{FF784334-0B14-F947-A02E-0B545AACCA6D}"/>
                </a:ext>
              </a:extLst>
            </p:cNvPr>
            <p:cNvGrpSpPr/>
            <p:nvPr/>
          </p:nvGrpSpPr>
          <p:grpSpPr>
            <a:xfrm>
              <a:off x="12290940" y="2686867"/>
              <a:ext cx="776902" cy="366748"/>
              <a:chOff x="10581098" y="2669934"/>
              <a:chExt cx="776902" cy="366748"/>
            </a:xfrm>
          </p:grpSpPr>
          <p:sp>
            <p:nvSpPr>
              <p:cNvPr id="10" name="Rectangle 9">
                <a:extLst>
                  <a:ext uri="{FF2B5EF4-FFF2-40B4-BE49-F238E27FC236}">
                    <a16:creationId xmlns:a16="http://schemas.microsoft.com/office/drawing/2014/main" xmlns="" id="{EBA504D1-AA19-3A4D-B2CB-84FA6196C96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ED4476C-8CAA-0447-A4CF-3EA212D05AFD}"/>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xmlns="" id="{213C524C-B20A-CE41-BF41-EA17D88E87E7}"/>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xmlns="" id="{DEFE807D-E08E-0842-9252-5B3505580610}"/>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12">
              <a:extLst>
                <a:ext uri="{FF2B5EF4-FFF2-40B4-BE49-F238E27FC236}">
                  <a16:creationId xmlns:a16="http://schemas.microsoft.com/office/drawing/2014/main" xmlns="" id="{44A8BDB3-B7B2-ED47-B25D-C0172C10521F}"/>
                </a:ext>
              </a:extLst>
            </p:cNvPr>
            <p:cNvSpPr txBox="1">
              <a:spLocks/>
            </p:cNvSpPr>
            <p:nvPr/>
          </p:nvSpPr>
          <p:spPr>
            <a:xfrm>
              <a:off x="2653259" y="4078514"/>
              <a:ext cx="10068768" cy="296498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This is an example of an </a:t>
              </a:r>
              <a:r>
                <a:rPr lang="en-GB" sz="2400" dirty="0">
                  <a:solidFill>
                    <a:srgbClr val="019967"/>
                  </a:solidFill>
                </a:rPr>
                <a:t>echo chamber.</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How does it come about?</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are the possible risks of online echo chambers?</a:t>
              </a:r>
            </a:p>
          </p:txBody>
        </p:sp>
      </p:grpSp>
    </p:spTree>
    <p:extLst>
      <p:ext uri="{BB962C8B-B14F-4D97-AF65-F5344CB8AC3E}">
        <p14:creationId xmlns:p14="http://schemas.microsoft.com/office/powerpoint/2010/main" val="303245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85DCB68-CB06-FF4E-AE1B-CD8F1D965480}"/>
              </a:ext>
            </a:extLst>
          </p:cNvPr>
          <p:cNvSpPr/>
          <p:nvPr/>
        </p:nvSpPr>
        <p:spPr>
          <a:xfrm>
            <a:off x="-101018" y="-228600"/>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 name="Rectangle 3">
            <a:extLst>
              <a:ext uri="{FF2B5EF4-FFF2-40B4-BE49-F238E27FC236}">
                <a16:creationId xmlns:a16="http://schemas.microsoft.com/office/drawing/2014/main" xmlns="" id="{9663D1A4-343F-BD47-976B-98A268E9ABE4}"/>
              </a:ext>
            </a:extLst>
          </p:cNvPr>
          <p:cNvSpPr/>
          <p:nvPr/>
        </p:nvSpPr>
        <p:spPr>
          <a:xfrm>
            <a:off x="6777941" y="4182835"/>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8" name="Content Placeholder 8">
            <a:extLst>
              <a:ext uri="{FF2B5EF4-FFF2-40B4-BE49-F238E27FC236}">
                <a16:creationId xmlns:a16="http://schemas.microsoft.com/office/drawing/2014/main" xmlns="" id="{59687703-8234-A14A-8608-6520E784BAFA}"/>
              </a:ext>
            </a:extLst>
          </p:cNvPr>
          <p:cNvSpPr txBox="1">
            <a:spLocks/>
          </p:cNvSpPr>
          <p:nvPr/>
        </p:nvSpPr>
        <p:spPr>
          <a:xfrm>
            <a:off x="3911845" y="1009185"/>
            <a:ext cx="3297029"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2" name="Title 1">
            <a:extLst>
              <a:ext uri="{FF2B5EF4-FFF2-40B4-BE49-F238E27FC236}">
                <a16:creationId xmlns:a16="http://schemas.microsoft.com/office/drawing/2014/main" xmlns="" id="{0966DE3A-4527-8F48-AD65-5C256B46BFA6}"/>
              </a:ext>
            </a:extLst>
          </p:cNvPr>
          <p:cNvSpPr txBox="1">
            <a:spLocks/>
          </p:cNvSpPr>
          <p:nvPr/>
        </p:nvSpPr>
        <p:spPr>
          <a:xfrm>
            <a:off x="692201" y="611124"/>
            <a:ext cx="14534547" cy="754007"/>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The ICO is here for you...</a:t>
            </a:r>
          </a:p>
        </p:txBody>
      </p:sp>
      <p:sp>
        <p:nvSpPr>
          <p:cNvPr id="36" name="Content Placeholder 8">
            <a:extLst>
              <a:ext uri="{FF2B5EF4-FFF2-40B4-BE49-F238E27FC236}">
                <a16:creationId xmlns:a16="http://schemas.microsoft.com/office/drawing/2014/main" xmlns="" id="{8099AE35-ACF0-0741-B269-4554C76A0DAF}"/>
              </a:ext>
            </a:extLst>
          </p:cNvPr>
          <p:cNvSpPr txBox="1">
            <a:spLocks/>
          </p:cNvSpPr>
          <p:nvPr/>
        </p:nvSpPr>
        <p:spPr>
          <a:xfrm>
            <a:off x="8993477" y="5145107"/>
            <a:ext cx="262527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1" name="Content Placeholder 8">
            <a:extLst>
              <a:ext uri="{FF2B5EF4-FFF2-40B4-BE49-F238E27FC236}">
                <a16:creationId xmlns:a16="http://schemas.microsoft.com/office/drawing/2014/main" xmlns="" id="{3A33B42E-18F4-7944-821E-05CC2717D04A}"/>
              </a:ext>
            </a:extLst>
          </p:cNvPr>
          <p:cNvSpPr txBox="1">
            <a:spLocks/>
          </p:cNvSpPr>
          <p:nvPr/>
        </p:nvSpPr>
        <p:spPr>
          <a:xfrm>
            <a:off x="3579540" y="2300380"/>
            <a:ext cx="247212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3" name="Title 1">
            <a:extLst>
              <a:ext uri="{FF2B5EF4-FFF2-40B4-BE49-F238E27FC236}">
                <a16:creationId xmlns:a16="http://schemas.microsoft.com/office/drawing/2014/main" xmlns="" id="{8B6A32ED-E085-7F4C-93AF-58D0BA5ADBEE}"/>
              </a:ext>
            </a:extLst>
          </p:cNvPr>
          <p:cNvSpPr txBox="1">
            <a:spLocks/>
          </p:cNvSpPr>
          <p:nvPr/>
        </p:nvSpPr>
        <p:spPr>
          <a:xfrm>
            <a:off x="692201" y="2043652"/>
            <a:ext cx="5588052"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You have the right to know that your data is being collected. You can ask to see the data that companies have collected on you, and you can ask them to delete it.</a:t>
            </a:r>
          </a:p>
        </p:txBody>
      </p:sp>
      <p:sp>
        <p:nvSpPr>
          <p:cNvPr id="25" name="Title 1">
            <a:extLst>
              <a:ext uri="{FF2B5EF4-FFF2-40B4-BE49-F238E27FC236}">
                <a16:creationId xmlns:a16="http://schemas.microsoft.com/office/drawing/2014/main" xmlns="" id="{A9DB5D66-36BF-B04A-98EA-F8ACFDBF9573}"/>
              </a:ext>
            </a:extLst>
          </p:cNvPr>
          <p:cNvSpPr txBox="1">
            <a:spLocks/>
          </p:cNvSpPr>
          <p:nvPr/>
        </p:nvSpPr>
        <p:spPr>
          <a:xfrm>
            <a:off x="8539307" y="4893609"/>
            <a:ext cx="6503731" cy="191273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Check settings - there are things you can control, such as allowing notifications, location trackers and marketing emails.</a:t>
            </a:r>
          </a:p>
        </p:txBody>
      </p:sp>
      <p:sp>
        <p:nvSpPr>
          <p:cNvPr id="28" name="Title 1">
            <a:extLst>
              <a:ext uri="{FF2B5EF4-FFF2-40B4-BE49-F238E27FC236}">
                <a16:creationId xmlns:a16="http://schemas.microsoft.com/office/drawing/2014/main" xmlns="" id="{078B39B0-B898-ED49-9368-12A707C5EAAE}"/>
              </a:ext>
            </a:extLst>
          </p:cNvPr>
          <p:cNvSpPr txBox="1">
            <a:spLocks/>
          </p:cNvSpPr>
          <p:nvPr/>
        </p:nvSpPr>
        <p:spPr>
          <a:xfrm>
            <a:off x="8539307" y="7089111"/>
            <a:ext cx="6503731" cy="191273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Go to </a:t>
            </a:r>
            <a:r>
              <a:rPr lang="en-GB" sz="2400" b="1" dirty="0">
                <a:solidFill>
                  <a:srgbClr val="019967"/>
                </a:solidFill>
                <a:latin typeface="Overpass Mono" pitchFamily="49" charset="77"/>
                <a:ea typeface="Calibri"/>
                <a:cs typeface="Calibri"/>
                <a:sym typeface="Calibri"/>
              </a:rPr>
              <a:t>https://</a:t>
            </a:r>
            <a:r>
              <a:rPr lang="en-GB" sz="2400" b="1" dirty="0" err="1">
                <a:solidFill>
                  <a:srgbClr val="019967"/>
                </a:solidFill>
                <a:latin typeface="Overpass Mono" pitchFamily="49" charset="77"/>
                <a:ea typeface="Calibri"/>
                <a:cs typeface="Calibri"/>
                <a:sym typeface="Calibri"/>
              </a:rPr>
              <a:t>ico.org.uk</a:t>
            </a:r>
            <a:r>
              <a:rPr lang="en-GB" sz="2400" b="1" dirty="0">
                <a:solidFill>
                  <a:srgbClr val="019967"/>
                </a:solidFill>
                <a:latin typeface="Overpass Mono" pitchFamily="49" charset="77"/>
                <a:ea typeface="Calibri"/>
                <a:cs typeface="Calibri"/>
                <a:sym typeface="Calibri"/>
              </a:rPr>
              <a:t> </a:t>
            </a:r>
            <a:r>
              <a:rPr lang="en-GB" sz="2400" dirty="0">
                <a:solidFill>
                  <a:schemeClr val="dk1"/>
                </a:solidFill>
                <a:latin typeface="Overpass Mono" pitchFamily="49" charset="77"/>
                <a:ea typeface="Calibri"/>
                <a:cs typeface="Calibri"/>
                <a:sym typeface="Calibri"/>
              </a:rPr>
              <a:t>for help or to report anything that doesn’t feel right.</a:t>
            </a:r>
          </a:p>
        </p:txBody>
      </p:sp>
      <p:grpSp>
        <p:nvGrpSpPr>
          <p:cNvPr id="9" name="Group 8">
            <a:extLst>
              <a:ext uri="{FF2B5EF4-FFF2-40B4-BE49-F238E27FC236}">
                <a16:creationId xmlns:a16="http://schemas.microsoft.com/office/drawing/2014/main" xmlns="" id="{4030C121-2B83-2C4E-BF4B-163DAFBDB473}"/>
              </a:ext>
            </a:extLst>
          </p:cNvPr>
          <p:cNvGrpSpPr/>
          <p:nvPr/>
        </p:nvGrpSpPr>
        <p:grpSpPr>
          <a:xfrm>
            <a:off x="1330350" y="5006258"/>
            <a:ext cx="6335826" cy="3867304"/>
            <a:chOff x="1330350" y="5006258"/>
            <a:chExt cx="6335826" cy="3867304"/>
          </a:xfrm>
        </p:grpSpPr>
        <p:sp>
          <p:nvSpPr>
            <p:cNvPr id="26" name="Rectangle 25">
              <a:extLst>
                <a:ext uri="{FF2B5EF4-FFF2-40B4-BE49-F238E27FC236}">
                  <a16:creationId xmlns:a16="http://schemas.microsoft.com/office/drawing/2014/main" xmlns="" id="{7FE03137-C145-7E4C-B399-FE3B91D6129D}"/>
                </a:ext>
              </a:extLst>
            </p:cNvPr>
            <p:cNvSpPr/>
            <p:nvPr/>
          </p:nvSpPr>
          <p:spPr>
            <a:xfrm>
              <a:off x="1330350" y="5255104"/>
              <a:ext cx="6086982" cy="3618458"/>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0" name="Group 29">
              <a:extLst>
                <a:ext uri="{FF2B5EF4-FFF2-40B4-BE49-F238E27FC236}">
                  <a16:creationId xmlns:a16="http://schemas.microsoft.com/office/drawing/2014/main" xmlns="" id="{DC1F39A9-1D72-8C4D-BE09-3AFBFCE01D6F}"/>
                </a:ext>
              </a:extLst>
            </p:cNvPr>
            <p:cNvGrpSpPr/>
            <p:nvPr/>
          </p:nvGrpSpPr>
          <p:grpSpPr>
            <a:xfrm>
              <a:off x="7168488" y="5006258"/>
              <a:ext cx="497688" cy="497689"/>
              <a:chOff x="15025689" y="1401052"/>
              <a:chExt cx="497688" cy="497689"/>
            </a:xfrm>
          </p:grpSpPr>
          <p:sp>
            <p:nvSpPr>
              <p:cNvPr id="31" name="Oval 30">
                <a:extLst>
                  <a:ext uri="{FF2B5EF4-FFF2-40B4-BE49-F238E27FC236}">
                    <a16:creationId xmlns:a16="http://schemas.microsoft.com/office/drawing/2014/main" xmlns="" id="{09C35B71-F2AB-0B47-95DC-A8604E50661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
                <a:extLst>
                  <a:ext uri="{FF2B5EF4-FFF2-40B4-BE49-F238E27FC236}">
                    <a16:creationId xmlns:a16="http://schemas.microsoft.com/office/drawing/2014/main" xmlns="" id="{C5306F00-8524-BC4E-A9E8-0BED23D39718}"/>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
        <p:nvSpPr>
          <p:cNvPr id="34" name="Content Placeholder 8">
            <a:extLst>
              <a:ext uri="{FF2B5EF4-FFF2-40B4-BE49-F238E27FC236}">
                <a16:creationId xmlns:a16="http://schemas.microsoft.com/office/drawing/2014/main" xmlns="" id="{505E7764-F35B-9F48-8E4A-455C71516FED}"/>
              </a:ext>
            </a:extLst>
          </p:cNvPr>
          <p:cNvSpPr txBox="1">
            <a:spLocks/>
          </p:cNvSpPr>
          <p:nvPr/>
        </p:nvSpPr>
        <p:spPr>
          <a:xfrm>
            <a:off x="2069959" y="6550082"/>
            <a:ext cx="817330"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33" name="Content Placeholder 8">
            <a:extLst>
              <a:ext uri="{FF2B5EF4-FFF2-40B4-BE49-F238E27FC236}">
                <a16:creationId xmlns:a16="http://schemas.microsoft.com/office/drawing/2014/main" xmlns="" id="{CCF9C2B8-32B0-6A46-A22C-652992369066}"/>
              </a:ext>
            </a:extLst>
          </p:cNvPr>
          <p:cNvSpPr txBox="1">
            <a:spLocks/>
          </p:cNvSpPr>
          <p:nvPr/>
        </p:nvSpPr>
        <p:spPr>
          <a:xfrm>
            <a:off x="2069958" y="6179294"/>
            <a:ext cx="4546973"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10" name="Rectangle 9">
            <a:extLst>
              <a:ext uri="{FF2B5EF4-FFF2-40B4-BE49-F238E27FC236}">
                <a16:creationId xmlns:a16="http://schemas.microsoft.com/office/drawing/2014/main" xmlns="" id="{A9294372-26B0-6E4A-91A2-F538E3F594E7}"/>
              </a:ext>
            </a:extLst>
          </p:cNvPr>
          <p:cNvSpPr/>
          <p:nvPr/>
        </p:nvSpPr>
        <p:spPr>
          <a:xfrm>
            <a:off x="9378231"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7" name="Content Placeholder 8">
            <a:extLst>
              <a:ext uri="{FF2B5EF4-FFF2-40B4-BE49-F238E27FC236}">
                <a16:creationId xmlns:a16="http://schemas.microsoft.com/office/drawing/2014/main" xmlns="" id="{4E905CFF-2DF2-E04A-A5E0-DC2995C2452D}"/>
              </a:ext>
            </a:extLst>
          </p:cNvPr>
          <p:cNvSpPr txBox="1">
            <a:spLocks/>
          </p:cNvSpPr>
          <p:nvPr/>
        </p:nvSpPr>
        <p:spPr>
          <a:xfrm>
            <a:off x="10279789" y="1359265"/>
            <a:ext cx="190941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4" name="Title 1">
            <a:extLst>
              <a:ext uri="{FF2B5EF4-FFF2-40B4-BE49-F238E27FC236}">
                <a16:creationId xmlns:a16="http://schemas.microsoft.com/office/drawing/2014/main" xmlns="" id="{744D2E8C-5C40-F243-840A-A0CF329E3B15}"/>
              </a:ext>
            </a:extLst>
          </p:cNvPr>
          <p:cNvSpPr txBox="1">
            <a:spLocks/>
          </p:cNvSpPr>
          <p:nvPr/>
        </p:nvSpPr>
        <p:spPr>
          <a:xfrm>
            <a:off x="1627997" y="5928268"/>
            <a:ext cx="5742466"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Think before giving data away, such as your name, age, gender, email address. Consider where your data may end up and whether it will be kept secure.</a:t>
            </a:r>
          </a:p>
        </p:txBody>
      </p:sp>
      <p:grpSp>
        <p:nvGrpSpPr>
          <p:cNvPr id="29" name="Group 28">
            <a:extLst>
              <a:ext uri="{FF2B5EF4-FFF2-40B4-BE49-F238E27FC236}">
                <a16:creationId xmlns:a16="http://schemas.microsoft.com/office/drawing/2014/main" xmlns="" id="{57F28835-9659-564F-A70A-16E86E2179F5}"/>
              </a:ext>
            </a:extLst>
          </p:cNvPr>
          <p:cNvGrpSpPr/>
          <p:nvPr/>
        </p:nvGrpSpPr>
        <p:grpSpPr>
          <a:xfrm>
            <a:off x="15040250" y="350988"/>
            <a:ext cx="497688" cy="497689"/>
            <a:chOff x="15025689" y="1401052"/>
            <a:chExt cx="497688" cy="497689"/>
          </a:xfrm>
        </p:grpSpPr>
        <p:sp>
          <p:nvSpPr>
            <p:cNvPr id="11" name="Oval 10">
              <a:extLst>
                <a:ext uri="{FF2B5EF4-FFF2-40B4-BE49-F238E27FC236}">
                  <a16:creationId xmlns:a16="http://schemas.microsoft.com/office/drawing/2014/main" xmlns="" id="{11690937-ED59-474E-A921-A723EF7A0B5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xmlns="" id="{BA318441-3E3D-934F-9CD2-B62784ABC0A6}"/>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27" name="Title 1">
            <a:extLst>
              <a:ext uri="{FF2B5EF4-FFF2-40B4-BE49-F238E27FC236}">
                <a16:creationId xmlns:a16="http://schemas.microsoft.com/office/drawing/2014/main" xmlns="" id="{F1D5DF67-BE30-F04B-A98F-CC525CE86EB3}"/>
              </a:ext>
            </a:extLst>
          </p:cNvPr>
          <p:cNvSpPr txBox="1">
            <a:spLocks/>
          </p:cNvSpPr>
          <p:nvPr/>
        </p:nvSpPr>
        <p:spPr>
          <a:xfrm>
            <a:off x="9838991" y="1116289"/>
            <a:ext cx="4952415"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Check T&amp;Cs (terms and conditions) before you opt in to giving away contact details, or signing up to websites and apps.</a:t>
            </a:r>
          </a:p>
        </p:txBody>
      </p:sp>
    </p:spTree>
    <p:extLst>
      <p:ext uri="{BB962C8B-B14F-4D97-AF65-F5344CB8AC3E}">
        <p14:creationId xmlns:p14="http://schemas.microsoft.com/office/powerpoint/2010/main" val="190352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1000"/>
                            </p:stCondLst>
                            <p:childTnLst>
                              <p:par>
                                <p:cTn id="28" presetID="22" presetClass="entr" presetSubtype="8" fill="hold" grpId="0" nodeType="afterEffect">
                                  <p:stCondLst>
                                    <p:cond delay="25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wipe(left)">
                                      <p:cBhvr>
                                        <p:cTn id="52" dur="500"/>
                                        <p:tgtEl>
                                          <p:spTgt spid="25">
                                            <p:txEl>
                                              <p:pRg st="0" end="0"/>
                                            </p:txEl>
                                          </p:spTgt>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8">
                                            <p:txEl>
                                              <p:pRg st="0" end="0"/>
                                            </p:txEl>
                                          </p:spTgt>
                                        </p:tgtEl>
                                        <p:attrNameLst>
                                          <p:attrName>style.visibility</p:attrName>
                                        </p:attrNameLst>
                                      </p:cBhvr>
                                      <p:to>
                                        <p:strVal val="visible"/>
                                      </p:to>
                                    </p:set>
                                    <p:animEffect transition="in" filter="wipe(left)">
                                      <p:cBhvr>
                                        <p:cTn id="63"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21" grpId="0" animBg="1"/>
      <p:bldP spid="23" grpId="0"/>
      <p:bldP spid="34" grpId="0" animBg="1"/>
      <p:bldP spid="33" grpId="0" animBg="1"/>
      <p:bldP spid="10" grpId="0" animBg="1"/>
      <p:bldP spid="37" grpId="0" animBg="1"/>
      <p:bldP spid="2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Personal Data - What’s it all about? </a:t>
            </a:r>
            <a:endParaRPr lang="en-US" sz="3600" b="1" dirty="0"/>
          </a:p>
        </p:txBody>
      </p:sp>
      <p:grpSp>
        <p:nvGrpSpPr>
          <p:cNvPr id="23" name="Group 22">
            <a:extLst>
              <a:ext uri="{FF2B5EF4-FFF2-40B4-BE49-F238E27FC236}">
                <a16:creationId xmlns:a16="http://schemas.microsoft.com/office/drawing/2014/main" xmlns="" id="{466EE173-D8ED-C74E-B39A-51D577094318}"/>
              </a:ext>
            </a:extLst>
          </p:cNvPr>
          <p:cNvGrpSpPr/>
          <p:nvPr/>
        </p:nvGrpSpPr>
        <p:grpSpPr>
          <a:xfrm>
            <a:off x="793799" y="1812005"/>
            <a:ext cx="6216601" cy="2253964"/>
            <a:chOff x="692199" y="1719560"/>
            <a:chExt cx="5855845" cy="2253964"/>
          </a:xfrm>
        </p:grpSpPr>
        <p:sp>
          <p:nvSpPr>
            <p:cNvPr id="13" name="Rectangle 12">
              <a:extLst>
                <a:ext uri="{FF2B5EF4-FFF2-40B4-BE49-F238E27FC236}">
                  <a16:creationId xmlns:a16="http://schemas.microsoft.com/office/drawing/2014/main" xmlns="" id="{12EA73A3-177B-B441-AD9E-7A43C8C290E8}"/>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Content Placeholder 3">
              <a:extLst>
                <a:ext uri="{FF2B5EF4-FFF2-40B4-BE49-F238E27FC236}">
                  <a16:creationId xmlns:a16="http://schemas.microsoft.com/office/drawing/2014/main" xmlns="" id="{F00D9C9C-E0E3-214F-8FC8-2E85CF142113}"/>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be able to:</a:t>
              </a:r>
            </a:p>
          </p:txBody>
        </p:sp>
        <p:grpSp>
          <p:nvGrpSpPr>
            <p:cNvPr id="19" name="Group 18">
              <a:extLst>
                <a:ext uri="{FF2B5EF4-FFF2-40B4-BE49-F238E27FC236}">
                  <a16:creationId xmlns:a16="http://schemas.microsoft.com/office/drawing/2014/main" xmlns="" id="{A09D449A-7E82-E243-91A5-158EF9CDE0A0}"/>
                </a:ext>
              </a:extLst>
            </p:cNvPr>
            <p:cNvGrpSpPr/>
            <p:nvPr/>
          </p:nvGrpSpPr>
          <p:grpSpPr>
            <a:xfrm>
              <a:off x="6050356" y="1719560"/>
              <a:ext cx="497688" cy="572154"/>
              <a:chOff x="11546445" y="2781334"/>
              <a:chExt cx="497688" cy="572154"/>
            </a:xfrm>
          </p:grpSpPr>
          <p:sp>
            <p:nvSpPr>
              <p:cNvPr id="16" name="Oval 15">
                <a:extLst>
                  <a:ext uri="{FF2B5EF4-FFF2-40B4-BE49-F238E27FC236}">
                    <a16:creationId xmlns:a16="http://schemas.microsoft.com/office/drawing/2014/main" xmlns="" id="{B71E4A32-3C8C-5347-8027-893EE62E3CB9}"/>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xmlns="" id="{D747D7F0-2C27-8E44-B39B-0D99309B5309}"/>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6" name="Group 5">
            <a:extLst>
              <a:ext uri="{FF2B5EF4-FFF2-40B4-BE49-F238E27FC236}">
                <a16:creationId xmlns:a16="http://schemas.microsoft.com/office/drawing/2014/main" xmlns="" id="{D4AF6390-E3D4-454E-AD54-C1C97F4C00D6}"/>
              </a:ext>
            </a:extLst>
          </p:cNvPr>
          <p:cNvGrpSpPr/>
          <p:nvPr/>
        </p:nvGrpSpPr>
        <p:grpSpPr>
          <a:xfrm>
            <a:off x="1313155" y="4534092"/>
            <a:ext cx="4044850" cy="3090322"/>
            <a:chOff x="1313155" y="4534092"/>
            <a:chExt cx="4044850" cy="3090322"/>
          </a:xfrm>
        </p:grpSpPr>
        <p:sp>
          <p:nvSpPr>
            <p:cNvPr id="25" name="Rectangle 24">
              <a:extLst>
                <a:ext uri="{FF2B5EF4-FFF2-40B4-BE49-F238E27FC236}">
                  <a16:creationId xmlns:a16="http://schemas.microsoft.com/office/drawing/2014/main" xmlns="" id="{6A27D63E-6436-9A42-B029-7B0DC4CA31BB}"/>
                </a:ext>
              </a:extLst>
            </p:cNvPr>
            <p:cNvSpPr/>
            <p:nvPr/>
          </p:nvSpPr>
          <p:spPr>
            <a:xfrm>
              <a:off x="1313155"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 name="Graphic 3">
              <a:extLst>
                <a:ext uri="{FF2B5EF4-FFF2-40B4-BE49-F238E27FC236}">
                  <a16:creationId xmlns:a16="http://schemas.microsoft.com/office/drawing/2014/main" xmlns="" id="{F05CCD61-7B55-B941-A9C9-C038D4C1D5A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926176" y="5075412"/>
              <a:ext cx="905956" cy="1130316"/>
            </a:xfrm>
            <a:prstGeom prst="rect">
              <a:avLst/>
            </a:prstGeom>
          </p:spPr>
        </p:pic>
        <p:sp>
          <p:nvSpPr>
            <p:cNvPr id="5" name="Oval 4">
              <a:extLst>
                <a:ext uri="{FF2B5EF4-FFF2-40B4-BE49-F238E27FC236}">
                  <a16:creationId xmlns:a16="http://schemas.microsoft.com/office/drawing/2014/main" xmlns="" id="{7EABAA44-7CD6-264D-A03B-3BF71DA1B552}"/>
                </a:ext>
              </a:extLst>
            </p:cNvPr>
            <p:cNvSpPr/>
            <p:nvPr/>
          </p:nvSpPr>
          <p:spPr>
            <a:xfrm>
              <a:off x="3600974"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sp>
          <p:nvSpPr>
            <p:cNvPr id="21" name="Title 1">
              <a:extLst>
                <a:ext uri="{FF2B5EF4-FFF2-40B4-BE49-F238E27FC236}">
                  <a16:creationId xmlns:a16="http://schemas.microsoft.com/office/drawing/2014/main" xmlns="" id="{8533077C-689A-974C-9AC2-868DEA81932C}"/>
                </a:ext>
              </a:extLst>
            </p:cNvPr>
            <p:cNvSpPr txBox="1">
              <a:spLocks/>
            </p:cNvSpPr>
            <p:nvPr/>
          </p:nvSpPr>
          <p:spPr>
            <a:xfrm>
              <a:off x="1335355"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describe what </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personal data is</a:t>
              </a:r>
            </a:p>
          </p:txBody>
        </p:sp>
      </p:grpSp>
      <p:grpSp>
        <p:nvGrpSpPr>
          <p:cNvPr id="7" name="Group 6">
            <a:extLst>
              <a:ext uri="{FF2B5EF4-FFF2-40B4-BE49-F238E27FC236}">
                <a16:creationId xmlns:a16="http://schemas.microsoft.com/office/drawing/2014/main" xmlns="" id="{858FF986-7E0A-6F48-A839-B46105AE744E}"/>
              </a:ext>
            </a:extLst>
          </p:cNvPr>
          <p:cNvGrpSpPr/>
          <p:nvPr/>
        </p:nvGrpSpPr>
        <p:grpSpPr>
          <a:xfrm>
            <a:off x="5908207" y="4534092"/>
            <a:ext cx="4044850" cy="3090322"/>
            <a:chOff x="5908207" y="4534092"/>
            <a:chExt cx="4044850" cy="3090322"/>
          </a:xfrm>
        </p:grpSpPr>
        <p:sp>
          <p:nvSpPr>
            <p:cNvPr id="49" name="Rectangle 48">
              <a:extLst>
                <a:ext uri="{FF2B5EF4-FFF2-40B4-BE49-F238E27FC236}">
                  <a16:creationId xmlns:a16="http://schemas.microsoft.com/office/drawing/2014/main" xmlns="" id="{1460FC96-9A13-2449-A74E-B5AE8C0EF71B}"/>
                </a:ext>
              </a:extLst>
            </p:cNvPr>
            <p:cNvSpPr/>
            <p:nvPr/>
          </p:nvSpPr>
          <p:spPr>
            <a:xfrm>
              <a:off x="5908207"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7" name="Title 1">
              <a:extLst>
                <a:ext uri="{FF2B5EF4-FFF2-40B4-BE49-F238E27FC236}">
                  <a16:creationId xmlns:a16="http://schemas.microsoft.com/office/drawing/2014/main" xmlns="" id="{BBBFC6FB-D236-C94E-9EDB-39F93F6477FC}"/>
                </a:ext>
              </a:extLst>
            </p:cNvPr>
            <p:cNvSpPr txBox="1">
              <a:spLocks/>
            </p:cNvSpPr>
            <p:nvPr/>
          </p:nvSpPr>
          <p:spPr>
            <a:xfrm>
              <a:off x="5930407"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identify how personal data is collected</a:t>
              </a:r>
            </a:p>
          </p:txBody>
        </p:sp>
        <p:pic>
          <p:nvPicPr>
            <p:cNvPr id="42" name="Graphic 41">
              <a:extLst>
                <a:ext uri="{FF2B5EF4-FFF2-40B4-BE49-F238E27FC236}">
                  <a16:creationId xmlns:a16="http://schemas.microsoft.com/office/drawing/2014/main" xmlns="" id="{BDE95F70-4B6C-2543-854E-F72BBA563F7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449408" y="5075412"/>
              <a:ext cx="905956" cy="1130316"/>
            </a:xfrm>
            <a:prstGeom prst="rect">
              <a:avLst/>
            </a:prstGeom>
          </p:spPr>
        </p:pic>
        <p:sp>
          <p:nvSpPr>
            <p:cNvPr id="43" name="Oval 42">
              <a:extLst>
                <a:ext uri="{FF2B5EF4-FFF2-40B4-BE49-F238E27FC236}">
                  <a16:creationId xmlns:a16="http://schemas.microsoft.com/office/drawing/2014/main" xmlns="" id="{770EBD41-11CF-5640-812D-BAAEBF0F4BA8}"/>
                </a:ext>
              </a:extLst>
            </p:cNvPr>
            <p:cNvSpPr/>
            <p:nvPr/>
          </p:nvSpPr>
          <p:spPr>
            <a:xfrm>
              <a:off x="8124206"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grpSp>
        <p:nvGrpSpPr>
          <p:cNvPr id="8" name="Group 7">
            <a:extLst>
              <a:ext uri="{FF2B5EF4-FFF2-40B4-BE49-F238E27FC236}">
                <a16:creationId xmlns:a16="http://schemas.microsoft.com/office/drawing/2014/main" xmlns="" id="{CC709F45-CEB6-5C49-9912-246DDCF14379}"/>
              </a:ext>
            </a:extLst>
          </p:cNvPr>
          <p:cNvGrpSpPr/>
          <p:nvPr/>
        </p:nvGrpSpPr>
        <p:grpSpPr>
          <a:xfrm>
            <a:off x="10503259" y="4534092"/>
            <a:ext cx="4044850" cy="3090322"/>
            <a:chOff x="10503259" y="4534092"/>
            <a:chExt cx="4044850" cy="3090322"/>
          </a:xfrm>
        </p:grpSpPr>
        <p:sp>
          <p:nvSpPr>
            <p:cNvPr id="55" name="Rectangle 54">
              <a:extLst>
                <a:ext uri="{FF2B5EF4-FFF2-40B4-BE49-F238E27FC236}">
                  <a16:creationId xmlns:a16="http://schemas.microsoft.com/office/drawing/2014/main" xmlns="" id="{A424F1E9-08A2-2C41-8477-D2DE3C4BA367}"/>
                </a:ext>
              </a:extLst>
            </p:cNvPr>
            <p:cNvSpPr/>
            <p:nvPr/>
          </p:nvSpPr>
          <p:spPr>
            <a:xfrm>
              <a:off x="10503259"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3" name="Title 1">
              <a:extLst>
                <a:ext uri="{FF2B5EF4-FFF2-40B4-BE49-F238E27FC236}">
                  <a16:creationId xmlns:a16="http://schemas.microsoft.com/office/drawing/2014/main" xmlns="" id="{5ED5579C-38D1-A74D-AFDB-ACB936F37688}"/>
                </a:ext>
              </a:extLst>
            </p:cNvPr>
            <p:cNvSpPr txBox="1">
              <a:spLocks/>
            </p:cNvSpPr>
            <p:nvPr/>
          </p:nvSpPr>
          <p:spPr>
            <a:xfrm>
              <a:off x="10525459"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explain why personal data is valuable</a:t>
              </a:r>
            </a:p>
          </p:txBody>
        </p:sp>
        <p:pic>
          <p:nvPicPr>
            <p:cNvPr id="44" name="Graphic 43">
              <a:extLst>
                <a:ext uri="{FF2B5EF4-FFF2-40B4-BE49-F238E27FC236}">
                  <a16:creationId xmlns:a16="http://schemas.microsoft.com/office/drawing/2014/main" xmlns="" id="{44845A2D-43E6-D344-AB44-3FF002292A2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057984" y="5075412"/>
              <a:ext cx="905956" cy="1130316"/>
            </a:xfrm>
            <a:prstGeom prst="rect">
              <a:avLst/>
            </a:prstGeom>
          </p:spPr>
        </p:pic>
        <p:sp>
          <p:nvSpPr>
            <p:cNvPr id="57" name="Oval 56">
              <a:extLst>
                <a:ext uri="{FF2B5EF4-FFF2-40B4-BE49-F238E27FC236}">
                  <a16:creationId xmlns:a16="http://schemas.microsoft.com/office/drawing/2014/main" xmlns="" id="{0A001699-6CB7-9744-AA1B-900AE0A3A169}"/>
                </a:ext>
              </a:extLst>
            </p:cNvPr>
            <p:cNvSpPr/>
            <p:nvPr/>
          </p:nvSpPr>
          <p:spPr>
            <a:xfrm>
              <a:off x="12732782"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Overpass Mono" pitchFamily="49" charset="77"/>
                </a:rPr>
                <a:t>$</a:t>
              </a:r>
            </a:p>
          </p:txBody>
        </p:sp>
      </p:grpSp>
    </p:spTree>
    <p:extLst>
      <p:ext uri="{BB962C8B-B14F-4D97-AF65-F5344CB8AC3E}">
        <p14:creationId xmlns:p14="http://schemas.microsoft.com/office/powerpoint/2010/main" val="16972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50" fill="hold"/>
                                        <p:tgtEl>
                                          <p:spTgt spid="6"/>
                                        </p:tgtEl>
                                        <p:attrNameLst>
                                          <p:attrName>ppt_w</p:attrName>
                                        </p:attrNameLst>
                                      </p:cBhvr>
                                      <p:tavLst>
                                        <p:tav tm="0">
                                          <p:val>
                                            <p:fltVal val="0"/>
                                          </p:val>
                                        </p:tav>
                                        <p:tav tm="100000">
                                          <p:val>
                                            <p:strVal val="#ppt_w"/>
                                          </p:val>
                                        </p:tav>
                                      </p:tavLst>
                                    </p:anim>
                                    <p:anim calcmode="lin" valueType="num">
                                      <p:cBhvr>
                                        <p:cTn id="13" dur="350" fill="hold"/>
                                        <p:tgtEl>
                                          <p:spTgt spid="6"/>
                                        </p:tgtEl>
                                        <p:attrNameLst>
                                          <p:attrName>ppt_h</p:attrName>
                                        </p:attrNameLst>
                                      </p:cBhvr>
                                      <p:tavLst>
                                        <p:tav tm="0">
                                          <p:val>
                                            <p:fltVal val="0"/>
                                          </p:val>
                                        </p:tav>
                                        <p:tav tm="100000">
                                          <p:val>
                                            <p:strVal val="#ppt_h"/>
                                          </p:val>
                                        </p:tav>
                                      </p:tavLst>
                                    </p:anim>
                                    <p:animEffect transition="in" filter="fade">
                                      <p:cBhvr>
                                        <p:cTn id="14" dur="3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50" fill="hold"/>
                                        <p:tgtEl>
                                          <p:spTgt spid="7"/>
                                        </p:tgtEl>
                                        <p:attrNameLst>
                                          <p:attrName>ppt_w</p:attrName>
                                        </p:attrNameLst>
                                      </p:cBhvr>
                                      <p:tavLst>
                                        <p:tav tm="0">
                                          <p:val>
                                            <p:fltVal val="0"/>
                                          </p:val>
                                        </p:tav>
                                        <p:tav tm="100000">
                                          <p:val>
                                            <p:strVal val="#ppt_w"/>
                                          </p:val>
                                        </p:tav>
                                      </p:tavLst>
                                    </p:anim>
                                    <p:anim calcmode="lin" valueType="num">
                                      <p:cBhvr>
                                        <p:cTn id="20" dur="350" fill="hold"/>
                                        <p:tgtEl>
                                          <p:spTgt spid="7"/>
                                        </p:tgtEl>
                                        <p:attrNameLst>
                                          <p:attrName>ppt_h</p:attrName>
                                        </p:attrNameLst>
                                      </p:cBhvr>
                                      <p:tavLst>
                                        <p:tav tm="0">
                                          <p:val>
                                            <p:fltVal val="0"/>
                                          </p:val>
                                        </p:tav>
                                        <p:tav tm="100000">
                                          <p:val>
                                            <p:strVal val="#ppt_h"/>
                                          </p:val>
                                        </p:tav>
                                      </p:tavLst>
                                    </p:anim>
                                    <p:animEffect transition="in" filter="fade">
                                      <p:cBhvr>
                                        <p:cTn id="21" dur="3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50" fill="hold"/>
                                        <p:tgtEl>
                                          <p:spTgt spid="8"/>
                                        </p:tgtEl>
                                        <p:attrNameLst>
                                          <p:attrName>ppt_w</p:attrName>
                                        </p:attrNameLst>
                                      </p:cBhvr>
                                      <p:tavLst>
                                        <p:tav tm="0">
                                          <p:val>
                                            <p:fltVal val="0"/>
                                          </p:val>
                                        </p:tav>
                                        <p:tav tm="100000">
                                          <p:val>
                                            <p:strVal val="#ppt_w"/>
                                          </p:val>
                                        </p:tav>
                                      </p:tavLst>
                                    </p:anim>
                                    <p:anim calcmode="lin" valueType="num">
                                      <p:cBhvr>
                                        <p:cTn id="27" dur="350" fill="hold"/>
                                        <p:tgtEl>
                                          <p:spTgt spid="8"/>
                                        </p:tgtEl>
                                        <p:attrNameLst>
                                          <p:attrName>ppt_h</p:attrName>
                                        </p:attrNameLst>
                                      </p:cBhvr>
                                      <p:tavLst>
                                        <p:tav tm="0">
                                          <p:val>
                                            <p:fltVal val="0"/>
                                          </p:val>
                                        </p:tav>
                                        <p:tav tm="100000">
                                          <p:val>
                                            <p:strVal val="#ppt_h"/>
                                          </p:val>
                                        </p:tav>
                                      </p:tavLst>
                                    </p:anim>
                                    <p:animEffect transition="in" filter="fade">
                                      <p:cBhvr>
                                        <p:cTn id="28"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8C380B0-A476-8C4B-88D0-B2915577C6F1}"/>
              </a:ext>
            </a:extLst>
          </p:cNvPr>
          <p:cNvGrpSpPr/>
          <p:nvPr/>
        </p:nvGrpSpPr>
        <p:grpSpPr>
          <a:xfrm>
            <a:off x="692201" y="254122"/>
            <a:ext cx="7790442" cy="14876911"/>
            <a:chOff x="692201" y="254122"/>
            <a:chExt cx="7790442" cy="14876911"/>
          </a:xfrm>
        </p:grpSpPr>
        <p:sp>
          <p:nvSpPr>
            <p:cNvPr id="44" name="Rounded Rectangle 43">
              <a:extLst>
                <a:ext uri="{FF2B5EF4-FFF2-40B4-BE49-F238E27FC236}">
                  <a16:creationId xmlns:a16="http://schemas.microsoft.com/office/drawing/2014/main" xmlns="" id="{AD4321DF-42F2-874F-8BAD-4B3A7DFE1F36}"/>
                </a:ext>
              </a:extLst>
            </p:cNvPr>
            <p:cNvSpPr/>
            <p:nvPr/>
          </p:nvSpPr>
          <p:spPr>
            <a:xfrm>
              <a:off x="692201" y="254122"/>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7" name="Rounded Rectangle 36">
              <a:extLst>
                <a:ext uri="{FF2B5EF4-FFF2-40B4-BE49-F238E27FC236}">
                  <a16:creationId xmlns:a16="http://schemas.microsoft.com/office/drawing/2014/main" xmlns="" id="{354B85BB-BF2B-7141-A47A-3BADCC04E9A0}"/>
                </a:ext>
              </a:extLst>
            </p:cNvPr>
            <p:cNvSpPr/>
            <p:nvPr/>
          </p:nvSpPr>
          <p:spPr>
            <a:xfrm>
              <a:off x="1193575" y="2750946"/>
              <a:ext cx="6787694" cy="1101255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xmlns="" id="{7F4A08E4-E481-F04B-AA07-6D64FD133B25}"/>
                </a:ext>
              </a:extLst>
            </p:cNvPr>
            <p:cNvSpPr/>
            <p:nvPr/>
          </p:nvSpPr>
          <p:spPr>
            <a:xfrm>
              <a:off x="1193575" y="1598006"/>
              <a:ext cx="6787694" cy="1152939"/>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8" name="Rounded Rectangle 37">
              <a:extLst>
                <a:ext uri="{FF2B5EF4-FFF2-40B4-BE49-F238E27FC236}">
                  <a16:creationId xmlns:a16="http://schemas.microsoft.com/office/drawing/2014/main" xmlns="" id="{817D1BCD-9469-B64A-AF33-3145871728A1}"/>
                </a:ext>
              </a:extLst>
            </p:cNvPr>
            <p:cNvSpPr/>
            <p:nvPr/>
          </p:nvSpPr>
          <p:spPr>
            <a:xfrm>
              <a:off x="4234949" y="14080499"/>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xmlns="" id="{9D2961F4-0C8C-CC46-A011-82B9EC9D9968}"/>
                </a:ext>
              </a:extLst>
            </p:cNvPr>
            <p:cNvSpPr/>
            <p:nvPr/>
          </p:nvSpPr>
          <p:spPr>
            <a:xfrm>
              <a:off x="3835829" y="900572"/>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942FCB4D-54BC-024A-B6A2-5678999A73D0}"/>
                </a:ext>
              </a:extLst>
            </p:cNvPr>
            <p:cNvSpPr/>
            <p:nvPr/>
          </p:nvSpPr>
          <p:spPr>
            <a:xfrm>
              <a:off x="5022583" y="835277"/>
              <a:ext cx="243786" cy="24120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xmlns="" id="{095B5752-5321-C441-B8E0-F61B17189F65}"/>
                </a:ext>
              </a:extLst>
            </p:cNvPr>
            <p:cNvSpPr/>
            <p:nvPr/>
          </p:nvSpPr>
          <p:spPr>
            <a:xfrm>
              <a:off x="2474991" y="1902585"/>
              <a:ext cx="4224862" cy="567744"/>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8" name="Title 1">
              <a:extLst>
                <a:ext uri="{FF2B5EF4-FFF2-40B4-BE49-F238E27FC236}">
                  <a16:creationId xmlns:a16="http://schemas.microsoft.com/office/drawing/2014/main" xmlns="" id="{DD3FC933-9B5E-7242-AAAC-BA1AFBB5CC96}"/>
                </a:ext>
              </a:extLst>
            </p:cNvPr>
            <p:cNvSpPr txBox="1">
              <a:spLocks/>
            </p:cNvSpPr>
            <p:nvPr/>
          </p:nvSpPr>
          <p:spPr>
            <a:xfrm>
              <a:off x="1481517" y="1938350"/>
              <a:ext cx="864557"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29" name="Rectangle 28">
            <a:extLst>
              <a:ext uri="{FF2B5EF4-FFF2-40B4-BE49-F238E27FC236}">
                <a16:creationId xmlns:a16="http://schemas.microsoft.com/office/drawing/2014/main" xmlns="" id="{A628739F-B975-8A45-8ABF-6AB29A170A58}"/>
              </a:ext>
            </a:extLst>
          </p:cNvPr>
          <p:cNvSpPr/>
          <p:nvPr/>
        </p:nvSpPr>
        <p:spPr>
          <a:xfrm>
            <a:off x="1970254" y="4838004"/>
            <a:ext cx="5125683" cy="1107996"/>
          </a:xfrm>
          <a:prstGeom prst="rect">
            <a:avLst/>
          </a:prstGeom>
        </p:spPr>
        <p:txBody>
          <a:bodyPr wrap="square" lIns="0" tIns="0" rIns="0" bIns="0">
            <a:spAutoFit/>
          </a:bodyPr>
          <a:lstStyle/>
          <a:p>
            <a:r>
              <a:rPr lang="en-US" sz="2400" b="1" dirty="0">
                <a:latin typeface="Overpass Mono" pitchFamily="49" charset="77"/>
              </a:rPr>
              <a:t>Personal data </a:t>
            </a:r>
            <a:r>
              <a:rPr lang="en-US" sz="2400" dirty="0">
                <a:latin typeface="Overpass Mono" pitchFamily="49" charset="77"/>
              </a:rPr>
              <a:t>is any information that could be used to identify you.</a:t>
            </a:r>
          </a:p>
        </p:txBody>
      </p:sp>
      <p:sp>
        <p:nvSpPr>
          <p:cNvPr id="30" name="Rectangle 29">
            <a:extLst>
              <a:ext uri="{FF2B5EF4-FFF2-40B4-BE49-F238E27FC236}">
                <a16:creationId xmlns:a16="http://schemas.microsoft.com/office/drawing/2014/main" xmlns="" id="{39261D57-D83C-8447-B455-AA532237DF31}"/>
              </a:ext>
            </a:extLst>
          </p:cNvPr>
          <p:cNvSpPr/>
          <p:nvPr/>
        </p:nvSpPr>
        <p:spPr>
          <a:xfrm>
            <a:off x="1970253" y="3357763"/>
            <a:ext cx="5125683" cy="1107996"/>
          </a:xfrm>
          <a:prstGeom prst="rect">
            <a:avLst/>
          </a:prstGeom>
        </p:spPr>
        <p:txBody>
          <a:bodyPr wrap="square" lIns="0" tIns="0" rIns="0" bIns="0">
            <a:spAutoFit/>
          </a:bodyPr>
          <a:lstStyle/>
          <a:p>
            <a:pPr marL="480472" indent="-480472"/>
            <a:r>
              <a:rPr lang="en-US" sz="3600" b="1" dirty="0">
                <a:latin typeface="Overpass Mono" pitchFamily="49" charset="77"/>
              </a:rPr>
              <a:t>What is</a:t>
            </a:r>
          </a:p>
          <a:p>
            <a:pPr marL="480472" indent="-480472"/>
            <a:r>
              <a:rPr lang="en-US" sz="3600" b="1" dirty="0">
                <a:latin typeface="Overpass Mono" pitchFamily="49" charset="77"/>
              </a:rPr>
              <a:t>Personal Data?</a:t>
            </a:r>
          </a:p>
        </p:txBody>
      </p:sp>
      <p:sp>
        <p:nvSpPr>
          <p:cNvPr id="40" name="Rectangle 39">
            <a:extLst>
              <a:ext uri="{FF2B5EF4-FFF2-40B4-BE49-F238E27FC236}">
                <a16:creationId xmlns:a16="http://schemas.microsoft.com/office/drawing/2014/main" xmlns="" id="{8D79A7BD-99B1-E149-829D-0D2F9CFDFBAB}"/>
              </a:ext>
            </a:extLst>
          </p:cNvPr>
          <p:cNvSpPr/>
          <p:nvPr/>
        </p:nvSpPr>
        <p:spPr>
          <a:xfrm>
            <a:off x="1970254" y="6262477"/>
            <a:ext cx="5125683" cy="1846659"/>
          </a:xfrm>
          <a:prstGeom prst="rect">
            <a:avLst/>
          </a:prstGeom>
        </p:spPr>
        <p:txBody>
          <a:bodyPr wrap="square" lIns="0" tIns="0" rIns="0" bIns="0">
            <a:spAutoFit/>
          </a:bodyPr>
          <a:lstStyle/>
          <a:p>
            <a:r>
              <a:rPr lang="en-US" sz="2400" dirty="0">
                <a:latin typeface="Overpass Mono" pitchFamily="49" charset="77"/>
              </a:rPr>
              <a:t>This includes details about </a:t>
            </a:r>
            <a:r>
              <a:rPr lang="en-US" sz="2400" b="1" dirty="0">
                <a:latin typeface="Overpass Mono" pitchFamily="49" charset="77"/>
              </a:rPr>
              <a:t>yourself</a:t>
            </a:r>
            <a:r>
              <a:rPr lang="en-US" sz="2400" dirty="0">
                <a:latin typeface="Overpass Mono" pitchFamily="49" charset="77"/>
              </a:rPr>
              <a:t>, such as your name and age, or your </a:t>
            </a:r>
            <a:r>
              <a:rPr lang="en-US" sz="2400" b="1" dirty="0" err="1">
                <a:latin typeface="Overpass Mono" pitchFamily="49" charset="77"/>
              </a:rPr>
              <a:t>behaviour</a:t>
            </a:r>
            <a:r>
              <a:rPr lang="en-US" sz="2400" dirty="0">
                <a:latin typeface="Overpass Mono" pitchFamily="49" charset="77"/>
              </a:rPr>
              <a:t>, such as where you shop and what you buy. </a:t>
            </a:r>
          </a:p>
        </p:txBody>
      </p:sp>
      <p:grpSp>
        <p:nvGrpSpPr>
          <p:cNvPr id="14" name="Group 13">
            <a:extLst>
              <a:ext uri="{FF2B5EF4-FFF2-40B4-BE49-F238E27FC236}">
                <a16:creationId xmlns:a16="http://schemas.microsoft.com/office/drawing/2014/main" xmlns="" id="{019B17C4-1DA2-3944-8B50-34BCC82412E0}"/>
              </a:ext>
            </a:extLst>
          </p:cNvPr>
          <p:cNvGrpSpPr/>
          <p:nvPr/>
        </p:nvGrpSpPr>
        <p:grpSpPr>
          <a:xfrm>
            <a:off x="9474617" y="954157"/>
            <a:ext cx="5778004" cy="3329977"/>
            <a:chOff x="951506" y="2950690"/>
            <a:chExt cx="7015148" cy="3836255"/>
          </a:xfrm>
        </p:grpSpPr>
        <p:sp>
          <p:nvSpPr>
            <p:cNvPr id="15" name="Rectangle 14">
              <a:extLst>
                <a:ext uri="{FF2B5EF4-FFF2-40B4-BE49-F238E27FC236}">
                  <a16:creationId xmlns:a16="http://schemas.microsoft.com/office/drawing/2014/main" xmlns="" id="{65E7EEEF-F1C0-594D-AC6C-D1FF1138A612}"/>
                </a:ext>
              </a:extLst>
            </p:cNvPr>
            <p:cNvSpPr/>
            <p:nvPr/>
          </p:nvSpPr>
          <p:spPr>
            <a:xfrm>
              <a:off x="951506" y="2950692"/>
              <a:ext cx="7015148" cy="383625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25F76BA-C841-854A-9265-EF6FD3296348}"/>
                </a:ext>
              </a:extLst>
            </p:cNvPr>
            <p:cNvSpPr/>
            <p:nvPr/>
          </p:nvSpPr>
          <p:spPr>
            <a:xfrm>
              <a:off x="951506" y="2950690"/>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xmlns="" id="{29DF08D9-D412-9E4C-B870-DDC5B37DDEC6}"/>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22507197-6363-3E4F-9541-02FB7B6907B7}"/>
                </a:ext>
              </a:extLst>
            </p:cNvPr>
            <p:cNvGrpSpPr/>
            <p:nvPr/>
          </p:nvGrpSpPr>
          <p:grpSpPr>
            <a:xfrm>
              <a:off x="1195318" y="3194409"/>
              <a:ext cx="758376" cy="204343"/>
              <a:chOff x="2886740" y="1651000"/>
              <a:chExt cx="651096" cy="175437"/>
            </a:xfrm>
          </p:grpSpPr>
          <p:sp>
            <p:nvSpPr>
              <p:cNvPr id="21" name="Oval 20">
                <a:extLst>
                  <a:ext uri="{FF2B5EF4-FFF2-40B4-BE49-F238E27FC236}">
                    <a16:creationId xmlns:a16="http://schemas.microsoft.com/office/drawing/2014/main" xmlns="" id="{79CE4CDC-A37F-074C-A9E2-96ABA668C82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A832954B-4CFF-604A-8B0E-537A6CE9D8D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C375BFF0-12A1-D345-BA58-CE137BCFC36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ed Rectangle 18">
              <a:extLst>
                <a:ext uri="{FF2B5EF4-FFF2-40B4-BE49-F238E27FC236}">
                  <a16:creationId xmlns:a16="http://schemas.microsoft.com/office/drawing/2014/main" xmlns="" id="{250C8960-484A-EC4F-8B24-DF7DD3D81DED}"/>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xmlns="" id="{803DEEE6-FD56-E244-B26D-F081AC1339D3}"/>
                </a:ext>
              </a:extLst>
            </p:cNvPr>
            <p:cNvSpPr txBox="1">
              <a:spLocks/>
            </p:cNvSpPr>
            <p:nvPr/>
          </p:nvSpPr>
          <p:spPr>
            <a:xfrm>
              <a:off x="1473969" y="4094835"/>
              <a:ext cx="53950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2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How many forms of personal data can you think of?</a:t>
              </a:r>
            </a:p>
          </p:txBody>
        </p:sp>
      </p:grpSp>
      <p:grpSp>
        <p:nvGrpSpPr>
          <p:cNvPr id="45" name="Group 44">
            <a:extLst>
              <a:ext uri="{FF2B5EF4-FFF2-40B4-BE49-F238E27FC236}">
                <a16:creationId xmlns:a16="http://schemas.microsoft.com/office/drawing/2014/main" xmlns="" id="{0DD346E4-4049-924C-8013-AA6DDA866E8F}"/>
              </a:ext>
            </a:extLst>
          </p:cNvPr>
          <p:cNvGrpSpPr/>
          <p:nvPr/>
        </p:nvGrpSpPr>
        <p:grpSpPr>
          <a:xfrm>
            <a:off x="8870982" y="4112300"/>
            <a:ext cx="7004017" cy="4714200"/>
            <a:chOff x="951505" y="2950690"/>
            <a:chExt cx="8503666" cy="5430931"/>
          </a:xfrm>
        </p:grpSpPr>
        <p:sp>
          <p:nvSpPr>
            <p:cNvPr id="47" name="Rectangle 46">
              <a:extLst>
                <a:ext uri="{FF2B5EF4-FFF2-40B4-BE49-F238E27FC236}">
                  <a16:creationId xmlns:a16="http://schemas.microsoft.com/office/drawing/2014/main" xmlns="" id="{99F52D25-DA37-B048-8548-91DCC91E7EDE}"/>
                </a:ext>
              </a:extLst>
            </p:cNvPr>
            <p:cNvSpPr/>
            <p:nvPr/>
          </p:nvSpPr>
          <p:spPr>
            <a:xfrm>
              <a:off x="951505" y="2950692"/>
              <a:ext cx="8503666" cy="543092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xmlns="" id="{BCB8076B-A1A2-4043-8DD5-AFFFC78DF832}"/>
                </a:ext>
              </a:extLst>
            </p:cNvPr>
            <p:cNvSpPr/>
            <p:nvPr/>
          </p:nvSpPr>
          <p:spPr>
            <a:xfrm>
              <a:off x="951506" y="2950690"/>
              <a:ext cx="8503665"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xmlns="" id="{9741D677-68AC-604E-BB0C-A6F05840102C}"/>
                </a:ext>
              </a:extLst>
            </p:cNvPr>
            <p:cNvSpPr/>
            <p:nvPr/>
          </p:nvSpPr>
          <p:spPr>
            <a:xfrm>
              <a:off x="9079267" y="3812525"/>
              <a:ext cx="244738" cy="91267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xmlns="" id="{F4F95D8C-0F4A-BA4F-BCD9-491E780B6AF1}"/>
                </a:ext>
              </a:extLst>
            </p:cNvPr>
            <p:cNvGrpSpPr/>
            <p:nvPr/>
          </p:nvGrpSpPr>
          <p:grpSpPr>
            <a:xfrm>
              <a:off x="1195318" y="3194409"/>
              <a:ext cx="758376" cy="204343"/>
              <a:chOff x="2886740" y="1651000"/>
              <a:chExt cx="651096" cy="175437"/>
            </a:xfrm>
          </p:grpSpPr>
          <p:sp>
            <p:nvSpPr>
              <p:cNvPr id="53" name="Oval 52">
                <a:extLst>
                  <a:ext uri="{FF2B5EF4-FFF2-40B4-BE49-F238E27FC236}">
                    <a16:creationId xmlns:a16="http://schemas.microsoft.com/office/drawing/2014/main" xmlns="" id="{DD9FACBF-EF96-B140-8BEF-86DF714EFE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42777659-9DC8-044F-ACCB-F719B9F4A128}"/>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xmlns="" id="{F4332FD7-FF23-564B-8793-D9072C7665D6}"/>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ounded Rectangle 50">
              <a:extLst>
                <a:ext uri="{FF2B5EF4-FFF2-40B4-BE49-F238E27FC236}">
                  <a16:creationId xmlns:a16="http://schemas.microsoft.com/office/drawing/2014/main" xmlns="" id="{79DCFC0C-C8B3-904C-B5EF-3C3C5DF8FB20}"/>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xmlns="" id="{1BD10508-0915-C94A-87D7-764B6255515C}"/>
              </a:ext>
            </a:extLst>
          </p:cNvPr>
          <p:cNvGrpSpPr/>
          <p:nvPr/>
        </p:nvGrpSpPr>
        <p:grpSpPr>
          <a:xfrm>
            <a:off x="9497039" y="6717993"/>
            <a:ext cx="1606054" cy="1832141"/>
            <a:chOff x="9497039" y="6717993"/>
            <a:chExt cx="1606054" cy="1832141"/>
          </a:xfrm>
        </p:grpSpPr>
        <p:sp>
          <p:nvSpPr>
            <p:cNvPr id="60" name="TextBox 59">
              <a:extLst>
                <a:ext uri="{FF2B5EF4-FFF2-40B4-BE49-F238E27FC236}">
                  <a16:creationId xmlns:a16="http://schemas.microsoft.com/office/drawing/2014/main" xmlns="" id="{99671B31-454C-BC4F-BCED-7A00D967260D}"/>
                </a:ext>
              </a:extLst>
            </p:cNvPr>
            <p:cNvSpPr txBox="1"/>
            <p:nvPr/>
          </p:nvSpPr>
          <p:spPr>
            <a:xfrm>
              <a:off x="9497039" y="7842248"/>
              <a:ext cx="1606054" cy="707886"/>
            </a:xfrm>
            <a:prstGeom prst="rect">
              <a:avLst/>
            </a:prstGeom>
            <a:noFill/>
          </p:spPr>
          <p:txBody>
            <a:bodyPr wrap="square" rtlCol="0">
              <a:spAutoFit/>
            </a:bodyPr>
            <a:lstStyle/>
            <a:p>
              <a:pPr algn="ctr"/>
              <a:r>
                <a:rPr lang="en-US" sz="2000" spc="-150" dirty="0">
                  <a:latin typeface="Overpass Mono" pitchFamily="49" charset="77"/>
                </a:rPr>
                <a:t>Religious beliefs</a:t>
              </a:r>
            </a:p>
          </p:txBody>
        </p:sp>
        <p:pic>
          <p:nvPicPr>
            <p:cNvPr id="34" name="Graphic 33">
              <a:extLst>
                <a:ext uri="{FF2B5EF4-FFF2-40B4-BE49-F238E27FC236}">
                  <a16:creationId xmlns:a16="http://schemas.microsoft.com/office/drawing/2014/main" xmlns="" id="{3B0DA506-77CE-9F4D-87ED-6AD80ED292C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709387" y="6717993"/>
              <a:ext cx="1155700" cy="1104900"/>
            </a:xfrm>
            <a:prstGeom prst="rect">
              <a:avLst/>
            </a:prstGeom>
          </p:spPr>
        </p:pic>
      </p:grpSp>
      <p:grpSp>
        <p:nvGrpSpPr>
          <p:cNvPr id="71" name="Group 70">
            <a:extLst>
              <a:ext uri="{FF2B5EF4-FFF2-40B4-BE49-F238E27FC236}">
                <a16:creationId xmlns:a16="http://schemas.microsoft.com/office/drawing/2014/main" xmlns="" id="{43B23406-8F12-4A47-8A0C-593B880B1DAF}"/>
              </a:ext>
            </a:extLst>
          </p:cNvPr>
          <p:cNvGrpSpPr/>
          <p:nvPr/>
        </p:nvGrpSpPr>
        <p:grpSpPr>
          <a:xfrm>
            <a:off x="11541739" y="6756197"/>
            <a:ext cx="1606054" cy="1793937"/>
            <a:chOff x="11541739" y="6756197"/>
            <a:chExt cx="1606054" cy="1793937"/>
          </a:xfrm>
        </p:grpSpPr>
        <p:sp>
          <p:nvSpPr>
            <p:cNvPr id="61" name="TextBox 60">
              <a:extLst>
                <a:ext uri="{FF2B5EF4-FFF2-40B4-BE49-F238E27FC236}">
                  <a16:creationId xmlns:a16="http://schemas.microsoft.com/office/drawing/2014/main" xmlns="" id="{AB7F1DDA-1B35-D149-8A67-17C5865517A8}"/>
                </a:ext>
              </a:extLst>
            </p:cNvPr>
            <p:cNvSpPr txBox="1"/>
            <p:nvPr/>
          </p:nvSpPr>
          <p:spPr>
            <a:xfrm>
              <a:off x="11541739" y="7842248"/>
              <a:ext cx="1606054" cy="707886"/>
            </a:xfrm>
            <a:prstGeom prst="rect">
              <a:avLst/>
            </a:prstGeom>
            <a:noFill/>
          </p:spPr>
          <p:txBody>
            <a:bodyPr wrap="square" rtlCol="0">
              <a:spAutoFit/>
            </a:bodyPr>
            <a:lstStyle/>
            <a:p>
              <a:pPr algn="ctr"/>
              <a:r>
                <a:rPr lang="en-US" sz="2000" spc="-150" dirty="0">
                  <a:latin typeface="Overpass Mono" pitchFamily="49" charset="77"/>
                </a:rPr>
                <a:t>Race/ ethnicity</a:t>
              </a:r>
            </a:p>
          </p:txBody>
        </p:sp>
        <p:pic>
          <p:nvPicPr>
            <p:cNvPr id="42" name="Graphic 41">
              <a:extLst>
                <a:ext uri="{FF2B5EF4-FFF2-40B4-BE49-F238E27FC236}">
                  <a16:creationId xmlns:a16="http://schemas.microsoft.com/office/drawing/2014/main" xmlns="" id="{B19EC52A-B2DB-AD40-98FD-9AEC3AD193B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773476" y="6756197"/>
              <a:ext cx="1155700" cy="1104900"/>
            </a:xfrm>
            <a:prstGeom prst="rect">
              <a:avLst/>
            </a:prstGeom>
          </p:spPr>
        </p:pic>
      </p:grpSp>
      <p:grpSp>
        <p:nvGrpSpPr>
          <p:cNvPr id="72" name="Group 71">
            <a:extLst>
              <a:ext uri="{FF2B5EF4-FFF2-40B4-BE49-F238E27FC236}">
                <a16:creationId xmlns:a16="http://schemas.microsoft.com/office/drawing/2014/main" xmlns="" id="{748D4B69-81E7-3F47-9CD3-37EB8F70DE20}"/>
              </a:ext>
            </a:extLst>
          </p:cNvPr>
          <p:cNvGrpSpPr/>
          <p:nvPr/>
        </p:nvGrpSpPr>
        <p:grpSpPr>
          <a:xfrm>
            <a:off x="13421339" y="6756197"/>
            <a:ext cx="1606054" cy="1486161"/>
            <a:chOff x="13421339" y="6756197"/>
            <a:chExt cx="1606054" cy="1486161"/>
          </a:xfrm>
        </p:grpSpPr>
        <p:sp>
          <p:nvSpPr>
            <p:cNvPr id="62" name="TextBox 61">
              <a:extLst>
                <a:ext uri="{FF2B5EF4-FFF2-40B4-BE49-F238E27FC236}">
                  <a16:creationId xmlns:a16="http://schemas.microsoft.com/office/drawing/2014/main" xmlns="" id="{F1444C4D-4915-0041-ADC0-6A5AF8E8BB5B}"/>
                </a:ext>
              </a:extLst>
            </p:cNvPr>
            <p:cNvSpPr txBox="1"/>
            <p:nvPr/>
          </p:nvSpPr>
          <p:spPr>
            <a:xfrm>
              <a:off x="13421339" y="7842248"/>
              <a:ext cx="1606054" cy="400110"/>
            </a:xfrm>
            <a:prstGeom prst="rect">
              <a:avLst/>
            </a:prstGeom>
            <a:noFill/>
          </p:spPr>
          <p:txBody>
            <a:bodyPr wrap="square" rtlCol="0">
              <a:spAutoFit/>
            </a:bodyPr>
            <a:lstStyle/>
            <a:p>
              <a:pPr algn="ctr"/>
              <a:r>
                <a:rPr lang="en-US" sz="2000" spc="-150" dirty="0">
                  <a:latin typeface="Overpass Mono" pitchFamily="49" charset="77"/>
                </a:rPr>
                <a:t>Health</a:t>
              </a:r>
            </a:p>
          </p:txBody>
        </p:sp>
        <p:pic>
          <p:nvPicPr>
            <p:cNvPr id="63" name="Graphic 62">
              <a:extLst>
                <a:ext uri="{FF2B5EF4-FFF2-40B4-BE49-F238E27FC236}">
                  <a16:creationId xmlns:a16="http://schemas.microsoft.com/office/drawing/2014/main" xmlns="" id="{F2D133E8-2205-754D-ADF1-10C6C7619F3E}"/>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13627676" y="6756197"/>
              <a:ext cx="1155700" cy="1104900"/>
            </a:xfrm>
            <a:prstGeom prst="rect">
              <a:avLst/>
            </a:prstGeom>
          </p:spPr>
        </p:pic>
      </p:grpSp>
      <p:grpSp>
        <p:nvGrpSpPr>
          <p:cNvPr id="67" name="Group 66">
            <a:extLst>
              <a:ext uri="{FF2B5EF4-FFF2-40B4-BE49-F238E27FC236}">
                <a16:creationId xmlns:a16="http://schemas.microsoft.com/office/drawing/2014/main" xmlns="" id="{A5E6BDF9-D146-1D45-BB7A-0BFDFBFA7539}"/>
              </a:ext>
            </a:extLst>
          </p:cNvPr>
          <p:cNvGrpSpPr/>
          <p:nvPr/>
        </p:nvGrpSpPr>
        <p:grpSpPr>
          <a:xfrm>
            <a:off x="9497039" y="5061969"/>
            <a:ext cx="1606054" cy="1444034"/>
            <a:chOff x="9497039" y="5061969"/>
            <a:chExt cx="1606054" cy="1444034"/>
          </a:xfrm>
        </p:grpSpPr>
        <p:sp>
          <p:nvSpPr>
            <p:cNvPr id="46" name="TextBox 45">
              <a:extLst>
                <a:ext uri="{FF2B5EF4-FFF2-40B4-BE49-F238E27FC236}">
                  <a16:creationId xmlns:a16="http://schemas.microsoft.com/office/drawing/2014/main" xmlns="" id="{16C7C75B-4016-BF44-8AE4-8FA184A052F0}"/>
                </a:ext>
              </a:extLst>
            </p:cNvPr>
            <p:cNvSpPr txBox="1"/>
            <p:nvPr/>
          </p:nvSpPr>
          <p:spPr>
            <a:xfrm>
              <a:off x="9497039" y="6105893"/>
              <a:ext cx="1606054" cy="400110"/>
            </a:xfrm>
            <a:prstGeom prst="rect">
              <a:avLst/>
            </a:prstGeom>
            <a:noFill/>
          </p:spPr>
          <p:txBody>
            <a:bodyPr wrap="square" rtlCol="0">
              <a:spAutoFit/>
            </a:bodyPr>
            <a:lstStyle/>
            <a:p>
              <a:pPr algn="ctr"/>
              <a:r>
                <a:rPr lang="en-US" sz="2000" spc="-150" dirty="0">
                  <a:latin typeface="Overpass Mono" pitchFamily="49" charset="77"/>
                </a:rPr>
                <a:t>Address</a:t>
              </a:r>
            </a:p>
          </p:txBody>
        </p:sp>
        <p:pic>
          <p:nvPicPr>
            <p:cNvPr id="64" name="Graphic 63">
              <a:extLst>
                <a:ext uri="{FF2B5EF4-FFF2-40B4-BE49-F238E27FC236}">
                  <a16:creationId xmlns:a16="http://schemas.microsoft.com/office/drawing/2014/main" xmlns="" id="{603F7F75-4E64-BB4D-8A14-841D4EF707B9}"/>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9709387" y="5061969"/>
              <a:ext cx="1155700" cy="1104900"/>
            </a:xfrm>
            <a:prstGeom prst="rect">
              <a:avLst/>
            </a:prstGeom>
          </p:spPr>
        </p:pic>
      </p:grpSp>
      <p:grpSp>
        <p:nvGrpSpPr>
          <p:cNvPr id="68" name="Group 67">
            <a:extLst>
              <a:ext uri="{FF2B5EF4-FFF2-40B4-BE49-F238E27FC236}">
                <a16:creationId xmlns:a16="http://schemas.microsoft.com/office/drawing/2014/main" xmlns="" id="{20C82F60-7314-F64B-8B2F-EDE5CC4DEBD9}"/>
              </a:ext>
            </a:extLst>
          </p:cNvPr>
          <p:cNvGrpSpPr/>
          <p:nvPr/>
        </p:nvGrpSpPr>
        <p:grpSpPr>
          <a:xfrm>
            <a:off x="11541739" y="5100173"/>
            <a:ext cx="1606054" cy="1405830"/>
            <a:chOff x="11541739" y="5100173"/>
            <a:chExt cx="1606054" cy="1405830"/>
          </a:xfrm>
        </p:grpSpPr>
        <p:sp>
          <p:nvSpPr>
            <p:cNvPr id="56" name="TextBox 55">
              <a:extLst>
                <a:ext uri="{FF2B5EF4-FFF2-40B4-BE49-F238E27FC236}">
                  <a16:creationId xmlns:a16="http://schemas.microsoft.com/office/drawing/2014/main" xmlns="" id="{AC7A6865-C56A-CA4D-9715-23427FE1E835}"/>
                </a:ext>
              </a:extLst>
            </p:cNvPr>
            <p:cNvSpPr txBox="1"/>
            <p:nvPr/>
          </p:nvSpPr>
          <p:spPr>
            <a:xfrm>
              <a:off x="11541739" y="6105893"/>
              <a:ext cx="1606054" cy="400110"/>
            </a:xfrm>
            <a:prstGeom prst="rect">
              <a:avLst/>
            </a:prstGeom>
            <a:noFill/>
          </p:spPr>
          <p:txBody>
            <a:bodyPr wrap="square" rtlCol="0">
              <a:spAutoFit/>
            </a:bodyPr>
            <a:lstStyle/>
            <a:p>
              <a:pPr algn="ctr"/>
              <a:r>
                <a:rPr lang="en-US" sz="2000" spc="-150" dirty="0">
                  <a:latin typeface="Overpass Mono" pitchFamily="49" charset="77"/>
                </a:rPr>
                <a:t>Shopping</a:t>
              </a:r>
            </a:p>
          </p:txBody>
        </p:sp>
        <p:pic>
          <p:nvPicPr>
            <p:cNvPr id="65" name="Graphic 64">
              <a:extLst>
                <a:ext uri="{FF2B5EF4-FFF2-40B4-BE49-F238E27FC236}">
                  <a16:creationId xmlns:a16="http://schemas.microsoft.com/office/drawing/2014/main" xmlns="" id="{9E5255DA-2286-2D40-86AE-BE72868ACD0B}"/>
                </a:ext>
              </a:extLst>
            </p:cNvPr>
            <p:cNvPicPr>
              <a:picLocks noChangeAspect="1"/>
            </p:cNvPicPr>
            <p:nvPr/>
          </p:nvPicPr>
          <p:blipFill>
            <a:blip r:embed="rId11">
              <a:extLst>
                <a:ext uri="{96DAC541-7B7A-43D3-8B79-37D633B846F1}">
                  <asvg:svgBlip xmlns:asvg="http://schemas.microsoft.com/office/drawing/2016/SVG/main" xmlns="" r:embed="rId12"/>
                </a:ext>
              </a:extLst>
            </a:blip>
            <a:srcRect/>
            <a:stretch/>
          </p:blipFill>
          <p:spPr>
            <a:xfrm>
              <a:off x="11773476" y="5100173"/>
              <a:ext cx="1155700" cy="1104900"/>
            </a:xfrm>
            <a:prstGeom prst="rect">
              <a:avLst/>
            </a:prstGeom>
          </p:spPr>
        </p:pic>
      </p:grpSp>
      <p:grpSp>
        <p:nvGrpSpPr>
          <p:cNvPr id="69" name="Group 68">
            <a:extLst>
              <a:ext uri="{FF2B5EF4-FFF2-40B4-BE49-F238E27FC236}">
                <a16:creationId xmlns:a16="http://schemas.microsoft.com/office/drawing/2014/main" xmlns="" id="{8B2DD378-12F2-6E4B-B941-A91EA4FAE7A3}"/>
              </a:ext>
            </a:extLst>
          </p:cNvPr>
          <p:cNvGrpSpPr/>
          <p:nvPr/>
        </p:nvGrpSpPr>
        <p:grpSpPr>
          <a:xfrm>
            <a:off x="13421339" y="5100173"/>
            <a:ext cx="1606054" cy="1405830"/>
            <a:chOff x="13421339" y="5100173"/>
            <a:chExt cx="1606054" cy="1405830"/>
          </a:xfrm>
        </p:grpSpPr>
        <p:sp>
          <p:nvSpPr>
            <p:cNvPr id="59" name="TextBox 58">
              <a:extLst>
                <a:ext uri="{FF2B5EF4-FFF2-40B4-BE49-F238E27FC236}">
                  <a16:creationId xmlns:a16="http://schemas.microsoft.com/office/drawing/2014/main" xmlns="" id="{6AB9ACF2-C34D-5A4A-8541-05CB5E75B857}"/>
                </a:ext>
              </a:extLst>
            </p:cNvPr>
            <p:cNvSpPr txBox="1"/>
            <p:nvPr/>
          </p:nvSpPr>
          <p:spPr>
            <a:xfrm>
              <a:off x="13421339" y="6105893"/>
              <a:ext cx="1606054" cy="400110"/>
            </a:xfrm>
            <a:prstGeom prst="rect">
              <a:avLst/>
            </a:prstGeom>
            <a:noFill/>
          </p:spPr>
          <p:txBody>
            <a:bodyPr wrap="square" rtlCol="0">
              <a:spAutoFit/>
            </a:bodyPr>
            <a:lstStyle/>
            <a:p>
              <a:pPr algn="ctr"/>
              <a:r>
                <a:rPr lang="en-US" sz="2000" spc="-150" dirty="0">
                  <a:latin typeface="Overpass Mono" pitchFamily="49" charset="77"/>
                </a:rPr>
                <a:t>Hobbies</a:t>
              </a:r>
            </a:p>
          </p:txBody>
        </p:sp>
        <p:pic>
          <p:nvPicPr>
            <p:cNvPr id="66" name="Graphic 65">
              <a:extLst>
                <a:ext uri="{FF2B5EF4-FFF2-40B4-BE49-F238E27FC236}">
                  <a16:creationId xmlns:a16="http://schemas.microsoft.com/office/drawing/2014/main" xmlns="" id="{34464D05-4BC7-C64B-B87E-FDCF0272E74E}"/>
                </a:ext>
              </a:extLst>
            </p:cNvPr>
            <p:cNvPicPr>
              <a:picLocks noChangeAspect="1"/>
            </p:cNvPicPr>
            <p:nvPr/>
          </p:nvPicPr>
          <p:blipFill>
            <a:blip r:embed="rId13">
              <a:extLst>
                <a:ext uri="{96DAC541-7B7A-43D3-8B79-37D633B846F1}">
                  <asvg:svgBlip xmlns:asvg="http://schemas.microsoft.com/office/drawing/2016/SVG/main" xmlns="" r:embed="rId14"/>
                </a:ext>
              </a:extLst>
            </a:blip>
            <a:srcRect/>
            <a:stretch/>
          </p:blipFill>
          <p:spPr>
            <a:xfrm>
              <a:off x="13627676" y="5100173"/>
              <a:ext cx="1155700" cy="1104900"/>
            </a:xfrm>
            <a:prstGeom prst="rect">
              <a:avLst/>
            </a:prstGeom>
          </p:spPr>
        </p:pic>
      </p:grpSp>
    </p:spTree>
    <p:extLst>
      <p:ext uri="{BB962C8B-B14F-4D97-AF65-F5344CB8AC3E}">
        <p14:creationId xmlns:p14="http://schemas.microsoft.com/office/powerpoint/2010/main" val="7937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fltVal val="0"/>
                                          </p:val>
                                        </p:tav>
                                        <p:tav tm="100000">
                                          <p:val>
                                            <p:strVal val="#ppt_h"/>
                                          </p:val>
                                        </p:tav>
                                      </p:tavLst>
                                    </p:anim>
                                    <p:animEffect transition="in" filter="fade">
                                      <p:cBhvr>
                                        <p:cTn id="26" dur="500"/>
                                        <p:tgtEl>
                                          <p:spTgt spid="4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400"/>
                                        <p:tgtEl>
                                          <p:spTgt spid="67"/>
                                        </p:tgtEl>
                                      </p:cBhvr>
                                    </p:animEffect>
                                  </p:childTnLst>
                                </p:cTn>
                              </p:par>
                              <p:par>
                                <p:cTn id="31" presetID="10" presetClass="entr" presetSubtype="0" fill="hold" nodeType="withEffect">
                                  <p:stCondLst>
                                    <p:cond delay="20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400"/>
                                        <p:tgtEl>
                                          <p:spTgt spid="68"/>
                                        </p:tgtEl>
                                      </p:cBhvr>
                                    </p:animEffect>
                                  </p:childTnLst>
                                </p:cTn>
                              </p:par>
                              <p:par>
                                <p:cTn id="34" presetID="10" presetClass="entr" presetSubtype="0" fill="hold" nodeType="withEffect">
                                  <p:stCondLst>
                                    <p:cond delay="40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400"/>
                                        <p:tgtEl>
                                          <p:spTgt spid="69"/>
                                        </p:tgtEl>
                                      </p:cBhvr>
                                    </p:animEffect>
                                  </p:childTnLst>
                                </p:cTn>
                              </p:par>
                              <p:par>
                                <p:cTn id="37" presetID="10" presetClass="entr" presetSubtype="0" fill="hold" nodeType="withEffect">
                                  <p:stCondLst>
                                    <p:cond delay="60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400"/>
                                        <p:tgtEl>
                                          <p:spTgt spid="70"/>
                                        </p:tgtEl>
                                      </p:cBhvr>
                                    </p:animEffect>
                                  </p:childTnLst>
                                </p:cTn>
                              </p:par>
                              <p:par>
                                <p:cTn id="40" presetID="10" presetClass="entr" presetSubtype="0" fill="hold" nodeType="withEffect">
                                  <p:stCondLst>
                                    <p:cond delay="80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400"/>
                                        <p:tgtEl>
                                          <p:spTgt spid="71"/>
                                        </p:tgtEl>
                                      </p:cBhvr>
                                    </p:animEffect>
                                  </p:childTnLst>
                                </p:cTn>
                              </p:par>
                              <p:par>
                                <p:cTn id="43" presetID="10" presetClass="entr" presetSubtype="0" fill="hold" nodeType="withEffect">
                                  <p:stCondLst>
                                    <p:cond delay="100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4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 name="Group 3">
            <a:extLst>
              <a:ext uri="{FF2B5EF4-FFF2-40B4-BE49-F238E27FC236}">
                <a16:creationId xmlns:a16="http://schemas.microsoft.com/office/drawing/2014/main" xmlns="" id="{C52D5A60-ED1B-464A-8B15-403E42E39BE5}"/>
              </a:ext>
            </a:extLst>
          </p:cNvPr>
          <p:cNvGrpSpPr/>
          <p:nvPr/>
        </p:nvGrpSpPr>
        <p:grpSpPr>
          <a:xfrm>
            <a:off x="1790185" y="1659467"/>
            <a:ext cx="12677217" cy="7322313"/>
            <a:chOff x="2686844" y="2695280"/>
            <a:chExt cx="10883900" cy="6286500"/>
          </a:xfrm>
        </p:grpSpPr>
        <p:sp>
          <p:nvSpPr>
            <p:cNvPr id="28" name="Rectangle 27">
              <a:extLst>
                <a:ext uri="{FF2B5EF4-FFF2-40B4-BE49-F238E27FC236}">
                  <a16:creationId xmlns:a16="http://schemas.microsoft.com/office/drawing/2014/main" xmlns="" id="{AC7C4AA2-4D26-134E-A9ED-A09E5B9E515B}"/>
                </a:ext>
              </a:extLst>
            </p:cNvPr>
            <p:cNvSpPr/>
            <p:nvPr/>
          </p:nvSpPr>
          <p:spPr>
            <a:xfrm>
              <a:off x="2686844" y="2695280"/>
              <a:ext cx="10883900" cy="62865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8A0E1B8E-CB78-764E-AE40-75447FB95F76}"/>
                </a:ext>
              </a:extLst>
            </p:cNvPr>
            <p:cNvSpPr/>
            <p:nvPr/>
          </p:nvSpPr>
          <p:spPr>
            <a:xfrm>
              <a:off x="2686844" y="2695280"/>
              <a:ext cx="10883900"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xmlns="" id="{5C391EA9-CCA5-4D44-B31B-B1C120EB9CB7}"/>
                </a:ext>
              </a:extLst>
            </p:cNvPr>
            <p:cNvSpPr/>
            <p:nvPr/>
          </p:nvSpPr>
          <p:spPr>
            <a:xfrm>
              <a:off x="13208363" y="3436853"/>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xmlns="" id="{7E35D08C-A5D4-2F46-ADF7-F59394A6FA13}"/>
                </a:ext>
              </a:extLst>
            </p:cNvPr>
            <p:cNvGrpSpPr/>
            <p:nvPr/>
          </p:nvGrpSpPr>
          <p:grpSpPr>
            <a:xfrm>
              <a:off x="2896167" y="2904522"/>
              <a:ext cx="651096" cy="175437"/>
              <a:chOff x="2886740" y="1651000"/>
              <a:chExt cx="651096" cy="175437"/>
            </a:xfrm>
          </p:grpSpPr>
          <p:sp>
            <p:nvSpPr>
              <p:cNvPr id="32" name="Oval 31">
                <a:extLst>
                  <a:ext uri="{FF2B5EF4-FFF2-40B4-BE49-F238E27FC236}">
                    <a16:creationId xmlns:a16="http://schemas.microsoft.com/office/drawing/2014/main" xmlns=""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a:extLst>
                <a:ext uri="{FF2B5EF4-FFF2-40B4-BE49-F238E27FC236}">
                  <a16:creationId xmlns:a16="http://schemas.microsoft.com/office/drawing/2014/main" xmlns="" id="{057E797B-D78A-724A-8D08-09E038768AB1}"/>
                </a:ext>
              </a:extLst>
            </p:cNvPr>
            <p:cNvSpPr/>
            <p:nvPr/>
          </p:nvSpPr>
          <p:spPr>
            <a:xfrm>
              <a:off x="6034180" y="2834651"/>
              <a:ext cx="418922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xmlns="" id="{2657FEE9-5CB3-8247-8FCB-E5D94ECE882D}"/>
              </a:ext>
            </a:extLst>
          </p:cNvPr>
          <p:cNvGrpSpPr/>
          <p:nvPr/>
        </p:nvGrpSpPr>
        <p:grpSpPr>
          <a:xfrm>
            <a:off x="3247794" y="3830749"/>
            <a:ext cx="9471125" cy="4884628"/>
            <a:chOff x="3247794" y="3830749"/>
            <a:chExt cx="9471125" cy="4884628"/>
          </a:xfrm>
        </p:grpSpPr>
        <p:sp>
          <p:nvSpPr>
            <p:cNvPr id="43" name="Rectangle 42">
              <a:extLst>
                <a:ext uri="{FF2B5EF4-FFF2-40B4-BE49-F238E27FC236}">
                  <a16:creationId xmlns:a16="http://schemas.microsoft.com/office/drawing/2014/main" xmlns="" id="{14012B40-3F8C-AA4E-863B-A7003D41CF3C}"/>
                </a:ext>
              </a:extLst>
            </p:cNvPr>
            <p:cNvSpPr/>
            <p:nvPr/>
          </p:nvSpPr>
          <p:spPr>
            <a:xfrm>
              <a:off x="6406507"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xmlns="" id="{075B003D-AABD-D143-AD01-92DAE5ED89A7}"/>
                </a:ext>
              </a:extLst>
            </p:cNvPr>
            <p:cNvSpPr/>
            <p:nvPr/>
          </p:nvSpPr>
          <p:spPr>
            <a:xfrm>
              <a:off x="9562713"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xmlns="" id="{9B43F901-A2DC-884A-BB3A-F3576CE92403}"/>
                </a:ext>
              </a:extLst>
            </p:cNvPr>
            <p:cNvSpPr/>
            <p:nvPr/>
          </p:nvSpPr>
          <p:spPr>
            <a:xfrm>
              <a:off x="3247794"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xmlns="" id="{0334E393-AA0D-7149-B926-4927D3C9F6D8}"/>
                </a:ext>
              </a:extLst>
            </p:cNvPr>
            <p:cNvSpPr/>
            <p:nvPr/>
          </p:nvSpPr>
          <p:spPr>
            <a:xfrm>
              <a:off x="6406507"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xmlns="" id="{0C833BD1-BB5C-D444-9B74-9F43D57B72DE}"/>
                </a:ext>
              </a:extLst>
            </p:cNvPr>
            <p:cNvSpPr/>
            <p:nvPr/>
          </p:nvSpPr>
          <p:spPr>
            <a:xfrm>
              <a:off x="9562713"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xmlns="" id="{FB80520D-259B-D246-B146-6F291A0204B4}"/>
                </a:ext>
              </a:extLst>
            </p:cNvPr>
            <p:cNvSpPr/>
            <p:nvPr/>
          </p:nvSpPr>
          <p:spPr>
            <a:xfrm>
              <a:off x="3247794"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xmlns="" id="{706AB10E-F77F-144F-89E5-B20E51EC0068}"/>
              </a:ext>
            </a:extLst>
          </p:cNvPr>
          <p:cNvGrpSpPr/>
          <p:nvPr/>
        </p:nvGrpSpPr>
        <p:grpSpPr>
          <a:xfrm>
            <a:off x="3388751" y="3941764"/>
            <a:ext cx="2871785" cy="2220285"/>
            <a:chOff x="3388751" y="3941764"/>
            <a:chExt cx="2871785" cy="2220285"/>
          </a:xfrm>
        </p:grpSpPr>
        <p:sp>
          <p:nvSpPr>
            <p:cNvPr id="68" name="Rectangle 67">
              <a:extLst>
                <a:ext uri="{FF2B5EF4-FFF2-40B4-BE49-F238E27FC236}">
                  <a16:creationId xmlns:a16="http://schemas.microsoft.com/office/drawing/2014/main" xmlns="" id="{F82BF83D-1CA7-5E46-9CDE-5BB827CD317A}"/>
                </a:ext>
              </a:extLst>
            </p:cNvPr>
            <p:cNvSpPr/>
            <p:nvPr/>
          </p:nvSpPr>
          <p:spPr>
            <a:xfrm>
              <a:off x="3391258"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itle 1">
              <a:extLst>
                <a:ext uri="{FF2B5EF4-FFF2-40B4-BE49-F238E27FC236}">
                  <a16:creationId xmlns:a16="http://schemas.microsoft.com/office/drawing/2014/main" xmlns="" id="{01C2F90A-CFDC-4A4C-8B9E-AD7A2E56068E}"/>
                </a:ext>
              </a:extLst>
            </p:cNvPr>
            <p:cNvSpPr txBox="1">
              <a:spLocks/>
            </p:cNvSpPr>
            <p:nvPr/>
          </p:nvSpPr>
          <p:spPr>
            <a:xfrm>
              <a:off x="338875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information</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xmlns="" id="{9FC29A20-B899-3A4F-AEAD-245BADC8457D}"/>
              </a:ext>
            </a:extLst>
          </p:cNvPr>
          <p:cNvGrpSpPr/>
          <p:nvPr/>
        </p:nvGrpSpPr>
        <p:grpSpPr>
          <a:xfrm>
            <a:off x="6549971" y="3941764"/>
            <a:ext cx="2902825" cy="2220285"/>
            <a:chOff x="6549971" y="3941764"/>
            <a:chExt cx="2902825" cy="2220285"/>
          </a:xfrm>
        </p:grpSpPr>
        <p:sp>
          <p:nvSpPr>
            <p:cNvPr id="66" name="Rectangle 65">
              <a:extLst>
                <a:ext uri="{FF2B5EF4-FFF2-40B4-BE49-F238E27FC236}">
                  <a16:creationId xmlns:a16="http://schemas.microsoft.com/office/drawing/2014/main" xmlns="" id="{BCBB79E2-B2E1-5A46-B921-DA925A4C5006}"/>
                </a:ext>
              </a:extLst>
            </p:cNvPr>
            <p:cNvSpPr/>
            <p:nvPr/>
          </p:nvSpPr>
          <p:spPr>
            <a:xfrm>
              <a:off x="6549971" y="3941764"/>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itle 1">
              <a:extLst>
                <a:ext uri="{FF2B5EF4-FFF2-40B4-BE49-F238E27FC236}">
                  <a16:creationId xmlns:a16="http://schemas.microsoft.com/office/drawing/2014/main" xmlns="" id="{9F40C210-FEBC-1244-9C36-DF82B17B5AC4}"/>
                </a:ext>
              </a:extLst>
            </p:cNvPr>
            <p:cNvSpPr txBox="1">
              <a:spLocks/>
            </p:cNvSpPr>
            <p:nvPr/>
          </p:nvSpPr>
          <p:spPr>
            <a:xfrm>
              <a:off x="658101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behavio</a:t>
              </a:r>
              <a:r>
                <a:rPr lang="en-GB" sz="2800" b="1" dirty="0">
                  <a:solidFill>
                    <a:srgbClr val="FF0000"/>
                  </a:solidFill>
                  <a:latin typeface="Calibri" panose="020F0502020204030204" pitchFamily="34" charset="0"/>
                  <a:cs typeface="Calibri" panose="020F0502020204030204" pitchFamily="34" charset="0"/>
                </a:rPr>
                <a:t>u</a:t>
              </a:r>
              <a:r>
                <a:rPr lang="en-GB" sz="2800" b="1" dirty="0">
                  <a:latin typeface="Calibri" panose="020F0502020204030204" pitchFamily="34" charset="0"/>
                  <a:cs typeface="Calibri" panose="020F0502020204030204" pitchFamily="34" charset="0"/>
                </a:rPr>
                <a:t>r</a:t>
              </a:r>
              <a:endParaRPr lang="en-US" sz="2800" b="1" dirty="0">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xmlns="" id="{FEBF043B-493D-C24C-9462-7ED0B8718646}"/>
              </a:ext>
            </a:extLst>
          </p:cNvPr>
          <p:cNvGrpSpPr/>
          <p:nvPr/>
        </p:nvGrpSpPr>
        <p:grpSpPr>
          <a:xfrm>
            <a:off x="9703670" y="3941764"/>
            <a:ext cx="2871785" cy="2220285"/>
            <a:chOff x="9703670" y="3941764"/>
            <a:chExt cx="2871785" cy="2220285"/>
          </a:xfrm>
        </p:grpSpPr>
        <p:sp>
          <p:nvSpPr>
            <p:cNvPr id="67" name="Rectangle 66">
              <a:extLst>
                <a:ext uri="{FF2B5EF4-FFF2-40B4-BE49-F238E27FC236}">
                  <a16:creationId xmlns:a16="http://schemas.microsoft.com/office/drawing/2014/main" xmlns="" id="{789EBC56-F0F8-1D43-B5A4-9F90816A07D1}"/>
                </a:ext>
              </a:extLst>
            </p:cNvPr>
            <p:cNvSpPr/>
            <p:nvPr/>
          </p:nvSpPr>
          <p:spPr>
            <a:xfrm>
              <a:off x="9706177"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xmlns="" id="{08C04A7B-6DEA-AF48-8478-D4F241C043C9}"/>
                </a:ext>
              </a:extLst>
            </p:cNvPr>
            <p:cNvSpPr txBox="1">
              <a:spLocks/>
            </p:cNvSpPr>
            <p:nvPr/>
          </p:nvSpPr>
          <p:spPr>
            <a:xfrm>
              <a:off x="9703670"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yourself</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7" name="Group 6">
            <a:extLst>
              <a:ext uri="{FF2B5EF4-FFF2-40B4-BE49-F238E27FC236}">
                <a16:creationId xmlns:a16="http://schemas.microsoft.com/office/drawing/2014/main" xmlns="" id="{19F472D9-2D50-9D4D-846E-488F8A11C321}"/>
              </a:ext>
            </a:extLst>
          </p:cNvPr>
          <p:cNvGrpSpPr/>
          <p:nvPr/>
        </p:nvGrpSpPr>
        <p:grpSpPr>
          <a:xfrm>
            <a:off x="3388751" y="6384078"/>
            <a:ext cx="2871785" cy="2220285"/>
            <a:chOff x="3388751" y="6384078"/>
            <a:chExt cx="2871785" cy="2220285"/>
          </a:xfrm>
        </p:grpSpPr>
        <p:sp>
          <p:nvSpPr>
            <p:cNvPr id="65" name="Rectangle 64">
              <a:extLst>
                <a:ext uri="{FF2B5EF4-FFF2-40B4-BE49-F238E27FC236}">
                  <a16:creationId xmlns:a16="http://schemas.microsoft.com/office/drawing/2014/main" xmlns="" id="{F7A52F55-0D0B-4A46-83F8-7AAE6832D597}"/>
                </a:ext>
              </a:extLst>
            </p:cNvPr>
            <p:cNvSpPr/>
            <p:nvPr/>
          </p:nvSpPr>
          <p:spPr>
            <a:xfrm>
              <a:off x="3391258"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a:extLst>
                <a:ext uri="{FF2B5EF4-FFF2-40B4-BE49-F238E27FC236}">
                  <a16:creationId xmlns:a16="http://schemas.microsoft.com/office/drawing/2014/main" xmlns="" id="{E4CC560C-CCB3-7C4F-9EAF-1F5EFE0F05C1}"/>
                </a:ext>
              </a:extLst>
            </p:cNvPr>
            <p:cNvSpPr txBox="1">
              <a:spLocks/>
            </p:cNvSpPr>
            <p:nvPr/>
          </p:nvSpPr>
          <p:spPr>
            <a:xfrm>
              <a:off x="338875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recorded</a:t>
              </a:r>
              <a:endParaRPr lang="en-US" sz="2800" b="1" dirty="0">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xmlns="" id="{B5F5953D-A2A7-A14B-A299-A5B2A4890539}"/>
              </a:ext>
            </a:extLst>
          </p:cNvPr>
          <p:cNvGrpSpPr/>
          <p:nvPr/>
        </p:nvGrpSpPr>
        <p:grpSpPr>
          <a:xfrm>
            <a:off x="6549971" y="6384078"/>
            <a:ext cx="2902825" cy="2220285"/>
            <a:chOff x="6549971" y="6384078"/>
            <a:chExt cx="2902825" cy="2220285"/>
          </a:xfrm>
        </p:grpSpPr>
        <p:sp>
          <p:nvSpPr>
            <p:cNvPr id="63" name="Rectangle 62">
              <a:extLst>
                <a:ext uri="{FF2B5EF4-FFF2-40B4-BE49-F238E27FC236}">
                  <a16:creationId xmlns:a16="http://schemas.microsoft.com/office/drawing/2014/main" xmlns="" id="{B5FF4463-656D-6A4A-B36A-86BA76FBEB20}"/>
                </a:ext>
              </a:extLst>
            </p:cNvPr>
            <p:cNvSpPr/>
            <p:nvPr/>
          </p:nvSpPr>
          <p:spPr>
            <a:xfrm>
              <a:off x="6549971" y="6384078"/>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1">
              <a:extLst>
                <a:ext uri="{FF2B5EF4-FFF2-40B4-BE49-F238E27FC236}">
                  <a16:creationId xmlns:a16="http://schemas.microsoft.com/office/drawing/2014/main" xmlns="" id="{AC4CC46E-FE09-714F-837C-DB8AB432C843}"/>
                </a:ext>
              </a:extLst>
            </p:cNvPr>
            <p:cNvSpPr txBox="1">
              <a:spLocks/>
            </p:cNvSpPr>
            <p:nvPr/>
          </p:nvSpPr>
          <p:spPr>
            <a:xfrm>
              <a:off x="658101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identify</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xmlns="" id="{473FE293-340F-B04E-92F7-06CA6FA77971}"/>
              </a:ext>
            </a:extLst>
          </p:cNvPr>
          <p:cNvGrpSpPr/>
          <p:nvPr/>
        </p:nvGrpSpPr>
        <p:grpSpPr>
          <a:xfrm>
            <a:off x="9703670" y="6384078"/>
            <a:ext cx="2871785" cy="2220285"/>
            <a:chOff x="9703670" y="6384078"/>
            <a:chExt cx="2871785" cy="2220285"/>
          </a:xfrm>
        </p:grpSpPr>
        <p:sp>
          <p:nvSpPr>
            <p:cNvPr id="64" name="Rectangle 63">
              <a:extLst>
                <a:ext uri="{FF2B5EF4-FFF2-40B4-BE49-F238E27FC236}">
                  <a16:creationId xmlns:a16="http://schemas.microsoft.com/office/drawing/2014/main" xmlns="" id="{960B1457-BE52-F84C-91AF-43E21FB53572}"/>
                </a:ext>
              </a:extLst>
            </p:cNvPr>
            <p:cNvSpPr/>
            <p:nvPr/>
          </p:nvSpPr>
          <p:spPr>
            <a:xfrm>
              <a:off x="9706177"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1">
              <a:extLst>
                <a:ext uri="{FF2B5EF4-FFF2-40B4-BE49-F238E27FC236}">
                  <a16:creationId xmlns:a16="http://schemas.microsoft.com/office/drawing/2014/main" xmlns="" id="{4C9C945F-60A8-3045-8F4C-5BD0C087247E}"/>
                </a:ext>
              </a:extLst>
            </p:cNvPr>
            <p:cNvSpPr txBox="1">
              <a:spLocks/>
            </p:cNvSpPr>
            <p:nvPr/>
          </p:nvSpPr>
          <p:spPr>
            <a:xfrm>
              <a:off x="9703670"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collected</a:t>
              </a:r>
              <a:endParaRPr lang="en-US" sz="2800" b="1" dirty="0">
                <a:latin typeface="Calibri" panose="020F0502020204030204" pitchFamily="34" charset="0"/>
                <a:cs typeface="Calibri" panose="020F0502020204030204" pitchFamily="34" charset="0"/>
              </a:endParaRPr>
            </a:p>
          </p:txBody>
        </p:sp>
      </p:grpSp>
      <p:sp>
        <p:nvSpPr>
          <p:cNvPr id="72" name="Title 1">
            <a:extLst>
              <a:ext uri="{FF2B5EF4-FFF2-40B4-BE49-F238E27FC236}">
                <a16:creationId xmlns:a16="http://schemas.microsoft.com/office/drawing/2014/main" xmlns="" id="{9D3EA8FD-FDDE-9341-BA80-1D5F367EDCFB}"/>
              </a:ext>
            </a:extLst>
          </p:cNvPr>
          <p:cNvSpPr txBox="1">
            <a:spLocks/>
          </p:cNvSpPr>
          <p:nvPr/>
        </p:nvSpPr>
        <p:spPr>
          <a:xfrm>
            <a:off x="2588031" y="2834494"/>
            <a:ext cx="11077169"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a:pPr>
            <a:r>
              <a:rPr lang="en-GB" sz="2400" dirty="0">
                <a:solidFill>
                  <a:schemeClr val="dk1"/>
                </a:solidFill>
                <a:latin typeface="Overpass Mono" pitchFamily="49" charset="77"/>
                <a:ea typeface="Calibri"/>
                <a:cs typeface="Calibri"/>
                <a:sym typeface="Calibri"/>
              </a:rPr>
              <a:t>Using at least three of the words in the word bank below, create a definition of personal data.</a:t>
            </a:r>
            <a:endParaRPr lang="en-GB" sz="2400" dirty="0">
              <a:latin typeface="Overpass Mono" pitchFamily="49" charset="77"/>
            </a:endParaRPr>
          </a:p>
        </p:txBody>
      </p:sp>
      <p:sp>
        <p:nvSpPr>
          <p:cNvPr id="45" name="Title 1">
            <a:extLst>
              <a:ext uri="{FF2B5EF4-FFF2-40B4-BE49-F238E27FC236}">
                <a16:creationId xmlns:a16="http://schemas.microsoft.com/office/drawing/2014/main" xmlns="" id="{D3780EFA-E845-B04C-B8ED-2265A65582F4}"/>
              </a:ext>
            </a:extLst>
          </p:cNvPr>
          <p:cNvSpPr txBox="1">
            <a:spLocks/>
          </p:cNvSpPr>
          <p:nvPr/>
        </p:nvSpPr>
        <p:spPr>
          <a:xfrm>
            <a:off x="692200"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spTree>
    <p:extLst>
      <p:ext uri="{BB962C8B-B14F-4D97-AF65-F5344CB8AC3E}">
        <p14:creationId xmlns:p14="http://schemas.microsoft.com/office/powerpoint/2010/main" val="354925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nodeType="withEffect">
                                  <p:stCondLst>
                                    <p:cond delay="2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4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6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8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10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12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5243CBB1-00A5-D143-9DBB-149564F2B563}"/>
              </a:ext>
            </a:extLst>
          </p:cNvPr>
          <p:cNvGrpSpPr/>
          <p:nvPr/>
        </p:nvGrpSpPr>
        <p:grpSpPr>
          <a:xfrm>
            <a:off x="-586596" y="-228599"/>
            <a:ext cx="15053998" cy="9210379"/>
            <a:chOff x="-586596" y="-228599"/>
            <a:chExt cx="15053998" cy="9210379"/>
          </a:xfrm>
        </p:grpSpPr>
        <p:sp>
          <p:nvSpPr>
            <p:cNvPr id="37" name="Rectangle 36">
              <a:extLst>
                <a:ext uri="{FF2B5EF4-FFF2-40B4-BE49-F238E27FC236}">
                  <a16:creationId xmlns:a16="http://schemas.microsoft.com/office/drawing/2014/main" xmlns="" id="{E1C2143C-7D6C-2A4C-8124-D72BA036A4C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9" name="Group 38">
              <a:extLst>
                <a:ext uri="{FF2B5EF4-FFF2-40B4-BE49-F238E27FC236}">
                  <a16:creationId xmlns:a16="http://schemas.microsoft.com/office/drawing/2014/main" xmlns="" id="{CEEDFF70-3254-1D4A-8902-B917E35DAB7B}"/>
                </a:ext>
              </a:extLst>
            </p:cNvPr>
            <p:cNvGrpSpPr/>
            <p:nvPr/>
          </p:nvGrpSpPr>
          <p:grpSpPr>
            <a:xfrm>
              <a:off x="1790185" y="1659467"/>
              <a:ext cx="12677217" cy="7322313"/>
              <a:chOff x="2686844" y="2695280"/>
              <a:chExt cx="10883900" cy="6286500"/>
            </a:xfrm>
          </p:grpSpPr>
          <p:sp>
            <p:nvSpPr>
              <p:cNvPr id="67" name="Rectangle 66">
                <a:extLst>
                  <a:ext uri="{FF2B5EF4-FFF2-40B4-BE49-F238E27FC236}">
                    <a16:creationId xmlns:a16="http://schemas.microsoft.com/office/drawing/2014/main" xmlns="" id="{8D88C52A-4F08-C945-87AF-34E06E624366}"/>
                  </a:ext>
                </a:extLst>
              </p:cNvPr>
              <p:cNvSpPr/>
              <p:nvPr/>
            </p:nvSpPr>
            <p:spPr>
              <a:xfrm>
                <a:off x="2686844" y="2695280"/>
                <a:ext cx="10883900" cy="62865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xmlns="" id="{B54F3719-6838-AF44-A92A-7FA5EF2B8BCD}"/>
                  </a:ext>
                </a:extLst>
              </p:cNvPr>
              <p:cNvSpPr/>
              <p:nvPr/>
            </p:nvSpPr>
            <p:spPr>
              <a:xfrm>
                <a:off x="2686844" y="2695280"/>
                <a:ext cx="10883900"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xmlns="" id="{75E38267-C1AF-9346-9206-2631C3982C48}"/>
                  </a:ext>
                </a:extLst>
              </p:cNvPr>
              <p:cNvSpPr/>
              <p:nvPr/>
            </p:nvSpPr>
            <p:spPr>
              <a:xfrm>
                <a:off x="13208363" y="3436853"/>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xmlns="" id="{AE70DF7B-E84B-634B-92EC-8D40E7A3503A}"/>
                  </a:ext>
                </a:extLst>
              </p:cNvPr>
              <p:cNvGrpSpPr/>
              <p:nvPr/>
            </p:nvGrpSpPr>
            <p:grpSpPr>
              <a:xfrm>
                <a:off x="2896167" y="2904522"/>
                <a:ext cx="651096" cy="175437"/>
                <a:chOff x="2886740" y="1651000"/>
                <a:chExt cx="651096" cy="175437"/>
              </a:xfrm>
            </p:grpSpPr>
            <p:sp>
              <p:nvSpPr>
                <p:cNvPr id="75" name="Oval 74">
                  <a:extLst>
                    <a:ext uri="{FF2B5EF4-FFF2-40B4-BE49-F238E27FC236}">
                      <a16:creationId xmlns:a16="http://schemas.microsoft.com/office/drawing/2014/main" xmlns="" id="{8EB8C130-5F52-E742-B62B-7B5AF6311E92}"/>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98CC8896-CA04-3642-9E82-92FC2BCF56B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89530A51-62F0-9745-B391-36FEC909235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ounded Rectangle 73">
                <a:extLst>
                  <a:ext uri="{FF2B5EF4-FFF2-40B4-BE49-F238E27FC236}">
                    <a16:creationId xmlns:a16="http://schemas.microsoft.com/office/drawing/2014/main" xmlns="" id="{4B767D8A-20F7-DA47-AF91-90712A40CE8F}"/>
                  </a:ext>
                </a:extLst>
              </p:cNvPr>
              <p:cNvSpPr/>
              <p:nvPr/>
            </p:nvSpPr>
            <p:spPr>
              <a:xfrm>
                <a:off x="6034180" y="2834651"/>
                <a:ext cx="418922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xmlns="" id="{63AB2736-1EA8-364B-9420-9A7DB3690786}"/>
                </a:ext>
              </a:extLst>
            </p:cNvPr>
            <p:cNvSpPr/>
            <p:nvPr/>
          </p:nvSpPr>
          <p:spPr>
            <a:xfrm>
              <a:off x="6406507"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xmlns="" id="{B1F733B3-4E92-A64B-8C07-35050A2052C2}"/>
                </a:ext>
              </a:extLst>
            </p:cNvPr>
            <p:cNvSpPr/>
            <p:nvPr/>
          </p:nvSpPr>
          <p:spPr>
            <a:xfrm>
              <a:off x="9562713"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xmlns="" id="{8150CB07-D606-8346-B991-41B25F644DF2}"/>
                </a:ext>
              </a:extLst>
            </p:cNvPr>
            <p:cNvSpPr/>
            <p:nvPr/>
          </p:nvSpPr>
          <p:spPr>
            <a:xfrm>
              <a:off x="3247794"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xmlns="" id="{EA55C225-0BAB-0049-BE8F-E40B318AC5EB}"/>
                </a:ext>
              </a:extLst>
            </p:cNvPr>
            <p:cNvSpPr/>
            <p:nvPr/>
          </p:nvSpPr>
          <p:spPr>
            <a:xfrm>
              <a:off x="6406507"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xmlns="" id="{DC2EA34B-79F2-9E4E-A77A-4280EA8B5AE4}"/>
                </a:ext>
              </a:extLst>
            </p:cNvPr>
            <p:cNvSpPr/>
            <p:nvPr/>
          </p:nvSpPr>
          <p:spPr>
            <a:xfrm>
              <a:off x="9562713"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1D3A282C-1C4C-D445-89EE-ED0B4C422863}"/>
                </a:ext>
              </a:extLst>
            </p:cNvPr>
            <p:cNvSpPr/>
            <p:nvPr/>
          </p:nvSpPr>
          <p:spPr>
            <a:xfrm>
              <a:off x="3247794"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xmlns="" id="{BEB06F98-118C-F34F-B7DB-0E975342EF75}"/>
                </a:ext>
              </a:extLst>
            </p:cNvPr>
            <p:cNvSpPr/>
            <p:nvPr/>
          </p:nvSpPr>
          <p:spPr>
            <a:xfrm>
              <a:off x="6549971" y="6384078"/>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xmlns="" id="{1004E609-4EBE-1D49-B9DE-58447E1A448E}"/>
                </a:ext>
              </a:extLst>
            </p:cNvPr>
            <p:cNvSpPr/>
            <p:nvPr/>
          </p:nvSpPr>
          <p:spPr>
            <a:xfrm>
              <a:off x="9706177"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xmlns="" id="{6919EB6A-8602-534C-B44B-CD5AE9E7DD8F}"/>
                </a:ext>
              </a:extLst>
            </p:cNvPr>
            <p:cNvSpPr/>
            <p:nvPr/>
          </p:nvSpPr>
          <p:spPr>
            <a:xfrm>
              <a:off x="3391258"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xmlns="" id="{307C3CEE-2F63-BE4B-85D1-192502096BAA}"/>
                </a:ext>
              </a:extLst>
            </p:cNvPr>
            <p:cNvSpPr/>
            <p:nvPr/>
          </p:nvSpPr>
          <p:spPr>
            <a:xfrm>
              <a:off x="6549971" y="3941764"/>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xmlns="" id="{5E2C4E1C-03C0-1449-AFC6-BCA355CD54E6}"/>
                </a:ext>
              </a:extLst>
            </p:cNvPr>
            <p:cNvSpPr/>
            <p:nvPr/>
          </p:nvSpPr>
          <p:spPr>
            <a:xfrm>
              <a:off x="9706177"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xmlns="" id="{4DC354C2-24D4-3B46-ACA0-B4E4AEC266FD}"/>
                </a:ext>
              </a:extLst>
            </p:cNvPr>
            <p:cNvSpPr/>
            <p:nvPr/>
          </p:nvSpPr>
          <p:spPr>
            <a:xfrm>
              <a:off x="3391258"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itle 1">
              <a:extLst>
                <a:ext uri="{FF2B5EF4-FFF2-40B4-BE49-F238E27FC236}">
                  <a16:creationId xmlns:a16="http://schemas.microsoft.com/office/drawing/2014/main" xmlns="" id="{5147DD5B-1CDF-8F48-BB20-CCC80621FBFD}"/>
                </a:ext>
              </a:extLst>
            </p:cNvPr>
            <p:cNvSpPr txBox="1">
              <a:spLocks/>
            </p:cNvSpPr>
            <p:nvPr/>
          </p:nvSpPr>
          <p:spPr>
            <a:xfrm>
              <a:off x="338875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information</a:t>
              </a:r>
              <a:endParaRPr lang="en-US" sz="2800" b="1" dirty="0">
                <a:solidFill>
                  <a:schemeClr val="bg1"/>
                </a:solidFill>
                <a:latin typeface="Calibri" panose="020F0502020204030204" pitchFamily="34" charset="0"/>
                <a:cs typeface="Calibri" panose="020F0502020204030204" pitchFamily="34" charset="0"/>
              </a:endParaRPr>
            </a:p>
          </p:txBody>
        </p:sp>
        <p:sp>
          <p:nvSpPr>
            <p:cNvPr id="60" name="Title 1">
              <a:extLst>
                <a:ext uri="{FF2B5EF4-FFF2-40B4-BE49-F238E27FC236}">
                  <a16:creationId xmlns:a16="http://schemas.microsoft.com/office/drawing/2014/main" xmlns="" id="{97C0CE6C-5363-5140-A003-A5C2A814C0CE}"/>
                </a:ext>
              </a:extLst>
            </p:cNvPr>
            <p:cNvSpPr txBox="1">
              <a:spLocks/>
            </p:cNvSpPr>
            <p:nvPr/>
          </p:nvSpPr>
          <p:spPr>
            <a:xfrm>
              <a:off x="658101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err="1">
                  <a:latin typeface="Calibri" panose="020F0502020204030204" pitchFamily="34" charset="0"/>
                  <a:cs typeface="Calibri" panose="020F0502020204030204" pitchFamily="34" charset="0"/>
                </a:rPr>
                <a:t>behavior</a:t>
              </a:r>
              <a:endParaRPr lang="en-US" sz="2800" b="1" dirty="0">
                <a:latin typeface="Calibri" panose="020F0502020204030204" pitchFamily="34" charset="0"/>
                <a:cs typeface="Calibri" panose="020F0502020204030204" pitchFamily="34" charset="0"/>
              </a:endParaRPr>
            </a:p>
          </p:txBody>
        </p:sp>
        <p:sp>
          <p:nvSpPr>
            <p:cNvPr id="61" name="Title 1">
              <a:extLst>
                <a:ext uri="{FF2B5EF4-FFF2-40B4-BE49-F238E27FC236}">
                  <a16:creationId xmlns:a16="http://schemas.microsoft.com/office/drawing/2014/main" xmlns="" id="{CC24FF39-B756-F34E-BE1B-FC4785AF0D5B}"/>
                </a:ext>
              </a:extLst>
            </p:cNvPr>
            <p:cNvSpPr txBox="1">
              <a:spLocks/>
            </p:cNvSpPr>
            <p:nvPr/>
          </p:nvSpPr>
          <p:spPr>
            <a:xfrm>
              <a:off x="9703670"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yourself</a:t>
              </a:r>
              <a:endParaRPr lang="en-US" sz="2800" b="1" dirty="0">
                <a:solidFill>
                  <a:schemeClr val="bg1"/>
                </a:solidFill>
                <a:latin typeface="Calibri" panose="020F0502020204030204" pitchFamily="34" charset="0"/>
                <a:cs typeface="Calibri" panose="020F0502020204030204" pitchFamily="34" charset="0"/>
              </a:endParaRPr>
            </a:p>
          </p:txBody>
        </p:sp>
        <p:sp>
          <p:nvSpPr>
            <p:cNvPr id="62" name="Title 1">
              <a:extLst>
                <a:ext uri="{FF2B5EF4-FFF2-40B4-BE49-F238E27FC236}">
                  <a16:creationId xmlns:a16="http://schemas.microsoft.com/office/drawing/2014/main" xmlns="" id="{4A482498-2458-AB49-9443-B07D596F69ED}"/>
                </a:ext>
              </a:extLst>
            </p:cNvPr>
            <p:cNvSpPr txBox="1">
              <a:spLocks/>
            </p:cNvSpPr>
            <p:nvPr/>
          </p:nvSpPr>
          <p:spPr>
            <a:xfrm>
              <a:off x="338875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recorded</a:t>
              </a:r>
              <a:endParaRPr lang="en-US" sz="2800" b="1" dirty="0">
                <a:latin typeface="Calibri" panose="020F0502020204030204" pitchFamily="34" charset="0"/>
                <a:cs typeface="Calibri" panose="020F0502020204030204" pitchFamily="34" charset="0"/>
              </a:endParaRPr>
            </a:p>
          </p:txBody>
        </p:sp>
        <p:sp>
          <p:nvSpPr>
            <p:cNvPr id="63" name="Title 1">
              <a:extLst>
                <a:ext uri="{FF2B5EF4-FFF2-40B4-BE49-F238E27FC236}">
                  <a16:creationId xmlns:a16="http://schemas.microsoft.com/office/drawing/2014/main" xmlns="" id="{DFA35950-ADB6-D740-92E3-B009ED671667}"/>
                </a:ext>
              </a:extLst>
            </p:cNvPr>
            <p:cNvSpPr txBox="1">
              <a:spLocks/>
            </p:cNvSpPr>
            <p:nvPr/>
          </p:nvSpPr>
          <p:spPr>
            <a:xfrm>
              <a:off x="658101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identify</a:t>
              </a:r>
              <a:endParaRPr lang="en-US" sz="2800" b="1" dirty="0">
                <a:solidFill>
                  <a:schemeClr val="bg1"/>
                </a:solidFill>
                <a:latin typeface="Calibri" panose="020F0502020204030204" pitchFamily="34" charset="0"/>
                <a:cs typeface="Calibri" panose="020F0502020204030204" pitchFamily="34" charset="0"/>
              </a:endParaRPr>
            </a:p>
          </p:txBody>
        </p:sp>
        <p:sp>
          <p:nvSpPr>
            <p:cNvPr id="64" name="Title 1">
              <a:extLst>
                <a:ext uri="{FF2B5EF4-FFF2-40B4-BE49-F238E27FC236}">
                  <a16:creationId xmlns:a16="http://schemas.microsoft.com/office/drawing/2014/main" xmlns="" id="{6370EFC3-3324-FC4C-B0BD-90D90A8D8724}"/>
                </a:ext>
              </a:extLst>
            </p:cNvPr>
            <p:cNvSpPr txBox="1">
              <a:spLocks/>
            </p:cNvSpPr>
            <p:nvPr/>
          </p:nvSpPr>
          <p:spPr>
            <a:xfrm>
              <a:off x="9703670"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collected</a:t>
              </a:r>
              <a:endParaRPr lang="en-US" sz="2800" b="1" dirty="0">
                <a:latin typeface="Calibri" panose="020F0502020204030204" pitchFamily="34" charset="0"/>
                <a:cs typeface="Calibri" panose="020F0502020204030204" pitchFamily="34" charset="0"/>
              </a:endParaRPr>
            </a:p>
          </p:txBody>
        </p:sp>
        <p:sp>
          <p:nvSpPr>
            <p:cNvPr id="65" name="Title 1">
              <a:extLst>
                <a:ext uri="{FF2B5EF4-FFF2-40B4-BE49-F238E27FC236}">
                  <a16:creationId xmlns:a16="http://schemas.microsoft.com/office/drawing/2014/main" xmlns="" id="{21B7BEDA-6029-5540-9E0D-166FC3B73D1F}"/>
                </a:ext>
              </a:extLst>
            </p:cNvPr>
            <p:cNvSpPr txBox="1">
              <a:spLocks/>
            </p:cNvSpPr>
            <p:nvPr/>
          </p:nvSpPr>
          <p:spPr>
            <a:xfrm>
              <a:off x="2588031" y="2834494"/>
              <a:ext cx="11077169"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a:pPr>
              <a:r>
                <a:rPr lang="en-GB" sz="2400" dirty="0">
                  <a:solidFill>
                    <a:schemeClr val="dk1"/>
                  </a:solidFill>
                  <a:latin typeface="Overpass Mono" pitchFamily="49" charset="77"/>
                  <a:ea typeface="Calibri"/>
                  <a:cs typeface="Calibri"/>
                  <a:sym typeface="Calibri"/>
                </a:rPr>
                <a:t>Using at least three of the words in the word bank below to create a definition of personal data.</a:t>
              </a:r>
              <a:endParaRPr lang="en-GB" sz="2400" dirty="0">
                <a:latin typeface="Overpass Mono" pitchFamily="49" charset="77"/>
              </a:endParaRPr>
            </a:p>
          </p:txBody>
        </p:sp>
        <p:sp>
          <p:nvSpPr>
            <p:cNvPr id="66" name="Title 1">
              <a:extLst>
                <a:ext uri="{FF2B5EF4-FFF2-40B4-BE49-F238E27FC236}">
                  <a16:creationId xmlns:a16="http://schemas.microsoft.com/office/drawing/2014/main" xmlns="" id="{C521B079-A575-8C48-90A4-F16781BB5A0E}"/>
                </a:ext>
              </a:extLst>
            </p:cNvPr>
            <p:cNvSpPr txBox="1">
              <a:spLocks/>
            </p:cNvSpPr>
            <p:nvPr/>
          </p:nvSpPr>
          <p:spPr>
            <a:xfrm>
              <a:off x="692200"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grpSp>
      <p:sp>
        <p:nvSpPr>
          <p:cNvPr id="26" name="Rectangle 25">
            <a:extLst>
              <a:ext uri="{FF2B5EF4-FFF2-40B4-BE49-F238E27FC236}">
                <a16:creationId xmlns:a16="http://schemas.microsoft.com/office/drawing/2014/main" xmlns="" id="{FB03A392-77F1-724C-9783-92B109E69656}"/>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xmlns="" id="{6314A8CB-79E3-9F43-9B4D-A6C89C56867F}"/>
              </a:ext>
            </a:extLst>
          </p:cNvPr>
          <p:cNvGrpSpPr/>
          <p:nvPr/>
        </p:nvGrpSpPr>
        <p:grpSpPr>
          <a:xfrm>
            <a:off x="-586596" y="-228599"/>
            <a:ext cx="12702396" cy="4891796"/>
            <a:chOff x="-586596" y="-228599"/>
            <a:chExt cx="12702396" cy="4891796"/>
          </a:xfrm>
        </p:grpSpPr>
        <p:sp>
          <p:nvSpPr>
            <p:cNvPr id="38" name="Rectangle 37">
              <a:extLst>
                <a:ext uri="{FF2B5EF4-FFF2-40B4-BE49-F238E27FC236}">
                  <a16:creationId xmlns:a16="http://schemas.microsoft.com/office/drawing/2014/main" xmlns="" id="{74DA15B8-ACF7-FF48-98C7-BA753A50896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xmlns=""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grpSp>
      <p:grpSp>
        <p:nvGrpSpPr>
          <p:cNvPr id="6" name="Group 5">
            <a:extLst>
              <a:ext uri="{FF2B5EF4-FFF2-40B4-BE49-F238E27FC236}">
                <a16:creationId xmlns:a16="http://schemas.microsoft.com/office/drawing/2014/main" xmlns="" id="{D81D4347-7455-9340-9C2D-F3D0064D6B55}"/>
              </a:ext>
            </a:extLst>
          </p:cNvPr>
          <p:cNvGrpSpPr/>
          <p:nvPr/>
        </p:nvGrpSpPr>
        <p:grpSpPr>
          <a:xfrm>
            <a:off x="951506" y="2950691"/>
            <a:ext cx="7015148" cy="4891797"/>
            <a:chOff x="951506" y="2950691"/>
            <a:chExt cx="7015148" cy="4891797"/>
          </a:xfrm>
        </p:grpSpPr>
        <p:sp>
          <p:nvSpPr>
            <p:cNvPr id="28" name="Rectangle 27">
              <a:extLst>
                <a:ext uri="{FF2B5EF4-FFF2-40B4-BE49-F238E27FC236}">
                  <a16:creationId xmlns:a16="http://schemas.microsoft.com/office/drawing/2014/main" xmlns="" id="{AC7C4AA2-4D26-134E-A9ED-A09E5B9E515B}"/>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8A0E1B8E-CB78-764E-AE40-75447FB95F76}"/>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xmlns="" id="{5C391EA9-CCA5-4D44-B31B-B1C120EB9CB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xmlns="" id="{7E35D08C-A5D4-2F46-ADF7-F59394A6FA13}"/>
                </a:ext>
              </a:extLst>
            </p:cNvPr>
            <p:cNvGrpSpPr/>
            <p:nvPr/>
          </p:nvGrpSpPr>
          <p:grpSpPr>
            <a:xfrm>
              <a:off x="1195318" y="3194409"/>
              <a:ext cx="758376" cy="204343"/>
              <a:chOff x="2886740" y="1651000"/>
              <a:chExt cx="651096" cy="175437"/>
            </a:xfrm>
          </p:grpSpPr>
          <p:sp>
            <p:nvSpPr>
              <p:cNvPr id="32" name="Oval 31">
                <a:extLst>
                  <a:ext uri="{FF2B5EF4-FFF2-40B4-BE49-F238E27FC236}">
                    <a16:creationId xmlns:a16="http://schemas.microsoft.com/office/drawing/2014/main" xmlns=""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a:extLst>
                <a:ext uri="{FF2B5EF4-FFF2-40B4-BE49-F238E27FC236}">
                  <a16:creationId xmlns:a16="http://schemas.microsoft.com/office/drawing/2014/main" xmlns="" id="{057E797B-D78A-724A-8D08-09E038768AB1}"/>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itle 1">
              <a:extLst>
                <a:ext uri="{FF2B5EF4-FFF2-40B4-BE49-F238E27FC236}">
                  <a16:creationId xmlns:a16="http://schemas.microsoft.com/office/drawing/2014/main" xmlns="" id="{9D3EA8FD-FDDE-9341-BA80-1D5F367EDCFB}"/>
                </a:ext>
              </a:extLst>
            </p:cNvPr>
            <p:cNvSpPr txBox="1">
              <a:spLocks/>
            </p:cNvSpPr>
            <p:nvPr/>
          </p:nvSpPr>
          <p:spPr>
            <a:xfrm>
              <a:off x="1614907" y="4725200"/>
              <a:ext cx="4870559"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2"/>
              </a:pPr>
              <a:r>
                <a:rPr lang="en-GB" sz="2600" dirty="0">
                  <a:solidFill>
                    <a:schemeClr val="dk1"/>
                  </a:solidFill>
                  <a:latin typeface="Overpass Mono" pitchFamily="49" charset="77"/>
                  <a:ea typeface="Calibri"/>
                  <a:cs typeface="Calibri"/>
                  <a:sym typeface="Calibri"/>
                </a:rPr>
                <a:t>In pairs, share your definitions and add on anything you already know about personal data.</a:t>
              </a:r>
            </a:p>
          </p:txBody>
        </p:sp>
      </p:grpSp>
      <p:grpSp>
        <p:nvGrpSpPr>
          <p:cNvPr id="4" name="Group 3">
            <a:extLst>
              <a:ext uri="{FF2B5EF4-FFF2-40B4-BE49-F238E27FC236}">
                <a16:creationId xmlns:a16="http://schemas.microsoft.com/office/drawing/2014/main" xmlns="" id="{47FCA05F-8092-3241-8350-5A6F6D34DE9F}"/>
              </a:ext>
            </a:extLst>
          </p:cNvPr>
          <p:cNvGrpSpPr/>
          <p:nvPr/>
        </p:nvGrpSpPr>
        <p:grpSpPr>
          <a:xfrm>
            <a:off x="8368306" y="2950691"/>
            <a:ext cx="7015148" cy="4891797"/>
            <a:chOff x="8368306" y="2950691"/>
            <a:chExt cx="7015148" cy="4891797"/>
          </a:xfrm>
        </p:grpSpPr>
        <p:grpSp>
          <p:nvGrpSpPr>
            <p:cNvPr id="49" name="Group 48">
              <a:extLst>
                <a:ext uri="{FF2B5EF4-FFF2-40B4-BE49-F238E27FC236}">
                  <a16:creationId xmlns:a16="http://schemas.microsoft.com/office/drawing/2014/main" xmlns="" id="{2D424931-A830-404F-8DDE-7385D9FA8EB2}"/>
                </a:ext>
              </a:extLst>
            </p:cNvPr>
            <p:cNvGrpSpPr/>
            <p:nvPr/>
          </p:nvGrpSpPr>
          <p:grpSpPr>
            <a:xfrm>
              <a:off x="8368306" y="2950691"/>
              <a:ext cx="7015148" cy="4891797"/>
              <a:chOff x="2204572" y="2362136"/>
              <a:chExt cx="7015148" cy="4891797"/>
            </a:xfrm>
          </p:grpSpPr>
          <p:sp>
            <p:nvSpPr>
              <p:cNvPr id="50" name="Rectangle 49">
                <a:extLst>
                  <a:ext uri="{FF2B5EF4-FFF2-40B4-BE49-F238E27FC236}">
                    <a16:creationId xmlns:a16="http://schemas.microsoft.com/office/drawing/2014/main" xmlns="" id="{DDA30B1B-06D2-CC4E-A2D6-E3C0834C5601}"/>
                  </a:ext>
                </a:extLst>
              </p:cNvPr>
              <p:cNvSpPr/>
              <p:nvPr/>
            </p:nvSpPr>
            <p:spPr>
              <a:xfrm>
                <a:off x="2204572" y="2362137"/>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xmlns="" id="{330478AE-D9F6-3940-8013-4B0BAFD1ACD5}"/>
                  </a:ext>
                </a:extLst>
              </p:cNvPr>
              <p:cNvSpPr/>
              <p:nvPr/>
            </p:nvSpPr>
            <p:spPr>
              <a:xfrm>
                <a:off x="2204572" y="2362136"/>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xmlns="" id="{070B44B6-F6E4-154E-8FBC-FB9A5F339C16}"/>
                  </a:ext>
                </a:extLst>
              </p:cNvPr>
              <p:cNvGrpSpPr/>
              <p:nvPr/>
            </p:nvGrpSpPr>
            <p:grpSpPr>
              <a:xfrm>
                <a:off x="2448384" y="2605854"/>
                <a:ext cx="758376" cy="204343"/>
                <a:chOff x="2886740" y="1651000"/>
                <a:chExt cx="651096" cy="175437"/>
              </a:xfrm>
            </p:grpSpPr>
            <p:sp>
              <p:nvSpPr>
                <p:cNvPr id="57" name="Oval 56">
                  <a:extLst>
                    <a:ext uri="{FF2B5EF4-FFF2-40B4-BE49-F238E27FC236}">
                      <a16:creationId xmlns:a16="http://schemas.microsoft.com/office/drawing/2014/main" xmlns="" id="{6369CEC7-3701-3C42-B299-1406B0899F2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xmlns="" id="{7E8C2DC1-34EA-4B4C-8FFF-1F223A56BD53}"/>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xmlns="" id="{11450DE5-6B68-1749-8378-6102DBD8CC4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xmlns="" id="{51B51A8B-F4D5-AB4C-B02D-1E598FD356A5}"/>
                  </a:ext>
                </a:extLst>
              </p:cNvPr>
              <p:cNvSpPr/>
              <p:nvPr/>
            </p:nvSpPr>
            <p:spPr>
              <a:xfrm>
                <a:off x="3587714" y="2524471"/>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itle 1">
                <a:extLst>
                  <a:ext uri="{FF2B5EF4-FFF2-40B4-BE49-F238E27FC236}">
                    <a16:creationId xmlns:a16="http://schemas.microsoft.com/office/drawing/2014/main" xmlns="" id="{C625AD40-BAD4-3F4A-A92F-E2FB8F80208F}"/>
                  </a:ext>
                </a:extLst>
              </p:cNvPr>
              <p:cNvSpPr txBox="1">
                <a:spLocks/>
              </p:cNvSpPr>
              <p:nvPr/>
            </p:nvSpPr>
            <p:spPr>
              <a:xfrm>
                <a:off x="2867974" y="4136645"/>
                <a:ext cx="5158425"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3"/>
                </a:pPr>
                <a:r>
                  <a:rPr lang="en-GB" sz="2600" dirty="0">
                    <a:solidFill>
                      <a:schemeClr val="dk1"/>
                    </a:solidFill>
                    <a:latin typeface="Overpass Mono" pitchFamily="49" charset="77"/>
                    <a:ea typeface="Calibri"/>
                    <a:cs typeface="Calibri"/>
                    <a:sym typeface="Calibri"/>
                  </a:rPr>
                  <a:t>Add on any examples of personal data that you can think of.</a:t>
                </a:r>
              </a:p>
            </p:txBody>
          </p:sp>
        </p:grpSp>
        <p:sp>
          <p:nvSpPr>
            <p:cNvPr id="36" name="Rounded Rectangle 35">
              <a:extLst>
                <a:ext uri="{FF2B5EF4-FFF2-40B4-BE49-F238E27FC236}">
                  <a16:creationId xmlns:a16="http://schemas.microsoft.com/office/drawing/2014/main" xmlns="" id="{6E0E3B46-B4C0-F948-B334-4312EFD75698}"/>
                </a:ext>
              </a:extLst>
            </p:cNvPr>
            <p:cNvSpPr/>
            <p:nvPr/>
          </p:nvSpPr>
          <p:spPr>
            <a:xfrm>
              <a:off x="14994215"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5107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xmlns="" id="{86BE93E2-D62E-9C4B-B77A-4C1518795D56}"/>
              </a:ext>
            </a:extLst>
          </p:cNvPr>
          <p:cNvGrpSpPr/>
          <p:nvPr/>
        </p:nvGrpSpPr>
        <p:grpSpPr>
          <a:xfrm>
            <a:off x="-586596" y="-228599"/>
            <a:ext cx="15970050" cy="8071087"/>
            <a:chOff x="-586596" y="-228599"/>
            <a:chExt cx="15970050" cy="8071087"/>
          </a:xfrm>
        </p:grpSpPr>
        <p:sp>
          <p:nvSpPr>
            <p:cNvPr id="109" name="Rectangle 108">
              <a:extLst>
                <a:ext uri="{FF2B5EF4-FFF2-40B4-BE49-F238E27FC236}">
                  <a16:creationId xmlns:a16="http://schemas.microsoft.com/office/drawing/2014/main" xmlns="" id="{F5D2E37F-5683-C144-9BED-A51104901E49}"/>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0" name="Title 1">
              <a:extLst>
                <a:ext uri="{FF2B5EF4-FFF2-40B4-BE49-F238E27FC236}">
                  <a16:creationId xmlns:a16="http://schemas.microsoft.com/office/drawing/2014/main" xmlns="" id="{13DB8CE3-8E79-CA4E-A21F-814230FA7356}"/>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grpSp>
          <p:nvGrpSpPr>
            <p:cNvPr id="111" name="Group 110">
              <a:extLst>
                <a:ext uri="{FF2B5EF4-FFF2-40B4-BE49-F238E27FC236}">
                  <a16:creationId xmlns:a16="http://schemas.microsoft.com/office/drawing/2014/main" xmlns="" id="{C5390498-EBC1-F64B-A535-925EF86DE8B0}"/>
                </a:ext>
              </a:extLst>
            </p:cNvPr>
            <p:cNvGrpSpPr/>
            <p:nvPr/>
          </p:nvGrpSpPr>
          <p:grpSpPr>
            <a:xfrm>
              <a:off x="951506" y="2950691"/>
              <a:ext cx="7015148" cy="4891797"/>
              <a:chOff x="951506" y="2950691"/>
              <a:chExt cx="7015148" cy="4891797"/>
            </a:xfrm>
          </p:grpSpPr>
          <p:sp>
            <p:nvSpPr>
              <p:cNvPr id="123" name="Rectangle 122">
                <a:extLst>
                  <a:ext uri="{FF2B5EF4-FFF2-40B4-BE49-F238E27FC236}">
                    <a16:creationId xmlns:a16="http://schemas.microsoft.com/office/drawing/2014/main" xmlns="" id="{3F95F4AD-A303-5A41-8FBC-956641867775}"/>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xmlns="" id="{2BF110EB-031B-E249-899F-72806D71B5EF}"/>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a:extLst>
                  <a:ext uri="{FF2B5EF4-FFF2-40B4-BE49-F238E27FC236}">
                    <a16:creationId xmlns:a16="http://schemas.microsoft.com/office/drawing/2014/main" xmlns="" id="{B10CA632-E6AA-EE40-BBD8-314FCC0CC88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6" name="Group 125">
                <a:extLst>
                  <a:ext uri="{FF2B5EF4-FFF2-40B4-BE49-F238E27FC236}">
                    <a16:creationId xmlns:a16="http://schemas.microsoft.com/office/drawing/2014/main" xmlns="" id="{A3067AEA-C07F-A647-9FB5-7EE59FC51800}"/>
                  </a:ext>
                </a:extLst>
              </p:cNvPr>
              <p:cNvGrpSpPr/>
              <p:nvPr/>
            </p:nvGrpSpPr>
            <p:grpSpPr>
              <a:xfrm>
                <a:off x="1195318" y="3194409"/>
                <a:ext cx="758376" cy="204343"/>
                <a:chOff x="2886740" y="1651000"/>
                <a:chExt cx="651096" cy="175437"/>
              </a:xfrm>
            </p:grpSpPr>
            <p:sp>
              <p:nvSpPr>
                <p:cNvPr id="131" name="Oval 130">
                  <a:extLst>
                    <a:ext uri="{FF2B5EF4-FFF2-40B4-BE49-F238E27FC236}">
                      <a16:creationId xmlns:a16="http://schemas.microsoft.com/office/drawing/2014/main" xmlns="" id="{8B4AE7FA-670A-704D-B091-31CC6151C0B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xmlns="" id="{7AC9CC4F-01BB-8743-8342-87CBC2F5E60C}"/>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xmlns="" id="{AE479F13-96B9-2B4C-BA39-790EC22538D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Rounded Rectangle 126">
                <a:extLst>
                  <a:ext uri="{FF2B5EF4-FFF2-40B4-BE49-F238E27FC236}">
                    <a16:creationId xmlns:a16="http://schemas.microsoft.com/office/drawing/2014/main" xmlns="" id="{96ABD00B-4837-9344-A363-C9CDFBFB7D40}"/>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itle 1">
                <a:extLst>
                  <a:ext uri="{FF2B5EF4-FFF2-40B4-BE49-F238E27FC236}">
                    <a16:creationId xmlns:a16="http://schemas.microsoft.com/office/drawing/2014/main" xmlns="" id="{24F411E6-70F9-7740-A4CD-ED45316AB14F}"/>
                  </a:ext>
                </a:extLst>
              </p:cNvPr>
              <p:cNvSpPr txBox="1">
                <a:spLocks/>
              </p:cNvSpPr>
              <p:nvPr/>
            </p:nvSpPr>
            <p:spPr>
              <a:xfrm>
                <a:off x="1614907" y="4725200"/>
                <a:ext cx="4870559"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2"/>
                </a:pPr>
                <a:r>
                  <a:rPr lang="en-GB" sz="2600" dirty="0">
                    <a:solidFill>
                      <a:schemeClr val="dk1"/>
                    </a:solidFill>
                    <a:latin typeface="Overpass Mono" pitchFamily="49" charset="77"/>
                    <a:ea typeface="Calibri"/>
                    <a:cs typeface="Calibri"/>
                    <a:sym typeface="Calibri"/>
                  </a:rPr>
                  <a:t>In pairs, share your definitions and add on anything you already know about personal data.</a:t>
                </a:r>
              </a:p>
            </p:txBody>
          </p:sp>
        </p:grpSp>
        <p:grpSp>
          <p:nvGrpSpPr>
            <p:cNvPr id="112" name="Group 111">
              <a:extLst>
                <a:ext uri="{FF2B5EF4-FFF2-40B4-BE49-F238E27FC236}">
                  <a16:creationId xmlns:a16="http://schemas.microsoft.com/office/drawing/2014/main" xmlns="" id="{46BA95DD-E713-A449-A162-2DCEF2661173}"/>
                </a:ext>
              </a:extLst>
            </p:cNvPr>
            <p:cNvGrpSpPr/>
            <p:nvPr/>
          </p:nvGrpSpPr>
          <p:grpSpPr>
            <a:xfrm>
              <a:off x="8368306" y="2950691"/>
              <a:ext cx="7015148" cy="4891797"/>
              <a:chOff x="8368306" y="2950691"/>
              <a:chExt cx="7015148" cy="4891797"/>
            </a:xfrm>
          </p:grpSpPr>
          <p:grpSp>
            <p:nvGrpSpPr>
              <p:cNvPr id="113" name="Group 112">
                <a:extLst>
                  <a:ext uri="{FF2B5EF4-FFF2-40B4-BE49-F238E27FC236}">
                    <a16:creationId xmlns:a16="http://schemas.microsoft.com/office/drawing/2014/main" xmlns="" id="{767F38BE-E9FA-2C42-8BDF-E2D21F4B576D}"/>
                  </a:ext>
                </a:extLst>
              </p:cNvPr>
              <p:cNvGrpSpPr/>
              <p:nvPr/>
            </p:nvGrpSpPr>
            <p:grpSpPr>
              <a:xfrm>
                <a:off x="8368306" y="2950691"/>
                <a:ext cx="7015148" cy="4891797"/>
                <a:chOff x="2204572" y="2362136"/>
                <a:chExt cx="7015148" cy="4891797"/>
              </a:xfrm>
            </p:grpSpPr>
            <p:sp>
              <p:nvSpPr>
                <p:cNvPr id="115" name="Rectangle 114">
                  <a:extLst>
                    <a:ext uri="{FF2B5EF4-FFF2-40B4-BE49-F238E27FC236}">
                      <a16:creationId xmlns:a16="http://schemas.microsoft.com/office/drawing/2014/main" xmlns="" id="{0EC98959-8B09-2B4B-B6D1-536DF45F5D81}"/>
                    </a:ext>
                  </a:extLst>
                </p:cNvPr>
                <p:cNvSpPr/>
                <p:nvPr/>
              </p:nvSpPr>
              <p:spPr>
                <a:xfrm>
                  <a:off x="2204572" y="2362137"/>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xmlns="" id="{E21BCB2E-DF57-A34A-BF7C-A5F666D591B0}"/>
                    </a:ext>
                  </a:extLst>
                </p:cNvPr>
                <p:cNvSpPr/>
                <p:nvPr/>
              </p:nvSpPr>
              <p:spPr>
                <a:xfrm>
                  <a:off x="2204572" y="2362136"/>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xmlns="" id="{118823C0-4B8C-224E-9C04-73B5DA6756A8}"/>
                    </a:ext>
                  </a:extLst>
                </p:cNvPr>
                <p:cNvGrpSpPr/>
                <p:nvPr/>
              </p:nvGrpSpPr>
              <p:grpSpPr>
                <a:xfrm>
                  <a:off x="2448384" y="2605854"/>
                  <a:ext cx="758376" cy="204343"/>
                  <a:chOff x="2886740" y="1651000"/>
                  <a:chExt cx="651096" cy="175437"/>
                </a:xfrm>
              </p:grpSpPr>
              <p:sp>
                <p:nvSpPr>
                  <p:cNvPr id="120" name="Oval 119">
                    <a:extLst>
                      <a:ext uri="{FF2B5EF4-FFF2-40B4-BE49-F238E27FC236}">
                        <a16:creationId xmlns:a16="http://schemas.microsoft.com/office/drawing/2014/main" xmlns="" id="{F6D0D59B-A120-AA47-9903-115ADE287D8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xmlns="" id="{5749D7F9-3120-B140-815B-4416D7196FF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xmlns="" id="{64598A9A-B340-884D-99CF-BF1BF72A9CCD}"/>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ounded Rectangle 117">
                  <a:extLst>
                    <a:ext uri="{FF2B5EF4-FFF2-40B4-BE49-F238E27FC236}">
                      <a16:creationId xmlns:a16="http://schemas.microsoft.com/office/drawing/2014/main" xmlns="" id="{11233FBB-AC9B-804E-ADAA-8CE8C232C6E7}"/>
                    </a:ext>
                  </a:extLst>
                </p:cNvPr>
                <p:cNvSpPr/>
                <p:nvPr/>
              </p:nvSpPr>
              <p:spPr>
                <a:xfrm>
                  <a:off x="3587714" y="2524471"/>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itle 1">
                  <a:extLst>
                    <a:ext uri="{FF2B5EF4-FFF2-40B4-BE49-F238E27FC236}">
                      <a16:creationId xmlns:a16="http://schemas.microsoft.com/office/drawing/2014/main" xmlns="" id="{8BFA30CC-AFEC-E24F-9776-4F6BD879B572}"/>
                    </a:ext>
                  </a:extLst>
                </p:cNvPr>
                <p:cNvSpPr txBox="1">
                  <a:spLocks/>
                </p:cNvSpPr>
                <p:nvPr/>
              </p:nvSpPr>
              <p:spPr>
                <a:xfrm>
                  <a:off x="2867974" y="4136645"/>
                  <a:ext cx="5158425"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3"/>
                  </a:pPr>
                  <a:r>
                    <a:rPr lang="en-GB" sz="2600" dirty="0">
                      <a:solidFill>
                        <a:schemeClr val="dk1"/>
                      </a:solidFill>
                      <a:latin typeface="Overpass Mono" pitchFamily="49" charset="77"/>
                      <a:ea typeface="Calibri"/>
                      <a:cs typeface="Calibri"/>
                      <a:sym typeface="Calibri"/>
                    </a:rPr>
                    <a:t>Add on any examples of personal data that you can think of.</a:t>
                  </a:r>
                </a:p>
              </p:txBody>
            </p:sp>
          </p:grpSp>
          <p:sp>
            <p:nvSpPr>
              <p:cNvPr id="114" name="Rounded Rectangle 113">
                <a:extLst>
                  <a:ext uri="{FF2B5EF4-FFF2-40B4-BE49-F238E27FC236}">
                    <a16:creationId xmlns:a16="http://schemas.microsoft.com/office/drawing/2014/main" xmlns="" id="{7E68B7E2-102E-D64B-8AA9-C1339E663E31}"/>
                  </a:ext>
                </a:extLst>
              </p:cNvPr>
              <p:cNvSpPr/>
              <p:nvPr/>
            </p:nvSpPr>
            <p:spPr>
              <a:xfrm>
                <a:off x="14994215"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1" name="Rectangle 70">
            <a:extLst>
              <a:ext uri="{FF2B5EF4-FFF2-40B4-BE49-F238E27FC236}">
                <a16:creationId xmlns:a16="http://schemas.microsoft.com/office/drawing/2014/main" xmlns="" id="{F5126578-DC09-9043-9237-24E39C7A7B50}"/>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xmlns="" id="{AFA4E673-F6C5-2348-83C8-8769AD7E601B}"/>
              </a:ext>
            </a:extLst>
          </p:cNvPr>
          <p:cNvGrpSpPr/>
          <p:nvPr/>
        </p:nvGrpSpPr>
        <p:grpSpPr>
          <a:xfrm>
            <a:off x="2465806" y="2471814"/>
            <a:ext cx="11155513" cy="4281677"/>
            <a:chOff x="2035553" y="2593255"/>
            <a:chExt cx="11155513" cy="4281677"/>
          </a:xfrm>
        </p:grpSpPr>
        <p:sp>
          <p:nvSpPr>
            <p:cNvPr id="94" name="Rectangle 93">
              <a:extLst>
                <a:ext uri="{FF2B5EF4-FFF2-40B4-BE49-F238E27FC236}">
                  <a16:creationId xmlns:a16="http://schemas.microsoft.com/office/drawing/2014/main" xmlns="" id="{2F4592FB-387F-8543-9070-0BA37BC4FDD6}"/>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xmlns="" id="{9D17A9E6-1C9F-474A-BFD2-36D66043D9C3}"/>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Placeholder 9">
              <a:extLst>
                <a:ext uri="{FF2B5EF4-FFF2-40B4-BE49-F238E27FC236}">
                  <a16:creationId xmlns:a16="http://schemas.microsoft.com/office/drawing/2014/main" xmlns="" id="{B0374C81-6305-454F-ABA4-356B329110DB}"/>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97" name="Group 96">
              <a:extLst>
                <a:ext uri="{FF2B5EF4-FFF2-40B4-BE49-F238E27FC236}">
                  <a16:creationId xmlns:a16="http://schemas.microsoft.com/office/drawing/2014/main" xmlns="" id="{4475847B-84BE-D64E-9620-02C0E524D283}"/>
                </a:ext>
              </a:extLst>
            </p:cNvPr>
            <p:cNvGrpSpPr/>
            <p:nvPr/>
          </p:nvGrpSpPr>
          <p:grpSpPr>
            <a:xfrm>
              <a:off x="2158072" y="2680893"/>
              <a:ext cx="366748" cy="366748"/>
              <a:chOff x="2118558" y="2663960"/>
              <a:chExt cx="366748" cy="366748"/>
            </a:xfrm>
          </p:grpSpPr>
          <p:sp>
            <p:nvSpPr>
              <p:cNvPr id="129" name="Rectangle 128">
                <a:extLst>
                  <a:ext uri="{FF2B5EF4-FFF2-40B4-BE49-F238E27FC236}">
                    <a16:creationId xmlns:a16="http://schemas.microsoft.com/office/drawing/2014/main" xmlns="" id="{B44FEA4C-4A8F-B64A-AD32-8A083D58FED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0" name="Straight Connector 129">
                <a:extLst>
                  <a:ext uri="{FF2B5EF4-FFF2-40B4-BE49-F238E27FC236}">
                    <a16:creationId xmlns:a16="http://schemas.microsoft.com/office/drawing/2014/main" xmlns="" id="{3BA9F77E-16BC-7C48-BCB7-6793065B0D4E}"/>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xmlns="" id="{5F514170-60F8-5049-867A-22194CB2EA59}"/>
                </a:ext>
              </a:extLst>
            </p:cNvPr>
            <p:cNvGrpSpPr/>
            <p:nvPr/>
          </p:nvGrpSpPr>
          <p:grpSpPr>
            <a:xfrm>
              <a:off x="12290940" y="2686867"/>
              <a:ext cx="776902" cy="366748"/>
              <a:chOff x="10581098" y="2669934"/>
              <a:chExt cx="776902" cy="366748"/>
            </a:xfrm>
          </p:grpSpPr>
          <p:sp>
            <p:nvSpPr>
              <p:cNvPr id="100" name="Rectangle 99">
                <a:extLst>
                  <a:ext uri="{FF2B5EF4-FFF2-40B4-BE49-F238E27FC236}">
                    <a16:creationId xmlns:a16="http://schemas.microsoft.com/office/drawing/2014/main" xmlns="" id="{BA7DA417-9922-FF40-BB52-A1E44EDDCFC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xmlns="" id="{8BC76F95-2106-F647-A800-B321B37289D8}"/>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riangle 101">
                <a:extLst>
                  <a:ext uri="{FF2B5EF4-FFF2-40B4-BE49-F238E27FC236}">
                    <a16:creationId xmlns:a16="http://schemas.microsoft.com/office/drawing/2014/main" xmlns="" id="{D48181DE-15B7-9A4E-85E0-704733A596B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iangle 102">
                <a:extLst>
                  <a:ext uri="{FF2B5EF4-FFF2-40B4-BE49-F238E27FC236}">
                    <a16:creationId xmlns:a16="http://schemas.microsoft.com/office/drawing/2014/main" xmlns="" id="{9959829D-5950-F541-9BFB-C2BA1B3E30EB}"/>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ext Placeholder 12">
              <a:extLst>
                <a:ext uri="{FF2B5EF4-FFF2-40B4-BE49-F238E27FC236}">
                  <a16:creationId xmlns:a16="http://schemas.microsoft.com/office/drawing/2014/main" xmlns="" id="{8E4E1498-B307-F848-976B-1977C782C2D6}"/>
                </a:ext>
              </a:extLst>
            </p:cNvPr>
            <p:cNvSpPr txBox="1">
              <a:spLocks/>
            </p:cNvSpPr>
            <p:nvPr/>
          </p:nvSpPr>
          <p:spPr>
            <a:xfrm>
              <a:off x="2653259" y="3955643"/>
              <a:ext cx="10068768" cy="257916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Personal data </a:t>
              </a:r>
              <a:r>
                <a:rPr lang="en-GB" sz="2400" b="0" dirty="0">
                  <a:solidFill>
                    <a:srgbClr val="019967"/>
                  </a:solidFill>
                </a:rPr>
                <a:t>is any information that could be used to identify you.</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This includes details about </a:t>
              </a:r>
              <a:r>
                <a:rPr lang="en-GB" sz="2400" dirty="0">
                  <a:solidFill>
                    <a:srgbClr val="019967"/>
                  </a:solidFill>
                </a:rPr>
                <a:t>yourself</a:t>
              </a:r>
              <a:r>
                <a:rPr lang="en-GB" sz="2400" b="0" dirty="0">
                  <a:solidFill>
                    <a:srgbClr val="019967"/>
                  </a:solidFill>
                </a:rPr>
                <a:t>, such as your name and age, or your </a:t>
              </a:r>
              <a:r>
                <a:rPr lang="en-GB" sz="2400" dirty="0">
                  <a:solidFill>
                    <a:srgbClr val="019967"/>
                  </a:solidFill>
                </a:rPr>
                <a:t>behaviour</a:t>
              </a:r>
              <a:r>
                <a:rPr lang="en-GB" sz="2400" b="0" dirty="0">
                  <a:solidFill>
                    <a:srgbClr val="019967"/>
                  </a:solidFill>
                </a:rPr>
                <a:t>, such as where you shop and what you buy.</a:t>
              </a:r>
            </a:p>
          </p:txBody>
        </p:sp>
      </p:grpSp>
    </p:spTree>
    <p:extLst>
      <p:ext uri="{BB962C8B-B14F-4D97-AF65-F5344CB8AC3E}">
        <p14:creationId xmlns:p14="http://schemas.microsoft.com/office/powerpoint/2010/main" val="97625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53" presetClass="entr" presetSubtype="16"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 calcmode="lin" valueType="num">
                                      <p:cBhvr>
                                        <p:cTn id="10" dur="500" fill="hold"/>
                                        <p:tgtEl>
                                          <p:spTgt spid="93"/>
                                        </p:tgtEl>
                                        <p:attrNameLst>
                                          <p:attrName>ppt_w</p:attrName>
                                        </p:attrNameLst>
                                      </p:cBhvr>
                                      <p:tavLst>
                                        <p:tav tm="0">
                                          <p:val>
                                            <p:fltVal val="0"/>
                                          </p:val>
                                        </p:tav>
                                        <p:tav tm="100000">
                                          <p:val>
                                            <p:strVal val="#ppt_w"/>
                                          </p:val>
                                        </p:tav>
                                      </p:tavLst>
                                    </p:anim>
                                    <p:anim calcmode="lin" valueType="num">
                                      <p:cBhvr>
                                        <p:cTn id="11" dur="500" fill="hold"/>
                                        <p:tgtEl>
                                          <p:spTgt spid="93"/>
                                        </p:tgtEl>
                                        <p:attrNameLst>
                                          <p:attrName>ppt_h</p:attrName>
                                        </p:attrNameLst>
                                      </p:cBhvr>
                                      <p:tavLst>
                                        <p:tav tm="0">
                                          <p:val>
                                            <p:fltVal val="0"/>
                                          </p:val>
                                        </p:tav>
                                        <p:tav tm="100000">
                                          <p:val>
                                            <p:strVal val="#ppt_h"/>
                                          </p:val>
                                        </p:tav>
                                      </p:tavLst>
                                    </p:anim>
                                    <p:animEffect transition="in" filter="fade">
                                      <p:cBhvr>
                                        <p:cTn id="1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8">
            <a:extLst>
              <a:ext uri="{FF2B5EF4-FFF2-40B4-BE49-F238E27FC236}">
                <a16:creationId xmlns:a16="http://schemas.microsoft.com/office/drawing/2014/main" xmlns="" id="{FFD27DE3-A634-A740-970F-E65B7CF51828}"/>
              </a:ext>
            </a:extLst>
          </p:cNvPr>
          <p:cNvSpPr txBox="1">
            <a:spLocks/>
          </p:cNvSpPr>
          <p:nvPr/>
        </p:nvSpPr>
        <p:spPr>
          <a:xfrm>
            <a:off x="7848600" y="1038323"/>
            <a:ext cx="2455333"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grpSp>
        <p:nvGrpSpPr>
          <p:cNvPr id="70" name="Group 69">
            <a:extLst>
              <a:ext uri="{FF2B5EF4-FFF2-40B4-BE49-F238E27FC236}">
                <a16:creationId xmlns:a16="http://schemas.microsoft.com/office/drawing/2014/main" xmlns="" id="{F3DA8E9F-506F-3941-B350-CCC8781055F8}"/>
              </a:ext>
            </a:extLst>
          </p:cNvPr>
          <p:cNvGrpSpPr/>
          <p:nvPr/>
        </p:nvGrpSpPr>
        <p:grpSpPr>
          <a:xfrm>
            <a:off x="2662718" y="6190120"/>
            <a:ext cx="3128844" cy="2408844"/>
            <a:chOff x="4349801" y="5909798"/>
            <a:chExt cx="3128844" cy="2408844"/>
          </a:xfrm>
        </p:grpSpPr>
        <p:sp>
          <p:nvSpPr>
            <p:cNvPr id="35" name="Rectangle 34">
              <a:extLst>
                <a:ext uri="{FF2B5EF4-FFF2-40B4-BE49-F238E27FC236}">
                  <a16:creationId xmlns:a16="http://schemas.microsoft.com/office/drawing/2014/main" xmlns="" id="{AB4C03C3-CAEB-8C4E-9F3D-37347C65B56C}"/>
                </a:ext>
              </a:extLst>
            </p:cNvPr>
            <p:cNvSpPr/>
            <p:nvPr/>
          </p:nvSpPr>
          <p:spPr>
            <a:xfrm>
              <a:off x="43498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xmlns="" id="{231F0D4E-D901-E74D-98D8-49E98077E0AD}"/>
                </a:ext>
              </a:extLst>
            </p:cNvPr>
            <p:cNvGrpSpPr/>
            <p:nvPr/>
          </p:nvGrpSpPr>
          <p:grpSpPr>
            <a:xfrm>
              <a:off x="6980957" y="5909798"/>
              <a:ext cx="497688" cy="497688"/>
              <a:chOff x="11448333" y="3259976"/>
              <a:chExt cx="497688" cy="497688"/>
            </a:xfrm>
          </p:grpSpPr>
          <p:sp>
            <p:nvSpPr>
              <p:cNvPr id="37" name="Oval 36">
                <a:extLst>
                  <a:ext uri="{FF2B5EF4-FFF2-40B4-BE49-F238E27FC236}">
                    <a16:creationId xmlns:a16="http://schemas.microsoft.com/office/drawing/2014/main" xmlns="" id="{2DC9CF13-45CE-8E4C-8E3C-3DB4CDFAB6D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DCEE3DDC-4369-7C43-88AA-9E49581E1A0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C94348B7-8326-4846-A3A4-731AE8EE3AC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xmlns="" id="{0ED7656F-CDEA-D347-8FFC-20E6E4F603E8}"/>
                </a:ext>
              </a:extLst>
            </p:cNvPr>
            <p:cNvSpPr txBox="1"/>
            <p:nvPr/>
          </p:nvSpPr>
          <p:spPr>
            <a:xfrm>
              <a:off x="4349801" y="6775397"/>
              <a:ext cx="2880000" cy="954107"/>
            </a:xfrm>
            <a:prstGeom prst="rect">
              <a:avLst/>
            </a:prstGeom>
            <a:noFill/>
          </p:spPr>
          <p:txBody>
            <a:bodyPr wrap="square" rtlCol="0">
              <a:spAutoFit/>
            </a:bodyPr>
            <a:lstStyle/>
            <a:p>
              <a:pPr algn="ctr"/>
              <a:r>
                <a:rPr lang="en-US" sz="2800" dirty="0">
                  <a:latin typeface="Overpass Mono" pitchFamily="49" charset="77"/>
                </a:rPr>
                <a:t>Send</a:t>
              </a:r>
            </a:p>
            <a:p>
              <a:pPr algn="ctr"/>
              <a:r>
                <a:rPr lang="en-US" sz="2800" dirty="0">
                  <a:latin typeface="Overpass Mono" pitchFamily="49" charset="77"/>
                </a:rPr>
                <a:t>emails</a:t>
              </a:r>
            </a:p>
          </p:txBody>
        </p:sp>
      </p:grpSp>
      <p:pic>
        <p:nvPicPr>
          <p:cNvPr id="81" name="Picture 80">
            <a:extLst>
              <a:ext uri="{FF2B5EF4-FFF2-40B4-BE49-F238E27FC236}">
                <a16:creationId xmlns:a16="http://schemas.microsoft.com/office/drawing/2014/main" xmlns="" id="{E5F7CA5C-D9C9-1147-A47E-D1F73AD0E3DC}"/>
              </a:ext>
            </a:extLst>
          </p:cNvPr>
          <p:cNvPicPr>
            <a:picLocks noChangeAspect="1"/>
          </p:cNvPicPr>
          <p:nvPr/>
        </p:nvPicPr>
        <p:blipFill>
          <a:blip r:embed="rId3"/>
          <a:srcRect/>
          <a:stretch/>
        </p:blipFill>
        <p:spPr>
          <a:xfrm>
            <a:off x="6074767" y="2275938"/>
            <a:ext cx="3556646" cy="5591354"/>
          </a:xfrm>
          <a:prstGeom prst="rect">
            <a:avLst/>
          </a:prstGeom>
        </p:spPr>
      </p:pic>
      <p:sp>
        <p:nvSpPr>
          <p:cNvPr id="15" name="Title 1">
            <a:extLst>
              <a:ext uri="{FF2B5EF4-FFF2-40B4-BE49-F238E27FC236}">
                <a16:creationId xmlns:a16="http://schemas.microsoft.com/office/drawing/2014/main" xmlns="" id="{198BCBA7-36B6-3942-8E27-AA26488C7CF0}"/>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Our personal data can be collected online when we…</a:t>
            </a:r>
          </a:p>
        </p:txBody>
      </p:sp>
      <p:grpSp>
        <p:nvGrpSpPr>
          <p:cNvPr id="65" name="Group 64">
            <a:extLst>
              <a:ext uri="{FF2B5EF4-FFF2-40B4-BE49-F238E27FC236}">
                <a16:creationId xmlns:a16="http://schemas.microsoft.com/office/drawing/2014/main" xmlns="" id="{25B7B117-76CA-3F41-B9F9-074208005EA5}"/>
              </a:ext>
            </a:extLst>
          </p:cNvPr>
          <p:cNvGrpSpPr/>
          <p:nvPr/>
        </p:nvGrpSpPr>
        <p:grpSpPr>
          <a:xfrm>
            <a:off x="611012" y="1782811"/>
            <a:ext cx="3128844" cy="2408844"/>
            <a:chOff x="675268" y="2726331"/>
            <a:chExt cx="3128844" cy="2408844"/>
          </a:xfrm>
        </p:grpSpPr>
        <p:sp>
          <p:nvSpPr>
            <p:cNvPr id="3" name="Rectangle 2">
              <a:extLst>
                <a:ext uri="{FF2B5EF4-FFF2-40B4-BE49-F238E27FC236}">
                  <a16:creationId xmlns:a16="http://schemas.microsoft.com/office/drawing/2014/main" xmlns="" id="{34A16D18-02B3-194D-9874-62B1677422F1}"/>
                </a:ext>
              </a:extLst>
            </p:cNvPr>
            <p:cNvSpPr/>
            <p:nvPr/>
          </p:nvSpPr>
          <p:spPr>
            <a:xfrm>
              <a:off x="675268"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 name="Group 4">
              <a:extLst>
                <a:ext uri="{FF2B5EF4-FFF2-40B4-BE49-F238E27FC236}">
                  <a16:creationId xmlns:a16="http://schemas.microsoft.com/office/drawing/2014/main" xmlns="" id="{53BE5996-15E9-C34B-B4A7-49354D741DEC}"/>
                </a:ext>
              </a:extLst>
            </p:cNvPr>
            <p:cNvGrpSpPr/>
            <p:nvPr/>
          </p:nvGrpSpPr>
          <p:grpSpPr>
            <a:xfrm>
              <a:off x="3306424" y="2726331"/>
              <a:ext cx="497688" cy="497688"/>
              <a:chOff x="11448333" y="3259976"/>
              <a:chExt cx="497688" cy="497688"/>
            </a:xfrm>
          </p:grpSpPr>
          <p:sp>
            <p:nvSpPr>
              <p:cNvPr id="6" name="Oval 5">
                <a:extLst>
                  <a:ext uri="{FF2B5EF4-FFF2-40B4-BE49-F238E27FC236}">
                    <a16:creationId xmlns:a16="http://schemas.microsoft.com/office/drawing/2014/main" xmlns="" id="{8CE30BF0-3829-EF44-9D37-0FA0C01277A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B0CA17CC-E544-D243-8B4A-DA8D2DE96ABC}"/>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5594401D-6DD7-4645-8555-BE9307B79A0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xmlns="" id="{01D77FF0-5E6A-804A-BC35-84A8A7EE70D5}"/>
                </a:ext>
              </a:extLst>
            </p:cNvPr>
            <p:cNvSpPr txBox="1"/>
            <p:nvPr/>
          </p:nvSpPr>
          <p:spPr>
            <a:xfrm>
              <a:off x="675268" y="3608863"/>
              <a:ext cx="2880000" cy="954107"/>
            </a:xfrm>
            <a:prstGeom prst="rect">
              <a:avLst/>
            </a:prstGeom>
            <a:noFill/>
          </p:spPr>
          <p:txBody>
            <a:bodyPr wrap="square" rtlCol="0">
              <a:spAutoFit/>
            </a:bodyPr>
            <a:lstStyle/>
            <a:p>
              <a:pPr algn="ctr"/>
              <a:r>
                <a:rPr lang="en-US" sz="2800" dirty="0">
                  <a:latin typeface="Overpass Mono" pitchFamily="49" charset="77"/>
                </a:rPr>
                <a:t>Use a sat</a:t>
              </a:r>
              <a:br>
                <a:rPr lang="en-US" sz="2800" dirty="0">
                  <a:latin typeface="Overpass Mono" pitchFamily="49" charset="77"/>
                </a:rPr>
              </a:br>
              <a:r>
                <a:rPr lang="en-US" sz="2800" dirty="0">
                  <a:latin typeface="Overpass Mono" pitchFamily="49" charset="77"/>
                </a:rPr>
                <a:t>nav app</a:t>
              </a:r>
            </a:p>
          </p:txBody>
        </p:sp>
      </p:grpSp>
      <p:grpSp>
        <p:nvGrpSpPr>
          <p:cNvPr id="66" name="Group 65">
            <a:extLst>
              <a:ext uri="{FF2B5EF4-FFF2-40B4-BE49-F238E27FC236}">
                <a16:creationId xmlns:a16="http://schemas.microsoft.com/office/drawing/2014/main" xmlns="" id="{E346792B-EE12-4742-8E28-401573CC4B48}"/>
              </a:ext>
            </a:extLst>
          </p:cNvPr>
          <p:cNvGrpSpPr/>
          <p:nvPr/>
        </p:nvGrpSpPr>
        <p:grpSpPr>
          <a:xfrm>
            <a:off x="3678234" y="3111655"/>
            <a:ext cx="3128844" cy="2408844"/>
            <a:chOff x="4349801" y="2726331"/>
            <a:chExt cx="3128844" cy="2408844"/>
          </a:xfrm>
        </p:grpSpPr>
        <p:sp>
          <p:nvSpPr>
            <p:cNvPr id="17" name="Rectangle 16">
              <a:extLst>
                <a:ext uri="{FF2B5EF4-FFF2-40B4-BE49-F238E27FC236}">
                  <a16:creationId xmlns:a16="http://schemas.microsoft.com/office/drawing/2014/main" xmlns="" id="{A587B71B-3BA6-F645-AE07-5AF5CEE746E1}"/>
                </a:ext>
              </a:extLst>
            </p:cNvPr>
            <p:cNvSpPr/>
            <p:nvPr/>
          </p:nvSpPr>
          <p:spPr>
            <a:xfrm>
              <a:off x="4349801"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 name="Group 17">
              <a:extLst>
                <a:ext uri="{FF2B5EF4-FFF2-40B4-BE49-F238E27FC236}">
                  <a16:creationId xmlns:a16="http://schemas.microsoft.com/office/drawing/2014/main" xmlns="" id="{490B4AFA-00A2-2C4B-8930-2A3527FCBE76}"/>
                </a:ext>
              </a:extLst>
            </p:cNvPr>
            <p:cNvGrpSpPr/>
            <p:nvPr/>
          </p:nvGrpSpPr>
          <p:grpSpPr>
            <a:xfrm>
              <a:off x="6980957" y="2726331"/>
              <a:ext cx="497688" cy="497688"/>
              <a:chOff x="11448333" y="3259976"/>
              <a:chExt cx="497688" cy="497688"/>
            </a:xfrm>
          </p:grpSpPr>
          <p:sp>
            <p:nvSpPr>
              <p:cNvPr id="20" name="Oval 19">
                <a:extLst>
                  <a:ext uri="{FF2B5EF4-FFF2-40B4-BE49-F238E27FC236}">
                    <a16:creationId xmlns:a16="http://schemas.microsoft.com/office/drawing/2014/main" xmlns="" id="{B5114E66-0BA9-4A40-AA34-46EB1C756CC1}"/>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19D21F3-7FE1-3244-9926-734AE8BA743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9F56AED5-F7B8-F145-B8F2-F3D29868867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D6226524-73DD-AC41-A1EE-8D46677A0F78}"/>
                </a:ext>
              </a:extLst>
            </p:cNvPr>
            <p:cNvSpPr txBox="1"/>
            <p:nvPr/>
          </p:nvSpPr>
          <p:spPr>
            <a:xfrm>
              <a:off x="4349801" y="3608863"/>
              <a:ext cx="2880000" cy="954107"/>
            </a:xfrm>
            <a:prstGeom prst="rect">
              <a:avLst/>
            </a:prstGeom>
            <a:noFill/>
          </p:spPr>
          <p:txBody>
            <a:bodyPr wrap="square" rtlCol="0">
              <a:spAutoFit/>
            </a:bodyPr>
            <a:lstStyle/>
            <a:p>
              <a:pPr algn="ctr"/>
              <a:r>
                <a:rPr lang="en-US" sz="2800" dirty="0">
                  <a:latin typeface="Overpass Mono" pitchFamily="49" charset="77"/>
                </a:rPr>
                <a:t>Click on adverts</a:t>
              </a:r>
            </a:p>
          </p:txBody>
        </p:sp>
      </p:grpSp>
      <p:grpSp>
        <p:nvGrpSpPr>
          <p:cNvPr id="67" name="Group 66">
            <a:extLst>
              <a:ext uri="{FF2B5EF4-FFF2-40B4-BE49-F238E27FC236}">
                <a16:creationId xmlns:a16="http://schemas.microsoft.com/office/drawing/2014/main" xmlns="" id="{18B03A23-BA0E-D24C-BC07-0B12CAB7EEC8}"/>
              </a:ext>
            </a:extLst>
          </p:cNvPr>
          <p:cNvGrpSpPr/>
          <p:nvPr/>
        </p:nvGrpSpPr>
        <p:grpSpPr>
          <a:xfrm>
            <a:off x="9090192" y="1641283"/>
            <a:ext cx="3128844" cy="2408844"/>
            <a:chOff x="8227535" y="2726331"/>
            <a:chExt cx="3128844" cy="2408844"/>
          </a:xfrm>
        </p:grpSpPr>
        <p:sp>
          <p:nvSpPr>
            <p:cNvPr id="23" name="Rectangle 22">
              <a:extLst>
                <a:ext uri="{FF2B5EF4-FFF2-40B4-BE49-F238E27FC236}">
                  <a16:creationId xmlns:a16="http://schemas.microsoft.com/office/drawing/2014/main" xmlns="" id="{E4857D92-0E4B-9940-BA67-FB42D3306F39}"/>
                </a:ext>
              </a:extLst>
            </p:cNvPr>
            <p:cNvSpPr/>
            <p:nvPr/>
          </p:nvSpPr>
          <p:spPr>
            <a:xfrm>
              <a:off x="8227535"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4" name="Group 23">
              <a:extLst>
                <a:ext uri="{FF2B5EF4-FFF2-40B4-BE49-F238E27FC236}">
                  <a16:creationId xmlns:a16="http://schemas.microsoft.com/office/drawing/2014/main" xmlns="" id="{D1AFD244-CB7B-DA46-8094-D390323C0056}"/>
                </a:ext>
              </a:extLst>
            </p:cNvPr>
            <p:cNvGrpSpPr/>
            <p:nvPr/>
          </p:nvGrpSpPr>
          <p:grpSpPr>
            <a:xfrm>
              <a:off x="10858691" y="2726331"/>
              <a:ext cx="497688" cy="497688"/>
              <a:chOff x="11448333" y="3259976"/>
              <a:chExt cx="497688" cy="497688"/>
            </a:xfrm>
          </p:grpSpPr>
          <p:sp>
            <p:nvSpPr>
              <p:cNvPr id="25" name="Oval 24">
                <a:extLst>
                  <a:ext uri="{FF2B5EF4-FFF2-40B4-BE49-F238E27FC236}">
                    <a16:creationId xmlns:a16="http://schemas.microsoft.com/office/drawing/2014/main" xmlns="" id="{A7BD9DB6-1E8C-9A47-A909-02424D11E786}"/>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xmlns="" id="{CD6D735B-A664-A845-8E2B-DE8A4B3642F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D89547A1-97F4-7946-B4D5-6FD33182A0B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xmlns="" id="{394CDF72-017A-BC40-BEC9-29DAC47EA27C}"/>
                </a:ext>
              </a:extLst>
            </p:cNvPr>
            <p:cNvSpPr txBox="1"/>
            <p:nvPr/>
          </p:nvSpPr>
          <p:spPr>
            <a:xfrm>
              <a:off x="8329359" y="3407968"/>
              <a:ext cx="2676352" cy="1384995"/>
            </a:xfrm>
            <a:prstGeom prst="rect">
              <a:avLst/>
            </a:prstGeom>
            <a:noFill/>
          </p:spPr>
          <p:txBody>
            <a:bodyPr wrap="square" rtlCol="0">
              <a:spAutoFit/>
            </a:bodyPr>
            <a:lstStyle/>
            <a:p>
              <a:pPr algn="ctr"/>
              <a:r>
                <a:rPr lang="en-US" sz="2800" dirty="0">
                  <a:latin typeface="Overpass Mono" pitchFamily="49" charset="77"/>
                </a:rPr>
                <a:t>Join social media groups </a:t>
              </a:r>
            </a:p>
          </p:txBody>
        </p:sp>
      </p:grpSp>
      <p:grpSp>
        <p:nvGrpSpPr>
          <p:cNvPr id="69" name="Group 68">
            <a:extLst>
              <a:ext uri="{FF2B5EF4-FFF2-40B4-BE49-F238E27FC236}">
                <a16:creationId xmlns:a16="http://schemas.microsoft.com/office/drawing/2014/main" xmlns="" id="{E621FDE0-A3D1-8D42-9CAE-D429F8CE734C}"/>
              </a:ext>
            </a:extLst>
          </p:cNvPr>
          <p:cNvGrpSpPr/>
          <p:nvPr/>
        </p:nvGrpSpPr>
        <p:grpSpPr>
          <a:xfrm>
            <a:off x="412867" y="4899370"/>
            <a:ext cx="3128844" cy="2408844"/>
            <a:chOff x="692201" y="5909798"/>
            <a:chExt cx="3128844" cy="2408844"/>
          </a:xfrm>
        </p:grpSpPr>
        <p:sp>
          <p:nvSpPr>
            <p:cNvPr id="29" name="Rectangle 28">
              <a:extLst>
                <a:ext uri="{FF2B5EF4-FFF2-40B4-BE49-F238E27FC236}">
                  <a16:creationId xmlns:a16="http://schemas.microsoft.com/office/drawing/2014/main" xmlns="" id="{7C7BACB0-CFAA-4745-AE84-A841E2DDF290}"/>
                </a:ext>
              </a:extLst>
            </p:cNvPr>
            <p:cNvSpPr/>
            <p:nvPr/>
          </p:nvSpPr>
          <p:spPr>
            <a:xfrm>
              <a:off x="6922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0" name="Group 29">
              <a:extLst>
                <a:ext uri="{FF2B5EF4-FFF2-40B4-BE49-F238E27FC236}">
                  <a16:creationId xmlns:a16="http://schemas.microsoft.com/office/drawing/2014/main" xmlns="" id="{46C06670-7065-A14B-B523-3A70A2E9FDB8}"/>
                </a:ext>
              </a:extLst>
            </p:cNvPr>
            <p:cNvGrpSpPr/>
            <p:nvPr/>
          </p:nvGrpSpPr>
          <p:grpSpPr>
            <a:xfrm>
              <a:off x="3323357" y="5909798"/>
              <a:ext cx="497688" cy="497688"/>
              <a:chOff x="11448333" y="3259976"/>
              <a:chExt cx="497688" cy="497688"/>
            </a:xfrm>
          </p:grpSpPr>
          <p:sp>
            <p:nvSpPr>
              <p:cNvPr id="31" name="Oval 30">
                <a:extLst>
                  <a:ext uri="{FF2B5EF4-FFF2-40B4-BE49-F238E27FC236}">
                    <a16:creationId xmlns:a16="http://schemas.microsoft.com/office/drawing/2014/main" xmlns="" id="{3A86CE0D-A619-484B-AA91-C278CF56CC17}"/>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C775015-BEC8-5449-ADE0-9073CEFE368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231C087-0E45-B849-A9FD-EF314584B7F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xmlns="" id="{C2FC5B91-8D27-F44C-BFC3-818A36719A0B}"/>
                </a:ext>
              </a:extLst>
            </p:cNvPr>
            <p:cNvSpPr txBox="1"/>
            <p:nvPr/>
          </p:nvSpPr>
          <p:spPr>
            <a:xfrm>
              <a:off x="692201" y="6775397"/>
              <a:ext cx="2880000" cy="954107"/>
            </a:xfrm>
            <a:prstGeom prst="rect">
              <a:avLst/>
            </a:prstGeom>
            <a:noFill/>
          </p:spPr>
          <p:txBody>
            <a:bodyPr wrap="square" rtlCol="0">
              <a:spAutoFit/>
            </a:bodyPr>
            <a:lstStyle/>
            <a:p>
              <a:pPr algn="ctr"/>
              <a:r>
                <a:rPr lang="en-US" sz="2800" dirty="0">
                  <a:latin typeface="Overpass Mono" pitchFamily="49" charset="77"/>
                </a:rPr>
                <a:t>Share photographs</a:t>
              </a:r>
            </a:p>
          </p:txBody>
        </p:sp>
      </p:grpSp>
      <p:grpSp>
        <p:nvGrpSpPr>
          <p:cNvPr id="68" name="Group 67">
            <a:extLst>
              <a:ext uri="{FF2B5EF4-FFF2-40B4-BE49-F238E27FC236}">
                <a16:creationId xmlns:a16="http://schemas.microsoft.com/office/drawing/2014/main" xmlns="" id="{203E2EC4-18D3-FF44-A4E1-780E2BD1F759}"/>
              </a:ext>
            </a:extLst>
          </p:cNvPr>
          <p:cNvGrpSpPr/>
          <p:nvPr/>
        </p:nvGrpSpPr>
        <p:grpSpPr>
          <a:xfrm>
            <a:off x="11575923" y="2694362"/>
            <a:ext cx="3128844" cy="2408844"/>
            <a:chOff x="11851269" y="2726331"/>
            <a:chExt cx="3128844" cy="2408844"/>
          </a:xfrm>
        </p:grpSpPr>
        <p:sp>
          <p:nvSpPr>
            <p:cNvPr id="47" name="Rectangle 46">
              <a:extLst>
                <a:ext uri="{FF2B5EF4-FFF2-40B4-BE49-F238E27FC236}">
                  <a16:creationId xmlns:a16="http://schemas.microsoft.com/office/drawing/2014/main" xmlns="" id="{E71D37BA-9240-6440-9AA9-8AD8B9772BF0}"/>
                </a:ext>
              </a:extLst>
            </p:cNvPr>
            <p:cNvSpPr/>
            <p:nvPr/>
          </p:nvSpPr>
          <p:spPr>
            <a:xfrm>
              <a:off x="11851269"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8" name="Group 47">
              <a:extLst>
                <a:ext uri="{FF2B5EF4-FFF2-40B4-BE49-F238E27FC236}">
                  <a16:creationId xmlns:a16="http://schemas.microsoft.com/office/drawing/2014/main" xmlns="" id="{5C67A893-F7CC-9B4F-8ACF-F55CECABBEAC}"/>
                </a:ext>
              </a:extLst>
            </p:cNvPr>
            <p:cNvGrpSpPr/>
            <p:nvPr/>
          </p:nvGrpSpPr>
          <p:grpSpPr>
            <a:xfrm>
              <a:off x="14482425" y="2726331"/>
              <a:ext cx="497688" cy="497688"/>
              <a:chOff x="11448333" y="3259976"/>
              <a:chExt cx="497688" cy="497688"/>
            </a:xfrm>
          </p:grpSpPr>
          <p:sp>
            <p:nvSpPr>
              <p:cNvPr id="49" name="Oval 48">
                <a:extLst>
                  <a:ext uri="{FF2B5EF4-FFF2-40B4-BE49-F238E27FC236}">
                    <a16:creationId xmlns:a16="http://schemas.microsoft.com/office/drawing/2014/main" xmlns="" id="{687F6AC3-4C43-CD41-A267-FA068991C79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35523F2E-79CB-D54E-A9EE-D4E4A1799AA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667FD166-2B16-034D-B2EF-5FC3F13B10B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xmlns="" id="{3F6B04F4-4923-2642-9108-4D54AE49BC16}"/>
                </a:ext>
              </a:extLst>
            </p:cNvPr>
            <p:cNvSpPr txBox="1"/>
            <p:nvPr/>
          </p:nvSpPr>
          <p:spPr>
            <a:xfrm>
              <a:off x="11953093" y="3612801"/>
              <a:ext cx="2676352" cy="954107"/>
            </a:xfrm>
            <a:prstGeom prst="rect">
              <a:avLst/>
            </a:prstGeom>
            <a:noFill/>
          </p:spPr>
          <p:txBody>
            <a:bodyPr wrap="square" rtlCol="0">
              <a:spAutoFit/>
            </a:bodyPr>
            <a:lstStyle/>
            <a:p>
              <a:pPr algn="ctr"/>
              <a:r>
                <a:rPr lang="en-US" sz="2800" dirty="0">
                  <a:latin typeface="Overpass Mono" pitchFamily="49" charset="77"/>
                </a:rPr>
                <a:t>Play online games</a:t>
              </a:r>
            </a:p>
          </p:txBody>
        </p:sp>
      </p:grpSp>
      <p:grpSp>
        <p:nvGrpSpPr>
          <p:cNvPr id="72" name="Group 71">
            <a:extLst>
              <a:ext uri="{FF2B5EF4-FFF2-40B4-BE49-F238E27FC236}">
                <a16:creationId xmlns:a16="http://schemas.microsoft.com/office/drawing/2014/main" xmlns="" id="{A6EF0997-FBF9-E347-9888-AE883F2A65E8}"/>
              </a:ext>
            </a:extLst>
          </p:cNvPr>
          <p:cNvGrpSpPr/>
          <p:nvPr/>
        </p:nvGrpSpPr>
        <p:grpSpPr>
          <a:xfrm>
            <a:off x="12797135" y="4487031"/>
            <a:ext cx="3128844" cy="2408844"/>
            <a:chOff x="11851269" y="5909798"/>
            <a:chExt cx="3128844" cy="2408844"/>
          </a:xfrm>
        </p:grpSpPr>
        <p:sp>
          <p:nvSpPr>
            <p:cNvPr id="53" name="Rectangle 52">
              <a:extLst>
                <a:ext uri="{FF2B5EF4-FFF2-40B4-BE49-F238E27FC236}">
                  <a16:creationId xmlns:a16="http://schemas.microsoft.com/office/drawing/2014/main" xmlns="" id="{8268E166-0207-C540-BB7E-21BC7E2EF824}"/>
                </a:ext>
              </a:extLst>
            </p:cNvPr>
            <p:cNvSpPr/>
            <p:nvPr/>
          </p:nvSpPr>
          <p:spPr>
            <a:xfrm>
              <a:off x="11851269"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4" name="Group 53">
              <a:extLst>
                <a:ext uri="{FF2B5EF4-FFF2-40B4-BE49-F238E27FC236}">
                  <a16:creationId xmlns:a16="http://schemas.microsoft.com/office/drawing/2014/main" xmlns="" id="{8FB70BCD-73A0-D848-AD19-2A9E58CC1017}"/>
                </a:ext>
              </a:extLst>
            </p:cNvPr>
            <p:cNvGrpSpPr/>
            <p:nvPr/>
          </p:nvGrpSpPr>
          <p:grpSpPr>
            <a:xfrm>
              <a:off x="14482425" y="5909798"/>
              <a:ext cx="497688" cy="497688"/>
              <a:chOff x="11448333" y="3259976"/>
              <a:chExt cx="497688" cy="497688"/>
            </a:xfrm>
          </p:grpSpPr>
          <p:sp>
            <p:nvSpPr>
              <p:cNvPr id="55" name="Oval 54">
                <a:extLst>
                  <a:ext uri="{FF2B5EF4-FFF2-40B4-BE49-F238E27FC236}">
                    <a16:creationId xmlns:a16="http://schemas.microsoft.com/office/drawing/2014/main" xmlns="" id="{17A527D6-AC15-F046-A10E-FA7CAF40CD2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xmlns="" id="{B8274661-6D22-1948-BAC7-E82BE8A4E71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2331FB36-AF56-9E42-A4A2-0A1FBB79C9B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xmlns="" id="{7EB8ACE8-AC67-E042-BC6C-6976CE5A0DF5}"/>
                </a:ext>
              </a:extLst>
            </p:cNvPr>
            <p:cNvSpPr txBox="1"/>
            <p:nvPr/>
          </p:nvSpPr>
          <p:spPr>
            <a:xfrm>
              <a:off x="11851269" y="6576885"/>
              <a:ext cx="2880000" cy="1384995"/>
            </a:xfrm>
            <a:prstGeom prst="rect">
              <a:avLst/>
            </a:prstGeom>
            <a:noFill/>
          </p:spPr>
          <p:txBody>
            <a:bodyPr wrap="square" rtlCol="0">
              <a:spAutoFit/>
            </a:bodyPr>
            <a:lstStyle/>
            <a:p>
              <a:pPr algn="ctr"/>
              <a:r>
                <a:rPr lang="en-US" sz="2800" dirty="0">
                  <a:latin typeface="Overpass Mono" pitchFamily="49" charset="77"/>
                </a:rPr>
                <a:t>Use a virtual assistant</a:t>
              </a:r>
            </a:p>
          </p:txBody>
        </p:sp>
      </p:grpSp>
      <p:grpSp>
        <p:nvGrpSpPr>
          <p:cNvPr id="73" name="Group 72">
            <a:extLst>
              <a:ext uri="{FF2B5EF4-FFF2-40B4-BE49-F238E27FC236}">
                <a16:creationId xmlns:a16="http://schemas.microsoft.com/office/drawing/2014/main" xmlns="" id="{0E5FE351-5A5A-F346-B400-7BC4D25B16C9}"/>
              </a:ext>
            </a:extLst>
          </p:cNvPr>
          <p:cNvGrpSpPr/>
          <p:nvPr/>
        </p:nvGrpSpPr>
        <p:grpSpPr>
          <a:xfrm>
            <a:off x="10983869" y="6560055"/>
            <a:ext cx="3128844" cy="2408844"/>
            <a:chOff x="8955669" y="9465798"/>
            <a:chExt cx="3128844" cy="2408844"/>
          </a:xfrm>
        </p:grpSpPr>
        <p:sp>
          <p:nvSpPr>
            <p:cNvPr id="59" name="Rectangle 58">
              <a:extLst>
                <a:ext uri="{FF2B5EF4-FFF2-40B4-BE49-F238E27FC236}">
                  <a16:creationId xmlns:a16="http://schemas.microsoft.com/office/drawing/2014/main" xmlns="" id="{17370FA8-DA54-FD42-9F10-93DA32BC3144}"/>
                </a:ext>
              </a:extLst>
            </p:cNvPr>
            <p:cNvSpPr/>
            <p:nvPr/>
          </p:nvSpPr>
          <p:spPr>
            <a:xfrm>
              <a:off x="8955669" y="9714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0" name="Group 59">
              <a:extLst>
                <a:ext uri="{FF2B5EF4-FFF2-40B4-BE49-F238E27FC236}">
                  <a16:creationId xmlns:a16="http://schemas.microsoft.com/office/drawing/2014/main" xmlns="" id="{AC0B49B5-69AA-7E4D-8F6F-E4A6D46901CD}"/>
                </a:ext>
              </a:extLst>
            </p:cNvPr>
            <p:cNvGrpSpPr/>
            <p:nvPr/>
          </p:nvGrpSpPr>
          <p:grpSpPr>
            <a:xfrm>
              <a:off x="11586825" y="9465798"/>
              <a:ext cx="497688" cy="497688"/>
              <a:chOff x="11448333" y="3259976"/>
              <a:chExt cx="497688" cy="497688"/>
            </a:xfrm>
          </p:grpSpPr>
          <p:sp>
            <p:nvSpPr>
              <p:cNvPr id="61" name="Oval 60">
                <a:extLst>
                  <a:ext uri="{FF2B5EF4-FFF2-40B4-BE49-F238E27FC236}">
                    <a16:creationId xmlns:a16="http://schemas.microsoft.com/office/drawing/2014/main" xmlns="" id="{CAE5F74F-6067-FE47-9520-5628A413EB2C}"/>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xmlns="" id="{D4FCE519-D097-BB44-AC30-8AE6135554C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BB2B407B-18E0-3D42-8E67-B35A8E23B934}"/>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xmlns="" id="{0A9A8FAF-68ED-0747-9009-63B9E9C259F2}"/>
                </a:ext>
              </a:extLst>
            </p:cNvPr>
            <p:cNvSpPr txBox="1"/>
            <p:nvPr/>
          </p:nvSpPr>
          <p:spPr>
            <a:xfrm>
              <a:off x="8955669" y="10132885"/>
              <a:ext cx="2880000" cy="1384995"/>
            </a:xfrm>
            <a:prstGeom prst="rect">
              <a:avLst/>
            </a:prstGeom>
            <a:noFill/>
          </p:spPr>
          <p:txBody>
            <a:bodyPr wrap="square" rtlCol="0">
              <a:spAutoFit/>
            </a:bodyPr>
            <a:lstStyle/>
            <a:p>
              <a:pPr algn="ctr"/>
              <a:r>
                <a:rPr lang="en-US" sz="2800" dirty="0">
                  <a:latin typeface="Overpass Mono" pitchFamily="49" charset="77"/>
                </a:rPr>
                <a:t>Complete online</a:t>
              </a:r>
            </a:p>
            <a:p>
              <a:pPr algn="ctr"/>
              <a:r>
                <a:rPr lang="en-US" sz="2800" dirty="0">
                  <a:latin typeface="Overpass Mono" pitchFamily="49" charset="77"/>
                </a:rPr>
                <a:t>forms</a:t>
              </a:r>
            </a:p>
          </p:txBody>
        </p:sp>
      </p:grpSp>
      <p:grpSp>
        <p:nvGrpSpPr>
          <p:cNvPr id="71" name="Group 70">
            <a:extLst>
              <a:ext uri="{FF2B5EF4-FFF2-40B4-BE49-F238E27FC236}">
                <a16:creationId xmlns:a16="http://schemas.microsoft.com/office/drawing/2014/main" xmlns="" id="{B546CB78-9700-7747-B206-469BCB90A70E}"/>
              </a:ext>
            </a:extLst>
          </p:cNvPr>
          <p:cNvGrpSpPr/>
          <p:nvPr/>
        </p:nvGrpSpPr>
        <p:grpSpPr>
          <a:xfrm>
            <a:off x="9292809" y="4653087"/>
            <a:ext cx="3128844" cy="2408844"/>
            <a:chOff x="8227535" y="5909798"/>
            <a:chExt cx="3128844" cy="2408844"/>
          </a:xfrm>
        </p:grpSpPr>
        <p:sp>
          <p:nvSpPr>
            <p:cNvPr id="41" name="Rectangle 40">
              <a:extLst>
                <a:ext uri="{FF2B5EF4-FFF2-40B4-BE49-F238E27FC236}">
                  <a16:creationId xmlns:a16="http://schemas.microsoft.com/office/drawing/2014/main" xmlns="" id="{223923AE-1089-8649-B245-B8C8754F7059}"/>
                </a:ext>
              </a:extLst>
            </p:cNvPr>
            <p:cNvSpPr/>
            <p:nvPr/>
          </p:nvSpPr>
          <p:spPr>
            <a:xfrm>
              <a:off x="8227535"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xmlns="" id="{3D011CE1-551D-6E44-AACA-863BDC8C5D6F}"/>
                </a:ext>
              </a:extLst>
            </p:cNvPr>
            <p:cNvGrpSpPr/>
            <p:nvPr/>
          </p:nvGrpSpPr>
          <p:grpSpPr>
            <a:xfrm>
              <a:off x="10858691" y="5909798"/>
              <a:ext cx="497688" cy="497688"/>
              <a:chOff x="11448333" y="3259976"/>
              <a:chExt cx="497688" cy="497688"/>
            </a:xfrm>
          </p:grpSpPr>
          <p:sp>
            <p:nvSpPr>
              <p:cNvPr id="43" name="Oval 42">
                <a:extLst>
                  <a:ext uri="{FF2B5EF4-FFF2-40B4-BE49-F238E27FC236}">
                    <a16:creationId xmlns:a16="http://schemas.microsoft.com/office/drawing/2014/main" xmlns="" id="{5BC8C4A2-9D1B-024B-BDC3-A11DFAE84E80}"/>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xmlns="" id="{09EB4E03-DA8B-0B4F-9C39-0E94EB3FD6E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7356C183-28FE-F043-B24A-2EDBB183C59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xmlns="" id="{63F8F010-53CD-AA44-B4E4-ED70EED72F60}"/>
                </a:ext>
              </a:extLst>
            </p:cNvPr>
            <p:cNvSpPr txBox="1"/>
            <p:nvPr/>
          </p:nvSpPr>
          <p:spPr>
            <a:xfrm>
              <a:off x="8227535" y="6792330"/>
              <a:ext cx="2880000" cy="954107"/>
            </a:xfrm>
            <a:prstGeom prst="rect">
              <a:avLst/>
            </a:prstGeom>
            <a:noFill/>
          </p:spPr>
          <p:txBody>
            <a:bodyPr wrap="square" rtlCol="0">
              <a:spAutoFit/>
            </a:bodyPr>
            <a:lstStyle/>
            <a:p>
              <a:pPr algn="ctr"/>
              <a:r>
                <a:rPr lang="en-US" sz="2800" dirty="0">
                  <a:latin typeface="Overpass Mono" pitchFamily="49" charset="77"/>
                </a:rPr>
                <a:t>Use loyalty cards</a:t>
              </a:r>
            </a:p>
          </p:txBody>
        </p:sp>
      </p:grpSp>
    </p:spTree>
    <p:extLst>
      <p:ext uri="{BB962C8B-B14F-4D97-AF65-F5344CB8AC3E}">
        <p14:creationId xmlns:p14="http://schemas.microsoft.com/office/powerpoint/2010/main" val="233472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250" fill="hold"/>
                                        <p:tgtEl>
                                          <p:spTgt spid="67"/>
                                        </p:tgtEl>
                                        <p:attrNameLst>
                                          <p:attrName>ppt_w</p:attrName>
                                        </p:attrNameLst>
                                      </p:cBhvr>
                                      <p:tavLst>
                                        <p:tav tm="0">
                                          <p:val>
                                            <p:fltVal val="0"/>
                                          </p:val>
                                        </p:tav>
                                        <p:tav tm="100000">
                                          <p:val>
                                            <p:strVal val="#ppt_w"/>
                                          </p:val>
                                        </p:tav>
                                      </p:tavLst>
                                    </p:anim>
                                    <p:anim calcmode="lin" valueType="num">
                                      <p:cBhvr>
                                        <p:cTn id="8" dur="250" fill="hold"/>
                                        <p:tgtEl>
                                          <p:spTgt spid="67"/>
                                        </p:tgtEl>
                                        <p:attrNameLst>
                                          <p:attrName>ppt_h</p:attrName>
                                        </p:attrNameLst>
                                      </p:cBhvr>
                                      <p:tavLst>
                                        <p:tav tm="0">
                                          <p:val>
                                            <p:fltVal val="0"/>
                                          </p:val>
                                        </p:tav>
                                        <p:tav tm="100000">
                                          <p:val>
                                            <p:strVal val="#ppt_h"/>
                                          </p:val>
                                        </p:tav>
                                      </p:tavLst>
                                    </p:anim>
                                    <p:animEffect transition="in" filter="fade">
                                      <p:cBhvr>
                                        <p:cTn id="9" dur="250"/>
                                        <p:tgtEl>
                                          <p:spTgt spid="67"/>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250" fill="hold"/>
                                        <p:tgtEl>
                                          <p:spTgt spid="65"/>
                                        </p:tgtEl>
                                        <p:attrNameLst>
                                          <p:attrName>ppt_w</p:attrName>
                                        </p:attrNameLst>
                                      </p:cBhvr>
                                      <p:tavLst>
                                        <p:tav tm="0">
                                          <p:val>
                                            <p:fltVal val="0"/>
                                          </p:val>
                                        </p:tav>
                                        <p:tav tm="100000">
                                          <p:val>
                                            <p:strVal val="#ppt_w"/>
                                          </p:val>
                                        </p:tav>
                                      </p:tavLst>
                                    </p:anim>
                                    <p:anim calcmode="lin" valueType="num">
                                      <p:cBhvr>
                                        <p:cTn id="14" dur="250" fill="hold"/>
                                        <p:tgtEl>
                                          <p:spTgt spid="65"/>
                                        </p:tgtEl>
                                        <p:attrNameLst>
                                          <p:attrName>ppt_h</p:attrName>
                                        </p:attrNameLst>
                                      </p:cBhvr>
                                      <p:tavLst>
                                        <p:tav tm="0">
                                          <p:val>
                                            <p:fltVal val="0"/>
                                          </p:val>
                                        </p:tav>
                                        <p:tav tm="100000">
                                          <p:val>
                                            <p:strVal val="#ppt_h"/>
                                          </p:val>
                                        </p:tav>
                                      </p:tavLst>
                                    </p:anim>
                                    <p:animEffect transition="in" filter="fade">
                                      <p:cBhvr>
                                        <p:cTn id="15" dur="250"/>
                                        <p:tgtEl>
                                          <p:spTgt spid="6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250" fill="hold"/>
                                        <p:tgtEl>
                                          <p:spTgt spid="68"/>
                                        </p:tgtEl>
                                        <p:attrNameLst>
                                          <p:attrName>ppt_w</p:attrName>
                                        </p:attrNameLst>
                                      </p:cBhvr>
                                      <p:tavLst>
                                        <p:tav tm="0">
                                          <p:val>
                                            <p:fltVal val="0"/>
                                          </p:val>
                                        </p:tav>
                                        <p:tav tm="100000">
                                          <p:val>
                                            <p:strVal val="#ppt_w"/>
                                          </p:val>
                                        </p:tav>
                                      </p:tavLst>
                                    </p:anim>
                                    <p:anim calcmode="lin" valueType="num">
                                      <p:cBhvr>
                                        <p:cTn id="20" dur="250" fill="hold"/>
                                        <p:tgtEl>
                                          <p:spTgt spid="68"/>
                                        </p:tgtEl>
                                        <p:attrNameLst>
                                          <p:attrName>ppt_h</p:attrName>
                                        </p:attrNameLst>
                                      </p:cBhvr>
                                      <p:tavLst>
                                        <p:tav tm="0">
                                          <p:val>
                                            <p:fltVal val="0"/>
                                          </p:val>
                                        </p:tav>
                                        <p:tav tm="100000">
                                          <p:val>
                                            <p:strVal val="#ppt_h"/>
                                          </p:val>
                                        </p:tav>
                                      </p:tavLst>
                                    </p:anim>
                                    <p:animEffect transition="in" filter="fade">
                                      <p:cBhvr>
                                        <p:cTn id="21" dur="250"/>
                                        <p:tgtEl>
                                          <p:spTgt spid="68"/>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250" fill="hold"/>
                                        <p:tgtEl>
                                          <p:spTgt spid="66"/>
                                        </p:tgtEl>
                                        <p:attrNameLst>
                                          <p:attrName>ppt_w</p:attrName>
                                        </p:attrNameLst>
                                      </p:cBhvr>
                                      <p:tavLst>
                                        <p:tav tm="0">
                                          <p:val>
                                            <p:fltVal val="0"/>
                                          </p:val>
                                        </p:tav>
                                        <p:tav tm="100000">
                                          <p:val>
                                            <p:strVal val="#ppt_w"/>
                                          </p:val>
                                        </p:tav>
                                      </p:tavLst>
                                    </p:anim>
                                    <p:anim calcmode="lin" valueType="num">
                                      <p:cBhvr>
                                        <p:cTn id="26" dur="250" fill="hold"/>
                                        <p:tgtEl>
                                          <p:spTgt spid="66"/>
                                        </p:tgtEl>
                                        <p:attrNameLst>
                                          <p:attrName>ppt_h</p:attrName>
                                        </p:attrNameLst>
                                      </p:cBhvr>
                                      <p:tavLst>
                                        <p:tav tm="0">
                                          <p:val>
                                            <p:fltVal val="0"/>
                                          </p:val>
                                        </p:tav>
                                        <p:tav tm="100000">
                                          <p:val>
                                            <p:strVal val="#ppt_h"/>
                                          </p:val>
                                        </p:tav>
                                      </p:tavLst>
                                    </p:anim>
                                    <p:animEffect transition="in" filter="fade">
                                      <p:cBhvr>
                                        <p:cTn id="27" dur="250"/>
                                        <p:tgtEl>
                                          <p:spTgt spid="66"/>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250" fill="hold"/>
                                        <p:tgtEl>
                                          <p:spTgt spid="72"/>
                                        </p:tgtEl>
                                        <p:attrNameLst>
                                          <p:attrName>ppt_w</p:attrName>
                                        </p:attrNameLst>
                                      </p:cBhvr>
                                      <p:tavLst>
                                        <p:tav tm="0">
                                          <p:val>
                                            <p:fltVal val="0"/>
                                          </p:val>
                                        </p:tav>
                                        <p:tav tm="100000">
                                          <p:val>
                                            <p:strVal val="#ppt_w"/>
                                          </p:val>
                                        </p:tav>
                                      </p:tavLst>
                                    </p:anim>
                                    <p:anim calcmode="lin" valueType="num">
                                      <p:cBhvr>
                                        <p:cTn id="32" dur="250" fill="hold"/>
                                        <p:tgtEl>
                                          <p:spTgt spid="72"/>
                                        </p:tgtEl>
                                        <p:attrNameLst>
                                          <p:attrName>ppt_h</p:attrName>
                                        </p:attrNameLst>
                                      </p:cBhvr>
                                      <p:tavLst>
                                        <p:tav tm="0">
                                          <p:val>
                                            <p:fltVal val="0"/>
                                          </p:val>
                                        </p:tav>
                                        <p:tav tm="100000">
                                          <p:val>
                                            <p:strVal val="#ppt_h"/>
                                          </p:val>
                                        </p:tav>
                                      </p:tavLst>
                                    </p:anim>
                                    <p:animEffect transition="in" filter="fade">
                                      <p:cBhvr>
                                        <p:cTn id="33" dur="250"/>
                                        <p:tgtEl>
                                          <p:spTgt spid="72"/>
                                        </p:tgtEl>
                                      </p:cBhvr>
                                    </p:animEffect>
                                  </p:childTnLst>
                                </p:cTn>
                              </p:par>
                            </p:childTnLst>
                          </p:cTn>
                        </p:par>
                        <p:par>
                          <p:cTn id="34" fill="hold">
                            <p:stCondLst>
                              <p:cond delay="1250"/>
                            </p:stCondLst>
                            <p:childTnLst>
                              <p:par>
                                <p:cTn id="35" presetID="53" presetClass="entr" presetSubtype="16" fill="hold" nodeType="after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250" fill="hold"/>
                                        <p:tgtEl>
                                          <p:spTgt spid="70"/>
                                        </p:tgtEl>
                                        <p:attrNameLst>
                                          <p:attrName>ppt_w</p:attrName>
                                        </p:attrNameLst>
                                      </p:cBhvr>
                                      <p:tavLst>
                                        <p:tav tm="0">
                                          <p:val>
                                            <p:fltVal val="0"/>
                                          </p:val>
                                        </p:tav>
                                        <p:tav tm="100000">
                                          <p:val>
                                            <p:strVal val="#ppt_w"/>
                                          </p:val>
                                        </p:tav>
                                      </p:tavLst>
                                    </p:anim>
                                    <p:anim calcmode="lin" valueType="num">
                                      <p:cBhvr>
                                        <p:cTn id="38" dur="250" fill="hold"/>
                                        <p:tgtEl>
                                          <p:spTgt spid="70"/>
                                        </p:tgtEl>
                                        <p:attrNameLst>
                                          <p:attrName>ppt_h</p:attrName>
                                        </p:attrNameLst>
                                      </p:cBhvr>
                                      <p:tavLst>
                                        <p:tav tm="0">
                                          <p:val>
                                            <p:fltVal val="0"/>
                                          </p:val>
                                        </p:tav>
                                        <p:tav tm="100000">
                                          <p:val>
                                            <p:strVal val="#ppt_h"/>
                                          </p:val>
                                        </p:tav>
                                      </p:tavLst>
                                    </p:anim>
                                    <p:animEffect transition="in" filter="fade">
                                      <p:cBhvr>
                                        <p:cTn id="39" dur="250"/>
                                        <p:tgtEl>
                                          <p:spTgt spid="70"/>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p:cTn id="43" dur="250" fill="hold"/>
                                        <p:tgtEl>
                                          <p:spTgt spid="73"/>
                                        </p:tgtEl>
                                        <p:attrNameLst>
                                          <p:attrName>ppt_w</p:attrName>
                                        </p:attrNameLst>
                                      </p:cBhvr>
                                      <p:tavLst>
                                        <p:tav tm="0">
                                          <p:val>
                                            <p:fltVal val="0"/>
                                          </p:val>
                                        </p:tav>
                                        <p:tav tm="100000">
                                          <p:val>
                                            <p:strVal val="#ppt_w"/>
                                          </p:val>
                                        </p:tav>
                                      </p:tavLst>
                                    </p:anim>
                                    <p:anim calcmode="lin" valueType="num">
                                      <p:cBhvr>
                                        <p:cTn id="44" dur="250" fill="hold"/>
                                        <p:tgtEl>
                                          <p:spTgt spid="73"/>
                                        </p:tgtEl>
                                        <p:attrNameLst>
                                          <p:attrName>ppt_h</p:attrName>
                                        </p:attrNameLst>
                                      </p:cBhvr>
                                      <p:tavLst>
                                        <p:tav tm="0">
                                          <p:val>
                                            <p:fltVal val="0"/>
                                          </p:val>
                                        </p:tav>
                                        <p:tav tm="100000">
                                          <p:val>
                                            <p:strVal val="#ppt_h"/>
                                          </p:val>
                                        </p:tav>
                                      </p:tavLst>
                                    </p:anim>
                                    <p:animEffect transition="in" filter="fade">
                                      <p:cBhvr>
                                        <p:cTn id="45" dur="250"/>
                                        <p:tgtEl>
                                          <p:spTgt spid="73"/>
                                        </p:tgtEl>
                                      </p:cBhvr>
                                    </p:animEffect>
                                  </p:childTnLst>
                                </p:cTn>
                              </p:par>
                            </p:childTnLst>
                          </p:cTn>
                        </p:par>
                        <p:par>
                          <p:cTn id="46" fill="hold">
                            <p:stCondLst>
                              <p:cond delay="1750"/>
                            </p:stCondLst>
                            <p:childTnLst>
                              <p:par>
                                <p:cTn id="47" presetID="53" presetClass="entr" presetSubtype="16" fill="hold" nodeType="after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250" fill="hold"/>
                                        <p:tgtEl>
                                          <p:spTgt spid="69"/>
                                        </p:tgtEl>
                                        <p:attrNameLst>
                                          <p:attrName>ppt_w</p:attrName>
                                        </p:attrNameLst>
                                      </p:cBhvr>
                                      <p:tavLst>
                                        <p:tav tm="0">
                                          <p:val>
                                            <p:fltVal val="0"/>
                                          </p:val>
                                        </p:tav>
                                        <p:tav tm="100000">
                                          <p:val>
                                            <p:strVal val="#ppt_w"/>
                                          </p:val>
                                        </p:tav>
                                      </p:tavLst>
                                    </p:anim>
                                    <p:anim calcmode="lin" valueType="num">
                                      <p:cBhvr>
                                        <p:cTn id="50" dur="250" fill="hold"/>
                                        <p:tgtEl>
                                          <p:spTgt spid="69"/>
                                        </p:tgtEl>
                                        <p:attrNameLst>
                                          <p:attrName>ppt_h</p:attrName>
                                        </p:attrNameLst>
                                      </p:cBhvr>
                                      <p:tavLst>
                                        <p:tav tm="0">
                                          <p:val>
                                            <p:fltVal val="0"/>
                                          </p:val>
                                        </p:tav>
                                        <p:tav tm="100000">
                                          <p:val>
                                            <p:strVal val="#ppt_h"/>
                                          </p:val>
                                        </p:tav>
                                      </p:tavLst>
                                    </p:anim>
                                    <p:animEffect transition="in" filter="fade">
                                      <p:cBhvr>
                                        <p:cTn id="51" dur="250"/>
                                        <p:tgtEl>
                                          <p:spTgt spid="69"/>
                                        </p:tgtEl>
                                      </p:cBhvr>
                                    </p:animEffect>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p:cTn id="55" dur="250" fill="hold"/>
                                        <p:tgtEl>
                                          <p:spTgt spid="71"/>
                                        </p:tgtEl>
                                        <p:attrNameLst>
                                          <p:attrName>ppt_w</p:attrName>
                                        </p:attrNameLst>
                                      </p:cBhvr>
                                      <p:tavLst>
                                        <p:tav tm="0">
                                          <p:val>
                                            <p:fltVal val="0"/>
                                          </p:val>
                                        </p:tav>
                                        <p:tav tm="100000">
                                          <p:val>
                                            <p:strVal val="#ppt_w"/>
                                          </p:val>
                                        </p:tav>
                                      </p:tavLst>
                                    </p:anim>
                                    <p:anim calcmode="lin" valueType="num">
                                      <p:cBhvr>
                                        <p:cTn id="56" dur="250" fill="hold"/>
                                        <p:tgtEl>
                                          <p:spTgt spid="71"/>
                                        </p:tgtEl>
                                        <p:attrNameLst>
                                          <p:attrName>ppt_h</p:attrName>
                                        </p:attrNameLst>
                                      </p:cBhvr>
                                      <p:tavLst>
                                        <p:tav tm="0">
                                          <p:val>
                                            <p:fltVal val="0"/>
                                          </p:val>
                                        </p:tav>
                                        <p:tav tm="100000">
                                          <p:val>
                                            <p:strVal val="#ppt_h"/>
                                          </p:val>
                                        </p:tav>
                                      </p:tavLst>
                                    </p:anim>
                                    <p:animEffect transition="in" filter="fade">
                                      <p:cBhvr>
                                        <p:cTn id="57"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xmlns="" id="{472B8F01-582B-6345-8C0D-FEF5D73BFC35}"/>
              </a:ext>
            </a:extLst>
          </p:cNvPr>
          <p:cNvGrpSpPr/>
          <p:nvPr/>
        </p:nvGrpSpPr>
        <p:grpSpPr>
          <a:xfrm>
            <a:off x="412867" y="611124"/>
            <a:ext cx="15513112" cy="8357775"/>
            <a:chOff x="412867" y="611124"/>
            <a:chExt cx="15513112" cy="8357775"/>
          </a:xfrm>
        </p:grpSpPr>
        <p:sp>
          <p:nvSpPr>
            <p:cNvPr id="86" name="Content Placeholder 8">
              <a:extLst>
                <a:ext uri="{FF2B5EF4-FFF2-40B4-BE49-F238E27FC236}">
                  <a16:creationId xmlns:a16="http://schemas.microsoft.com/office/drawing/2014/main" xmlns="" id="{5A518997-FEBA-7449-A334-BA7B8D19E7E8}"/>
                </a:ext>
              </a:extLst>
            </p:cNvPr>
            <p:cNvSpPr txBox="1">
              <a:spLocks/>
            </p:cNvSpPr>
            <p:nvPr/>
          </p:nvSpPr>
          <p:spPr>
            <a:xfrm>
              <a:off x="7848600" y="1038323"/>
              <a:ext cx="2455333"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grpSp>
          <p:nvGrpSpPr>
            <p:cNvPr id="87" name="Group 86">
              <a:extLst>
                <a:ext uri="{FF2B5EF4-FFF2-40B4-BE49-F238E27FC236}">
                  <a16:creationId xmlns:a16="http://schemas.microsoft.com/office/drawing/2014/main" xmlns="" id="{FB060D6C-7FE2-AC4B-A7F9-CF16D70847E8}"/>
                </a:ext>
              </a:extLst>
            </p:cNvPr>
            <p:cNvGrpSpPr/>
            <p:nvPr/>
          </p:nvGrpSpPr>
          <p:grpSpPr>
            <a:xfrm>
              <a:off x="2662718" y="6190120"/>
              <a:ext cx="3128844" cy="2408844"/>
              <a:chOff x="4349801" y="5909798"/>
              <a:chExt cx="3128844" cy="2408844"/>
            </a:xfrm>
          </p:grpSpPr>
          <p:sp>
            <p:nvSpPr>
              <p:cNvPr id="227" name="Rectangle 226">
                <a:extLst>
                  <a:ext uri="{FF2B5EF4-FFF2-40B4-BE49-F238E27FC236}">
                    <a16:creationId xmlns:a16="http://schemas.microsoft.com/office/drawing/2014/main" xmlns="" id="{6F101DF7-427D-2A4E-8C62-C659F11BF9AD}"/>
                  </a:ext>
                </a:extLst>
              </p:cNvPr>
              <p:cNvSpPr/>
              <p:nvPr/>
            </p:nvSpPr>
            <p:spPr>
              <a:xfrm>
                <a:off x="43498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28" name="Group 227">
                <a:extLst>
                  <a:ext uri="{FF2B5EF4-FFF2-40B4-BE49-F238E27FC236}">
                    <a16:creationId xmlns:a16="http://schemas.microsoft.com/office/drawing/2014/main" xmlns="" id="{70BDBB30-1F3D-7641-B6DB-DE5DC8D7B022}"/>
                  </a:ext>
                </a:extLst>
              </p:cNvPr>
              <p:cNvGrpSpPr/>
              <p:nvPr/>
            </p:nvGrpSpPr>
            <p:grpSpPr>
              <a:xfrm>
                <a:off x="6980957" y="5909798"/>
                <a:ext cx="497688" cy="497688"/>
                <a:chOff x="11448333" y="3259976"/>
                <a:chExt cx="497688" cy="497688"/>
              </a:xfrm>
            </p:grpSpPr>
            <p:sp>
              <p:nvSpPr>
                <p:cNvPr id="230" name="Oval 229">
                  <a:extLst>
                    <a:ext uri="{FF2B5EF4-FFF2-40B4-BE49-F238E27FC236}">
                      <a16:creationId xmlns:a16="http://schemas.microsoft.com/office/drawing/2014/main" xmlns="" id="{A6F0C14E-E5BD-E84D-AB9D-F203F6AC9E4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a:extLst>
                    <a:ext uri="{FF2B5EF4-FFF2-40B4-BE49-F238E27FC236}">
                      <a16:creationId xmlns:a16="http://schemas.microsoft.com/office/drawing/2014/main" xmlns="" id="{83315C1A-C3A3-624A-88F6-3896A5F7693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1AD24BBF-7D94-094D-B806-D2D081E17BE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9" name="TextBox 228">
                <a:extLst>
                  <a:ext uri="{FF2B5EF4-FFF2-40B4-BE49-F238E27FC236}">
                    <a16:creationId xmlns:a16="http://schemas.microsoft.com/office/drawing/2014/main" xmlns="" id="{B370F974-AC31-834B-8523-747BB6FD62C8}"/>
                  </a:ext>
                </a:extLst>
              </p:cNvPr>
              <p:cNvSpPr txBox="1"/>
              <p:nvPr/>
            </p:nvSpPr>
            <p:spPr>
              <a:xfrm>
                <a:off x="4349801" y="6775397"/>
                <a:ext cx="2880000" cy="954107"/>
              </a:xfrm>
              <a:prstGeom prst="rect">
                <a:avLst/>
              </a:prstGeom>
              <a:noFill/>
            </p:spPr>
            <p:txBody>
              <a:bodyPr wrap="square" rtlCol="0">
                <a:spAutoFit/>
              </a:bodyPr>
              <a:lstStyle/>
              <a:p>
                <a:pPr algn="ctr"/>
                <a:r>
                  <a:rPr lang="en-US" sz="2800" dirty="0">
                    <a:latin typeface="Overpass Mono" pitchFamily="49" charset="77"/>
                  </a:rPr>
                  <a:t>Send</a:t>
                </a:r>
              </a:p>
              <a:p>
                <a:pPr algn="ctr"/>
                <a:r>
                  <a:rPr lang="en-US" sz="2800" dirty="0">
                    <a:latin typeface="Overpass Mono" pitchFamily="49" charset="77"/>
                  </a:rPr>
                  <a:t>emails</a:t>
                </a:r>
              </a:p>
            </p:txBody>
          </p:sp>
        </p:grpSp>
        <p:pic>
          <p:nvPicPr>
            <p:cNvPr id="88" name="Picture 87">
              <a:extLst>
                <a:ext uri="{FF2B5EF4-FFF2-40B4-BE49-F238E27FC236}">
                  <a16:creationId xmlns:a16="http://schemas.microsoft.com/office/drawing/2014/main" xmlns="" id="{0A514D0B-9C9D-4948-A51E-7BBD9B16458D}"/>
                </a:ext>
              </a:extLst>
            </p:cNvPr>
            <p:cNvPicPr>
              <a:picLocks noChangeAspect="1"/>
            </p:cNvPicPr>
            <p:nvPr/>
          </p:nvPicPr>
          <p:blipFill>
            <a:blip r:embed="rId3"/>
            <a:srcRect/>
            <a:stretch/>
          </p:blipFill>
          <p:spPr>
            <a:xfrm>
              <a:off x="6074767" y="2275938"/>
              <a:ext cx="3556646" cy="5591354"/>
            </a:xfrm>
            <a:prstGeom prst="rect">
              <a:avLst/>
            </a:prstGeom>
          </p:spPr>
        </p:pic>
        <p:sp>
          <p:nvSpPr>
            <p:cNvPr id="170" name="Title 1">
              <a:extLst>
                <a:ext uri="{FF2B5EF4-FFF2-40B4-BE49-F238E27FC236}">
                  <a16:creationId xmlns:a16="http://schemas.microsoft.com/office/drawing/2014/main" xmlns="" id="{FE4FF0DD-2907-0B42-BA3B-92AB6B805914}"/>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Our personal data can be collected online when we…</a:t>
              </a:r>
            </a:p>
          </p:txBody>
        </p:sp>
        <p:grpSp>
          <p:nvGrpSpPr>
            <p:cNvPr id="171" name="Group 170">
              <a:extLst>
                <a:ext uri="{FF2B5EF4-FFF2-40B4-BE49-F238E27FC236}">
                  <a16:creationId xmlns:a16="http://schemas.microsoft.com/office/drawing/2014/main" xmlns="" id="{A145DC80-FFEE-524A-87DF-62219745EE40}"/>
                </a:ext>
              </a:extLst>
            </p:cNvPr>
            <p:cNvGrpSpPr/>
            <p:nvPr/>
          </p:nvGrpSpPr>
          <p:grpSpPr>
            <a:xfrm>
              <a:off x="611012" y="1782811"/>
              <a:ext cx="3128844" cy="2408844"/>
              <a:chOff x="675268" y="2726331"/>
              <a:chExt cx="3128844" cy="2408844"/>
            </a:xfrm>
          </p:grpSpPr>
          <p:sp>
            <p:nvSpPr>
              <p:cNvPr id="221" name="Rectangle 220">
                <a:extLst>
                  <a:ext uri="{FF2B5EF4-FFF2-40B4-BE49-F238E27FC236}">
                    <a16:creationId xmlns:a16="http://schemas.microsoft.com/office/drawing/2014/main" xmlns="" id="{1EE0842A-56DE-194F-B35B-4A9C2CCE1237}"/>
                  </a:ext>
                </a:extLst>
              </p:cNvPr>
              <p:cNvSpPr/>
              <p:nvPr/>
            </p:nvSpPr>
            <p:spPr>
              <a:xfrm>
                <a:off x="675268"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22" name="Group 221">
                <a:extLst>
                  <a:ext uri="{FF2B5EF4-FFF2-40B4-BE49-F238E27FC236}">
                    <a16:creationId xmlns:a16="http://schemas.microsoft.com/office/drawing/2014/main" xmlns="" id="{A7F4262B-DDFC-144D-8AC7-1B2DBCE29F12}"/>
                  </a:ext>
                </a:extLst>
              </p:cNvPr>
              <p:cNvGrpSpPr/>
              <p:nvPr/>
            </p:nvGrpSpPr>
            <p:grpSpPr>
              <a:xfrm>
                <a:off x="3306424" y="2726331"/>
                <a:ext cx="497688" cy="497688"/>
                <a:chOff x="11448333" y="3259976"/>
                <a:chExt cx="497688" cy="497688"/>
              </a:xfrm>
            </p:grpSpPr>
            <p:sp>
              <p:nvSpPr>
                <p:cNvPr id="224" name="Oval 223">
                  <a:extLst>
                    <a:ext uri="{FF2B5EF4-FFF2-40B4-BE49-F238E27FC236}">
                      <a16:creationId xmlns:a16="http://schemas.microsoft.com/office/drawing/2014/main" xmlns="" id="{450257BE-2B6B-A04D-BB6A-CCEE0F84FB7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a:extLst>
                    <a:ext uri="{FF2B5EF4-FFF2-40B4-BE49-F238E27FC236}">
                      <a16:creationId xmlns:a16="http://schemas.microsoft.com/office/drawing/2014/main" xmlns="" id="{37200511-8B8B-2A40-A406-907EFE04296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B2FFF47A-9526-204C-834E-0FB05F1EC1D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3" name="TextBox 222">
                <a:extLst>
                  <a:ext uri="{FF2B5EF4-FFF2-40B4-BE49-F238E27FC236}">
                    <a16:creationId xmlns:a16="http://schemas.microsoft.com/office/drawing/2014/main" xmlns="" id="{608A56F7-D54B-384B-9260-65BF327E3CAB}"/>
                  </a:ext>
                </a:extLst>
              </p:cNvPr>
              <p:cNvSpPr txBox="1"/>
              <p:nvPr/>
            </p:nvSpPr>
            <p:spPr>
              <a:xfrm>
                <a:off x="675268" y="3608863"/>
                <a:ext cx="2880000" cy="954107"/>
              </a:xfrm>
              <a:prstGeom prst="rect">
                <a:avLst/>
              </a:prstGeom>
              <a:noFill/>
            </p:spPr>
            <p:txBody>
              <a:bodyPr wrap="square" rtlCol="0">
                <a:spAutoFit/>
              </a:bodyPr>
              <a:lstStyle/>
              <a:p>
                <a:pPr algn="ctr"/>
                <a:r>
                  <a:rPr lang="en-US" sz="2800" dirty="0">
                    <a:latin typeface="Overpass Mono" pitchFamily="49" charset="77"/>
                  </a:rPr>
                  <a:t>Use a sat</a:t>
                </a:r>
                <a:br>
                  <a:rPr lang="en-US" sz="2800" dirty="0">
                    <a:latin typeface="Overpass Mono" pitchFamily="49" charset="77"/>
                  </a:rPr>
                </a:br>
                <a:r>
                  <a:rPr lang="en-US" sz="2800" dirty="0">
                    <a:latin typeface="Overpass Mono" pitchFamily="49" charset="77"/>
                  </a:rPr>
                  <a:t>nav app</a:t>
                </a:r>
              </a:p>
            </p:txBody>
          </p:sp>
        </p:grpSp>
        <p:grpSp>
          <p:nvGrpSpPr>
            <p:cNvPr id="172" name="Group 171">
              <a:extLst>
                <a:ext uri="{FF2B5EF4-FFF2-40B4-BE49-F238E27FC236}">
                  <a16:creationId xmlns:a16="http://schemas.microsoft.com/office/drawing/2014/main" xmlns="" id="{9461DE30-B2A8-3042-83B3-5019341EBB32}"/>
                </a:ext>
              </a:extLst>
            </p:cNvPr>
            <p:cNvGrpSpPr/>
            <p:nvPr/>
          </p:nvGrpSpPr>
          <p:grpSpPr>
            <a:xfrm>
              <a:off x="3678234" y="3111655"/>
              <a:ext cx="3128844" cy="2408844"/>
              <a:chOff x="4349801" y="2726331"/>
              <a:chExt cx="3128844" cy="2408844"/>
            </a:xfrm>
          </p:grpSpPr>
          <p:sp>
            <p:nvSpPr>
              <p:cNvPr id="215" name="Rectangle 214">
                <a:extLst>
                  <a:ext uri="{FF2B5EF4-FFF2-40B4-BE49-F238E27FC236}">
                    <a16:creationId xmlns:a16="http://schemas.microsoft.com/office/drawing/2014/main" xmlns="" id="{8BD9740E-974E-F145-8384-3A8C50F29CF7}"/>
                  </a:ext>
                </a:extLst>
              </p:cNvPr>
              <p:cNvSpPr/>
              <p:nvPr/>
            </p:nvSpPr>
            <p:spPr>
              <a:xfrm>
                <a:off x="4349801"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6" name="Group 215">
                <a:extLst>
                  <a:ext uri="{FF2B5EF4-FFF2-40B4-BE49-F238E27FC236}">
                    <a16:creationId xmlns:a16="http://schemas.microsoft.com/office/drawing/2014/main" xmlns="" id="{146E4ED4-D807-8B44-B897-8DE574E924F9}"/>
                  </a:ext>
                </a:extLst>
              </p:cNvPr>
              <p:cNvGrpSpPr/>
              <p:nvPr/>
            </p:nvGrpSpPr>
            <p:grpSpPr>
              <a:xfrm>
                <a:off x="6980957" y="2726331"/>
                <a:ext cx="497688" cy="497688"/>
                <a:chOff x="11448333" y="3259976"/>
                <a:chExt cx="497688" cy="497688"/>
              </a:xfrm>
            </p:grpSpPr>
            <p:sp>
              <p:nvSpPr>
                <p:cNvPr id="218" name="Oval 217">
                  <a:extLst>
                    <a:ext uri="{FF2B5EF4-FFF2-40B4-BE49-F238E27FC236}">
                      <a16:creationId xmlns:a16="http://schemas.microsoft.com/office/drawing/2014/main" xmlns="" id="{5B0309AE-8C2B-A24A-AFD3-E754584AFF8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xmlns="" id="{5D2FA73A-7F1C-7242-972F-6EF923A38F14}"/>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DFCF4087-5038-BE49-AE86-A26D344A872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17" name="TextBox 216">
                <a:extLst>
                  <a:ext uri="{FF2B5EF4-FFF2-40B4-BE49-F238E27FC236}">
                    <a16:creationId xmlns:a16="http://schemas.microsoft.com/office/drawing/2014/main" xmlns="" id="{02871A54-F373-AB4D-9D8A-64D02197BCEC}"/>
                  </a:ext>
                </a:extLst>
              </p:cNvPr>
              <p:cNvSpPr txBox="1"/>
              <p:nvPr/>
            </p:nvSpPr>
            <p:spPr>
              <a:xfrm>
                <a:off x="4349801" y="3608863"/>
                <a:ext cx="2880000" cy="954107"/>
              </a:xfrm>
              <a:prstGeom prst="rect">
                <a:avLst/>
              </a:prstGeom>
              <a:noFill/>
            </p:spPr>
            <p:txBody>
              <a:bodyPr wrap="square" rtlCol="0">
                <a:spAutoFit/>
              </a:bodyPr>
              <a:lstStyle/>
              <a:p>
                <a:pPr algn="ctr"/>
                <a:r>
                  <a:rPr lang="en-US" sz="2800" dirty="0">
                    <a:latin typeface="Overpass Mono" pitchFamily="49" charset="77"/>
                  </a:rPr>
                  <a:t>Click on adverts</a:t>
                </a:r>
              </a:p>
            </p:txBody>
          </p:sp>
        </p:grpSp>
        <p:grpSp>
          <p:nvGrpSpPr>
            <p:cNvPr id="173" name="Group 172">
              <a:extLst>
                <a:ext uri="{FF2B5EF4-FFF2-40B4-BE49-F238E27FC236}">
                  <a16:creationId xmlns:a16="http://schemas.microsoft.com/office/drawing/2014/main" xmlns="" id="{CB3D0344-8A18-DB46-9C78-D957F97A0465}"/>
                </a:ext>
              </a:extLst>
            </p:cNvPr>
            <p:cNvGrpSpPr/>
            <p:nvPr/>
          </p:nvGrpSpPr>
          <p:grpSpPr>
            <a:xfrm>
              <a:off x="9090192" y="1641283"/>
              <a:ext cx="3128844" cy="2408844"/>
              <a:chOff x="8227535" y="2726331"/>
              <a:chExt cx="3128844" cy="2408844"/>
            </a:xfrm>
          </p:grpSpPr>
          <p:sp>
            <p:nvSpPr>
              <p:cNvPr id="209" name="Rectangle 208">
                <a:extLst>
                  <a:ext uri="{FF2B5EF4-FFF2-40B4-BE49-F238E27FC236}">
                    <a16:creationId xmlns:a16="http://schemas.microsoft.com/office/drawing/2014/main" xmlns="" id="{AA4E8F95-56C8-474C-BE27-6F1179578193}"/>
                  </a:ext>
                </a:extLst>
              </p:cNvPr>
              <p:cNvSpPr/>
              <p:nvPr/>
            </p:nvSpPr>
            <p:spPr>
              <a:xfrm>
                <a:off x="8227535"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0" name="Group 209">
                <a:extLst>
                  <a:ext uri="{FF2B5EF4-FFF2-40B4-BE49-F238E27FC236}">
                    <a16:creationId xmlns:a16="http://schemas.microsoft.com/office/drawing/2014/main" xmlns="" id="{99B02994-02EB-B34C-8712-41EFF0AE42A4}"/>
                  </a:ext>
                </a:extLst>
              </p:cNvPr>
              <p:cNvGrpSpPr/>
              <p:nvPr/>
            </p:nvGrpSpPr>
            <p:grpSpPr>
              <a:xfrm>
                <a:off x="10858691" y="2726331"/>
                <a:ext cx="497688" cy="497688"/>
                <a:chOff x="11448333" y="3259976"/>
                <a:chExt cx="497688" cy="497688"/>
              </a:xfrm>
            </p:grpSpPr>
            <p:sp>
              <p:nvSpPr>
                <p:cNvPr id="212" name="Oval 211">
                  <a:extLst>
                    <a:ext uri="{FF2B5EF4-FFF2-40B4-BE49-F238E27FC236}">
                      <a16:creationId xmlns:a16="http://schemas.microsoft.com/office/drawing/2014/main" xmlns="" id="{03DF4B65-862F-854A-AA20-8667D349861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a:extLst>
                    <a:ext uri="{FF2B5EF4-FFF2-40B4-BE49-F238E27FC236}">
                      <a16:creationId xmlns:a16="http://schemas.microsoft.com/office/drawing/2014/main" xmlns="" id="{4C859EE8-1116-3240-81DB-2D7AA768C80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1A7DD6B7-DFCE-DB4F-B02C-44906085A75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11" name="TextBox 210">
                <a:extLst>
                  <a:ext uri="{FF2B5EF4-FFF2-40B4-BE49-F238E27FC236}">
                    <a16:creationId xmlns:a16="http://schemas.microsoft.com/office/drawing/2014/main" xmlns="" id="{7C5B133D-D50D-DF46-A67F-FBC067434153}"/>
                  </a:ext>
                </a:extLst>
              </p:cNvPr>
              <p:cNvSpPr txBox="1"/>
              <p:nvPr/>
            </p:nvSpPr>
            <p:spPr>
              <a:xfrm>
                <a:off x="8329359" y="3407968"/>
                <a:ext cx="2676352" cy="1384995"/>
              </a:xfrm>
              <a:prstGeom prst="rect">
                <a:avLst/>
              </a:prstGeom>
              <a:noFill/>
            </p:spPr>
            <p:txBody>
              <a:bodyPr wrap="square" rtlCol="0">
                <a:spAutoFit/>
              </a:bodyPr>
              <a:lstStyle/>
              <a:p>
                <a:pPr algn="ctr"/>
                <a:r>
                  <a:rPr lang="en-US" sz="2800" dirty="0">
                    <a:latin typeface="Overpass Mono" pitchFamily="49" charset="77"/>
                  </a:rPr>
                  <a:t>Join social media groups </a:t>
                </a:r>
              </a:p>
            </p:txBody>
          </p:sp>
        </p:grpSp>
        <p:grpSp>
          <p:nvGrpSpPr>
            <p:cNvPr id="174" name="Group 173">
              <a:extLst>
                <a:ext uri="{FF2B5EF4-FFF2-40B4-BE49-F238E27FC236}">
                  <a16:creationId xmlns:a16="http://schemas.microsoft.com/office/drawing/2014/main" xmlns="" id="{1E421171-FE9E-9B4F-9574-FDE39AD46FDA}"/>
                </a:ext>
              </a:extLst>
            </p:cNvPr>
            <p:cNvGrpSpPr/>
            <p:nvPr/>
          </p:nvGrpSpPr>
          <p:grpSpPr>
            <a:xfrm>
              <a:off x="412867" y="4899370"/>
              <a:ext cx="3128844" cy="2408844"/>
              <a:chOff x="692201" y="5909798"/>
              <a:chExt cx="3128844" cy="2408844"/>
            </a:xfrm>
          </p:grpSpPr>
          <p:sp>
            <p:nvSpPr>
              <p:cNvPr id="203" name="Rectangle 202">
                <a:extLst>
                  <a:ext uri="{FF2B5EF4-FFF2-40B4-BE49-F238E27FC236}">
                    <a16:creationId xmlns:a16="http://schemas.microsoft.com/office/drawing/2014/main" xmlns="" id="{CD384ACC-D120-1E4D-A97E-150BBCB43684}"/>
                  </a:ext>
                </a:extLst>
              </p:cNvPr>
              <p:cNvSpPr/>
              <p:nvPr/>
            </p:nvSpPr>
            <p:spPr>
              <a:xfrm>
                <a:off x="6922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04" name="Group 203">
                <a:extLst>
                  <a:ext uri="{FF2B5EF4-FFF2-40B4-BE49-F238E27FC236}">
                    <a16:creationId xmlns:a16="http://schemas.microsoft.com/office/drawing/2014/main" xmlns="" id="{8850151D-50D8-5244-AE55-3EA6AFF31F75}"/>
                  </a:ext>
                </a:extLst>
              </p:cNvPr>
              <p:cNvGrpSpPr/>
              <p:nvPr/>
            </p:nvGrpSpPr>
            <p:grpSpPr>
              <a:xfrm>
                <a:off x="3323357" y="5909798"/>
                <a:ext cx="497688" cy="497688"/>
                <a:chOff x="11448333" y="3259976"/>
                <a:chExt cx="497688" cy="497688"/>
              </a:xfrm>
            </p:grpSpPr>
            <p:sp>
              <p:nvSpPr>
                <p:cNvPr id="206" name="Oval 205">
                  <a:extLst>
                    <a:ext uri="{FF2B5EF4-FFF2-40B4-BE49-F238E27FC236}">
                      <a16:creationId xmlns:a16="http://schemas.microsoft.com/office/drawing/2014/main" xmlns="" id="{8D81C427-AB29-DE46-8D53-70F747367291}"/>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a:extLst>
                    <a:ext uri="{FF2B5EF4-FFF2-40B4-BE49-F238E27FC236}">
                      <a16:creationId xmlns:a16="http://schemas.microsoft.com/office/drawing/2014/main" xmlns="" id="{C0CFAE53-3F3F-DD43-89A5-63E6E8F23F4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21F5B659-00E7-9645-B0C9-35C9271D4DF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05" name="TextBox 204">
                <a:extLst>
                  <a:ext uri="{FF2B5EF4-FFF2-40B4-BE49-F238E27FC236}">
                    <a16:creationId xmlns:a16="http://schemas.microsoft.com/office/drawing/2014/main" xmlns="" id="{DE6D7032-8644-514F-AE61-B8C1203080C2}"/>
                  </a:ext>
                </a:extLst>
              </p:cNvPr>
              <p:cNvSpPr txBox="1"/>
              <p:nvPr/>
            </p:nvSpPr>
            <p:spPr>
              <a:xfrm>
                <a:off x="692201" y="6775397"/>
                <a:ext cx="2880000" cy="954107"/>
              </a:xfrm>
              <a:prstGeom prst="rect">
                <a:avLst/>
              </a:prstGeom>
              <a:noFill/>
            </p:spPr>
            <p:txBody>
              <a:bodyPr wrap="square" rtlCol="0">
                <a:spAutoFit/>
              </a:bodyPr>
              <a:lstStyle/>
              <a:p>
                <a:pPr algn="ctr"/>
                <a:r>
                  <a:rPr lang="en-US" sz="2800" dirty="0">
                    <a:latin typeface="Overpass Mono" pitchFamily="49" charset="77"/>
                  </a:rPr>
                  <a:t>Share photographs</a:t>
                </a:r>
              </a:p>
            </p:txBody>
          </p:sp>
        </p:grpSp>
        <p:grpSp>
          <p:nvGrpSpPr>
            <p:cNvPr id="175" name="Group 174">
              <a:extLst>
                <a:ext uri="{FF2B5EF4-FFF2-40B4-BE49-F238E27FC236}">
                  <a16:creationId xmlns:a16="http://schemas.microsoft.com/office/drawing/2014/main" xmlns="" id="{E0104D4B-44DD-5843-8BA5-A25E3ABB6AEF}"/>
                </a:ext>
              </a:extLst>
            </p:cNvPr>
            <p:cNvGrpSpPr/>
            <p:nvPr/>
          </p:nvGrpSpPr>
          <p:grpSpPr>
            <a:xfrm>
              <a:off x="11575923" y="2694362"/>
              <a:ext cx="3128844" cy="2408844"/>
              <a:chOff x="11851269" y="2726331"/>
              <a:chExt cx="3128844" cy="2408844"/>
            </a:xfrm>
          </p:grpSpPr>
          <p:sp>
            <p:nvSpPr>
              <p:cNvPr id="197" name="Rectangle 196">
                <a:extLst>
                  <a:ext uri="{FF2B5EF4-FFF2-40B4-BE49-F238E27FC236}">
                    <a16:creationId xmlns:a16="http://schemas.microsoft.com/office/drawing/2014/main" xmlns="" id="{D8C32B50-3C7D-7248-8558-2157F38D220D}"/>
                  </a:ext>
                </a:extLst>
              </p:cNvPr>
              <p:cNvSpPr/>
              <p:nvPr/>
            </p:nvSpPr>
            <p:spPr>
              <a:xfrm>
                <a:off x="11851269"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98" name="Group 197">
                <a:extLst>
                  <a:ext uri="{FF2B5EF4-FFF2-40B4-BE49-F238E27FC236}">
                    <a16:creationId xmlns:a16="http://schemas.microsoft.com/office/drawing/2014/main" xmlns="" id="{BFEB908C-83BE-8542-9036-FAECC00624A0}"/>
                  </a:ext>
                </a:extLst>
              </p:cNvPr>
              <p:cNvGrpSpPr/>
              <p:nvPr/>
            </p:nvGrpSpPr>
            <p:grpSpPr>
              <a:xfrm>
                <a:off x="14482425" y="2726331"/>
                <a:ext cx="497688" cy="497688"/>
                <a:chOff x="11448333" y="3259976"/>
                <a:chExt cx="497688" cy="497688"/>
              </a:xfrm>
            </p:grpSpPr>
            <p:sp>
              <p:nvSpPr>
                <p:cNvPr id="200" name="Oval 199">
                  <a:extLst>
                    <a:ext uri="{FF2B5EF4-FFF2-40B4-BE49-F238E27FC236}">
                      <a16:creationId xmlns:a16="http://schemas.microsoft.com/office/drawing/2014/main" xmlns="" id="{CA9CA87A-25C4-BA47-8880-3DD9BC5CEDB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a:extLst>
                    <a:ext uri="{FF2B5EF4-FFF2-40B4-BE49-F238E27FC236}">
                      <a16:creationId xmlns:a16="http://schemas.microsoft.com/office/drawing/2014/main" xmlns="" id="{A4E3974A-F8DC-A74F-8738-D3D2A2F531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052AA903-66BC-3646-A90A-E8110C4577B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99" name="TextBox 198">
                <a:extLst>
                  <a:ext uri="{FF2B5EF4-FFF2-40B4-BE49-F238E27FC236}">
                    <a16:creationId xmlns:a16="http://schemas.microsoft.com/office/drawing/2014/main" xmlns="" id="{144D0541-635B-4847-8D65-A4FB746F1AA5}"/>
                  </a:ext>
                </a:extLst>
              </p:cNvPr>
              <p:cNvSpPr txBox="1"/>
              <p:nvPr/>
            </p:nvSpPr>
            <p:spPr>
              <a:xfrm>
                <a:off x="11953093" y="3612801"/>
                <a:ext cx="2676352" cy="954107"/>
              </a:xfrm>
              <a:prstGeom prst="rect">
                <a:avLst/>
              </a:prstGeom>
              <a:noFill/>
            </p:spPr>
            <p:txBody>
              <a:bodyPr wrap="square" rtlCol="0">
                <a:spAutoFit/>
              </a:bodyPr>
              <a:lstStyle/>
              <a:p>
                <a:pPr algn="ctr"/>
                <a:r>
                  <a:rPr lang="en-US" sz="2800" dirty="0">
                    <a:latin typeface="Overpass Mono" pitchFamily="49" charset="77"/>
                  </a:rPr>
                  <a:t>Play online games</a:t>
                </a:r>
              </a:p>
            </p:txBody>
          </p:sp>
        </p:grpSp>
        <p:grpSp>
          <p:nvGrpSpPr>
            <p:cNvPr id="176" name="Group 175">
              <a:extLst>
                <a:ext uri="{FF2B5EF4-FFF2-40B4-BE49-F238E27FC236}">
                  <a16:creationId xmlns:a16="http://schemas.microsoft.com/office/drawing/2014/main" xmlns="" id="{3DB73D1B-A3CC-6D4D-BB7C-F7475158190E}"/>
                </a:ext>
              </a:extLst>
            </p:cNvPr>
            <p:cNvGrpSpPr/>
            <p:nvPr/>
          </p:nvGrpSpPr>
          <p:grpSpPr>
            <a:xfrm>
              <a:off x="12797135" y="4487031"/>
              <a:ext cx="3128844" cy="2408844"/>
              <a:chOff x="11851269" y="5909798"/>
              <a:chExt cx="3128844" cy="2408844"/>
            </a:xfrm>
          </p:grpSpPr>
          <p:sp>
            <p:nvSpPr>
              <p:cNvPr id="191" name="Rectangle 190">
                <a:extLst>
                  <a:ext uri="{FF2B5EF4-FFF2-40B4-BE49-F238E27FC236}">
                    <a16:creationId xmlns:a16="http://schemas.microsoft.com/office/drawing/2014/main" xmlns="" id="{B36C3BF7-6FB8-AA4D-B05E-A0D7D8FDC672}"/>
                  </a:ext>
                </a:extLst>
              </p:cNvPr>
              <p:cNvSpPr/>
              <p:nvPr/>
            </p:nvSpPr>
            <p:spPr>
              <a:xfrm>
                <a:off x="11851269"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92" name="Group 191">
                <a:extLst>
                  <a:ext uri="{FF2B5EF4-FFF2-40B4-BE49-F238E27FC236}">
                    <a16:creationId xmlns:a16="http://schemas.microsoft.com/office/drawing/2014/main" xmlns="" id="{BC714389-A534-E547-8380-FC44019C7B4E}"/>
                  </a:ext>
                </a:extLst>
              </p:cNvPr>
              <p:cNvGrpSpPr/>
              <p:nvPr/>
            </p:nvGrpSpPr>
            <p:grpSpPr>
              <a:xfrm>
                <a:off x="14482425" y="5909798"/>
                <a:ext cx="497688" cy="497688"/>
                <a:chOff x="11448333" y="3259976"/>
                <a:chExt cx="497688" cy="497688"/>
              </a:xfrm>
            </p:grpSpPr>
            <p:sp>
              <p:nvSpPr>
                <p:cNvPr id="194" name="Oval 193">
                  <a:extLst>
                    <a:ext uri="{FF2B5EF4-FFF2-40B4-BE49-F238E27FC236}">
                      <a16:creationId xmlns:a16="http://schemas.microsoft.com/office/drawing/2014/main" xmlns="" id="{8959816F-ACD5-364E-8172-9D6010E8B739}"/>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a:extLst>
                    <a:ext uri="{FF2B5EF4-FFF2-40B4-BE49-F238E27FC236}">
                      <a16:creationId xmlns:a16="http://schemas.microsoft.com/office/drawing/2014/main" xmlns="" id="{ACB29089-926A-334F-9C1E-BB40767DCF1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8DD0206A-6231-C04C-811F-905F2FD8B37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93" name="TextBox 192">
                <a:extLst>
                  <a:ext uri="{FF2B5EF4-FFF2-40B4-BE49-F238E27FC236}">
                    <a16:creationId xmlns:a16="http://schemas.microsoft.com/office/drawing/2014/main" xmlns="" id="{4E30B717-C2A2-4048-BCB2-8C934EEA57A9}"/>
                  </a:ext>
                </a:extLst>
              </p:cNvPr>
              <p:cNvSpPr txBox="1"/>
              <p:nvPr/>
            </p:nvSpPr>
            <p:spPr>
              <a:xfrm>
                <a:off x="11851269" y="6576885"/>
                <a:ext cx="2880000" cy="1384995"/>
              </a:xfrm>
              <a:prstGeom prst="rect">
                <a:avLst/>
              </a:prstGeom>
              <a:noFill/>
            </p:spPr>
            <p:txBody>
              <a:bodyPr wrap="square" rtlCol="0">
                <a:spAutoFit/>
              </a:bodyPr>
              <a:lstStyle/>
              <a:p>
                <a:pPr algn="ctr"/>
                <a:r>
                  <a:rPr lang="en-US" sz="2800" dirty="0">
                    <a:latin typeface="Overpass Mono" pitchFamily="49" charset="77"/>
                  </a:rPr>
                  <a:t>Use a virtual assistant</a:t>
                </a:r>
              </a:p>
            </p:txBody>
          </p:sp>
        </p:grpSp>
        <p:grpSp>
          <p:nvGrpSpPr>
            <p:cNvPr id="177" name="Group 176">
              <a:extLst>
                <a:ext uri="{FF2B5EF4-FFF2-40B4-BE49-F238E27FC236}">
                  <a16:creationId xmlns:a16="http://schemas.microsoft.com/office/drawing/2014/main" xmlns="" id="{F51A337B-71C0-3C4D-BFF3-AD718E86374C}"/>
                </a:ext>
              </a:extLst>
            </p:cNvPr>
            <p:cNvGrpSpPr/>
            <p:nvPr/>
          </p:nvGrpSpPr>
          <p:grpSpPr>
            <a:xfrm>
              <a:off x="10983869" y="6560055"/>
              <a:ext cx="3128844" cy="2408844"/>
              <a:chOff x="8955669" y="9465798"/>
              <a:chExt cx="3128844" cy="2408844"/>
            </a:xfrm>
          </p:grpSpPr>
          <p:sp>
            <p:nvSpPr>
              <p:cNvPr id="185" name="Rectangle 184">
                <a:extLst>
                  <a:ext uri="{FF2B5EF4-FFF2-40B4-BE49-F238E27FC236}">
                    <a16:creationId xmlns:a16="http://schemas.microsoft.com/office/drawing/2014/main" xmlns="" id="{9F2F132A-B500-CA4E-BF0C-3FA593428D56}"/>
                  </a:ext>
                </a:extLst>
              </p:cNvPr>
              <p:cNvSpPr/>
              <p:nvPr/>
            </p:nvSpPr>
            <p:spPr>
              <a:xfrm>
                <a:off x="8955669" y="9714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6" name="Group 185">
                <a:extLst>
                  <a:ext uri="{FF2B5EF4-FFF2-40B4-BE49-F238E27FC236}">
                    <a16:creationId xmlns:a16="http://schemas.microsoft.com/office/drawing/2014/main" xmlns="" id="{95E5FC26-6E1A-8443-B028-62F392D29250}"/>
                  </a:ext>
                </a:extLst>
              </p:cNvPr>
              <p:cNvGrpSpPr/>
              <p:nvPr/>
            </p:nvGrpSpPr>
            <p:grpSpPr>
              <a:xfrm>
                <a:off x="11586825" y="9465798"/>
                <a:ext cx="497688" cy="497688"/>
                <a:chOff x="11448333" y="3259976"/>
                <a:chExt cx="497688" cy="497688"/>
              </a:xfrm>
            </p:grpSpPr>
            <p:sp>
              <p:nvSpPr>
                <p:cNvPr id="188" name="Oval 187">
                  <a:extLst>
                    <a:ext uri="{FF2B5EF4-FFF2-40B4-BE49-F238E27FC236}">
                      <a16:creationId xmlns:a16="http://schemas.microsoft.com/office/drawing/2014/main" xmlns="" id="{591B2CC2-39C5-6A48-A432-A7BE027A6AE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Straight Connector 188">
                  <a:extLst>
                    <a:ext uri="{FF2B5EF4-FFF2-40B4-BE49-F238E27FC236}">
                      <a16:creationId xmlns:a16="http://schemas.microsoft.com/office/drawing/2014/main" xmlns="" id="{6AF69DBB-51AB-3548-9026-394616DF058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EDB6E1FC-5BB2-E94D-A028-4AE1D79F27C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87" name="TextBox 186">
                <a:extLst>
                  <a:ext uri="{FF2B5EF4-FFF2-40B4-BE49-F238E27FC236}">
                    <a16:creationId xmlns:a16="http://schemas.microsoft.com/office/drawing/2014/main" xmlns="" id="{307A59FD-9C84-434B-B3C1-69592CB8288E}"/>
                  </a:ext>
                </a:extLst>
              </p:cNvPr>
              <p:cNvSpPr txBox="1"/>
              <p:nvPr/>
            </p:nvSpPr>
            <p:spPr>
              <a:xfrm>
                <a:off x="8955669" y="10132885"/>
                <a:ext cx="2880000" cy="1384995"/>
              </a:xfrm>
              <a:prstGeom prst="rect">
                <a:avLst/>
              </a:prstGeom>
              <a:noFill/>
            </p:spPr>
            <p:txBody>
              <a:bodyPr wrap="square" rtlCol="0">
                <a:spAutoFit/>
              </a:bodyPr>
              <a:lstStyle/>
              <a:p>
                <a:pPr algn="ctr"/>
                <a:r>
                  <a:rPr lang="en-US" sz="2800" dirty="0">
                    <a:latin typeface="Overpass Mono" pitchFamily="49" charset="77"/>
                  </a:rPr>
                  <a:t>Complete online</a:t>
                </a:r>
              </a:p>
              <a:p>
                <a:pPr algn="ctr"/>
                <a:r>
                  <a:rPr lang="en-US" sz="2800" dirty="0">
                    <a:latin typeface="Overpass Mono" pitchFamily="49" charset="77"/>
                  </a:rPr>
                  <a:t>forms</a:t>
                </a:r>
              </a:p>
            </p:txBody>
          </p:sp>
        </p:grpSp>
        <p:grpSp>
          <p:nvGrpSpPr>
            <p:cNvPr id="178" name="Group 177">
              <a:extLst>
                <a:ext uri="{FF2B5EF4-FFF2-40B4-BE49-F238E27FC236}">
                  <a16:creationId xmlns:a16="http://schemas.microsoft.com/office/drawing/2014/main" xmlns="" id="{B0D294F3-287A-C748-9FA9-98ED22F2E156}"/>
                </a:ext>
              </a:extLst>
            </p:cNvPr>
            <p:cNvGrpSpPr/>
            <p:nvPr/>
          </p:nvGrpSpPr>
          <p:grpSpPr>
            <a:xfrm>
              <a:off x="9292809" y="4653087"/>
              <a:ext cx="3128844" cy="2408844"/>
              <a:chOff x="8227535" y="5909798"/>
              <a:chExt cx="3128844" cy="2408844"/>
            </a:xfrm>
          </p:grpSpPr>
          <p:sp>
            <p:nvSpPr>
              <p:cNvPr id="179" name="Rectangle 178">
                <a:extLst>
                  <a:ext uri="{FF2B5EF4-FFF2-40B4-BE49-F238E27FC236}">
                    <a16:creationId xmlns:a16="http://schemas.microsoft.com/office/drawing/2014/main" xmlns="" id="{0D458705-8C56-D04C-928D-AE8699FEFE3F}"/>
                  </a:ext>
                </a:extLst>
              </p:cNvPr>
              <p:cNvSpPr/>
              <p:nvPr/>
            </p:nvSpPr>
            <p:spPr>
              <a:xfrm>
                <a:off x="8227535"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0" name="Group 179">
                <a:extLst>
                  <a:ext uri="{FF2B5EF4-FFF2-40B4-BE49-F238E27FC236}">
                    <a16:creationId xmlns:a16="http://schemas.microsoft.com/office/drawing/2014/main" xmlns="" id="{0130807A-61C0-3348-82B0-3A245A144814}"/>
                  </a:ext>
                </a:extLst>
              </p:cNvPr>
              <p:cNvGrpSpPr/>
              <p:nvPr/>
            </p:nvGrpSpPr>
            <p:grpSpPr>
              <a:xfrm>
                <a:off x="10858691" y="5909798"/>
                <a:ext cx="497688" cy="497688"/>
                <a:chOff x="11448333" y="3259976"/>
                <a:chExt cx="497688" cy="497688"/>
              </a:xfrm>
            </p:grpSpPr>
            <p:sp>
              <p:nvSpPr>
                <p:cNvPr id="182" name="Oval 181">
                  <a:extLst>
                    <a:ext uri="{FF2B5EF4-FFF2-40B4-BE49-F238E27FC236}">
                      <a16:creationId xmlns:a16="http://schemas.microsoft.com/office/drawing/2014/main" xmlns="" id="{5F1A670B-56E6-1749-9B4F-CBB1902CB267}"/>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Connector 182">
                  <a:extLst>
                    <a:ext uri="{FF2B5EF4-FFF2-40B4-BE49-F238E27FC236}">
                      <a16:creationId xmlns:a16="http://schemas.microsoft.com/office/drawing/2014/main" xmlns="" id="{0F0464DC-FB90-8F45-8910-24478161B72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D2BDB3D8-2C63-6A41-A8E0-100B9662A5D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81" name="TextBox 180">
                <a:extLst>
                  <a:ext uri="{FF2B5EF4-FFF2-40B4-BE49-F238E27FC236}">
                    <a16:creationId xmlns:a16="http://schemas.microsoft.com/office/drawing/2014/main" xmlns="" id="{01835DAC-95E0-2E47-B36D-B11E0A5427DB}"/>
                  </a:ext>
                </a:extLst>
              </p:cNvPr>
              <p:cNvSpPr txBox="1"/>
              <p:nvPr/>
            </p:nvSpPr>
            <p:spPr>
              <a:xfrm>
                <a:off x="8227535" y="6792330"/>
                <a:ext cx="2880000" cy="954107"/>
              </a:xfrm>
              <a:prstGeom prst="rect">
                <a:avLst/>
              </a:prstGeom>
              <a:noFill/>
            </p:spPr>
            <p:txBody>
              <a:bodyPr wrap="square" rtlCol="0">
                <a:spAutoFit/>
              </a:bodyPr>
              <a:lstStyle/>
              <a:p>
                <a:pPr algn="ctr"/>
                <a:r>
                  <a:rPr lang="en-US" sz="2800" dirty="0">
                    <a:latin typeface="Overpass Mono" pitchFamily="49" charset="77"/>
                  </a:rPr>
                  <a:t>Use loyalty cards</a:t>
                </a:r>
              </a:p>
            </p:txBody>
          </p:sp>
        </p:grpSp>
      </p:grpSp>
      <p:sp>
        <p:nvSpPr>
          <p:cNvPr id="89" name="Rectangle 88">
            <a:extLst>
              <a:ext uri="{FF2B5EF4-FFF2-40B4-BE49-F238E27FC236}">
                <a16:creationId xmlns:a16="http://schemas.microsoft.com/office/drawing/2014/main" xmlns="" id="{2D262B89-3141-884B-B579-96ED8694EDD7}"/>
              </a:ext>
            </a:extLst>
          </p:cNvPr>
          <p:cNvSpPr/>
          <p:nvPr/>
        </p:nvSpPr>
        <p:spPr>
          <a:xfrm>
            <a:off x="-10898"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xmlns="" id="{D7850983-2C59-2945-8C97-DAB6E9FF320D}"/>
              </a:ext>
            </a:extLst>
          </p:cNvPr>
          <p:cNvGrpSpPr/>
          <p:nvPr/>
        </p:nvGrpSpPr>
        <p:grpSpPr>
          <a:xfrm>
            <a:off x="2465806" y="2471814"/>
            <a:ext cx="11155513" cy="4281677"/>
            <a:chOff x="2465806" y="2471814"/>
            <a:chExt cx="11155513" cy="4281677"/>
          </a:xfrm>
        </p:grpSpPr>
        <p:sp>
          <p:nvSpPr>
            <p:cNvPr id="91" name="Rectangle 90">
              <a:extLst>
                <a:ext uri="{FF2B5EF4-FFF2-40B4-BE49-F238E27FC236}">
                  <a16:creationId xmlns:a16="http://schemas.microsoft.com/office/drawing/2014/main" xmlns="" id="{48C999DC-86AE-5B41-8EA1-81E27431487B}"/>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xmlns="" id="{5E43A784-2F30-5B40-BF91-269E7BCD117D}"/>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Placeholder 9">
              <a:extLst>
                <a:ext uri="{FF2B5EF4-FFF2-40B4-BE49-F238E27FC236}">
                  <a16:creationId xmlns:a16="http://schemas.microsoft.com/office/drawing/2014/main" xmlns="" id="{4976B89B-68AA-474D-B125-70F910488D45}"/>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94" name="Group 93">
              <a:extLst>
                <a:ext uri="{FF2B5EF4-FFF2-40B4-BE49-F238E27FC236}">
                  <a16:creationId xmlns:a16="http://schemas.microsoft.com/office/drawing/2014/main" xmlns="" id="{E02710A7-13C2-6F4D-9891-33B4197BBD85}"/>
                </a:ext>
              </a:extLst>
            </p:cNvPr>
            <p:cNvGrpSpPr/>
            <p:nvPr/>
          </p:nvGrpSpPr>
          <p:grpSpPr>
            <a:xfrm>
              <a:off x="2588325" y="2559452"/>
              <a:ext cx="366748" cy="366748"/>
              <a:chOff x="2118558" y="2663960"/>
              <a:chExt cx="366748" cy="366748"/>
            </a:xfrm>
          </p:grpSpPr>
          <p:sp>
            <p:nvSpPr>
              <p:cNvPr id="101" name="Rectangle 100">
                <a:extLst>
                  <a:ext uri="{FF2B5EF4-FFF2-40B4-BE49-F238E27FC236}">
                    <a16:creationId xmlns:a16="http://schemas.microsoft.com/office/drawing/2014/main" xmlns="" id="{F5A456DA-5FD6-9B4D-9665-9DD03301F41E}"/>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 name="Straight Connector 101">
                <a:extLst>
                  <a:ext uri="{FF2B5EF4-FFF2-40B4-BE49-F238E27FC236}">
                    <a16:creationId xmlns:a16="http://schemas.microsoft.com/office/drawing/2014/main" xmlns="" id="{308A6EDD-E603-3441-ADD2-5B65E4C0CA81}"/>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xmlns="" id="{FF272002-D323-4044-9C5B-77001BB5DCD7}"/>
                </a:ext>
              </a:extLst>
            </p:cNvPr>
            <p:cNvGrpSpPr/>
            <p:nvPr/>
          </p:nvGrpSpPr>
          <p:grpSpPr>
            <a:xfrm>
              <a:off x="12721193" y="2565426"/>
              <a:ext cx="776902" cy="366748"/>
              <a:chOff x="10581098" y="2669934"/>
              <a:chExt cx="776902" cy="366748"/>
            </a:xfrm>
          </p:grpSpPr>
          <p:sp>
            <p:nvSpPr>
              <p:cNvPr id="97" name="Rectangle 96">
                <a:extLst>
                  <a:ext uri="{FF2B5EF4-FFF2-40B4-BE49-F238E27FC236}">
                    <a16:creationId xmlns:a16="http://schemas.microsoft.com/office/drawing/2014/main" xmlns="" id="{95F80846-20CC-A645-A40E-574085EAEBED}"/>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xmlns="" id="{CCB0F72D-71ED-774E-8C93-9E2ADAD123CC}"/>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riangle 98">
                <a:extLst>
                  <a:ext uri="{FF2B5EF4-FFF2-40B4-BE49-F238E27FC236}">
                    <a16:creationId xmlns:a16="http://schemas.microsoft.com/office/drawing/2014/main" xmlns="" id="{12FE25B4-BFDD-AF48-9094-611E01FF5298}"/>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iangle 99">
                <a:extLst>
                  <a:ext uri="{FF2B5EF4-FFF2-40B4-BE49-F238E27FC236}">
                    <a16:creationId xmlns:a16="http://schemas.microsoft.com/office/drawing/2014/main" xmlns="" id="{13EA196D-0BEE-854B-BFA4-291941C265CE}"/>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12">
              <a:extLst>
                <a:ext uri="{FF2B5EF4-FFF2-40B4-BE49-F238E27FC236}">
                  <a16:creationId xmlns:a16="http://schemas.microsoft.com/office/drawing/2014/main" xmlns="" id="{3CAE08F7-DF0E-B848-8E13-B42A03D866A9}"/>
                </a:ext>
              </a:extLst>
            </p:cNvPr>
            <p:cNvSpPr txBox="1">
              <a:spLocks/>
            </p:cNvSpPr>
            <p:nvPr/>
          </p:nvSpPr>
          <p:spPr>
            <a:xfrm>
              <a:off x="3083512" y="405794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a:t>
              </a:r>
              <a:r>
                <a:rPr lang="en-GB" sz="2400" dirty="0">
                  <a:solidFill>
                    <a:srgbClr val="019967"/>
                  </a:solidFill>
                </a:rPr>
                <a:t>type</a:t>
              </a:r>
              <a:r>
                <a:rPr lang="en-GB" sz="2400" b="0" dirty="0">
                  <a:solidFill>
                    <a:srgbClr val="019967"/>
                  </a:solidFill>
                </a:rPr>
                <a:t> of personal data can be collected from these activities? </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Complete the worksheet.</a:t>
              </a:r>
            </a:p>
          </p:txBody>
        </p:sp>
      </p:grpSp>
    </p:spTree>
    <p:extLst>
      <p:ext uri="{BB962C8B-B14F-4D97-AF65-F5344CB8AC3E}">
        <p14:creationId xmlns:p14="http://schemas.microsoft.com/office/powerpoint/2010/main" val="32788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53" presetClass="entr" presetSubtype="16"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 calcmode="lin" valueType="num">
                                      <p:cBhvr>
                                        <p:cTn id="10" dur="500" fill="hold"/>
                                        <p:tgtEl>
                                          <p:spTgt spid="90"/>
                                        </p:tgtEl>
                                        <p:attrNameLst>
                                          <p:attrName>ppt_w</p:attrName>
                                        </p:attrNameLst>
                                      </p:cBhvr>
                                      <p:tavLst>
                                        <p:tav tm="0">
                                          <p:val>
                                            <p:fltVal val="0"/>
                                          </p:val>
                                        </p:tav>
                                        <p:tav tm="100000">
                                          <p:val>
                                            <p:strVal val="#ppt_w"/>
                                          </p:val>
                                        </p:tav>
                                      </p:tavLst>
                                    </p:anim>
                                    <p:anim calcmode="lin" valueType="num">
                                      <p:cBhvr>
                                        <p:cTn id="11" dur="500" fill="hold"/>
                                        <p:tgtEl>
                                          <p:spTgt spid="90"/>
                                        </p:tgtEl>
                                        <p:attrNameLst>
                                          <p:attrName>ppt_h</p:attrName>
                                        </p:attrNameLst>
                                      </p:cBhvr>
                                      <p:tavLst>
                                        <p:tav tm="0">
                                          <p:val>
                                            <p:fltVal val="0"/>
                                          </p:val>
                                        </p:tav>
                                        <p:tav tm="100000">
                                          <p:val>
                                            <p:strVal val="#ppt_h"/>
                                          </p:val>
                                        </p:tav>
                                      </p:tavLst>
                                    </p:anim>
                                    <p:animEffect transition="in" filter="fade">
                                      <p:cBhvr>
                                        <p:cTn id="1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bfc18c49-0394-481a-ba4a-a4ceacd0e392" ContentTypeId="0x01010020270C6529EA0544B2EFE190A98965FDE8"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Year xmlns="6495cd43-30b7-45da-972d-05dc6321e6bd">2019</Year>
    <Email_x0020_Date xmlns="6495cd43-30b7-45da-972d-05dc6321e6bd" xsi:nil="true"/>
    <Campaign_x0020_Area xmlns="6495cd43-30b7-45da-972d-05dc6321e6bd" xsi:nil="true"/>
    <DLCPolicyLabelLock xmlns="6495cd43-30b7-45da-972d-05dc6321e6bd" xsi:nil="true"/>
    <Campaign_x0020_Name xmlns="6495cd43-30b7-45da-972d-05dc6321e6bd">EdComs / Your Data Matters - school resources project</Campaign_x0020_Name>
    <Comms_x0020_Status xmlns="6495cd43-30b7-45da-972d-05dc6321e6bd" xsi:nil="true"/>
    <TaxCatchAll xmlns="6495cd43-30b7-45da-972d-05dc6321e6bd"/>
    <_dlc_DocId xmlns="6495cd43-30b7-45da-972d-05dc6321e6bd">CORP-1839991324-2037</_dlc_DocId>
    <_dlc_DocIdUrl xmlns="6495cd43-30b7-45da-972d-05dc6321e6bd">
      <Url>https://edrm/sites/corp/Comms/ExtComms/_layouts/15/DocIdRedir.aspx?ID=CORP-1839991324-2037</Url>
      <Description>CORP-1839991324-2037</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7d4014d4b100c0df6e0b6bc578a9572d">
  <xsd:schema xmlns:xsd="http://www.w3.org/2001/XMLSchema" xmlns:xs="http://www.w3.org/2001/XMLSchema" xmlns:p="http://schemas.microsoft.com/office/2006/metadata/properties" xmlns:ns2="6495cd43-30b7-45da-972d-05dc6321e6bd" targetNamespace="http://schemas.microsoft.com/office/2006/metadata/properties" ma:root="true" ma:fieldsID="45bae9b9e56f8876096332f13d8e9983"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1"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029B6B-03D9-4704-9149-F174B1DB4694}">
  <ds:schemaRefs>
    <ds:schemaRef ds:uri="Microsoft.SharePoint.Taxonomy.ContentTypeSync"/>
  </ds:schemaRefs>
</ds:datastoreItem>
</file>

<file path=customXml/itemProps2.xml><?xml version="1.0" encoding="utf-8"?>
<ds:datastoreItem xmlns:ds="http://schemas.openxmlformats.org/officeDocument/2006/customXml" ds:itemID="{74840E76-EBBA-42A4-B8C8-972E050856FC}">
  <ds:schemaRefs>
    <ds:schemaRef ds:uri="http://schemas.microsoft.com/sharepoint/v3/contenttype/forms"/>
  </ds:schemaRefs>
</ds:datastoreItem>
</file>

<file path=customXml/itemProps3.xml><?xml version="1.0" encoding="utf-8"?>
<ds:datastoreItem xmlns:ds="http://schemas.openxmlformats.org/officeDocument/2006/customXml" ds:itemID="{9A29F440-2BF2-4485-9959-501B0C245E68}">
  <ds:schemaRefs>
    <ds:schemaRef ds:uri="http://schemas.microsoft.com/sharepoint/events"/>
  </ds:schemaRefs>
</ds:datastoreItem>
</file>

<file path=customXml/itemProps4.xml><?xml version="1.0" encoding="utf-8"?>
<ds:datastoreItem xmlns:ds="http://schemas.openxmlformats.org/officeDocument/2006/customXml" ds:itemID="{671179A7-1B90-4D16-9937-7521E56E7D24}">
  <ds:schemaRefs>
    <ds:schemaRef ds:uri="http://schemas.microsoft.com/office/2006/metadata/properties"/>
    <ds:schemaRef ds:uri="http://purl.org/dc/dcmitype/"/>
    <ds:schemaRef ds:uri="http://purl.org/dc/elements/1.1/"/>
    <ds:schemaRef ds:uri="http://schemas.microsoft.com/office/2006/documentManagement/types"/>
    <ds:schemaRef ds:uri="6495cd43-30b7-45da-972d-05dc6321e6bd"/>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5.xml><?xml version="1.0" encoding="utf-8"?>
<ds:datastoreItem xmlns:ds="http://schemas.openxmlformats.org/officeDocument/2006/customXml" ds:itemID="{92E47750-89A5-4FF8-AE4C-7CFDC0D56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5cd43-30b7-45da-972d-05dc6321e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3238</Words>
  <Application>Microsoft Office PowerPoint</Application>
  <PresentationFormat>Custom</PresentationFormat>
  <Paragraphs>372</Paragraphs>
  <Slides>22</Slides>
  <Notes>22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Century Gothic</vt:lpstr>
      <vt:lpstr>Wingdings</vt:lpstr>
      <vt:lpstr>Overpass Mono</vt:lpstr>
      <vt:lpstr>Calibri</vt:lpstr>
      <vt:lpstr>Verdana</vt:lpstr>
      <vt:lpstr>Helvetica Neue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Admin</cp:lastModifiedBy>
  <cp:revision>284</cp:revision>
  <dcterms:created xsi:type="dcterms:W3CDTF">2019-10-24T14:49:16Z</dcterms:created>
  <dcterms:modified xsi:type="dcterms:W3CDTF">2021-07-12T09:00:11Z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6b20f6b2-c45a-4e55-9ac8-12359d9cc20a</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