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0"/>
  </p:notesMasterIdLst>
  <p:sldIdLst>
    <p:sldId id="305" r:id="rId5"/>
    <p:sldId id="295" r:id="rId6"/>
    <p:sldId id="283" r:id="rId7"/>
    <p:sldId id="367" r:id="rId8"/>
    <p:sldId id="261" r:id="rId9"/>
    <p:sldId id="368" r:id="rId10"/>
    <p:sldId id="347" r:id="rId11"/>
    <p:sldId id="363" r:id="rId12"/>
    <p:sldId id="362" r:id="rId13"/>
    <p:sldId id="349" r:id="rId14"/>
    <p:sldId id="364" r:id="rId15"/>
    <p:sldId id="350" r:id="rId16"/>
    <p:sldId id="351" r:id="rId17"/>
    <p:sldId id="365" r:id="rId18"/>
    <p:sldId id="352" r:id="rId19"/>
    <p:sldId id="354" r:id="rId20"/>
    <p:sldId id="280" r:id="rId21"/>
    <p:sldId id="259" r:id="rId22"/>
    <p:sldId id="369" r:id="rId23"/>
    <p:sldId id="337" r:id="rId24"/>
    <p:sldId id="285" r:id="rId25"/>
    <p:sldId id="324" r:id="rId26"/>
    <p:sldId id="330" r:id="rId27"/>
    <p:sldId id="336" r:id="rId28"/>
    <p:sldId id="358" r:id="rId29"/>
    <p:sldId id="325" r:id="rId30"/>
    <p:sldId id="326" r:id="rId31"/>
    <p:sldId id="328" r:id="rId32"/>
    <p:sldId id="329" r:id="rId33"/>
    <p:sldId id="272" r:id="rId34"/>
    <p:sldId id="359" r:id="rId35"/>
    <p:sldId id="327" r:id="rId36"/>
    <p:sldId id="332" r:id="rId37"/>
    <p:sldId id="317" r:id="rId38"/>
    <p:sldId id="370" r:id="rId39"/>
    <p:sldId id="341" r:id="rId40"/>
    <p:sldId id="360" r:id="rId41"/>
    <p:sldId id="340" r:id="rId42"/>
    <p:sldId id="342" r:id="rId43"/>
    <p:sldId id="361" r:id="rId44"/>
    <p:sldId id="345" r:id="rId45"/>
    <p:sldId id="346" r:id="rId46"/>
    <p:sldId id="355" r:id="rId47"/>
    <p:sldId id="366" r:id="rId48"/>
    <p:sldId id="291"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0">
          <p15:clr>
            <a:srgbClr val="A4A3A4"/>
          </p15:clr>
        </p15:guide>
        <p15:guide id="2" orient="horz" pos="427">
          <p15:clr>
            <a:srgbClr val="A4A3A4"/>
          </p15:clr>
        </p15:guide>
        <p15:guide id="3" orient="horz" pos="804">
          <p15:clr>
            <a:srgbClr val="A4A3A4"/>
          </p15:clr>
        </p15:guide>
        <p15:guide id="4" orient="horz" pos="3241">
          <p15:clr>
            <a:srgbClr val="A4A3A4"/>
          </p15:clr>
        </p15:guide>
        <p15:guide id="5" pos="243">
          <p15:clr>
            <a:srgbClr val="A4A3A4"/>
          </p15:clr>
        </p15:guide>
        <p15:guide id="6" pos="5541">
          <p15:clr>
            <a:srgbClr val="A4A3A4"/>
          </p15:clr>
        </p15:guide>
        <p15:guide id="7" pos="2859">
          <p15:clr>
            <a:srgbClr val="A4A3A4"/>
          </p15:clr>
        </p15:guide>
        <p15:guide id="8" pos="842">
          <p15:clr>
            <a:srgbClr val="A4A3A4"/>
          </p15:clr>
        </p15:guide>
        <p15:guide id="9" pos="1396">
          <p15:clr>
            <a:srgbClr val="A4A3A4"/>
          </p15:clr>
        </p15:guide>
        <p15:guide id="10" orient="horz" pos="1659">
          <p15:clr>
            <a:srgbClr val="A4A3A4"/>
          </p15:clr>
        </p15:guide>
        <p15:guide id="11" pos="3543">
          <p15:clr>
            <a:srgbClr val="A4A3A4"/>
          </p15:clr>
        </p15:guide>
        <p15:guide id="12" pos="14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Murray" initials="MM" lastIdx="5" clrIdx="0">
    <p:extLst>
      <p:ext uri="{19B8F6BF-5375-455C-9EA6-DF929625EA0E}">
        <p15:presenceInfo xmlns:p15="http://schemas.microsoft.com/office/powerpoint/2012/main" userId="S::michael.murray@ico.org.uk::69ff0ab2-bd3e-4b0c-8325-954fbfae95b9" providerId="AD"/>
      </p:ext>
    </p:extLst>
  </p:cmAuthor>
  <p:cmAuthor id="2" name="Jacob Ohrvik-Stott" initials="JOS" lastIdx="19" clrIdx="1">
    <p:extLst>
      <p:ext uri="{19B8F6BF-5375-455C-9EA6-DF929625EA0E}">
        <p15:presenceInfo xmlns:p15="http://schemas.microsoft.com/office/powerpoint/2012/main" userId="S::jacob.ohrvik-stott@ico.org.uk::e6a29746-b6a5-41c3-8d28-a8842d866302" providerId="AD"/>
      </p:ext>
    </p:extLst>
  </p:cmAuthor>
  <p:cmAuthor id="3" name="Jo Pedder" initials="JP" lastIdx="3" clrIdx="2">
    <p:extLst>
      <p:ext uri="{19B8F6BF-5375-455C-9EA6-DF929625EA0E}">
        <p15:presenceInfo xmlns:p15="http://schemas.microsoft.com/office/powerpoint/2012/main" userId="S::Jo.Pedder@ico.org.uk::21951154-2be6-47ac-8b9d-e63666387a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BCD7"/>
    <a:srgbClr val="00853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snapToGrid="0">
      <p:cViewPr varScale="1">
        <p:scale>
          <a:sx n="101" d="100"/>
          <a:sy n="101" d="100"/>
        </p:scale>
        <p:origin x="513" y="48"/>
      </p:cViewPr>
      <p:guideLst>
        <p:guide orient="horz" pos="4030"/>
        <p:guide orient="horz" pos="427"/>
        <p:guide orient="horz" pos="804"/>
        <p:guide orient="horz" pos="3241"/>
        <p:guide pos="243"/>
        <p:guide pos="5541"/>
        <p:guide pos="2859"/>
        <p:guide pos="842"/>
        <p:guide pos="1396"/>
        <p:guide orient="horz" pos="1659"/>
        <p:guide pos="3543"/>
        <p:guide pos="14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7E3E4-2ABA-4D05-94CB-86B52E72622E}" type="datetimeFigureOut">
              <a:rPr lang="en-GB" smtClean="0"/>
              <a:t>17/05/2021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36A02C-A037-4CD4-B414-B88BEDE165FF}" type="slidenum">
              <a:rPr lang="en-GB" smtClean="0"/>
              <a:t>‹#›</a:t>
            </a:fld>
            <a:endParaRPr lang="en-GB"/>
          </a:p>
        </p:txBody>
      </p:sp>
    </p:spTree>
    <p:extLst>
      <p:ext uri="{BB962C8B-B14F-4D97-AF65-F5344CB8AC3E}">
        <p14:creationId xmlns:p14="http://schemas.microsoft.com/office/powerpoint/2010/main" val="3887903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F40E33F4-1D77-4BBD-B7F0-81F2AEDB7013}" type="slidenum">
              <a:rPr lang="en-US" altLang="en-US" sz="1200" smtClean="0"/>
              <a:pPr/>
              <a:t>1</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When you have inserted a picture, click the picture, go to format (top menu bar), click, then click ‘send backwards’ until the picture</a:t>
            </a:r>
            <a:r>
              <a:rPr lang="en-GB" baseline="0"/>
              <a:t> is at the back of the speech bubble. </a:t>
            </a:r>
          </a:p>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20</a:t>
            </a:fld>
            <a:endParaRPr lang="en-GB"/>
          </a:p>
        </p:txBody>
      </p:sp>
    </p:spTree>
    <p:extLst>
      <p:ext uri="{BB962C8B-B14F-4D97-AF65-F5344CB8AC3E}">
        <p14:creationId xmlns:p14="http://schemas.microsoft.com/office/powerpoint/2010/main" val="4171001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22</a:t>
            </a:fld>
            <a:endParaRPr lang="en-GB"/>
          </a:p>
        </p:txBody>
      </p:sp>
    </p:spTree>
    <p:extLst>
      <p:ext uri="{BB962C8B-B14F-4D97-AF65-F5344CB8AC3E}">
        <p14:creationId xmlns:p14="http://schemas.microsoft.com/office/powerpoint/2010/main" val="2076410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23</a:t>
            </a:fld>
            <a:endParaRPr lang="en-GB"/>
          </a:p>
        </p:txBody>
      </p:sp>
    </p:spTree>
    <p:extLst>
      <p:ext uri="{BB962C8B-B14F-4D97-AF65-F5344CB8AC3E}">
        <p14:creationId xmlns:p14="http://schemas.microsoft.com/office/powerpoint/2010/main" val="3142469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When you have inserted a picture, click the picture, go to format (top menu bar), click, then click ‘send backwards’ until the picture</a:t>
            </a:r>
            <a:r>
              <a:rPr lang="en-GB" baseline="0"/>
              <a:t> is at the back of the speech bubble. </a:t>
            </a:r>
          </a:p>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24</a:t>
            </a:fld>
            <a:endParaRPr lang="en-GB"/>
          </a:p>
        </p:txBody>
      </p:sp>
    </p:spTree>
    <p:extLst>
      <p:ext uri="{BB962C8B-B14F-4D97-AF65-F5344CB8AC3E}">
        <p14:creationId xmlns:p14="http://schemas.microsoft.com/office/powerpoint/2010/main" val="3929280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26</a:t>
            </a:fld>
            <a:endParaRPr lang="en-GB"/>
          </a:p>
        </p:txBody>
      </p:sp>
    </p:spTree>
    <p:extLst>
      <p:ext uri="{BB962C8B-B14F-4D97-AF65-F5344CB8AC3E}">
        <p14:creationId xmlns:p14="http://schemas.microsoft.com/office/powerpoint/2010/main" val="505304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27</a:t>
            </a:fld>
            <a:endParaRPr lang="en-GB"/>
          </a:p>
        </p:txBody>
      </p:sp>
    </p:spTree>
    <p:extLst>
      <p:ext uri="{BB962C8B-B14F-4D97-AF65-F5344CB8AC3E}">
        <p14:creationId xmlns:p14="http://schemas.microsoft.com/office/powerpoint/2010/main" val="33496217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28</a:t>
            </a:fld>
            <a:endParaRPr lang="en-GB"/>
          </a:p>
        </p:txBody>
      </p:sp>
    </p:spTree>
    <p:extLst>
      <p:ext uri="{BB962C8B-B14F-4D97-AF65-F5344CB8AC3E}">
        <p14:creationId xmlns:p14="http://schemas.microsoft.com/office/powerpoint/2010/main" val="3502089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29</a:t>
            </a:fld>
            <a:endParaRPr lang="en-GB"/>
          </a:p>
        </p:txBody>
      </p:sp>
    </p:spTree>
    <p:extLst>
      <p:ext uri="{BB962C8B-B14F-4D97-AF65-F5344CB8AC3E}">
        <p14:creationId xmlns:p14="http://schemas.microsoft.com/office/powerpoint/2010/main" val="74259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When you have inserted a picture, click the picture, go to format (top menu bar), click, then click ‘send backwards’ until the picture</a:t>
            </a:r>
            <a:r>
              <a:rPr lang="en-GB" baseline="0"/>
              <a:t> is at the back of the speech bubble. </a:t>
            </a:r>
          </a:p>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30</a:t>
            </a:fld>
            <a:endParaRPr lang="en-GB"/>
          </a:p>
        </p:txBody>
      </p:sp>
    </p:spTree>
    <p:extLst>
      <p:ext uri="{BB962C8B-B14F-4D97-AF65-F5344CB8AC3E}">
        <p14:creationId xmlns:p14="http://schemas.microsoft.com/office/powerpoint/2010/main" val="39292806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32</a:t>
            </a:fld>
            <a:endParaRPr lang="en-GB"/>
          </a:p>
        </p:txBody>
      </p:sp>
    </p:spTree>
    <p:extLst>
      <p:ext uri="{BB962C8B-B14F-4D97-AF65-F5344CB8AC3E}">
        <p14:creationId xmlns:p14="http://schemas.microsoft.com/office/powerpoint/2010/main" val="1316223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5</a:t>
            </a:fld>
            <a:endParaRPr lang="en-GB"/>
          </a:p>
        </p:txBody>
      </p:sp>
    </p:spTree>
    <p:extLst>
      <p:ext uri="{BB962C8B-B14F-4D97-AF65-F5344CB8AC3E}">
        <p14:creationId xmlns:p14="http://schemas.microsoft.com/office/powerpoint/2010/main" val="22388272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33</a:t>
            </a:fld>
            <a:endParaRPr lang="en-GB"/>
          </a:p>
        </p:txBody>
      </p:sp>
    </p:spTree>
    <p:extLst>
      <p:ext uri="{BB962C8B-B14F-4D97-AF65-F5344CB8AC3E}">
        <p14:creationId xmlns:p14="http://schemas.microsoft.com/office/powerpoint/2010/main" val="3229995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36</a:t>
            </a:fld>
            <a:endParaRPr lang="en-GB"/>
          </a:p>
        </p:txBody>
      </p:sp>
    </p:spTree>
    <p:extLst>
      <p:ext uri="{BB962C8B-B14F-4D97-AF65-F5344CB8AC3E}">
        <p14:creationId xmlns:p14="http://schemas.microsoft.com/office/powerpoint/2010/main" val="2929262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38</a:t>
            </a:fld>
            <a:endParaRPr lang="en-GB"/>
          </a:p>
        </p:txBody>
      </p:sp>
    </p:spTree>
    <p:extLst>
      <p:ext uri="{BB962C8B-B14F-4D97-AF65-F5344CB8AC3E}">
        <p14:creationId xmlns:p14="http://schemas.microsoft.com/office/powerpoint/2010/main" val="262908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39</a:t>
            </a:fld>
            <a:endParaRPr lang="en-GB"/>
          </a:p>
        </p:txBody>
      </p:sp>
    </p:spTree>
    <p:extLst>
      <p:ext uri="{BB962C8B-B14F-4D97-AF65-F5344CB8AC3E}">
        <p14:creationId xmlns:p14="http://schemas.microsoft.com/office/powerpoint/2010/main" val="12298350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41</a:t>
            </a:fld>
            <a:endParaRPr lang="en-GB"/>
          </a:p>
        </p:txBody>
      </p:sp>
    </p:spTree>
    <p:extLst>
      <p:ext uri="{BB962C8B-B14F-4D97-AF65-F5344CB8AC3E}">
        <p14:creationId xmlns:p14="http://schemas.microsoft.com/office/powerpoint/2010/main" val="26736011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42</a:t>
            </a:fld>
            <a:endParaRPr lang="en-GB"/>
          </a:p>
        </p:txBody>
      </p:sp>
    </p:spTree>
    <p:extLst>
      <p:ext uri="{BB962C8B-B14F-4D97-AF65-F5344CB8AC3E}">
        <p14:creationId xmlns:p14="http://schemas.microsoft.com/office/powerpoint/2010/main" val="3678058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When you have inserted a picture, click the picture, go to format (top menu bar), click, then click ‘send backwards’ until the picture</a:t>
            </a:r>
            <a:r>
              <a:rPr lang="en-GB" baseline="0"/>
              <a:t> is at the back of the speech bubble. </a:t>
            </a:r>
          </a:p>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7</a:t>
            </a:fld>
            <a:endParaRPr lang="en-GB"/>
          </a:p>
        </p:txBody>
      </p:sp>
    </p:spTree>
    <p:extLst>
      <p:ext uri="{BB962C8B-B14F-4D97-AF65-F5344CB8AC3E}">
        <p14:creationId xmlns:p14="http://schemas.microsoft.com/office/powerpoint/2010/main" val="3227929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CD36A02C-A037-4CD4-B414-B88BEDE165FF}" type="slidenum">
              <a:rPr lang="en-GB" smtClean="0"/>
              <a:t>9</a:t>
            </a:fld>
            <a:endParaRPr lang="en-GB"/>
          </a:p>
        </p:txBody>
      </p:sp>
    </p:spTree>
    <p:extLst>
      <p:ext uri="{BB962C8B-B14F-4D97-AF65-F5344CB8AC3E}">
        <p14:creationId xmlns:p14="http://schemas.microsoft.com/office/powerpoint/2010/main" val="2306131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you have inserted a picture, click the picture, go to format (top menu bar), click, then click ‘send backwards’ until the picture</a:t>
            </a:r>
            <a:r>
              <a:rPr lang="en-GB" baseline="0" dirty="0"/>
              <a:t> is at the back of the speech bubble. </a:t>
            </a:r>
          </a:p>
          <a:p>
            <a:endParaRPr lang="en-GB" dirty="0"/>
          </a:p>
        </p:txBody>
      </p:sp>
      <p:sp>
        <p:nvSpPr>
          <p:cNvPr id="4" name="Slide Number Placeholder 3"/>
          <p:cNvSpPr>
            <a:spLocks noGrp="1"/>
          </p:cNvSpPr>
          <p:nvPr>
            <p:ph type="sldNum" sz="quarter" idx="10"/>
          </p:nvPr>
        </p:nvSpPr>
        <p:spPr/>
        <p:txBody>
          <a:bodyPr/>
          <a:lstStyle/>
          <a:p>
            <a:fld id="{CD36A02C-A037-4CD4-B414-B88BEDE165FF}" type="slidenum">
              <a:rPr lang="en-GB" smtClean="0"/>
              <a:t>10</a:t>
            </a:fld>
            <a:endParaRPr lang="en-GB"/>
          </a:p>
        </p:txBody>
      </p:sp>
    </p:spTree>
    <p:extLst>
      <p:ext uri="{BB962C8B-B14F-4D97-AF65-F5344CB8AC3E}">
        <p14:creationId xmlns:p14="http://schemas.microsoft.com/office/powerpoint/2010/main" val="443622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sz="1200"/>
            </a:br>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12</a:t>
            </a:fld>
            <a:endParaRPr lang="en-GB"/>
          </a:p>
        </p:txBody>
      </p:sp>
    </p:spTree>
    <p:extLst>
      <p:ext uri="{BB962C8B-B14F-4D97-AF65-F5344CB8AC3E}">
        <p14:creationId xmlns:p14="http://schemas.microsoft.com/office/powerpoint/2010/main" val="3740444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When you have inserted a picture, click the picture, go to format (top menu bar), click, then click ‘send backwards’ until the picture</a:t>
            </a:r>
            <a:r>
              <a:rPr lang="en-GB" baseline="0"/>
              <a:t> is at the back of the speech bubble. </a:t>
            </a:r>
          </a:p>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13</a:t>
            </a:fld>
            <a:endParaRPr lang="en-GB"/>
          </a:p>
        </p:txBody>
      </p:sp>
    </p:spTree>
    <p:extLst>
      <p:ext uri="{BB962C8B-B14F-4D97-AF65-F5344CB8AC3E}">
        <p14:creationId xmlns:p14="http://schemas.microsoft.com/office/powerpoint/2010/main" val="1259493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D36A02C-A037-4CD4-B414-B88BEDE165FF}" type="slidenum">
              <a:rPr lang="en-GB" smtClean="0"/>
              <a:t>15</a:t>
            </a:fld>
            <a:endParaRPr lang="en-GB"/>
          </a:p>
        </p:txBody>
      </p:sp>
    </p:spTree>
    <p:extLst>
      <p:ext uri="{BB962C8B-B14F-4D97-AF65-F5344CB8AC3E}">
        <p14:creationId xmlns:p14="http://schemas.microsoft.com/office/powerpoint/2010/main" val="3271291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When you have inserted a picture, click the picture, go to format (top menu bar), click, then click ‘send backwards’ until the picture</a:t>
            </a:r>
            <a:r>
              <a:rPr lang="en-GB" baseline="0"/>
              <a:t> is at the back of the speech bubble. </a:t>
            </a:r>
          </a:p>
          <a:p>
            <a:endParaRPr lang="en-GB"/>
          </a:p>
        </p:txBody>
      </p:sp>
      <p:sp>
        <p:nvSpPr>
          <p:cNvPr id="4" name="Slide Number Placeholder 3"/>
          <p:cNvSpPr>
            <a:spLocks noGrp="1"/>
          </p:cNvSpPr>
          <p:nvPr>
            <p:ph type="sldNum" sz="quarter" idx="10"/>
          </p:nvPr>
        </p:nvSpPr>
        <p:spPr/>
        <p:txBody>
          <a:bodyPr/>
          <a:lstStyle/>
          <a:p>
            <a:fld id="{CD36A02C-A037-4CD4-B414-B88BEDE165FF}" type="slidenum">
              <a:rPr lang="en-GB" smtClean="0"/>
              <a:t>16</a:t>
            </a:fld>
            <a:endParaRPr lang="en-GB"/>
          </a:p>
        </p:txBody>
      </p:sp>
    </p:spTree>
    <p:extLst>
      <p:ext uri="{BB962C8B-B14F-4D97-AF65-F5344CB8AC3E}">
        <p14:creationId xmlns:p14="http://schemas.microsoft.com/office/powerpoint/2010/main" val="351977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Green">
    <p:spTree>
      <p:nvGrpSpPr>
        <p:cNvPr id="1" name=""/>
        <p:cNvGrpSpPr/>
        <p:nvPr/>
      </p:nvGrpSpPr>
      <p:grpSpPr>
        <a:xfrm>
          <a:off x="0" y="0"/>
          <a:ext cx="0" cy="0"/>
          <a:chOff x="0" y="0"/>
          <a:chExt cx="0" cy="0"/>
        </a:xfrm>
      </p:grpSpPr>
      <p:sp>
        <p:nvSpPr>
          <p:cNvPr id="2" name="Title 1"/>
          <p:cNvSpPr>
            <a:spLocks noGrp="1"/>
          </p:cNvSpPr>
          <p:nvPr>
            <p:ph type="title"/>
          </p:nvPr>
        </p:nvSpPr>
        <p:spPr>
          <a:xfrm>
            <a:off x="249880" y="287338"/>
            <a:ext cx="8589963" cy="1143000"/>
          </a:xfrm>
        </p:spPr>
        <p:txBody>
          <a:bodyPr/>
          <a:lstStyle>
            <a:lvl1pPr algn="l">
              <a:defRPr>
                <a:solidFill>
                  <a:schemeClr val="accent5"/>
                </a:solidFill>
              </a:defRPr>
            </a:lvl1pPr>
          </a:lstStyle>
          <a:p>
            <a:r>
              <a:rPr lang="en-US"/>
              <a:t>Click to edit Master title style</a:t>
            </a:r>
            <a:endParaRPr lang="en-GB"/>
          </a:p>
        </p:txBody>
      </p:sp>
      <p:sp>
        <p:nvSpPr>
          <p:cNvPr id="3" name="Content Placeholder 2"/>
          <p:cNvSpPr>
            <a:spLocks noGrp="1"/>
          </p:cNvSpPr>
          <p:nvPr>
            <p:ph idx="1"/>
          </p:nvPr>
        </p:nvSpPr>
        <p:spPr>
          <a:xfrm>
            <a:off x="227581" y="1688207"/>
            <a:ext cx="8589963" cy="4709418"/>
          </a:xfrm>
        </p:spPr>
        <p:txBody>
          <a:bodyPr>
            <a:normAutofit/>
          </a:bodyPr>
          <a:lstStyle>
            <a:lvl1pPr marL="0" indent="0" algn="l">
              <a:spcBef>
                <a:spcPts val="2400"/>
              </a:spcBef>
              <a:buNone/>
              <a:defRPr sz="2200"/>
            </a:lvl1pPr>
            <a:lvl2pPr marL="457200" indent="0" algn="l">
              <a:buNone/>
              <a:defRPr sz="1800"/>
            </a:lvl2pPr>
            <a:lvl3pPr marL="914400" indent="0" algn="l">
              <a:buNone/>
              <a:defRPr sz="1600"/>
            </a:lvl3pPr>
            <a:lvl4pPr marL="1371600" indent="0" algn="l">
              <a:buNone/>
              <a:defRPr sz="1400"/>
            </a:lvl4pPr>
            <a:lvl5pPr marL="1828800" indent="0" algn="l">
              <a:buNone/>
              <a:defRPr sz="1400"/>
            </a:lvl5pPr>
          </a:lstStyle>
          <a:p>
            <a:pPr lvl="0"/>
            <a:r>
              <a:rPr lang="en-US"/>
              <a:t>Click to edit Master text styles</a:t>
            </a:r>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9493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aption Purple and Pink">
    <p:spTree>
      <p:nvGrpSpPr>
        <p:cNvPr id="1" name=""/>
        <p:cNvGrpSpPr/>
        <p:nvPr/>
      </p:nvGrpSpPr>
      <p:grpSpPr>
        <a:xfrm>
          <a:off x="0" y="0"/>
          <a:ext cx="0" cy="0"/>
          <a:chOff x="0" y="0"/>
          <a:chExt cx="0" cy="0"/>
        </a:xfrm>
      </p:grpSpPr>
      <p:grpSp>
        <p:nvGrpSpPr>
          <p:cNvPr id="14" name="Group 4"/>
          <p:cNvGrpSpPr>
            <a:grpSpLocks noChangeAspect="1"/>
          </p:cNvGrpSpPr>
          <p:nvPr userDrawn="1"/>
        </p:nvGrpSpPr>
        <p:grpSpPr bwMode="auto">
          <a:xfrm flipH="1">
            <a:off x="782827" y="1609770"/>
            <a:ext cx="6600612" cy="3425825"/>
            <a:chOff x="837" y="1100"/>
            <a:chExt cx="4282" cy="2158"/>
          </a:xfrm>
        </p:grpSpPr>
        <p:sp>
          <p:nvSpPr>
            <p:cNvPr id="15"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title"/>
          </p:nvPr>
        </p:nvSpPr>
        <p:spPr>
          <a:xfrm>
            <a:off x="258506" y="287338"/>
            <a:ext cx="8589963" cy="1143000"/>
          </a:xfrm>
        </p:spPr>
        <p:txBody>
          <a:bodyPr/>
          <a:lstStyle>
            <a:lvl1pPr algn="l">
              <a:defRPr>
                <a:solidFill>
                  <a:schemeClr val="tx2"/>
                </a:solidFill>
              </a:defRPr>
            </a:lvl1pPr>
          </a:lstStyle>
          <a:p>
            <a:r>
              <a:rPr lang="en-US"/>
              <a:t>Click to edit Master title style</a:t>
            </a:r>
            <a:endParaRPr lang="en-GB"/>
          </a:p>
        </p:txBody>
      </p:sp>
      <p:sp>
        <p:nvSpPr>
          <p:cNvPr id="3" name="Content Placeholder 2"/>
          <p:cNvSpPr>
            <a:spLocks noGrp="1"/>
          </p:cNvSpPr>
          <p:nvPr>
            <p:ph idx="1"/>
          </p:nvPr>
        </p:nvSpPr>
        <p:spPr>
          <a:xfrm>
            <a:off x="996286" y="1838335"/>
            <a:ext cx="6291617" cy="3018181"/>
          </a:xfrm>
        </p:spPr>
        <p:txBody>
          <a:bodyPr>
            <a:normAutofit/>
          </a:bodyPr>
          <a:lstStyle>
            <a:lvl1pPr marL="0" indent="0" algn="l">
              <a:lnSpc>
                <a:spcPct val="100000"/>
              </a:lnSpc>
              <a:spcBef>
                <a:spcPts val="2400"/>
              </a:spcBef>
              <a:buNone/>
              <a:defRPr lang="en-US" sz="3600" kern="1200" dirty="0" smtClean="0">
                <a:solidFill>
                  <a:schemeClr val="accent3"/>
                </a:solidFill>
                <a:latin typeface="+mj-lt"/>
                <a:ea typeface="+mj-ea"/>
                <a:cs typeface="+mj-cs"/>
              </a:defRPr>
            </a:lvl1pPr>
            <a:lvl2pPr marL="457200" indent="0" algn="l">
              <a:buNone/>
              <a:defRPr sz="1800"/>
            </a:lvl2pPr>
            <a:lvl3pPr marL="914400" indent="0" algn="l">
              <a:buNone/>
              <a:defRPr sz="1600"/>
            </a:lvl3pPr>
            <a:lvl4pPr marL="1371600" indent="0" algn="l">
              <a:buNone/>
              <a:defRPr sz="1400"/>
            </a:lvl4pPr>
            <a:lvl5pPr marL="1828800" indent="0" algn="l">
              <a:buNone/>
              <a:defRPr sz="1400"/>
            </a:lvl5pPr>
          </a:lstStyle>
          <a:p>
            <a:pPr lvl="0"/>
            <a:r>
              <a:rPr lang="en-US"/>
              <a:t>Click to edit Master text styles</a:t>
            </a:r>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Picture Placeholder 8"/>
          <p:cNvSpPr>
            <a:spLocks noGrp="1"/>
          </p:cNvSpPr>
          <p:nvPr>
            <p:ph type="pic" sz="quarter" idx="13"/>
          </p:nvPr>
        </p:nvSpPr>
        <p:spPr>
          <a:xfrm>
            <a:off x="5624513" y="5118100"/>
            <a:ext cx="3519487" cy="1739900"/>
          </a:xfrm>
        </p:spPr>
        <p:txBody>
          <a:bodyPr>
            <a:normAutofit/>
          </a:bodyPr>
          <a:lstStyle>
            <a:lvl1pPr marL="0" indent="0">
              <a:buNone/>
              <a:defRPr sz="1800"/>
            </a:lvl1pPr>
          </a:lstStyle>
          <a:p>
            <a:endParaRPr lang="en-GB"/>
          </a:p>
        </p:txBody>
      </p:sp>
    </p:spTree>
    <p:extLst>
      <p:ext uri="{BB962C8B-B14F-4D97-AF65-F5344CB8AC3E}">
        <p14:creationId xmlns:p14="http://schemas.microsoft.com/office/powerpoint/2010/main" val="4131943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ouble Caption Blue">
    <p:spTree>
      <p:nvGrpSpPr>
        <p:cNvPr id="1" name=""/>
        <p:cNvGrpSpPr/>
        <p:nvPr/>
      </p:nvGrpSpPr>
      <p:grpSpPr>
        <a:xfrm>
          <a:off x="0" y="0"/>
          <a:ext cx="0" cy="0"/>
          <a:chOff x="0" y="0"/>
          <a:chExt cx="0" cy="0"/>
        </a:xfrm>
      </p:grpSpPr>
      <p:cxnSp>
        <p:nvCxnSpPr>
          <p:cNvPr id="8" name="Straight Connector 7"/>
          <p:cNvCxnSpPr/>
          <p:nvPr userDrawn="1"/>
        </p:nvCxnSpPr>
        <p:spPr>
          <a:xfrm>
            <a:off x="346075" y="501650"/>
            <a:ext cx="846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7" name="Group 16"/>
          <p:cNvGrpSpPr/>
          <p:nvPr userDrawn="1"/>
        </p:nvGrpSpPr>
        <p:grpSpPr>
          <a:xfrm>
            <a:off x="542925" y="714376"/>
            <a:ext cx="8039100" cy="6143624"/>
            <a:chOff x="1192258" y="1460558"/>
            <a:chExt cx="6759978" cy="4257885"/>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2258" y="1460558"/>
              <a:ext cx="3799244" cy="3898054"/>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flipH="1">
              <a:off x="4152992" y="1820389"/>
              <a:ext cx="3799244" cy="3898054"/>
            </a:xfrm>
            <a:prstGeom prst="rect">
              <a:avLst/>
            </a:prstGeom>
          </p:spPr>
        </p:pic>
      </p:grpSp>
      <p:sp>
        <p:nvSpPr>
          <p:cNvPr id="3" name="Content Placeholder 2"/>
          <p:cNvSpPr>
            <a:spLocks noGrp="1"/>
          </p:cNvSpPr>
          <p:nvPr>
            <p:ph idx="1"/>
          </p:nvPr>
        </p:nvSpPr>
        <p:spPr>
          <a:xfrm>
            <a:off x="1539049" y="1624071"/>
            <a:ext cx="2701087" cy="3055879"/>
          </a:xfrm>
        </p:spPr>
        <p:txBody>
          <a:bodyPr>
            <a:normAutofit/>
          </a:bodyPr>
          <a:lstStyle>
            <a:lvl1pPr marL="0" indent="0" algn="l">
              <a:lnSpc>
                <a:spcPct val="100000"/>
              </a:lnSpc>
              <a:spcBef>
                <a:spcPts val="2400"/>
              </a:spcBef>
              <a:buNone/>
              <a:defRPr lang="en-US" sz="3200" kern="1200" dirty="0" smtClean="0">
                <a:solidFill>
                  <a:schemeClr val="bg1"/>
                </a:solidFill>
                <a:latin typeface="+mj-lt"/>
                <a:ea typeface="+mj-ea"/>
                <a:cs typeface="+mj-cs"/>
              </a:defRPr>
            </a:lvl1pPr>
            <a:lvl2pPr marL="457200" indent="0" algn="l">
              <a:buNone/>
              <a:defRPr sz="1800"/>
            </a:lvl2pPr>
            <a:lvl3pPr marL="914400" indent="0" algn="l">
              <a:buNone/>
              <a:defRPr sz="1600"/>
            </a:lvl3pPr>
            <a:lvl4pPr marL="1371600" indent="0" algn="l">
              <a:buNone/>
              <a:defRPr sz="1400"/>
            </a:lvl4pPr>
            <a:lvl5pPr marL="1828800" indent="0" algn="l">
              <a:buNone/>
              <a:defRPr sz="1400"/>
            </a:lvl5pPr>
          </a:lstStyle>
          <a:p>
            <a:pPr lvl="0"/>
            <a:r>
              <a:rPr lang="en-US"/>
              <a:t>Click to edit Master text styles</a:t>
            </a:r>
          </a:p>
        </p:txBody>
      </p:sp>
      <p:sp>
        <p:nvSpPr>
          <p:cNvPr id="14" name="Text Placeholder 13"/>
          <p:cNvSpPr>
            <a:spLocks noGrp="1"/>
          </p:cNvSpPr>
          <p:nvPr>
            <p:ph type="body" sz="quarter" idx="14"/>
          </p:nvPr>
        </p:nvSpPr>
        <p:spPr>
          <a:xfrm>
            <a:off x="4344893" y="1973764"/>
            <a:ext cx="3325149" cy="2839108"/>
          </a:xfrm>
        </p:spPr>
        <p:txBody>
          <a:bodyPr/>
          <a:lstStyle>
            <a:lvl1pPr marL="0" indent="0">
              <a:lnSpc>
                <a:spcPct val="100000"/>
              </a:lnSpc>
              <a:spcBef>
                <a:spcPts val="2400"/>
              </a:spcBef>
              <a:buNone/>
              <a:defRPr>
                <a:solidFill>
                  <a:schemeClr val="bg1"/>
                </a:solidFill>
                <a:latin typeface="+mj-lt"/>
              </a:defRPr>
            </a:lvl1pPr>
          </a:lstStyle>
          <a:p>
            <a:pPr lvl="0"/>
            <a:r>
              <a:rPr lang="en-US"/>
              <a:t>Click to edit Master text styles</a:t>
            </a:r>
          </a:p>
        </p:txBody>
      </p:sp>
    </p:spTree>
    <p:extLst>
      <p:ext uri="{BB962C8B-B14F-4D97-AF65-F5344CB8AC3E}">
        <p14:creationId xmlns:p14="http://schemas.microsoft.com/office/powerpoint/2010/main" val="2657757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aption Slide 1">
    <p:bg>
      <p:bgPr>
        <a:solidFill>
          <a:schemeClr val="accent3"/>
        </a:solidFill>
        <a:effectLst/>
      </p:bgPr>
    </p:bg>
    <p:spTree>
      <p:nvGrpSpPr>
        <p:cNvPr id="1" name=""/>
        <p:cNvGrpSpPr/>
        <p:nvPr/>
      </p:nvGrpSpPr>
      <p:grpSpPr>
        <a:xfrm>
          <a:off x="0" y="0"/>
          <a:ext cx="0" cy="0"/>
          <a:chOff x="0" y="0"/>
          <a:chExt cx="0" cy="0"/>
        </a:xfrm>
      </p:grpSpPr>
      <p:sp>
        <p:nvSpPr>
          <p:cNvPr id="3" name="Oval 2"/>
          <p:cNvSpPr/>
          <p:nvPr userDrawn="1"/>
        </p:nvSpPr>
        <p:spPr>
          <a:xfrm>
            <a:off x="361950" y="1545300"/>
            <a:ext cx="3714833" cy="37148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5" hasCustomPrompt="1"/>
          </p:nvPr>
        </p:nvSpPr>
        <p:spPr>
          <a:xfrm>
            <a:off x="361950" y="1151150"/>
            <a:ext cx="3714833" cy="4540192"/>
          </a:xfrm>
        </p:spPr>
        <p:txBody>
          <a:bodyPr>
            <a:noAutofit/>
          </a:bodyPr>
          <a:lstStyle>
            <a:lvl1pPr marL="0" indent="0" algn="ctr">
              <a:spcBef>
                <a:spcPts val="0"/>
              </a:spcBef>
              <a:buNone/>
              <a:defRPr sz="28700">
                <a:solidFill>
                  <a:schemeClr val="accent3"/>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a:t>X</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sp>
        <p:nvSpPr>
          <p:cNvPr id="14" name="Text Placeholder 13"/>
          <p:cNvSpPr>
            <a:spLocks noGrp="1"/>
          </p:cNvSpPr>
          <p:nvPr>
            <p:ph type="body" sz="quarter" idx="14"/>
          </p:nvPr>
        </p:nvSpPr>
        <p:spPr>
          <a:xfrm>
            <a:off x="4568824" y="1815523"/>
            <a:ext cx="4149681" cy="3338079"/>
          </a:xfrm>
        </p:spPr>
        <p:txBody>
          <a:bodyPr>
            <a:normAutofit/>
          </a:bodyPr>
          <a:lstStyle>
            <a:lvl1pPr marL="0" indent="0">
              <a:lnSpc>
                <a:spcPct val="100000"/>
              </a:lnSpc>
              <a:spcBef>
                <a:spcPts val="2400"/>
              </a:spcBef>
              <a:buNone/>
              <a:defRPr lang="en-US" sz="4000" kern="1200" dirty="0" smtClean="0">
                <a:solidFill>
                  <a:schemeClr val="bg1"/>
                </a:solidFill>
                <a:latin typeface="+mj-lt"/>
                <a:ea typeface="+mj-ea"/>
                <a:cs typeface="+mj-cs"/>
              </a:defRPr>
            </a:lvl1pPr>
          </a:lstStyle>
          <a:p>
            <a:pPr lvl="0"/>
            <a:r>
              <a:rPr lang="en-US"/>
              <a:t>Click to edit Master text styles</a:t>
            </a:r>
          </a:p>
        </p:txBody>
      </p:sp>
    </p:spTree>
    <p:extLst>
      <p:ext uri="{BB962C8B-B14F-4D97-AF65-F5344CB8AC3E}">
        <p14:creationId xmlns:p14="http://schemas.microsoft.com/office/powerpoint/2010/main" val="2282657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hart Content 1">
    <p:spTree>
      <p:nvGrpSpPr>
        <p:cNvPr id="1" name=""/>
        <p:cNvGrpSpPr/>
        <p:nvPr/>
      </p:nvGrpSpPr>
      <p:grpSpPr>
        <a:xfrm>
          <a:off x="0" y="0"/>
          <a:ext cx="0" cy="0"/>
          <a:chOff x="0" y="0"/>
          <a:chExt cx="0" cy="0"/>
        </a:xfrm>
      </p:grpSpPr>
      <p:sp>
        <p:nvSpPr>
          <p:cNvPr id="2" name="Title 1"/>
          <p:cNvSpPr>
            <a:spLocks noGrp="1"/>
          </p:cNvSpPr>
          <p:nvPr>
            <p:ph type="title"/>
          </p:nvPr>
        </p:nvSpPr>
        <p:spPr>
          <a:xfrm>
            <a:off x="258506" y="314634"/>
            <a:ext cx="8589963" cy="1143000"/>
          </a:xfrm>
        </p:spPr>
        <p:txBody>
          <a:bodyPr>
            <a:normAutofit/>
          </a:bodyPr>
          <a:lstStyle>
            <a:lvl1pPr algn="l">
              <a:defRPr sz="3600">
                <a:solidFill>
                  <a:schemeClr val="tx2"/>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4"/>
          </p:nvPr>
        </p:nvSpPr>
        <p:spPr>
          <a:xfrm>
            <a:off x="258506" y="1281480"/>
            <a:ext cx="8576736" cy="342265"/>
          </a:xfrm>
        </p:spPr>
        <p:txBody>
          <a:bodyPr>
            <a:noAutofit/>
          </a:bodyPr>
          <a:lstStyle>
            <a:lvl1pPr marL="0" indent="0">
              <a:lnSpc>
                <a:spcPct val="100000"/>
              </a:lnSpc>
              <a:spcBef>
                <a:spcPts val="2400"/>
              </a:spcBef>
              <a:buNone/>
              <a:defRPr sz="1800">
                <a:solidFill>
                  <a:schemeClr val="tx2"/>
                </a:solidFill>
                <a:latin typeface="+mn-lt"/>
              </a:defRPr>
            </a:lvl1pPr>
          </a:lstStyle>
          <a:p>
            <a:pPr lvl="0"/>
            <a:r>
              <a:rPr lang="en-US"/>
              <a:t>Click to edit Master text styles</a:t>
            </a:r>
          </a:p>
        </p:txBody>
      </p:sp>
      <p:sp>
        <p:nvSpPr>
          <p:cNvPr id="9" name="Chart Placeholder 8"/>
          <p:cNvSpPr>
            <a:spLocks noGrp="1"/>
          </p:cNvSpPr>
          <p:nvPr>
            <p:ph type="chart" sz="quarter" idx="15"/>
          </p:nvPr>
        </p:nvSpPr>
        <p:spPr>
          <a:xfrm>
            <a:off x="1104495" y="2100334"/>
            <a:ext cx="6851882" cy="3708586"/>
          </a:xfrm>
        </p:spPr>
        <p:txBody>
          <a:bodyPr/>
          <a:lstStyle/>
          <a:p>
            <a:endParaRPr lang="en-GB"/>
          </a:p>
        </p:txBody>
      </p:sp>
    </p:spTree>
    <p:extLst>
      <p:ext uri="{BB962C8B-B14F-4D97-AF65-F5344CB8AC3E}">
        <p14:creationId xmlns:p14="http://schemas.microsoft.com/office/powerpoint/2010/main" val="1795032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hart Content 2">
    <p:spTree>
      <p:nvGrpSpPr>
        <p:cNvPr id="1" name=""/>
        <p:cNvGrpSpPr/>
        <p:nvPr/>
      </p:nvGrpSpPr>
      <p:grpSpPr>
        <a:xfrm>
          <a:off x="0" y="0"/>
          <a:ext cx="0" cy="0"/>
          <a:chOff x="0" y="0"/>
          <a:chExt cx="0" cy="0"/>
        </a:xfrm>
      </p:grpSpPr>
      <p:sp>
        <p:nvSpPr>
          <p:cNvPr id="2" name="Title 1"/>
          <p:cNvSpPr>
            <a:spLocks noGrp="1"/>
          </p:cNvSpPr>
          <p:nvPr>
            <p:ph type="title"/>
          </p:nvPr>
        </p:nvSpPr>
        <p:spPr>
          <a:xfrm>
            <a:off x="258506" y="314634"/>
            <a:ext cx="8589963" cy="1143000"/>
          </a:xfrm>
        </p:spPr>
        <p:txBody>
          <a:bodyPr>
            <a:normAutofit/>
          </a:bodyPr>
          <a:lstStyle>
            <a:lvl1pPr algn="l">
              <a:defRPr sz="3600">
                <a:solidFill>
                  <a:schemeClr val="tx2"/>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4"/>
          </p:nvPr>
        </p:nvSpPr>
        <p:spPr>
          <a:xfrm>
            <a:off x="258506" y="1281480"/>
            <a:ext cx="8600486" cy="342265"/>
          </a:xfrm>
        </p:spPr>
        <p:txBody>
          <a:bodyPr>
            <a:noAutofit/>
          </a:bodyPr>
          <a:lstStyle>
            <a:lvl1pPr marL="0" indent="0">
              <a:lnSpc>
                <a:spcPct val="100000"/>
              </a:lnSpc>
              <a:spcBef>
                <a:spcPts val="2400"/>
              </a:spcBef>
              <a:buNone/>
              <a:defRPr sz="1800">
                <a:solidFill>
                  <a:schemeClr val="tx2"/>
                </a:solidFill>
                <a:latin typeface="+mn-lt"/>
              </a:defRPr>
            </a:lvl1pPr>
          </a:lstStyle>
          <a:p>
            <a:pPr lvl="0"/>
            <a:r>
              <a:rPr lang="en-US"/>
              <a:t>Click to edit Master text styles</a:t>
            </a:r>
          </a:p>
        </p:txBody>
      </p:sp>
      <p:sp>
        <p:nvSpPr>
          <p:cNvPr id="9" name="Chart Placeholder 8"/>
          <p:cNvSpPr>
            <a:spLocks noGrp="1"/>
          </p:cNvSpPr>
          <p:nvPr>
            <p:ph type="chart" sz="quarter" idx="15"/>
          </p:nvPr>
        </p:nvSpPr>
        <p:spPr>
          <a:xfrm>
            <a:off x="237505" y="1802349"/>
            <a:ext cx="4797633" cy="4304556"/>
          </a:xfrm>
        </p:spPr>
        <p:txBody>
          <a:bodyPr/>
          <a:lstStyle/>
          <a:p>
            <a:endParaRPr lang="en-GB"/>
          </a:p>
        </p:txBody>
      </p:sp>
      <p:sp>
        <p:nvSpPr>
          <p:cNvPr id="11" name="Text Placeholder 10"/>
          <p:cNvSpPr>
            <a:spLocks noGrp="1"/>
          </p:cNvSpPr>
          <p:nvPr>
            <p:ph type="body" sz="quarter" idx="16"/>
          </p:nvPr>
        </p:nvSpPr>
        <p:spPr>
          <a:xfrm>
            <a:off x="5557652" y="2279650"/>
            <a:ext cx="3324411" cy="3076575"/>
          </a:xfrm>
        </p:spPr>
        <p:txBody>
          <a:bodyPr/>
          <a:lstStyle>
            <a:lvl1pPr marL="0" indent="0">
              <a:buFontTx/>
              <a:buNone/>
              <a:defRPr>
                <a:solidFill>
                  <a:schemeClr val="accent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endParaRPr lang="en-GB"/>
          </a:p>
        </p:txBody>
      </p:sp>
    </p:spTree>
    <p:extLst>
      <p:ext uri="{BB962C8B-B14F-4D97-AF65-F5344CB8AC3E}">
        <p14:creationId xmlns:p14="http://schemas.microsoft.com/office/powerpoint/2010/main" val="1189868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and Image Slide2">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4554" y="1627188"/>
            <a:ext cx="4173068" cy="3866964"/>
          </a:xfrm>
        </p:spPr>
        <p:txBody>
          <a:bodyPr anchor="t" anchorCtr="0">
            <a:noAutofit/>
          </a:bodyPr>
          <a:lstStyle>
            <a:lvl1pPr>
              <a:lnSpc>
                <a:spcPct val="100000"/>
              </a:lnSpc>
              <a:defRPr sz="5000">
                <a:solidFill>
                  <a:schemeClr val="accent3"/>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E9F3B9-8F16-46E3-8D91-B3701D07C131}" type="slidenum">
              <a:rPr lang="en-GB" smtClean="0"/>
              <a:t>‹#›</a:t>
            </a:fld>
            <a:endParaRPr lang="en-GB"/>
          </a:p>
        </p:txBody>
      </p:sp>
      <p:sp>
        <p:nvSpPr>
          <p:cNvPr id="10" name="Picture Placeholder 9"/>
          <p:cNvSpPr>
            <a:spLocks noGrp="1"/>
          </p:cNvSpPr>
          <p:nvPr>
            <p:ph type="pic" sz="quarter" idx="13"/>
          </p:nvPr>
        </p:nvSpPr>
        <p:spPr>
          <a:xfrm>
            <a:off x="4538663" y="0"/>
            <a:ext cx="4605337" cy="6858000"/>
          </a:xfrm>
          <a:solidFill>
            <a:schemeClr val="bg1">
              <a:lumMod val="95000"/>
            </a:schemeClr>
          </a:solidFill>
        </p:spPr>
        <p:txBody>
          <a:bodyPr>
            <a:normAutofit/>
          </a:bodyPr>
          <a:lstStyle>
            <a:lvl1pPr marL="0" indent="0">
              <a:buNone/>
              <a:defRPr sz="1800">
                <a:solidFill>
                  <a:schemeClr val="tx2"/>
                </a:solidFill>
              </a:defRPr>
            </a:lvl1pPr>
          </a:lstStyle>
          <a:p>
            <a:r>
              <a:rPr lang="en-GB"/>
              <a:t>Click icon to add picture</a:t>
            </a:r>
          </a:p>
        </p:txBody>
      </p:sp>
    </p:spTree>
    <p:extLst>
      <p:ext uri="{BB962C8B-B14F-4D97-AF65-F5344CB8AC3E}">
        <p14:creationId xmlns:p14="http://schemas.microsoft.com/office/powerpoint/2010/main" val="776427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and Image Slide3">
    <p:bg>
      <p:bgPr>
        <a:solidFill>
          <a:schemeClr val="accent3"/>
        </a:solidFill>
        <a:effectLst/>
      </p:bgPr>
    </p:bg>
    <p:spTree>
      <p:nvGrpSpPr>
        <p:cNvPr id="1" name=""/>
        <p:cNvGrpSpPr/>
        <p:nvPr/>
      </p:nvGrpSpPr>
      <p:grpSpPr>
        <a:xfrm>
          <a:off x="0" y="0"/>
          <a:ext cx="0" cy="0"/>
          <a:chOff x="0" y="0"/>
          <a:chExt cx="0" cy="0"/>
        </a:xfrm>
      </p:grpSpPr>
      <p:sp>
        <p:nvSpPr>
          <p:cNvPr id="11" name="Picture Placeholder 10"/>
          <p:cNvSpPr>
            <a:spLocks noGrp="1"/>
          </p:cNvSpPr>
          <p:nvPr>
            <p:ph type="pic" sz="quarter" idx="13"/>
          </p:nvPr>
        </p:nvSpPr>
        <p:spPr>
          <a:xfrm>
            <a:off x="0" y="0"/>
            <a:ext cx="9158288" cy="4679950"/>
          </a:xfrm>
          <a:solidFill>
            <a:schemeClr val="bg1">
              <a:lumMod val="95000"/>
            </a:schemeClr>
          </a:solidFill>
        </p:spPr>
        <p:txBody>
          <a:bodyPr>
            <a:normAutofit/>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a:solidFill>
                  <a:schemeClr val="tx2"/>
                </a:solidFill>
              </a:defRPr>
            </a:lvl1pPr>
          </a:lstStyle>
          <a:p>
            <a:r>
              <a:rPr lang="en-GB"/>
              <a:t>Click icon to add picture</a:t>
            </a:r>
          </a:p>
          <a:p>
            <a:endParaRPr lang="en-GB"/>
          </a:p>
        </p:txBody>
      </p:sp>
      <p:sp>
        <p:nvSpPr>
          <p:cNvPr id="2" name="Title 1"/>
          <p:cNvSpPr>
            <a:spLocks noGrp="1"/>
          </p:cNvSpPr>
          <p:nvPr>
            <p:ph type="ctrTitle"/>
          </p:nvPr>
        </p:nvSpPr>
        <p:spPr>
          <a:xfrm>
            <a:off x="244553" y="4908884"/>
            <a:ext cx="8575597" cy="1309103"/>
          </a:xfrm>
        </p:spPr>
        <p:txBody>
          <a:bodyPr anchor="t" anchorCtr="0">
            <a:noAutofit/>
          </a:bodyPr>
          <a:lstStyle>
            <a:lvl1pPr>
              <a:lnSpc>
                <a:spcPct val="100000"/>
              </a:lnSpc>
              <a:defRPr lang="en-GB" sz="5000" kern="1200" dirty="0">
                <a:solidFill>
                  <a:schemeClr val="accent2"/>
                </a:solidFill>
                <a:latin typeface="+mj-lt"/>
                <a:ea typeface="+mj-ea"/>
                <a:cs typeface="+mj-cs"/>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E9F3B9-8F16-46E3-8D91-B3701D07C131}" type="slidenum">
              <a:rPr lang="en-GB" smtClean="0"/>
              <a:t>‹#›</a:t>
            </a:fld>
            <a:endParaRPr lang="en-GB"/>
          </a:p>
        </p:txBody>
      </p:sp>
    </p:spTree>
    <p:extLst>
      <p:ext uri="{BB962C8B-B14F-4D97-AF65-F5344CB8AC3E}">
        <p14:creationId xmlns:p14="http://schemas.microsoft.com/office/powerpoint/2010/main" val="1829626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7_Title and Content">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sp>
        <p:nvSpPr>
          <p:cNvPr id="14" name="Text Placeholder 13"/>
          <p:cNvSpPr>
            <a:spLocks noGrp="1"/>
          </p:cNvSpPr>
          <p:nvPr>
            <p:ph type="body" sz="quarter" idx="14"/>
          </p:nvPr>
        </p:nvSpPr>
        <p:spPr>
          <a:xfrm>
            <a:off x="241635" y="5701089"/>
            <a:ext cx="8589544" cy="770021"/>
          </a:xfrm>
        </p:spPr>
        <p:txBody>
          <a:bodyPr>
            <a:normAutofit/>
          </a:bodyPr>
          <a:lstStyle>
            <a:lvl1pPr marL="0" indent="0">
              <a:lnSpc>
                <a:spcPct val="100000"/>
              </a:lnSpc>
              <a:spcBef>
                <a:spcPts val="2400"/>
              </a:spcBef>
              <a:buNone/>
              <a:defRPr lang="en-US" sz="4000" kern="1200" dirty="0" smtClean="0">
                <a:solidFill>
                  <a:schemeClr val="bg2"/>
                </a:solidFill>
                <a:latin typeface="+mj-lt"/>
                <a:ea typeface="+mj-ea"/>
                <a:cs typeface="+mj-cs"/>
              </a:defRPr>
            </a:lvl1pPr>
          </a:lstStyle>
          <a:p>
            <a:pPr lvl="0"/>
            <a:r>
              <a:rPr lang="en-US"/>
              <a:t>Click to edit Master text styles</a:t>
            </a:r>
          </a:p>
        </p:txBody>
      </p:sp>
      <p:sp>
        <p:nvSpPr>
          <p:cNvPr id="7" name="Picture Placeholder 6"/>
          <p:cNvSpPr>
            <a:spLocks noGrp="1"/>
          </p:cNvSpPr>
          <p:nvPr>
            <p:ph type="pic" sz="quarter" idx="15"/>
          </p:nvPr>
        </p:nvSpPr>
        <p:spPr>
          <a:xfrm>
            <a:off x="0" y="0"/>
            <a:ext cx="9144000" cy="5394325"/>
          </a:xfrm>
          <a:solidFill>
            <a:schemeClr val="bg1">
              <a:lumMod val="95000"/>
            </a:schemeClr>
          </a:solidFill>
        </p:spPr>
        <p:txBody>
          <a:bodyPr>
            <a:normAutofit/>
          </a:bodyPr>
          <a:lstStyle>
            <a:lvl1pPr marL="0" indent="0">
              <a:buNone/>
              <a:defRPr sz="1800"/>
            </a:lvl1pPr>
          </a:lstStyle>
          <a:p>
            <a:r>
              <a:rPr lang="en-GB"/>
              <a:t>Click icon to add picture</a:t>
            </a:r>
          </a:p>
        </p:txBody>
      </p:sp>
    </p:spTree>
    <p:extLst>
      <p:ext uri="{BB962C8B-B14F-4D97-AF65-F5344CB8AC3E}">
        <p14:creationId xmlns:p14="http://schemas.microsoft.com/office/powerpoint/2010/main" val="40817730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35771-B45A-493A-8BFA-738F8FAD3C30}" type="datetimeFigureOut">
              <a:rPr lang="en-GB" smtClean="0"/>
              <a:t>17/05/2021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7E9F3B9-8F16-46E3-8D91-B3701D07C131}" type="slidenum">
              <a:rPr lang="en-GB" smtClean="0"/>
              <a:t>‹#›</a:t>
            </a:fld>
            <a:endParaRPr lang="en-GB"/>
          </a:p>
        </p:txBody>
      </p:sp>
    </p:spTree>
    <p:extLst>
      <p:ext uri="{BB962C8B-B14F-4D97-AF65-F5344CB8AC3E}">
        <p14:creationId xmlns:p14="http://schemas.microsoft.com/office/powerpoint/2010/main" val="2423695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1828800"/>
            <a:ext cx="8305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96838">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lnSpc>
                <a:spcPct val="90000"/>
              </a:lnSpc>
              <a:defRPr/>
            </a:pPr>
            <a:endParaRPr lang="en-US" altLang="en-US" sz="6300">
              <a:solidFill>
                <a:srgbClr val="26BCD7"/>
              </a:solidFill>
              <a:latin typeface="Georgia" charset="0"/>
            </a:endParaRPr>
          </a:p>
        </p:txBody>
      </p:sp>
      <p:pic>
        <p:nvPicPr>
          <p:cNvPr id="5" name="Picture 7" descr="ico logo_white out blu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1000" y="5638800"/>
            <a:ext cx="16637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userDrawn="1"/>
        </p:nvSpPr>
        <p:spPr bwMode="auto">
          <a:xfrm>
            <a:off x="381000" y="2943225"/>
            <a:ext cx="830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defRPr/>
            </a:pPr>
            <a:endParaRPr lang="en-US"/>
          </a:p>
        </p:txBody>
      </p:sp>
      <p:sp>
        <p:nvSpPr>
          <p:cNvPr id="3074" name="Rectangle 2"/>
          <p:cNvSpPr>
            <a:spLocks noGrp="1" noChangeArrowheads="1"/>
          </p:cNvSpPr>
          <p:nvPr>
            <p:ph type="ctrTitle"/>
          </p:nvPr>
        </p:nvSpPr>
        <p:spPr>
          <a:xfrm>
            <a:off x="304800" y="838200"/>
            <a:ext cx="8382000" cy="2362200"/>
          </a:xfrm>
        </p:spPr>
        <p:txBody>
          <a:bodyPr wrap="square"/>
          <a:lstStyle>
            <a:lvl1pPr marL="96838">
              <a:defRPr sz="6300"/>
            </a:lvl1pPr>
          </a:lstStyle>
          <a:p>
            <a:r>
              <a:rPr lang="en-US"/>
              <a:t>Click to edit click to click to edit click to</a:t>
            </a:r>
          </a:p>
        </p:txBody>
      </p:sp>
      <p:sp>
        <p:nvSpPr>
          <p:cNvPr id="3075" name="Rectangle 3"/>
          <p:cNvSpPr>
            <a:spLocks noGrp="1" noChangeArrowheads="1"/>
          </p:cNvSpPr>
          <p:nvPr>
            <p:ph type="subTitle" idx="1"/>
          </p:nvPr>
        </p:nvSpPr>
        <p:spPr>
          <a:xfrm>
            <a:off x="381000" y="4114800"/>
            <a:ext cx="8382000" cy="1066800"/>
          </a:xfrm>
        </p:spPr>
        <p:txBody>
          <a:bodyPr/>
          <a:lstStyle>
            <a:lvl1pPr marL="96838">
              <a:defRPr>
                <a:solidFill>
                  <a:srgbClr val="FFFFFF"/>
                </a:solidFill>
              </a:defRPr>
            </a:lvl1pPr>
          </a:lstStyle>
          <a:p>
            <a:r>
              <a:rPr lang="en-US"/>
              <a:t>Click to edit Master subtitle style</a:t>
            </a:r>
          </a:p>
        </p:txBody>
      </p:sp>
    </p:spTree>
    <p:extLst>
      <p:ext uri="{BB962C8B-B14F-4D97-AF65-F5344CB8AC3E}">
        <p14:creationId xmlns:p14="http://schemas.microsoft.com/office/powerpoint/2010/main" val="152826936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Bullet Point Content Green">
    <p:spTree>
      <p:nvGrpSpPr>
        <p:cNvPr id="1" name=""/>
        <p:cNvGrpSpPr/>
        <p:nvPr/>
      </p:nvGrpSpPr>
      <p:grpSpPr>
        <a:xfrm>
          <a:off x="0" y="0"/>
          <a:ext cx="0" cy="0"/>
          <a:chOff x="0" y="0"/>
          <a:chExt cx="0" cy="0"/>
        </a:xfrm>
      </p:grpSpPr>
      <p:sp>
        <p:nvSpPr>
          <p:cNvPr id="2" name="Title 1"/>
          <p:cNvSpPr>
            <a:spLocks noGrp="1"/>
          </p:cNvSpPr>
          <p:nvPr>
            <p:ph type="title"/>
          </p:nvPr>
        </p:nvSpPr>
        <p:spPr>
          <a:xfrm>
            <a:off x="247649" y="287338"/>
            <a:ext cx="8589963" cy="1143000"/>
          </a:xfrm>
        </p:spPr>
        <p:txBody>
          <a:bodyPr/>
          <a:lstStyle>
            <a:lvl1pPr algn="l">
              <a:defRPr>
                <a:solidFill>
                  <a:schemeClr val="accent5"/>
                </a:solidFill>
              </a:defRPr>
            </a:lvl1pPr>
          </a:lstStyle>
          <a:p>
            <a:r>
              <a:rPr lang="en-US"/>
              <a:t>Click to edit Master title style</a:t>
            </a:r>
            <a:endParaRPr lang="en-GB"/>
          </a:p>
        </p:txBody>
      </p:sp>
      <p:sp>
        <p:nvSpPr>
          <p:cNvPr id="3" name="Content Placeholder 2"/>
          <p:cNvSpPr>
            <a:spLocks noGrp="1"/>
          </p:cNvSpPr>
          <p:nvPr>
            <p:ph idx="1"/>
          </p:nvPr>
        </p:nvSpPr>
        <p:spPr>
          <a:xfrm>
            <a:off x="228600" y="1686915"/>
            <a:ext cx="8589963" cy="630621"/>
          </a:xfrm>
        </p:spPr>
        <p:txBody>
          <a:bodyPr>
            <a:normAutofit/>
          </a:bodyPr>
          <a:lstStyle>
            <a:lvl1pPr marL="0" indent="0" algn="l">
              <a:spcBef>
                <a:spcPts val="2400"/>
              </a:spcBef>
              <a:buClr>
                <a:schemeClr val="accent5"/>
              </a:buClr>
              <a:buSzPct val="140000"/>
              <a:buFont typeface="Arial" panose="020B0604020202020204" pitchFamily="34" charset="0"/>
              <a:buNone/>
              <a:defRPr sz="2200"/>
            </a:lvl1pPr>
            <a:lvl2pPr marL="457200" indent="0" algn="l">
              <a:buNone/>
              <a:defRPr sz="1800"/>
            </a:lvl2pPr>
            <a:lvl3pPr marL="914400" indent="0" algn="l">
              <a:buNone/>
              <a:defRPr sz="1600"/>
            </a:lvl3pPr>
            <a:lvl4pPr marL="1371600" indent="0" algn="l">
              <a:buNone/>
              <a:defRPr sz="1400"/>
            </a:lvl4pPr>
            <a:lvl5pPr marL="1828800" indent="0" algn="l">
              <a:buNone/>
              <a:defRPr sz="1400"/>
            </a:lvl5pPr>
          </a:lstStyle>
          <a:p>
            <a:pPr lvl="0"/>
            <a:r>
              <a:rPr lang="en-US"/>
              <a:t>Click to edit Master text styles</a:t>
            </a:r>
          </a:p>
          <a:p>
            <a:pPr lvl="0"/>
            <a:endParaRPr lang="en-US"/>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12" name="Text Placeholder 11"/>
          <p:cNvSpPr>
            <a:spLocks noGrp="1"/>
          </p:cNvSpPr>
          <p:nvPr>
            <p:ph type="body" sz="quarter" idx="14"/>
          </p:nvPr>
        </p:nvSpPr>
        <p:spPr>
          <a:xfrm>
            <a:off x="235713" y="2380594"/>
            <a:ext cx="8563800" cy="3861456"/>
          </a:xfrm>
        </p:spPr>
        <p:txBody>
          <a:bodyPr>
            <a:normAutofit/>
          </a:bodyPr>
          <a:lstStyle>
            <a:lvl1pPr marL="268288" indent="-268288">
              <a:spcBef>
                <a:spcPts val="2400"/>
              </a:spcBef>
              <a:buClr>
                <a:schemeClr val="accent5"/>
              </a:buClr>
              <a:buFont typeface="Verdana" panose="020B0604030504040204" pitchFamily="34" charset="0"/>
              <a:buChar char="•"/>
              <a:defRPr sz="2200"/>
            </a:lvl1pPr>
            <a:lvl2pPr>
              <a:spcBef>
                <a:spcPts val="2400"/>
              </a:spcBef>
              <a:buClr>
                <a:schemeClr val="accent5"/>
              </a:buClr>
              <a:defRPr sz="2000"/>
            </a:lvl2pPr>
            <a:lvl3pPr>
              <a:spcBef>
                <a:spcPts val="2400"/>
              </a:spcBef>
              <a:buClr>
                <a:schemeClr val="accent5"/>
              </a:buClr>
              <a:defRPr sz="1800"/>
            </a:lvl3pPr>
            <a:lvl4pPr>
              <a:spcBef>
                <a:spcPts val="2400"/>
              </a:spcBef>
              <a:buClr>
                <a:schemeClr val="accent5"/>
              </a:buClr>
              <a:defRPr sz="1600"/>
            </a:lvl4pPr>
            <a:lvl5pPr>
              <a:spcBef>
                <a:spcPts val="2400"/>
              </a:spcBef>
              <a:buClr>
                <a:schemeClr val="accent5"/>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90373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Divider Slide 5">
    <p:bg>
      <p:bgPr>
        <a:solidFill>
          <a:schemeClr val="bg1"/>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59663" y="1423988"/>
            <a:ext cx="4763356" cy="3489206"/>
          </a:xfrm>
          <a:prstGeom prst="rect">
            <a:avLst/>
          </a:prstGeom>
        </p:spPr>
      </p:pic>
      <p:sp>
        <p:nvSpPr>
          <p:cNvPr id="8" name="Picture Placeholder 7"/>
          <p:cNvSpPr>
            <a:spLocks noGrp="1"/>
          </p:cNvSpPr>
          <p:nvPr>
            <p:ph type="pic" sz="quarter" idx="13"/>
          </p:nvPr>
        </p:nvSpPr>
        <p:spPr>
          <a:xfrm>
            <a:off x="0" y="0"/>
            <a:ext cx="9144000" cy="6858000"/>
          </a:xfrm>
        </p:spPr>
        <p:txBody>
          <a:bodyPr>
            <a:normAutofit/>
          </a:bodyPr>
          <a:lstStyle>
            <a:lvl1pPr marL="0" indent="0">
              <a:buNone/>
              <a:defRPr sz="1800"/>
            </a:lvl1pPr>
          </a:lstStyle>
          <a:p>
            <a:r>
              <a:rPr lang="en-GB"/>
              <a:t>Click icon to add picture</a:t>
            </a:r>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E9F3B9-8F16-46E3-8D91-B3701D07C131}" type="slidenum">
              <a:rPr lang="en-GB" smtClean="0"/>
              <a:t>‹#›</a:t>
            </a:fld>
            <a:endParaRPr lang="en-GB"/>
          </a:p>
        </p:txBody>
      </p:sp>
      <p:sp>
        <p:nvSpPr>
          <p:cNvPr id="2" name="Title 1"/>
          <p:cNvSpPr>
            <a:spLocks noGrp="1"/>
          </p:cNvSpPr>
          <p:nvPr>
            <p:ph type="ctrTitle"/>
          </p:nvPr>
        </p:nvSpPr>
        <p:spPr>
          <a:xfrm>
            <a:off x="3260273" y="1757384"/>
            <a:ext cx="4538006" cy="1470025"/>
          </a:xfrm>
        </p:spPr>
        <p:txBody>
          <a:bodyPr anchor="t" anchorCtr="0">
            <a:noAutofit/>
          </a:bodyPr>
          <a:lstStyle>
            <a:lvl1pPr>
              <a:lnSpc>
                <a:spcPct val="100000"/>
              </a:lnSpc>
              <a:defRPr sz="4800">
                <a:solidFill>
                  <a:schemeClr val="accent6"/>
                </a:solidFill>
              </a:defRPr>
            </a:lvl1pPr>
          </a:lstStyle>
          <a:p>
            <a:r>
              <a:rPr lang="en-US"/>
              <a:t>Click to edit Master title style</a:t>
            </a:r>
            <a:endParaRPr lang="en-GB"/>
          </a:p>
        </p:txBody>
      </p:sp>
      <p:sp>
        <p:nvSpPr>
          <p:cNvPr id="3" name="Subtitle 2"/>
          <p:cNvSpPr>
            <a:spLocks noGrp="1"/>
          </p:cNvSpPr>
          <p:nvPr>
            <p:ph type="subTitle" idx="1"/>
          </p:nvPr>
        </p:nvSpPr>
        <p:spPr>
          <a:xfrm>
            <a:off x="3260273" y="3339950"/>
            <a:ext cx="4538006" cy="1137159"/>
          </a:xfrm>
        </p:spPr>
        <p:txBody>
          <a:bodyPr>
            <a:normAutofit/>
          </a:bodyPr>
          <a:lstStyle>
            <a:lvl1pPr marL="0" indent="0" algn="l">
              <a:buNone/>
              <a:defRPr sz="24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4193408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Divider/ Caption Slide 1">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5624513" y="2633662"/>
            <a:ext cx="3519487" cy="4224337"/>
          </a:xfrm>
        </p:spPr>
        <p:txBody>
          <a:bodyPr>
            <a:normAutofit/>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a:lvl1pPr>
          </a:lstStyle>
          <a:p>
            <a:r>
              <a:rPr lang="en-GB"/>
              <a:t>Click icon to add picture</a:t>
            </a:r>
          </a:p>
          <a:p>
            <a:endParaRPr lang="en-GB"/>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5620236" cy="5145206"/>
          </a:xfrm>
          <a:prstGeom prst="rect">
            <a:avLst/>
          </a:prstGeom>
        </p:spPr>
      </p:pic>
      <p:sp>
        <p:nvSpPr>
          <p:cNvPr id="2" name="Title 1"/>
          <p:cNvSpPr>
            <a:spLocks noGrp="1"/>
          </p:cNvSpPr>
          <p:nvPr>
            <p:ph type="ctrTitle"/>
          </p:nvPr>
        </p:nvSpPr>
        <p:spPr>
          <a:xfrm>
            <a:off x="244553" y="1244491"/>
            <a:ext cx="5375197" cy="3866964"/>
          </a:xfrm>
        </p:spPr>
        <p:txBody>
          <a:bodyPr anchor="t" anchorCtr="0">
            <a:noAutofit/>
          </a:bodyPr>
          <a:lstStyle>
            <a:lvl1pPr>
              <a:lnSpc>
                <a:spcPct val="100000"/>
              </a:lnSpc>
              <a:defRPr sz="4800">
                <a:solidFill>
                  <a:schemeClr val="accent4"/>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E9F3B9-8F16-46E3-8D91-B3701D07C131}" type="slidenum">
              <a:rPr lang="en-GB" smtClean="0"/>
              <a:t>‹#›</a:t>
            </a:fld>
            <a:endParaRPr lang="en-GB"/>
          </a:p>
        </p:txBody>
      </p:sp>
    </p:spTree>
    <p:extLst>
      <p:ext uri="{BB962C8B-B14F-4D97-AF65-F5344CB8AC3E}">
        <p14:creationId xmlns:p14="http://schemas.microsoft.com/office/powerpoint/2010/main" val="3748370025"/>
      </p:ext>
    </p:extLst>
  </p:cSld>
  <p:clrMapOvr>
    <a:masterClrMapping/>
  </p:clrMapOvr>
  <p:extLst>
    <p:ext uri="{DCECCB84-F9BA-43D5-87BE-67443E8EF086}">
      <p15:sldGuideLst xmlns:p15="http://schemas.microsoft.com/office/powerpoint/2012/main">
        <p15:guide id="1" orient="horz" pos="1616"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Divider/ Caption Slide 2">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5623560" y="2633663"/>
            <a:ext cx="3520440" cy="4224337"/>
          </a:xfrm>
        </p:spPr>
        <p:txBody>
          <a:bodyPr>
            <a:normAutofit/>
          </a:bodyPr>
          <a:lstStyle>
            <a:lvl1pPr marL="0" indent="0" algn="r">
              <a:buNone/>
              <a:defRPr sz="2000"/>
            </a:lvl1pPr>
          </a:lstStyle>
          <a:p>
            <a:r>
              <a:rPr lang="en-GB"/>
              <a:t>Click icon to add picture</a:t>
            </a:r>
          </a:p>
        </p:txBody>
      </p:sp>
      <p:sp>
        <p:nvSpPr>
          <p:cNvPr id="7" name="AutoShape 4"/>
          <p:cNvSpPr>
            <a:spLocks noChangeAspect="1" noChangeArrowheads="1" noTextEdit="1"/>
          </p:cNvSpPr>
          <p:nvPr userDrawn="1"/>
        </p:nvSpPr>
        <p:spPr bwMode="auto">
          <a:xfrm>
            <a:off x="-2046" y="-990600"/>
            <a:ext cx="6029325" cy="551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19" name="Group 13"/>
          <p:cNvGrpSpPr>
            <a:grpSpLocks noChangeAspect="1"/>
          </p:cNvGrpSpPr>
          <p:nvPr userDrawn="1"/>
        </p:nvGrpSpPr>
        <p:grpSpPr bwMode="auto">
          <a:xfrm>
            <a:off x="0" y="0"/>
            <a:ext cx="5619750" cy="5145088"/>
            <a:chOff x="0" y="0"/>
            <a:chExt cx="3540" cy="3241"/>
          </a:xfrm>
        </p:grpSpPr>
        <p:sp>
          <p:nvSpPr>
            <p:cNvPr id="22" name="AutoShape 12"/>
            <p:cNvSpPr>
              <a:spLocks noChangeAspect="1" noChangeArrowheads="1" noTextEdit="1"/>
            </p:cNvSpPr>
            <p:nvPr userDrawn="1"/>
          </p:nvSpPr>
          <p:spPr bwMode="auto">
            <a:xfrm>
              <a:off x="0" y="0"/>
              <a:ext cx="3540" cy="3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14"/>
            <p:cNvSpPr>
              <a:spLocks/>
            </p:cNvSpPr>
            <p:nvPr userDrawn="1"/>
          </p:nvSpPr>
          <p:spPr bwMode="auto">
            <a:xfrm>
              <a:off x="0" y="-1"/>
              <a:ext cx="3541" cy="3243"/>
            </a:xfrm>
            <a:custGeom>
              <a:avLst/>
              <a:gdLst>
                <a:gd name="T0" fmla="*/ 2944 w 2944"/>
                <a:gd name="T1" fmla="*/ 910 h 2696"/>
                <a:gd name="T2" fmla="*/ 1158 w 2944"/>
                <a:gd name="T3" fmla="*/ 2696 h 2696"/>
                <a:gd name="T4" fmla="*/ 0 w 2944"/>
                <a:gd name="T5" fmla="*/ 2270 h 2696"/>
                <a:gd name="T6" fmla="*/ 0 w 2944"/>
                <a:gd name="T7" fmla="*/ 0 h 2696"/>
                <a:gd name="T8" fmla="*/ 2695 w 2944"/>
                <a:gd name="T9" fmla="*/ 0 h 2696"/>
                <a:gd name="T10" fmla="*/ 2944 w 2944"/>
                <a:gd name="T11" fmla="*/ 910 h 2696"/>
              </a:gdLst>
              <a:ahLst/>
              <a:cxnLst>
                <a:cxn ang="0">
                  <a:pos x="T0" y="T1"/>
                </a:cxn>
                <a:cxn ang="0">
                  <a:pos x="T2" y="T3"/>
                </a:cxn>
                <a:cxn ang="0">
                  <a:pos x="T4" y="T5"/>
                </a:cxn>
                <a:cxn ang="0">
                  <a:pos x="T6" y="T7"/>
                </a:cxn>
                <a:cxn ang="0">
                  <a:pos x="T8" y="T9"/>
                </a:cxn>
                <a:cxn ang="0">
                  <a:pos x="T10" y="T11"/>
                </a:cxn>
              </a:cxnLst>
              <a:rect l="0" t="0" r="r" b="b"/>
              <a:pathLst>
                <a:path w="2944" h="2696">
                  <a:moveTo>
                    <a:pt x="2944" y="910"/>
                  </a:moveTo>
                  <a:cubicBezTo>
                    <a:pt x="2944" y="1896"/>
                    <a:pt x="2144" y="2696"/>
                    <a:pt x="1158" y="2696"/>
                  </a:cubicBezTo>
                  <a:cubicBezTo>
                    <a:pt x="716" y="2696"/>
                    <a:pt x="312" y="2536"/>
                    <a:pt x="0" y="2270"/>
                  </a:cubicBezTo>
                  <a:cubicBezTo>
                    <a:pt x="0" y="0"/>
                    <a:pt x="0" y="0"/>
                    <a:pt x="0" y="0"/>
                  </a:cubicBezTo>
                  <a:cubicBezTo>
                    <a:pt x="2695" y="0"/>
                    <a:pt x="2695" y="0"/>
                    <a:pt x="2695" y="0"/>
                  </a:cubicBezTo>
                  <a:cubicBezTo>
                    <a:pt x="2853" y="267"/>
                    <a:pt x="2944" y="578"/>
                    <a:pt x="2944" y="91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244553" y="1244491"/>
            <a:ext cx="5375197" cy="3866964"/>
          </a:xfrm>
        </p:spPr>
        <p:txBody>
          <a:bodyPr anchor="t" anchorCtr="0">
            <a:noAutofit/>
          </a:bodyPr>
          <a:lstStyle>
            <a:lvl1pPr>
              <a:lnSpc>
                <a:spcPct val="100000"/>
              </a:lnSpc>
              <a:defRPr sz="4800">
                <a:solidFill>
                  <a:schemeClr val="accent6"/>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E9F3B9-8F16-46E3-8D91-B3701D07C131}" type="slidenum">
              <a:rPr lang="en-GB" smtClean="0"/>
              <a:t>‹#›</a:t>
            </a:fld>
            <a:endParaRPr lang="en-GB"/>
          </a:p>
        </p:txBody>
      </p:sp>
      <p:sp>
        <p:nvSpPr>
          <p:cNvPr id="13" name="AutoShape 8"/>
          <p:cNvSpPr>
            <a:spLocks noChangeAspect="1" noChangeArrowheads="1" noTextEdit="1"/>
          </p:cNvSpPr>
          <p:nvPr userDrawn="1"/>
        </p:nvSpPr>
        <p:spPr bwMode="auto">
          <a:xfrm>
            <a:off x="-7105650" y="0"/>
            <a:ext cx="5984875" cy="496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515604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Divider/ Caption Slide 3">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4560888" y="677863"/>
            <a:ext cx="4583112" cy="6180137"/>
          </a:xfrm>
        </p:spPr>
        <p:txBody>
          <a:bodyPr>
            <a:normAutofit/>
          </a:bodyPr>
          <a:lstStyle>
            <a:lvl1pPr marL="0" marR="0" indent="0" algn="r"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a:lvl1pPr>
          </a:lstStyle>
          <a:p>
            <a:r>
              <a:rPr lang="en-GB"/>
              <a:t>Click icon to add picture</a:t>
            </a:r>
          </a:p>
          <a:p>
            <a:endParaRPr lang="en-GB"/>
          </a:p>
        </p:txBody>
      </p:sp>
      <p:sp>
        <p:nvSpPr>
          <p:cNvPr id="12" name="Oval 11"/>
          <p:cNvSpPr/>
          <p:nvPr userDrawn="1"/>
        </p:nvSpPr>
        <p:spPr>
          <a:xfrm>
            <a:off x="1135202" y="610889"/>
            <a:ext cx="4909284" cy="490928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1503363" y="1653209"/>
            <a:ext cx="4125541" cy="3026741"/>
          </a:xfrm>
        </p:spPr>
        <p:txBody>
          <a:bodyPr anchor="t" anchorCtr="0">
            <a:noAutofit/>
          </a:bodyPr>
          <a:lstStyle>
            <a:lvl1pPr>
              <a:lnSpc>
                <a:spcPct val="100000"/>
              </a:lnSpc>
              <a:defRPr sz="4400">
                <a:solidFill>
                  <a:schemeClr val="accent2"/>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E9F3B9-8F16-46E3-8D91-B3701D07C131}" type="slidenum">
              <a:rPr lang="en-GB" smtClean="0"/>
              <a:t>‹#›</a:t>
            </a:fld>
            <a:endParaRPr lang="en-GB"/>
          </a:p>
        </p:txBody>
      </p:sp>
    </p:spTree>
    <p:extLst>
      <p:ext uri="{BB962C8B-B14F-4D97-AF65-F5344CB8AC3E}">
        <p14:creationId xmlns:p14="http://schemas.microsoft.com/office/powerpoint/2010/main" val="765538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7" name="Oval 6"/>
          <p:cNvSpPr/>
          <p:nvPr userDrawn="1"/>
        </p:nvSpPr>
        <p:spPr>
          <a:xfrm>
            <a:off x="346074" y="1972994"/>
            <a:ext cx="2527753" cy="25277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3319236" y="1972994"/>
            <a:ext cx="2527753" cy="25277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6292397" y="1972994"/>
            <a:ext cx="2527753" cy="25277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userDrawn="1">
            <p:ph type="title"/>
          </p:nvPr>
        </p:nvSpPr>
        <p:spPr>
          <a:xfrm>
            <a:off x="258506" y="314634"/>
            <a:ext cx="8589963" cy="1143000"/>
          </a:xfrm>
        </p:spPr>
        <p:txBody>
          <a:bodyPr>
            <a:normAutofit/>
          </a:bodyPr>
          <a:lstStyle>
            <a:lvl1pPr algn="l">
              <a:defRPr sz="3600">
                <a:solidFill>
                  <a:schemeClr val="tx2"/>
                </a:solidFill>
              </a:defRPr>
            </a:lvl1pPr>
          </a:lstStyle>
          <a:p>
            <a:r>
              <a:rPr lang="en-US"/>
              <a:t>Click to edit Master title style</a:t>
            </a:r>
            <a:endParaRPr lang="en-GB"/>
          </a:p>
        </p:txBody>
      </p:sp>
      <p:sp>
        <p:nvSpPr>
          <p:cNvPr id="4" name="Date Placeholder 3"/>
          <p:cNvSpPr>
            <a:spLocks noGrp="1"/>
          </p:cNvSpPr>
          <p:nvPr userDrawn="1">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userDrawn="1">
            <p:ph type="ftr" sz="quarter" idx="11"/>
          </p:nvPr>
        </p:nvSpPr>
        <p:spPr/>
        <p:txBody>
          <a:bodyPr/>
          <a:lstStyle/>
          <a:p>
            <a:endParaRPr lang="en-GB"/>
          </a:p>
        </p:txBody>
      </p:sp>
      <p:sp>
        <p:nvSpPr>
          <p:cNvPr id="6" name="Slide Number Placeholder 5"/>
          <p:cNvSpPr>
            <a:spLocks noGrp="1"/>
          </p:cNvSpPr>
          <p:nvPr userDrawn="1">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userDrawn="1">
            <p:ph type="body" sz="quarter" idx="14"/>
          </p:nvPr>
        </p:nvSpPr>
        <p:spPr>
          <a:xfrm>
            <a:off x="513399" y="3072888"/>
            <a:ext cx="2348553" cy="930787"/>
          </a:xfrm>
        </p:spPr>
        <p:txBody>
          <a:bodyPr>
            <a:normAutofit/>
          </a:bodyPr>
          <a:lstStyle>
            <a:lvl1pPr marL="0" indent="0">
              <a:lnSpc>
                <a:spcPct val="100000"/>
              </a:lnSpc>
              <a:spcBef>
                <a:spcPts val="2400"/>
              </a:spcBef>
              <a:buNone/>
              <a:defRPr lang="en-US" sz="2000" kern="1200" dirty="0" smtClean="0">
                <a:solidFill>
                  <a:schemeClr val="bg1"/>
                </a:solidFill>
                <a:latin typeface="+mj-lt"/>
                <a:ea typeface="+mj-ea"/>
                <a:cs typeface="+mj-cs"/>
              </a:defRPr>
            </a:lvl1pPr>
          </a:lstStyle>
          <a:p>
            <a:pPr lvl="0"/>
            <a:r>
              <a:rPr lang="en-US"/>
              <a:t>Click to edit Master text styles</a:t>
            </a:r>
          </a:p>
        </p:txBody>
      </p:sp>
      <p:sp>
        <p:nvSpPr>
          <p:cNvPr id="11" name="Text Placeholder 10"/>
          <p:cNvSpPr>
            <a:spLocks noGrp="1"/>
          </p:cNvSpPr>
          <p:nvPr userDrawn="1">
            <p:ph type="body" sz="quarter" idx="15"/>
          </p:nvPr>
        </p:nvSpPr>
        <p:spPr>
          <a:xfrm>
            <a:off x="540075" y="2516741"/>
            <a:ext cx="2274377" cy="733694"/>
          </a:xfrm>
        </p:spPr>
        <p:txBody>
          <a:bodyPr>
            <a:normAutofit/>
          </a:bodyPr>
          <a:lstStyle>
            <a:lvl1pPr marL="0" indent="0" algn="l">
              <a:lnSpc>
                <a:spcPct val="100000"/>
              </a:lnSpc>
              <a:buNone/>
              <a:defRPr lang="en-GB" sz="2800" kern="1200" dirty="0">
                <a:solidFill>
                  <a:schemeClr val="accent6"/>
                </a:solidFill>
                <a:latin typeface="+mj-lt"/>
                <a:ea typeface="+mn-ea"/>
                <a:cs typeface="+mn-cs"/>
              </a:defRPr>
            </a:lvl1pPr>
          </a:lstStyle>
          <a:p>
            <a:pPr lvl="0"/>
            <a:r>
              <a:rPr lang="en-US"/>
              <a:t>Click</a:t>
            </a:r>
            <a:endParaRPr lang="en-GB"/>
          </a:p>
        </p:txBody>
      </p:sp>
      <p:sp>
        <p:nvSpPr>
          <p:cNvPr id="13" name="Text Placeholder 12"/>
          <p:cNvSpPr>
            <a:spLocks noGrp="1"/>
          </p:cNvSpPr>
          <p:nvPr>
            <p:ph type="body" sz="quarter" idx="16"/>
          </p:nvPr>
        </p:nvSpPr>
        <p:spPr>
          <a:xfrm>
            <a:off x="3443193" y="2517775"/>
            <a:ext cx="2351087" cy="719138"/>
          </a:xfrm>
        </p:spPr>
        <p:txBody>
          <a:bodyPr/>
          <a:lstStyle>
            <a:lvl1pPr marL="0" indent="0">
              <a:lnSpc>
                <a:spcPct val="100000"/>
              </a:lnSpc>
              <a:buNone/>
              <a:defRPr>
                <a:solidFill>
                  <a:schemeClr val="accent2"/>
                </a:solidFill>
                <a:latin typeface="+mj-lt"/>
              </a:defRPr>
            </a:lvl1pPr>
          </a:lstStyle>
          <a:p>
            <a:pPr lvl="0"/>
            <a:r>
              <a:rPr lang="en-US"/>
              <a:t>Click</a:t>
            </a:r>
            <a:endParaRPr lang="en-GB"/>
          </a:p>
        </p:txBody>
      </p:sp>
      <p:sp>
        <p:nvSpPr>
          <p:cNvPr id="20" name="Text Placeholder 19"/>
          <p:cNvSpPr>
            <a:spLocks noGrp="1"/>
          </p:cNvSpPr>
          <p:nvPr>
            <p:ph type="body" sz="quarter" idx="17"/>
          </p:nvPr>
        </p:nvSpPr>
        <p:spPr>
          <a:xfrm>
            <a:off x="3437637" y="3074988"/>
            <a:ext cx="2362200" cy="928687"/>
          </a:xfrm>
        </p:spPr>
        <p:txBody>
          <a:bodyPr>
            <a:noAutofit/>
          </a:bodyPr>
          <a:lstStyle>
            <a:lvl1pPr marL="0" indent="0">
              <a:lnSpc>
                <a:spcPct val="100000"/>
              </a:lnSpc>
              <a:buNone/>
              <a:defRPr lang="en-US" sz="2000" kern="1200" dirty="0" smtClean="0">
                <a:solidFill>
                  <a:schemeClr val="bg1"/>
                </a:solidFill>
                <a:latin typeface="+mj-lt"/>
                <a:ea typeface="+mj-ea"/>
                <a:cs typeface="+mj-cs"/>
              </a:defRPr>
            </a:lvl1pPr>
            <a:lvl2pPr marL="457200" indent="0">
              <a:buNone/>
              <a:defRPr lang="en-US" sz="2000" kern="1200" dirty="0" smtClean="0">
                <a:solidFill>
                  <a:schemeClr val="bg1"/>
                </a:solidFill>
                <a:latin typeface="+mj-lt"/>
                <a:ea typeface="+mj-ea"/>
                <a:cs typeface="+mj-cs"/>
              </a:defRPr>
            </a:lvl2pPr>
            <a:lvl3pPr marL="914400" indent="0">
              <a:buNone/>
              <a:defRPr lang="en-US" sz="2000" kern="1200" dirty="0" smtClean="0">
                <a:solidFill>
                  <a:schemeClr val="bg1"/>
                </a:solidFill>
                <a:latin typeface="+mj-lt"/>
                <a:ea typeface="+mj-ea"/>
                <a:cs typeface="+mj-cs"/>
              </a:defRPr>
            </a:lvl3pPr>
            <a:lvl4pPr marL="1371600" indent="0">
              <a:buNone/>
              <a:defRPr lang="en-US" sz="2000" kern="1200" dirty="0" smtClean="0">
                <a:solidFill>
                  <a:schemeClr val="bg1"/>
                </a:solidFill>
                <a:latin typeface="+mj-lt"/>
                <a:ea typeface="+mj-ea"/>
                <a:cs typeface="+mj-cs"/>
              </a:defRPr>
            </a:lvl4pPr>
            <a:lvl5pPr marL="1828800" indent="0">
              <a:buNone/>
              <a:defRPr lang="en-GB" sz="2000" kern="1200" dirty="0" smtClean="0">
                <a:solidFill>
                  <a:schemeClr val="bg1"/>
                </a:solidFill>
                <a:latin typeface="+mj-lt"/>
                <a:ea typeface="+mj-ea"/>
                <a:cs typeface="+mj-cs"/>
              </a:defRPr>
            </a:lvl5pPr>
          </a:lstStyle>
          <a:p>
            <a:pPr lvl="0"/>
            <a:r>
              <a:rPr lang="en-US"/>
              <a:t>Click to edit Master text styles</a:t>
            </a:r>
          </a:p>
        </p:txBody>
      </p:sp>
      <p:sp>
        <p:nvSpPr>
          <p:cNvPr id="22" name="Text Placeholder 21"/>
          <p:cNvSpPr>
            <a:spLocks noGrp="1"/>
          </p:cNvSpPr>
          <p:nvPr>
            <p:ph type="body" sz="quarter" idx="18"/>
          </p:nvPr>
        </p:nvSpPr>
        <p:spPr>
          <a:xfrm>
            <a:off x="6417375" y="2517775"/>
            <a:ext cx="2334739" cy="557213"/>
          </a:xfrm>
        </p:spPr>
        <p:txBody>
          <a:bodyPr>
            <a:noAutofit/>
          </a:bodyPr>
          <a:lstStyle>
            <a:lvl1pPr marL="0" indent="0">
              <a:lnSpc>
                <a:spcPct val="100000"/>
              </a:lnSpc>
              <a:buNone/>
              <a:defRPr lang="en-GB" sz="3200" kern="1200" dirty="0">
                <a:solidFill>
                  <a:schemeClr val="bg2"/>
                </a:solidFill>
                <a:latin typeface="+mj-lt"/>
                <a:ea typeface="+mn-ea"/>
                <a:cs typeface="+mn-cs"/>
              </a:defRPr>
            </a:lvl1pPr>
          </a:lstStyle>
          <a:p>
            <a:pPr lvl="0"/>
            <a:r>
              <a:rPr lang="en-US"/>
              <a:t>Click</a:t>
            </a:r>
            <a:endParaRPr lang="en-GB"/>
          </a:p>
        </p:txBody>
      </p:sp>
      <p:sp>
        <p:nvSpPr>
          <p:cNvPr id="24" name="Text Placeholder 23"/>
          <p:cNvSpPr>
            <a:spLocks noGrp="1"/>
          </p:cNvSpPr>
          <p:nvPr>
            <p:ph type="body" sz="quarter" idx="19"/>
          </p:nvPr>
        </p:nvSpPr>
        <p:spPr>
          <a:xfrm>
            <a:off x="6416354" y="3063875"/>
            <a:ext cx="2351087" cy="939800"/>
          </a:xfrm>
        </p:spPr>
        <p:txBody>
          <a:bodyPr>
            <a:normAutofit/>
          </a:bodyPr>
          <a:lstStyle>
            <a:lvl1pPr marL="0" indent="0">
              <a:lnSpc>
                <a:spcPct val="100000"/>
              </a:lnSpc>
              <a:buNone/>
              <a:defRPr lang="en-GB" sz="2000" kern="1200" dirty="0" smtClean="0">
                <a:solidFill>
                  <a:schemeClr val="bg1"/>
                </a:solidFill>
                <a:latin typeface="+mj-lt"/>
                <a:ea typeface="+mj-ea"/>
                <a:cs typeface="+mj-cs"/>
              </a:defRPr>
            </a:lvl1pPr>
          </a:lstStyle>
          <a:p>
            <a:pPr lvl="0"/>
            <a:r>
              <a:rPr lang="en-US"/>
              <a:t>Click to edit Master text styles</a:t>
            </a:r>
            <a:endParaRPr lang="en-GB"/>
          </a:p>
        </p:txBody>
      </p:sp>
      <p:sp>
        <p:nvSpPr>
          <p:cNvPr id="10" name="Picture Placeholder 9"/>
          <p:cNvSpPr>
            <a:spLocks noGrp="1"/>
          </p:cNvSpPr>
          <p:nvPr>
            <p:ph type="pic" sz="quarter" idx="20"/>
          </p:nvPr>
        </p:nvSpPr>
        <p:spPr>
          <a:xfrm>
            <a:off x="188913" y="4583113"/>
            <a:ext cx="2684462" cy="2274887"/>
          </a:xfrm>
        </p:spPr>
        <p:txBody>
          <a:bodyPr>
            <a:normAutofit/>
          </a:bodyPr>
          <a:lstStyle>
            <a:lvl1pPr marL="0" indent="0">
              <a:buNone/>
              <a:defRPr sz="1800"/>
            </a:lvl1pPr>
          </a:lstStyle>
          <a:p>
            <a:endParaRPr lang="en-GB"/>
          </a:p>
        </p:txBody>
      </p:sp>
      <p:sp>
        <p:nvSpPr>
          <p:cNvPr id="21" name="Picture Placeholder 9"/>
          <p:cNvSpPr>
            <a:spLocks noGrp="1"/>
          </p:cNvSpPr>
          <p:nvPr>
            <p:ph type="pic" sz="quarter" idx="21"/>
          </p:nvPr>
        </p:nvSpPr>
        <p:spPr>
          <a:xfrm>
            <a:off x="3275856" y="4583113"/>
            <a:ext cx="2684462" cy="2274887"/>
          </a:xfrm>
        </p:spPr>
        <p:txBody>
          <a:bodyPr>
            <a:normAutofit/>
          </a:bodyPr>
          <a:lstStyle>
            <a:lvl1pPr marL="0" indent="0">
              <a:buNone/>
              <a:defRPr sz="1800"/>
            </a:lvl1pPr>
          </a:lstStyle>
          <a:p>
            <a:endParaRPr lang="en-GB"/>
          </a:p>
        </p:txBody>
      </p:sp>
      <p:sp>
        <p:nvSpPr>
          <p:cNvPr id="23" name="Picture Placeholder 9"/>
          <p:cNvSpPr>
            <a:spLocks noGrp="1"/>
          </p:cNvSpPr>
          <p:nvPr>
            <p:ph type="pic" sz="quarter" idx="22"/>
          </p:nvPr>
        </p:nvSpPr>
        <p:spPr>
          <a:xfrm>
            <a:off x="6228184" y="4583113"/>
            <a:ext cx="2684462" cy="2274887"/>
          </a:xfrm>
        </p:spPr>
        <p:txBody>
          <a:bodyPr>
            <a:normAutofit/>
          </a:bodyPr>
          <a:lstStyle>
            <a:lvl1pPr marL="0" indent="0">
              <a:buNone/>
              <a:defRPr sz="1800"/>
            </a:lvl1pPr>
          </a:lstStyle>
          <a:p>
            <a:endParaRPr lang="en-GB"/>
          </a:p>
        </p:txBody>
      </p:sp>
    </p:spTree>
    <p:extLst>
      <p:ext uri="{BB962C8B-B14F-4D97-AF65-F5344CB8AC3E}">
        <p14:creationId xmlns:p14="http://schemas.microsoft.com/office/powerpoint/2010/main" val="54495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Large Content ">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210" y="1702784"/>
            <a:ext cx="8460000" cy="1201016"/>
          </a:xfrm>
        </p:spPr>
        <p:txBody>
          <a:bodyPr>
            <a:noAutofit/>
          </a:bodyPr>
          <a:lstStyle>
            <a:lvl1pPr marL="0" indent="0" algn="l">
              <a:lnSpc>
                <a:spcPct val="100000"/>
              </a:lnSpc>
              <a:spcBef>
                <a:spcPts val="2400"/>
              </a:spcBef>
              <a:buNone/>
              <a:defRPr lang="en-US" sz="8800" kern="1200" dirty="0" smtClean="0">
                <a:solidFill>
                  <a:schemeClr val="accent3"/>
                </a:solidFill>
                <a:latin typeface="+mj-lt"/>
                <a:ea typeface="+mj-ea"/>
                <a:cs typeface="+mj-cs"/>
              </a:defRPr>
            </a:lvl1pPr>
            <a:lvl2pPr marL="457200" indent="0" algn="l">
              <a:buNone/>
              <a:defRPr sz="1800"/>
            </a:lvl2pPr>
            <a:lvl3pPr marL="914400" indent="0" algn="l">
              <a:buNone/>
              <a:defRPr sz="1600"/>
            </a:lvl3pPr>
            <a:lvl4pPr marL="1371600" indent="0" algn="l">
              <a:buNone/>
              <a:defRPr sz="1400"/>
            </a:lvl4pPr>
            <a:lvl5pPr marL="1828800" indent="0" algn="l">
              <a:buNone/>
              <a:defRPr sz="1400"/>
            </a:lvl5pPr>
          </a:lstStyle>
          <a:p>
            <a:pPr lvl="0"/>
            <a:r>
              <a:rPr lang="en-US"/>
              <a:t>Click to edit Master text styles</a:t>
            </a:r>
          </a:p>
        </p:txBody>
      </p:sp>
      <p:sp>
        <p:nvSpPr>
          <p:cNvPr id="2" name="Title 1"/>
          <p:cNvSpPr>
            <a:spLocks noGrp="1"/>
          </p:cNvSpPr>
          <p:nvPr>
            <p:ph type="title"/>
          </p:nvPr>
        </p:nvSpPr>
        <p:spPr>
          <a:xfrm>
            <a:off x="258506" y="314634"/>
            <a:ext cx="8589963" cy="1143000"/>
          </a:xfrm>
        </p:spPr>
        <p:txBody>
          <a:bodyPr>
            <a:normAutofit/>
          </a:bodyPr>
          <a:lstStyle>
            <a:lvl1pPr algn="l">
              <a:defRPr sz="3600">
                <a:solidFill>
                  <a:schemeClr val="tx2"/>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4"/>
          </p:nvPr>
        </p:nvSpPr>
        <p:spPr>
          <a:xfrm>
            <a:off x="258506" y="3125330"/>
            <a:ext cx="8460000" cy="1623342"/>
          </a:xfrm>
        </p:spPr>
        <p:txBody>
          <a:bodyPr>
            <a:normAutofit/>
          </a:bodyPr>
          <a:lstStyle>
            <a:lvl1pPr marL="0" indent="0">
              <a:lnSpc>
                <a:spcPct val="100000"/>
              </a:lnSpc>
              <a:spcBef>
                <a:spcPts val="2400"/>
              </a:spcBef>
              <a:buNone/>
              <a:defRPr sz="2600">
                <a:solidFill>
                  <a:schemeClr val="tx2"/>
                </a:solidFill>
                <a:latin typeface="+mn-lt"/>
              </a:defRPr>
            </a:lvl1pPr>
          </a:lstStyle>
          <a:p>
            <a:pPr lvl="0"/>
            <a:r>
              <a:rPr lang="en-US"/>
              <a:t>Click to edit Master text styles</a:t>
            </a:r>
          </a:p>
        </p:txBody>
      </p:sp>
      <p:cxnSp>
        <p:nvCxnSpPr>
          <p:cNvPr id="13" name="Straight Connector 12"/>
          <p:cNvCxnSpPr/>
          <p:nvPr userDrawn="1"/>
        </p:nvCxnSpPr>
        <p:spPr>
          <a:xfrm>
            <a:off x="346075" y="1772816"/>
            <a:ext cx="846000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346075" y="4653136"/>
            <a:ext cx="8460000"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3778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aption Blue">
    <p:bg>
      <p:bgPr>
        <a:solidFill>
          <a:schemeClr val="bg2"/>
        </a:solidFill>
        <a:effectLst/>
      </p:bgPr>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28738" y="1610433"/>
            <a:ext cx="6776900" cy="3525820"/>
          </a:xfrm>
          <a:prstGeom prst="rect">
            <a:avLst/>
          </a:prstGeom>
        </p:spPr>
      </p:pic>
      <p:sp>
        <p:nvSpPr>
          <p:cNvPr id="4" name="Date Placeholder 3"/>
          <p:cNvSpPr>
            <a:spLocks noGrp="1"/>
          </p:cNvSpPr>
          <p:nvPr>
            <p:ph type="dt" sz="half" idx="10"/>
          </p:nvPr>
        </p:nvSpPr>
        <p:spPr/>
        <p:txBody>
          <a:bodyPr/>
          <a:lstStyle/>
          <a:p>
            <a:fld id="{82B35771-B45A-493A-8BFA-738F8FAD3C30}" type="datetimeFigureOut">
              <a:rPr lang="en-GB" smtClean="0"/>
              <a:t>17/05/2021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lgn="l">
              <a:defRPr/>
            </a:lvl1pPr>
          </a:lstStyle>
          <a:p>
            <a:fld id="{F7E9F3B9-8F16-46E3-8D91-B3701D07C131}" type="slidenum">
              <a:rPr lang="en-GB" smtClean="0"/>
              <a:pPr/>
              <a:t>‹#›</a:t>
            </a:fld>
            <a:endParaRPr lang="en-GB"/>
          </a:p>
        </p:txBody>
      </p:sp>
      <p:cxnSp>
        <p:nvCxnSpPr>
          <p:cNvPr id="8" name="Straight Connector 7"/>
          <p:cNvCxnSpPr/>
          <p:nvPr userDrawn="1"/>
        </p:nvCxnSpPr>
        <p:spPr>
          <a:xfrm>
            <a:off x="346075" y="501650"/>
            <a:ext cx="8460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460664" y="1845999"/>
            <a:ext cx="6472053" cy="2685056"/>
          </a:xfrm>
        </p:spPr>
        <p:txBody>
          <a:bodyPr anchor="t" anchorCtr="0">
            <a:noAutofit/>
          </a:bodyPr>
          <a:lstStyle>
            <a:lvl1pPr algn="l">
              <a:lnSpc>
                <a:spcPct val="100000"/>
              </a:lnSpc>
              <a:defRPr sz="3600">
                <a:solidFill>
                  <a:schemeClr val="bg2"/>
                </a:solidFill>
              </a:defRPr>
            </a:lvl1pPr>
          </a:lstStyle>
          <a:p>
            <a:r>
              <a:rPr lang="en-US"/>
              <a:t>Click to edit Master title style</a:t>
            </a:r>
            <a:endParaRPr lang="en-GB"/>
          </a:p>
        </p:txBody>
      </p:sp>
    </p:spTree>
    <p:extLst>
      <p:ext uri="{BB962C8B-B14F-4D97-AF65-F5344CB8AC3E}">
        <p14:creationId xmlns:p14="http://schemas.microsoft.com/office/powerpoint/2010/main" val="2394151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B35771-B45A-493A-8BFA-738F8FAD3C30}" type="datetimeFigureOut">
              <a:rPr lang="en-GB" smtClean="0"/>
              <a:t>17/05/2021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defRPr>
            </a:lvl1pPr>
          </a:lstStyle>
          <a:p>
            <a:fld id="{F7E9F3B9-8F16-46E3-8D91-B3701D07C131}" type="slidenum">
              <a:rPr lang="en-GB" smtClean="0"/>
              <a:pPr/>
              <a:t>‹#›</a:t>
            </a:fld>
            <a:endParaRPr lang="en-GB"/>
          </a:p>
        </p:txBody>
      </p:sp>
    </p:spTree>
    <p:extLst>
      <p:ext uri="{BB962C8B-B14F-4D97-AF65-F5344CB8AC3E}">
        <p14:creationId xmlns:p14="http://schemas.microsoft.com/office/powerpoint/2010/main" val="731204888"/>
      </p:ext>
    </p:extLst>
  </p:cSld>
  <p:clrMap bg1="lt1" tx1="dk1" bg2="lt2" tx2="dk2" accent1="accent1" accent2="accent2" accent3="accent3" accent4="accent4" accent5="accent5" accent6="accent6" hlink="hlink" folHlink="folHlink"/>
  <p:sldLayoutIdLst>
    <p:sldLayoutId id="2147483650" r:id="rId1"/>
    <p:sldLayoutId id="2147483671" r:id="rId2"/>
    <p:sldLayoutId id="2147483660" r:id="rId3"/>
    <p:sldLayoutId id="2147483665" r:id="rId4"/>
    <p:sldLayoutId id="2147483667" r:id="rId5"/>
    <p:sldLayoutId id="2147483690" r:id="rId6"/>
    <p:sldLayoutId id="2147483686" r:id="rId7"/>
    <p:sldLayoutId id="2147483682" r:id="rId8"/>
    <p:sldLayoutId id="2147483674" r:id="rId9"/>
    <p:sldLayoutId id="2147483678" r:id="rId10"/>
    <p:sldLayoutId id="2147483680" r:id="rId11"/>
    <p:sldLayoutId id="2147483691" r:id="rId12"/>
    <p:sldLayoutId id="2147483683" r:id="rId13"/>
    <p:sldLayoutId id="2147483700" r:id="rId14"/>
    <p:sldLayoutId id="2147483688" r:id="rId15"/>
    <p:sldLayoutId id="2147483689" r:id="rId16"/>
    <p:sldLayoutId id="2147483698" r:id="rId17"/>
    <p:sldLayoutId id="2147483655" r:id="rId18"/>
    <p:sldLayoutId id="2147483701" r:id="rId19"/>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pPr eaLnBrk="1" hangingPunct="1"/>
            <a:r>
              <a:rPr lang="en-US" altLang="en-US">
                <a:solidFill>
                  <a:srgbClr val="26BCD7"/>
                </a:solidFill>
              </a:rPr>
              <a:t>The Insights Family: </a:t>
            </a:r>
            <a:r>
              <a:rPr lang="en-US" altLang="en-US">
                <a:solidFill>
                  <a:srgbClr val="FFFFFF"/>
                </a:solidFill>
              </a:rPr>
              <a:t>Parents and Children’s Online Data</a:t>
            </a:r>
            <a:endParaRPr lang="en-US" altLang="en-US"/>
          </a:p>
        </p:txBody>
      </p:sp>
      <p:sp>
        <p:nvSpPr>
          <p:cNvPr id="3075" name="Rectangle 3"/>
          <p:cNvSpPr>
            <a:spLocks noGrp="1" noChangeArrowheads="1"/>
          </p:cNvSpPr>
          <p:nvPr>
            <p:ph type="subTitle" idx="1"/>
          </p:nvPr>
        </p:nvSpPr>
        <p:spPr/>
        <p:txBody>
          <a:bodyPr>
            <a:normAutofit/>
          </a:bodyPr>
          <a:lstStyle/>
          <a:p>
            <a:pPr indent="0" eaLnBrk="1" hangingPunct="1">
              <a:buNone/>
            </a:pPr>
            <a:r>
              <a:rPr lang="en-GB" altLang="en-US"/>
              <a:t>Online Data, How It’s Used &amp; The Attitudes Surrounding It</a:t>
            </a:r>
          </a:p>
        </p:txBody>
      </p:sp>
    </p:spTree>
    <p:extLst>
      <p:ext uri="{BB962C8B-B14F-4D97-AF65-F5344CB8AC3E}">
        <p14:creationId xmlns:p14="http://schemas.microsoft.com/office/powerpoint/2010/main" val="1791016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400">
                <a:solidFill>
                  <a:schemeClr val="bg1"/>
                </a:solidFill>
              </a:rPr>
              <a:t>Devices</a:t>
            </a:r>
            <a:endParaRPr lang="en-GB" sz="4400">
              <a:solidFill>
                <a:schemeClr val="bg1"/>
              </a:solidFill>
            </a:endParaRPr>
          </a:p>
        </p:txBody>
      </p:sp>
    </p:spTree>
    <p:extLst>
      <p:ext uri="{BB962C8B-B14F-4D97-AF65-F5344CB8AC3E}">
        <p14:creationId xmlns:p14="http://schemas.microsoft.com/office/powerpoint/2010/main" val="237023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32500" lnSpcReduction="20000"/>
          </a:bodyPr>
          <a:lstStyle/>
          <a:p>
            <a:pPr algn="ctr"/>
            <a:r>
              <a:rPr lang="en-GB" sz="35700" dirty="0"/>
              <a:t>69%</a:t>
            </a:r>
          </a:p>
          <a:p>
            <a:pPr algn="ctr"/>
            <a:r>
              <a:rPr lang="en-GB" sz="9600" dirty="0"/>
              <a:t>of UK children, aged 3–18 have access to a smartphone</a:t>
            </a:r>
            <a:endParaRPr lang="en-US" dirty="0"/>
          </a:p>
        </p:txBody>
      </p:sp>
      <p:sp>
        <p:nvSpPr>
          <p:cNvPr id="7" name="TextBox 6">
            <a:extLst>
              <a:ext uri="{FF2B5EF4-FFF2-40B4-BE49-F238E27FC236}">
                <a16:creationId xmlns:a16="http://schemas.microsoft.com/office/drawing/2014/main" id="{F0F1A8E0-86DD-4B2F-8D77-36CDBC1113D5}"/>
              </a:ext>
            </a:extLst>
          </p:cNvPr>
          <p:cNvSpPr txBox="1"/>
          <p:nvPr/>
        </p:nvSpPr>
        <p:spPr>
          <a:xfrm>
            <a:off x="2139605" y="6601415"/>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dirty="0">
                <a:solidFill>
                  <a:schemeClr val="bg1"/>
                </a:solidFill>
              </a:rPr>
              <a:t>Data comes from Kids Insights™ UK research, January 1st 2020 – December 31st 2020</a:t>
            </a:r>
          </a:p>
          <a:p>
            <a:endParaRPr lang="en-US" dirty="0">
              <a:solidFill>
                <a:schemeClr val="bg1"/>
              </a:solidFill>
            </a:endParaRPr>
          </a:p>
        </p:txBody>
      </p:sp>
    </p:spTree>
    <p:extLst>
      <p:ext uri="{BB962C8B-B14F-4D97-AF65-F5344CB8AC3E}">
        <p14:creationId xmlns:p14="http://schemas.microsoft.com/office/powerpoint/2010/main" val="1374791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GB" sz="2800"/>
              <a:t>Children’s Device Access and the Implications</a:t>
            </a:r>
          </a:p>
        </p:txBody>
      </p:sp>
      <p:sp>
        <p:nvSpPr>
          <p:cNvPr id="8" name="Content Placeholder 2">
            <a:extLst>
              <a:ext uri="{FF2B5EF4-FFF2-40B4-BE49-F238E27FC236}">
                <a16:creationId xmlns:a16="http://schemas.microsoft.com/office/drawing/2014/main" id="{921FB3B1-0260-4A1C-BAE7-66D2B987C54B}"/>
              </a:ext>
            </a:extLst>
          </p:cNvPr>
          <p:cNvSpPr>
            <a:spLocks noGrp="1"/>
          </p:cNvSpPr>
          <p:nvPr>
            <p:ph idx="1"/>
          </p:nvPr>
        </p:nvSpPr>
        <p:spPr>
          <a:xfrm>
            <a:off x="227582" y="1198178"/>
            <a:ext cx="4311082" cy="5517931"/>
          </a:xfrm>
        </p:spPr>
        <p:txBody>
          <a:bodyPr>
            <a:normAutofit/>
          </a:bodyPr>
          <a:lstStyle/>
          <a:p>
            <a:pPr marL="171450" indent="-171450">
              <a:spcBef>
                <a:spcPts val="1000"/>
              </a:spcBef>
              <a:buFont typeface="Arial" panose="020B0604020202020204" pitchFamily="34" charset="0"/>
              <a:buChar char="•"/>
            </a:pPr>
            <a:r>
              <a:rPr lang="en-GB" sz="1200" dirty="0"/>
              <a:t>Kids Insights™ data shows that 72% of children aged 3-18 have access to a tablet within their household and that 58% own their own tablet. This suggests an increased level of trust from parents in terms of children behaving responsibly with technology, compared to previous years.</a:t>
            </a:r>
          </a:p>
          <a:p>
            <a:pPr marL="171450" indent="-171450">
              <a:spcBef>
                <a:spcPts val="1000"/>
              </a:spcBef>
              <a:buFont typeface="Arial" panose="020B0604020202020204" pitchFamily="34" charset="0"/>
              <a:buChar char="•"/>
            </a:pPr>
            <a:r>
              <a:rPr lang="en-GB" sz="1200" dirty="0"/>
              <a:t>Similarly, 69% of all UK children, aged 3–18 have access to a smartphone of any kind, with 55% owning their own. This translates to around 6.9m children in the UK.</a:t>
            </a:r>
          </a:p>
          <a:p>
            <a:pPr marL="171450" indent="-171450">
              <a:spcBef>
                <a:spcPts val="1000"/>
              </a:spcBef>
              <a:buFont typeface="Arial" panose="020B0604020202020204" pitchFamily="34" charset="0"/>
              <a:buChar char="•"/>
            </a:pPr>
            <a:r>
              <a:rPr lang="en-US" sz="1200" dirty="0"/>
              <a:t>A 2019 </a:t>
            </a:r>
            <a:r>
              <a:rPr lang="en-US" sz="1200" dirty="0" err="1"/>
              <a:t>Ofcom</a:t>
            </a:r>
            <a:r>
              <a:rPr lang="en-US" sz="1200" dirty="0"/>
              <a:t> study showed that around half of ten year olds now own their own smartphone. Between the ages of nine and ten, smartphone ownership doubles.² This trend is growing as the world adapts and is becoming more connected than ever before.</a:t>
            </a:r>
            <a:endParaRPr lang="en-GB" sz="1200" dirty="0"/>
          </a:p>
          <a:p>
            <a:pPr marL="171450" indent="-171450">
              <a:spcBef>
                <a:spcPts val="1000"/>
              </a:spcBef>
              <a:buFont typeface="Arial" panose="020B0604020202020204" pitchFamily="34" charset="0"/>
              <a:buChar char="•"/>
            </a:pPr>
            <a:r>
              <a:rPr lang="en-GB" sz="1200" dirty="0"/>
              <a:t>Laptops are also popular among children, perhaps due to their increased capabilities and power over that of the average smartphone or tablet. This data shows that across UK children aged 3-18, 62% have access to a laptop within their house. They are also frequently used to browse the internet and to access their favourite websites such as, Netflix and YouTube.</a:t>
            </a:r>
          </a:p>
        </p:txBody>
      </p:sp>
      <p:sp>
        <p:nvSpPr>
          <p:cNvPr id="9" name="Content Placeholder 2">
            <a:extLst>
              <a:ext uri="{FF2B5EF4-FFF2-40B4-BE49-F238E27FC236}">
                <a16:creationId xmlns:a16="http://schemas.microsoft.com/office/drawing/2014/main" id="{893455BE-9C52-4CB7-9D78-157AFAD4C1FB}"/>
              </a:ext>
            </a:extLst>
          </p:cNvPr>
          <p:cNvSpPr txBox="1">
            <a:spLocks/>
          </p:cNvSpPr>
          <p:nvPr/>
        </p:nvSpPr>
        <p:spPr>
          <a:xfrm>
            <a:off x="4528761" y="1198177"/>
            <a:ext cx="4311082" cy="5517931"/>
          </a:xfrm>
          <a:prstGeom prst="rect">
            <a:avLst/>
          </a:prstGeom>
        </p:spPr>
        <p:txBody>
          <a:bodyPr vert="horz" lIns="91440" tIns="45720" rIns="91440" bIns="45720" rtlCol="0">
            <a:norm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GB" sz="1200" dirty="0"/>
              <a:t>On top of this, 2020 saw significant growth of gaming for children across the globe. In the UK, 2 in 3 tweens and teens (10-18-year-olds) have access to a gaming console, with the PlayStation 4 being the most popular. Children have spent an increased amount of time gaming during the lockdown periods and gaming has innovated the entertainment world with its unique levels of immersion.</a:t>
            </a:r>
          </a:p>
          <a:p>
            <a:pPr marL="171450" indent="-171450">
              <a:spcBef>
                <a:spcPts val="1000"/>
              </a:spcBef>
              <a:buFont typeface="Arial" panose="020B0604020202020204" pitchFamily="34" charset="0"/>
              <a:buChar char="•"/>
            </a:pPr>
            <a:r>
              <a:rPr lang="en-US" sz="1200" dirty="0"/>
              <a:t>Another external study, looking into a safer internet and the mental implications on children, found that </a:t>
            </a:r>
            <a:r>
              <a:rPr lang="en-GB" sz="1200" dirty="0"/>
              <a:t>73% of 8-17 year olds state that being online helped them through the pandemic and lockdown. Parents also noted that their children spent significantly more time online in 2020 compared to 2019.³</a:t>
            </a:r>
          </a:p>
          <a:p>
            <a:pPr marL="171450" indent="-171450">
              <a:spcBef>
                <a:spcPts val="1000"/>
              </a:spcBef>
              <a:buFont typeface="Arial" panose="020B0604020202020204" pitchFamily="34" charset="0"/>
              <a:buChar char="•"/>
            </a:pPr>
            <a:r>
              <a:rPr lang="en-GB" sz="1200" dirty="0"/>
              <a:t>Further to this, the u</a:t>
            </a:r>
            <a:r>
              <a:rPr lang="en-US" sz="1200" dirty="0"/>
              <a:t>se of smart speakers among children aged 5-15 has doubled over the last year². Digital home assistants such as Amazon Echo and Google Home </a:t>
            </a:r>
            <a:r>
              <a:rPr lang="en-GB" sz="1200" dirty="0"/>
              <a:t>have become central to most households that use the internet heavily. Kids Insights data™ shows that </a:t>
            </a:r>
            <a:r>
              <a:rPr lang="en-US" sz="1200" dirty="0"/>
              <a:t>12% of 3-18s prefer to control their devices by using their voice (such as through smart speakers) - indicative of 1.55m. Also, 1 in 4 children use Smart Speakers for up to 1 hour every day.</a:t>
            </a:r>
            <a:endParaRPr lang="en-GB" sz="1200" dirty="0"/>
          </a:p>
          <a:p>
            <a:pPr marL="342900" indent="-342900">
              <a:spcBef>
                <a:spcPts val="1000"/>
              </a:spcBef>
              <a:buFont typeface="Arial" panose="020B0604020202020204" pitchFamily="34" charset="0"/>
              <a:buChar char="•"/>
            </a:pPr>
            <a:endParaRPr lang="en-US" sz="1200" dirty="0"/>
          </a:p>
          <a:p>
            <a:pPr marL="342900" indent="-342900">
              <a:spcBef>
                <a:spcPts val="1000"/>
              </a:spcBef>
              <a:buFont typeface="Arial" panose="020B0604020202020204" pitchFamily="34" charset="0"/>
              <a:buChar char="•"/>
            </a:pPr>
            <a:endParaRPr lang="en-GB" sz="1200" dirty="0"/>
          </a:p>
          <a:p>
            <a:pPr marL="171450" indent="-171450">
              <a:spcBef>
                <a:spcPts val="1000"/>
              </a:spcBef>
              <a:buFont typeface="Arial" panose="020B0604020202020204" pitchFamily="34" charset="0"/>
              <a:buChar char="•"/>
            </a:pPr>
            <a:endParaRPr lang="en-GB" sz="1200" dirty="0"/>
          </a:p>
          <a:p>
            <a:pPr marL="171450" indent="-171450">
              <a:spcBef>
                <a:spcPts val="1000"/>
              </a:spcBef>
              <a:buFont typeface="Arial" panose="020B0604020202020204" pitchFamily="34" charset="0"/>
              <a:buChar char="•"/>
            </a:pPr>
            <a:endParaRPr lang="en-GB" sz="1200" dirty="0"/>
          </a:p>
        </p:txBody>
      </p:sp>
      <p:sp>
        <p:nvSpPr>
          <p:cNvPr id="6" name="Footer Placeholder 4">
            <a:extLst>
              <a:ext uri="{FF2B5EF4-FFF2-40B4-BE49-F238E27FC236}">
                <a16:creationId xmlns:a16="http://schemas.microsoft.com/office/drawing/2014/main" id="{A320A22A-E591-45E5-932D-32C18DC9DAEE}"/>
              </a:ext>
            </a:extLst>
          </p:cNvPr>
          <p:cNvSpPr txBox="1">
            <a:spLocks/>
          </p:cNvSpPr>
          <p:nvPr/>
        </p:nvSpPr>
        <p:spPr>
          <a:xfrm>
            <a:off x="171048" y="6498243"/>
            <a:ext cx="8868579" cy="359757"/>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700" dirty="0"/>
              <a:t>Unless otherwise mentioned, data comes from Kids Insights™ UK research, based on January 1</a:t>
            </a:r>
            <a:r>
              <a:rPr lang="en-GB" sz="700" baseline="30000" dirty="0"/>
              <a:t>st</a:t>
            </a:r>
            <a:r>
              <a:rPr lang="en-GB" sz="700" dirty="0"/>
              <a:t> 2020 – December 31</a:t>
            </a:r>
            <a:r>
              <a:rPr lang="en-GB" sz="700" baseline="30000" dirty="0"/>
              <a:t>st</a:t>
            </a:r>
            <a:r>
              <a:rPr lang="en-GB" sz="700" dirty="0"/>
              <a:t> 2020. </a:t>
            </a:r>
          </a:p>
          <a:p>
            <a:r>
              <a:rPr lang="en-GB" sz="700" dirty="0"/>
              <a:t>2. Children and Parents: Media Use and Attitudes Report 2019. 3. An Internet Young People Can Trust</a:t>
            </a:r>
          </a:p>
        </p:txBody>
      </p:sp>
    </p:spTree>
    <p:extLst>
      <p:ext uri="{BB962C8B-B14F-4D97-AF65-F5344CB8AC3E}">
        <p14:creationId xmlns:p14="http://schemas.microsoft.com/office/powerpoint/2010/main" val="2102186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400">
                <a:solidFill>
                  <a:schemeClr val="bg1"/>
                </a:solidFill>
              </a:rPr>
              <a:t>Networks and Websites</a:t>
            </a:r>
            <a:endParaRPr lang="en-GB" sz="4400">
              <a:solidFill>
                <a:schemeClr val="bg1"/>
              </a:solidFill>
            </a:endParaRPr>
          </a:p>
        </p:txBody>
      </p:sp>
    </p:spTree>
    <p:extLst>
      <p:ext uri="{BB962C8B-B14F-4D97-AF65-F5344CB8AC3E}">
        <p14:creationId xmlns:p14="http://schemas.microsoft.com/office/powerpoint/2010/main" val="265521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62500" lnSpcReduction="20000"/>
          </a:bodyPr>
          <a:lstStyle/>
          <a:p>
            <a:pPr algn="ctr"/>
            <a:r>
              <a:rPr lang="en-US" sz="13700"/>
              <a:t>1h:35m</a:t>
            </a:r>
            <a:endParaRPr lang="en-US" sz="19500"/>
          </a:p>
          <a:p>
            <a:pPr algn="ctr"/>
            <a:r>
              <a:rPr lang="en-GB"/>
              <a:t>i</a:t>
            </a:r>
            <a:r>
              <a:rPr lang="en-GB" sz="4000"/>
              <a:t>s how long teens are spending on social media every day</a:t>
            </a:r>
            <a:endParaRPr lang="en-US"/>
          </a:p>
        </p:txBody>
      </p:sp>
      <p:sp>
        <p:nvSpPr>
          <p:cNvPr id="7" name="TextBox 6">
            <a:extLst>
              <a:ext uri="{FF2B5EF4-FFF2-40B4-BE49-F238E27FC236}">
                <a16:creationId xmlns:a16="http://schemas.microsoft.com/office/drawing/2014/main" id="{F0F1A8E0-86DD-4B2F-8D77-36CDBC1113D5}"/>
              </a:ext>
            </a:extLst>
          </p:cNvPr>
          <p:cNvSpPr txBox="1"/>
          <p:nvPr/>
        </p:nvSpPr>
        <p:spPr>
          <a:xfrm>
            <a:off x="2139605" y="6601415"/>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dirty="0">
                <a:solidFill>
                  <a:schemeClr val="bg1"/>
                </a:solidFill>
              </a:rPr>
              <a:t>Data comes from Kids Insights™ UK research, January 1st 2020 – December 31st 2020</a:t>
            </a:r>
          </a:p>
        </p:txBody>
      </p:sp>
    </p:spTree>
    <p:extLst>
      <p:ext uri="{BB962C8B-B14F-4D97-AF65-F5344CB8AC3E}">
        <p14:creationId xmlns:p14="http://schemas.microsoft.com/office/powerpoint/2010/main" val="2158567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GB" sz="2800"/>
              <a:t>Children’s Networks &amp; Website Use</a:t>
            </a:r>
          </a:p>
        </p:txBody>
      </p:sp>
      <p:sp>
        <p:nvSpPr>
          <p:cNvPr id="8" name="Content Placeholder 2">
            <a:extLst>
              <a:ext uri="{FF2B5EF4-FFF2-40B4-BE49-F238E27FC236}">
                <a16:creationId xmlns:a16="http://schemas.microsoft.com/office/drawing/2014/main" id="{921FB3B1-0260-4A1C-BAE7-66D2B987C54B}"/>
              </a:ext>
            </a:extLst>
          </p:cNvPr>
          <p:cNvSpPr>
            <a:spLocks noGrp="1"/>
          </p:cNvSpPr>
          <p:nvPr>
            <p:ph idx="1"/>
          </p:nvPr>
        </p:nvSpPr>
        <p:spPr>
          <a:xfrm>
            <a:off x="227582" y="1198178"/>
            <a:ext cx="4311082" cy="5517931"/>
          </a:xfrm>
        </p:spPr>
        <p:txBody>
          <a:bodyPr>
            <a:normAutofit/>
          </a:bodyPr>
          <a:lstStyle/>
          <a:p>
            <a:pPr marL="171450" indent="-171450">
              <a:spcBef>
                <a:spcPts val="1000"/>
              </a:spcBef>
              <a:buFont typeface="Arial" panose="020B0604020202020204" pitchFamily="34" charset="0"/>
              <a:buChar char="•"/>
            </a:pPr>
            <a:r>
              <a:rPr lang="en-GB" sz="1200" dirty="0"/>
              <a:t>Kids Insights™ data shows that teens (13-18s) spend around 1h:35m every day using social media, demonstrating the huge popularity and influence social media has on children today. The data indicates that around 53% of tweens (10-12s) use Instagram, this is a +6% increase from 2019. With this growing popularity, dangers can also grow. One external report presents that girls, particularly teenage girls, are more likely to share pictures and videos of themselves. Girls are also increasingly more likely to share their location with friends and family as they reach their teen years. Similarly, they’re more likely to report communicating with strangers as they get older, whilst the opposite is seen for boys.¹</a:t>
            </a:r>
          </a:p>
          <a:p>
            <a:pPr marL="171450" indent="-171450">
              <a:spcBef>
                <a:spcPts val="1000"/>
              </a:spcBef>
              <a:buFont typeface="Arial" panose="020B0604020202020204" pitchFamily="34" charset="0"/>
              <a:buChar char="•"/>
            </a:pPr>
            <a:r>
              <a:rPr lang="en-GB" sz="1200" dirty="0"/>
              <a:t>On top of this, Kids Insights™ data shows that most teens (13-18s) are concerned with their privacy (46%), hacking (45%) and cyber-bullying (43%) on social media platforms. These concerns have become more prominent since 2019, which may be in part due to concerns around mental health increasing (31% in 2020 vs. 4% in 2019). </a:t>
            </a:r>
          </a:p>
          <a:p>
            <a:pPr marL="171450" indent="-171450">
              <a:spcBef>
                <a:spcPts val="1000"/>
              </a:spcBef>
              <a:buFont typeface="Arial" panose="020B0604020202020204" pitchFamily="34" charset="0"/>
              <a:buChar char="•"/>
            </a:pPr>
            <a:endParaRPr lang="en-GB" sz="1200" dirty="0"/>
          </a:p>
        </p:txBody>
      </p:sp>
      <p:sp>
        <p:nvSpPr>
          <p:cNvPr id="9" name="Content Placeholder 2">
            <a:extLst>
              <a:ext uri="{FF2B5EF4-FFF2-40B4-BE49-F238E27FC236}">
                <a16:creationId xmlns:a16="http://schemas.microsoft.com/office/drawing/2014/main" id="{893455BE-9C52-4CB7-9D78-157AFAD4C1FB}"/>
              </a:ext>
            </a:extLst>
          </p:cNvPr>
          <p:cNvSpPr txBox="1">
            <a:spLocks/>
          </p:cNvSpPr>
          <p:nvPr/>
        </p:nvSpPr>
        <p:spPr>
          <a:xfrm>
            <a:off x="4528761" y="1198177"/>
            <a:ext cx="4311082" cy="5517931"/>
          </a:xfrm>
          <a:prstGeom prst="rect">
            <a:avLst/>
          </a:prstGeom>
        </p:spPr>
        <p:txBody>
          <a:bodyPr vert="horz" lIns="91440" tIns="45720" rIns="91440" bIns="45720" rtlCol="0">
            <a:norm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spcBef>
                <a:spcPts val="1000"/>
              </a:spcBef>
              <a:buFont typeface="Arial" panose="020B0604020202020204" pitchFamily="34" charset="0"/>
              <a:buChar char="•"/>
            </a:pPr>
            <a:r>
              <a:rPr lang="en-GB" sz="1200" dirty="0"/>
              <a:t>According to the Children’s Commissioner for England, gaming is an extension of play and an extension to their lives from the offline world. Gaming allows them to spend their free time developing relationships, learning new skills and having fun.</a:t>
            </a:r>
            <a:r>
              <a:rPr lang="en-GB" sz="1200" kern="1200" baseline="30000" dirty="0">
                <a:solidFill>
                  <a:srgbClr val="000000"/>
                </a:solidFill>
                <a:effectLst/>
                <a:ea typeface="Verdana" panose="020B0604030504040204" pitchFamily="34" charset="0"/>
              </a:rPr>
              <a:t>4</a:t>
            </a:r>
            <a:r>
              <a:rPr lang="en-GB" sz="1200" kern="1200" baseline="30000" dirty="0">
                <a:solidFill>
                  <a:srgbClr val="000000"/>
                </a:solidFill>
                <a:effectLst/>
                <a:latin typeface="Verdana" panose="020B0604030504040204" pitchFamily="34" charset="0"/>
                <a:ea typeface="+mn-ea"/>
                <a:cs typeface="+mn-cs"/>
              </a:rPr>
              <a:t>  </a:t>
            </a:r>
            <a:r>
              <a:rPr lang="en-GB" sz="1200" dirty="0"/>
              <a:t>This shows that gaming and other sites where children can connect, help them through difficult times and help as an outlet for them.</a:t>
            </a:r>
          </a:p>
          <a:p>
            <a:pPr marL="342900" indent="-342900">
              <a:spcBef>
                <a:spcPts val="1000"/>
              </a:spcBef>
              <a:buFont typeface="Arial" panose="020B0604020202020204" pitchFamily="34" charset="0"/>
              <a:buChar char="•"/>
            </a:pPr>
            <a:r>
              <a:rPr lang="en-GB" sz="1200" dirty="0"/>
              <a:t>As well as this, children’s attention has become increasingly fragmented and keeping them entertained can be difficult. Kids Insights™ indicated that 17% of 3-9s are visiting YouTube (not incl. YouTube Kids) multiple times a day, trying to keep themselves entertained with the huge array on content on the platform.</a:t>
            </a:r>
          </a:p>
          <a:p>
            <a:pPr marL="342900" indent="-342900">
              <a:spcBef>
                <a:spcPts val="1000"/>
              </a:spcBef>
              <a:buFont typeface="Arial" panose="020B0604020202020204" pitchFamily="34" charset="0"/>
              <a:buChar char="•"/>
            </a:pPr>
            <a:r>
              <a:rPr lang="en-GB" sz="1200" dirty="0"/>
              <a:t>Additionally to this, messaging platforms such as WhatsApp, Snapchat and Facebook Messenger have become more relevant to children and have helped them to stay connected. However, around one in ten children are messaging people they don’t know. The percentage of children does not increase with age – suggesting that a worrying number of younger children (aged as young as 8, 9 and 10) have contact with strangers on messaging sites.¹</a:t>
            </a:r>
          </a:p>
          <a:p>
            <a:pPr marL="342900" indent="-342900">
              <a:spcBef>
                <a:spcPts val="1000"/>
              </a:spcBef>
              <a:buFont typeface="Arial" panose="020B0604020202020204" pitchFamily="34" charset="0"/>
              <a:buChar char="•"/>
            </a:pPr>
            <a:endParaRPr lang="en-GB" sz="1200" dirty="0"/>
          </a:p>
          <a:p>
            <a:pPr marL="342900" indent="-342900">
              <a:spcBef>
                <a:spcPts val="1000"/>
              </a:spcBef>
              <a:buFont typeface="Arial" panose="020B0604020202020204" pitchFamily="34" charset="0"/>
              <a:buChar char="•"/>
            </a:pPr>
            <a:endParaRPr lang="en-GB" sz="1200" dirty="0"/>
          </a:p>
          <a:p>
            <a:pPr marL="342900" indent="-342900">
              <a:spcBef>
                <a:spcPts val="1000"/>
              </a:spcBef>
              <a:buFont typeface="Arial" panose="020B0604020202020204" pitchFamily="34" charset="0"/>
              <a:buChar char="•"/>
            </a:pPr>
            <a:endParaRPr lang="en-US" sz="1200" dirty="0"/>
          </a:p>
          <a:p>
            <a:pPr marL="342900" indent="-342900">
              <a:spcBef>
                <a:spcPts val="1000"/>
              </a:spcBef>
              <a:buFont typeface="Arial" panose="020B0604020202020204" pitchFamily="34" charset="0"/>
              <a:buChar char="•"/>
            </a:pPr>
            <a:endParaRPr lang="en-GB" sz="1200" dirty="0"/>
          </a:p>
          <a:p>
            <a:pPr marL="171450" indent="-171450">
              <a:spcBef>
                <a:spcPts val="1000"/>
              </a:spcBef>
              <a:buFont typeface="Arial" panose="020B0604020202020204" pitchFamily="34" charset="0"/>
              <a:buChar char="•"/>
            </a:pPr>
            <a:endParaRPr lang="en-GB" sz="1200" dirty="0"/>
          </a:p>
          <a:p>
            <a:pPr marL="171450" indent="-171450">
              <a:spcBef>
                <a:spcPts val="1000"/>
              </a:spcBef>
              <a:buFont typeface="Arial" panose="020B0604020202020204" pitchFamily="34" charset="0"/>
              <a:buChar char="•"/>
            </a:pPr>
            <a:endParaRPr lang="en-GB" sz="1200" dirty="0"/>
          </a:p>
        </p:txBody>
      </p:sp>
      <p:sp>
        <p:nvSpPr>
          <p:cNvPr id="6" name="Footer Placeholder 4">
            <a:extLst>
              <a:ext uri="{FF2B5EF4-FFF2-40B4-BE49-F238E27FC236}">
                <a16:creationId xmlns:a16="http://schemas.microsoft.com/office/drawing/2014/main" id="{9043C4AD-5551-46A6-8B65-9258C3E49303}"/>
              </a:ext>
            </a:extLst>
          </p:cNvPr>
          <p:cNvSpPr>
            <a:spLocks noGrp="1"/>
          </p:cNvSpPr>
          <p:nvPr>
            <p:ph type="ftr" sz="quarter" idx="11"/>
          </p:nvPr>
        </p:nvSpPr>
        <p:spPr>
          <a:xfrm>
            <a:off x="171048" y="6498243"/>
            <a:ext cx="8868579" cy="359757"/>
          </a:xfrm>
        </p:spPr>
        <p:txBody>
          <a:bodyPr/>
          <a:lstStyle/>
          <a:p>
            <a:r>
              <a:rPr lang="en-GB" sz="700"/>
              <a:t>Unless otherwise mentioned, data comes from Kids Insights™ UK research, based on January 1</a:t>
            </a:r>
            <a:r>
              <a:rPr lang="en-GB" sz="700" baseline="30000"/>
              <a:t>st</a:t>
            </a:r>
            <a:r>
              <a:rPr lang="en-GB" sz="700"/>
              <a:t> 2020 – December 1</a:t>
            </a:r>
            <a:r>
              <a:rPr lang="en-GB" sz="700" baseline="30000"/>
              <a:t>st</a:t>
            </a:r>
            <a:r>
              <a:rPr lang="en-GB" sz="700"/>
              <a:t> 2020. </a:t>
            </a:r>
          </a:p>
          <a:p>
            <a:r>
              <a:rPr lang="en-GB" sz="700"/>
              <a:t>1. Access Denied. 4. Gaming The System. </a:t>
            </a:r>
          </a:p>
        </p:txBody>
      </p:sp>
    </p:spTree>
    <p:extLst>
      <p:ext uri="{BB962C8B-B14F-4D97-AF65-F5344CB8AC3E}">
        <p14:creationId xmlns:p14="http://schemas.microsoft.com/office/powerpoint/2010/main" val="2613608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400" dirty="0">
                <a:solidFill>
                  <a:schemeClr val="bg1"/>
                </a:solidFill>
              </a:rPr>
              <a:t>Trust</a:t>
            </a:r>
            <a:endParaRPr lang="en-GB" sz="4400" dirty="0">
              <a:solidFill>
                <a:schemeClr val="bg1"/>
              </a:solidFill>
            </a:endParaRPr>
          </a:p>
        </p:txBody>
      </p:sp>
    </p:spTree>
    <p:extLst>
      <p:ext uri="{BB962C8B-B14F-4D97-AF65-F5344CB8AC3E}">
        <p14:creationId xmlns:p14="http://schemas.microsoft.com/office/powerpoint/2010/main" val="1668255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sz="2800" dirty="0">
                <a:solidFill>
                  <a:schemeClr val="accent5"/>
                </a:solidFill>
              </a:rPr>
              <a:t>Trust</a:t>
            </a:r>
          </a:p>
        </p:txBody>
      </p:sp>
      <p:sp>
        <p:nvSpPr>
          <p:cNvPr id="9" name="Text Placeholder 8"/>
          <p:cNvSpPr>
            <a:spLocks noGrp="1"/>
          </p:cNvSpPr>
          <p:nvPr>
            <p:ph type="body" sz="quarter" idx="15"/>
          </p:nvPr>
        </p:nvSpPr>
        <p:spPr>
          <a:xfrm>
            <a:off x="469011" y="2417761"/>
            <a:ext cx="2274377" cy="2274887"/>
          </a:xfrm>
        </p:spPr>
        <p:txBody>
          <a:bodyPr>
            <a:normAutofit/>
          </a:bodyPr>
          <a:lstStyle/>
          <a:p>
            <a:pPr algn="ctr"/>
            <a:r>
              <a:rPr lang="en-GB" sz="1800" dirty="0"/>
              <a:t>Kids Insight™ data reveals that 32% of 13-18 year olds </a:t>
            </a:r>
            <a:r>
              <a:rPr lang="en-GB" sz="1800" b="1" dirty="0"/>
              <a:t>don’t trust websites</a:t>
            </a:r>
          </a:p>
        </p:txBody>
      </p:sp>
      <p:sp>
        <p:nvSpPr>
          <p:cNvPr id="10" name="Text Placeholder 9"/>
          <p:cNvSpPr>
            <a:spLocks noGrp="1"/>
          </p:cNvSpPr>
          <p:nvPr>
            <p:ph type="body" sz="quarter" idx="16"/>
          </p:nvPr>
        </p:nvSpPr>
        <p:spPr>
          <a:xfrm>
            <a:off x="3665927" y="2417762"/>
            <a:ext cx="1878820" cy="2274886"/>
          </a:xfrm>
        </p:spPr>
        <p:txBody>
          <a:bodyPr>
            <a:normAutofit/>
          </a:bodyPr>
          <a:lstStyle/>
          <a:p>
            <a:pPr algn="ctr"/>
            <a:r>
              <a:rPr lang="en-GB" sz="1800" dirty="0"/>
              <a:t>37% of 13-18 year olds </a:t>
            </a:r>
            <a:r>
              <a:rPr lang="en-GB" sz="1800" b="1" dirty="0"/>
              <a:t>don’t trust social media </a:t>
            </a:r>
          </a:p>
          <a:p>
            <a:pPr algn="ctr"/>
            <a:endParaRPr lang="en-GB" sz="1800" dirty="0"/>
          </a:p>
        </p:txBody>
      </p:sp>
      <p:sp>
        <p:nvSpPr>
          <p:cNvPr id="12" name="Text Placeholder 11"/>
          <p:cNvSpPr>
            <a:spLocks noGrp="1"/>
          </p:cNvSpPr>
          <p:nvPr>
            <p:ph type="body" sz="quarter" idx="18"/>
          </p:nvPr>
        </p:nvSpPr>
        <p:spPr>
          <a:xfrm>
            <a:off x="6400614" y="2263650"/>
            <a:ext cx="2274375" cy="557213"/>
          </a:xfrm>
        </p:spPr>
        <p:txBody>
          <a:bodyPr/>
          <a:lstStyle/>
          <a:p>
            <a:pPr algn="ctr"/>
            <a:r>
              <a:rPr lang="en-US" sz="1800" dirty="0">
                <a:solidFill>
                  <a:srgbClr val="002060"/>
                </a:solidFill>
              </a:rPr>
              <a:t>25% of 8-17 year olds </a:t>
            </a:r>
            <a:r>
              <a:rPr lang="en-US" sz="1800" b="1" dirty="0">
                <a:solidFill>
                  <a:srgbClr val="002060"/>
                </a:solidFill>
              </a:rPr>
              <a:t>trust</a:t>
            </a:r>
            <a:r>
              <a:rPr lang="en-US" sz="1800" dirty="0">
                <a:solidFill>
                  <a:srgbClr val="002060"/>
                </a:solidFill>
              </a:rPr>
              <a:t> </a:t>
            </a:r>
            <a:r>
              <a:rPr lang="en-US" sz="1800" b="1" dirty="0">
                <a:solidFill>
                  <a:srgbClr val="002060"/>
                </a:solidFill>
              </a:rPr>
              <a:t>the</a:t>
            </a:r>
          </a:p>
          <a:p>
            <a:pPr algn="ctr"/>
            <a:r>
              <a:rPr lang="en-US" sz="1800" b="1" dirty="0">
                <a:solidFill>
                  <a:srgbClr val="002060"/>
                </a:solidFill>
              </a:rPr>
              <a:t>content</a:t>
            </a:r>
          </a:p>
          <a:p>
            <a:pPr algn="ctr"/>
            <a:r>
              <a:rPr lang="en-US" sz="1800" b="1" dirty="0">
                <a:solidFill>
                  <a:srgbClr val="002060"/>
                </a:solidFill>
              </a:rPr>
              <a:t>they see online</a:t>
            </a:r>
            <a:r>
              <a:rPr lang="en-US" sz="1800" dirty="0">
                <a:solidFill>
                  <a:srgbClr val="002060"/>
                </a:solidFill>
              </a:rPr>
              <a:t> more</a:t>
            </a:r>
          </a:p>
          <a:p>
            <a:pPr algn="ctr"/>
            <a:r>
              <a:rPr lang="en-US" sz="1800" dirty="0">
                <a:solidFill>
                  <a:srgbClr val="002060"/>
                </a:solidFill>
              </a:rPr>
              <a:t>what they see offline</a:t>
            </a:r>
            <a:r>
              <a:rPr lang="en-GB" sz="1800" dirty="0">
                <a:solidFill>
                  <a:srgbClr val="002060"/>
                </a:solidFill>
              </a:rPr>
              <a:t>³</a:t>
            </a:r>
          </a:p>
          <a:p>
            <a:pPr algn="ctr"/>
            <a:endParaRPr lang="en-GB" sz="1800" dirty="0"/>
          </a:p>
        </p:txBody>
      </p:sp>
      <p:sp>
        <p:nvSpPr>
          <p:cNvPr id="18" name="Footer Placeholder 4">
            <a:extLst>
              <a:ext uri="{FF2B5EF4-FFF2-40B4-BE49-F238E27FC236}">
                <a16:creationId xmlns:a16="http://schemas.microsoft.com/office/drawing/2014/main" id="{5FE8B958-DFFF-4580-805E-E64337ECC53E}"/>
              </a:ext>
            </a:extLst>
          </p:cNvPr>
          <p:cNvSpPr>
            <a:spLocks noGrp="1"/>
          </p:cNvSpPr>
          <p:nvPr>
            <p:ph type="ftr" sz="quarter" idx="11"/>
          </p:nvPr>
        </p:nvSpPr>
        <p:spPr>
          <a:xfrm>
            <a:off x="171048" y="6498243"/>
            <a:ext cx="8868579" cy="359757"/>
          </a:xfrm>
        </p:spPr>
        <p:txBody>
          <a:bodyPr/>
          <a:lstStyle/>
          <a:p>
            <a:r>
              <a:rPr lang="en-GB" sz="700" dirty="0"/>
              <a:t>All data comes from Kids Insights™ UK research, based on January 1</a:t>
            </a:r>
            <a:r>
              <a:rPr lang="en-GB" sz="700" baseline="30000" dirty="0"/>
              <a:t>st</a:t>
            </a:r>
            <a:r>
              <a:rPr lang="en-GB" sz="700" dirty="0"/>
              <a:t> 2020 – December 1</a:t>
            </a:r>
            <a:r>
              <a:rPr lang="en-GB" sz="700" baseline="30000" dirty="0"/>
              <a:t>st</a:t>
            </a:r>
            <a:r>
              <a:rPr lang="en-GB" sz="700" dirty="0"/>
              <a:t> 2020, 3. An Internet Young People Can Trust </a:t>
            </a:r>
          </a:p>
        </p:txBody>
      </p:sp>
    </p:spTree>
    <p:extLst>
      <p:ext uri="{BB962C8B-B14F-4D97-AF65-F5344CB8AC3E}">
        <p14:creationId xmlns:p14="http://schemas.microsoft.com/office/powerpoint/2010/main" val="4215856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8823" y="455821"/>
            <a:ext cx="5685077" cy="3866964"/>
          </a:xfrm>
        </p:spPr>
        <p:txBody>
          <a:bodyPr/>
          <a:lstStyle/>
          <a:p>
            <a:r>
              <a:rPr lang="en-GB" sz="4400">
                <a:solidFill>
                  <a:schemeClr val="accent6"/>
                </a:solidFill>
              </a:rPr>
              <a:t>Data Collection, </a:t>
            </a:r>
            <a:br>
              <a:rPr lang="en-GB" sz="4400">
                <a:solidFill>
                  <a:schemeClr val="accent6"/>
                </a:solidFill>
              </a:rPr>
            </a:br>
            <a:r>
              <a:rPr lang="en-GB" sz="4400">
                <a:solidFill>
                  <a:schemeClr val="accent6"/>
                </a:solidFill>
              </a:rPr>
              <a:t>How It’s Used &amp; Parents and Children’s Understanding</a:t>
            </a:r>
          </a:p>
        </p:txBody>
      </p:sp>
    </p:spTree>
    <p:extLst>
      <p:ext uri="{BB962C8B-B14F-4D97-AF65-F5344CB8AC3E}">
        <p14:creationId xmlns:p14="http://schemas.microsoft.com/office/powerpoint/2010/main" val="2874507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CA30-BE0E-4A16-B2CB-96118397DC5A}"/>
              </a:ext>
            </a:extLst>
          </p:cNvPr>
          <p:cNvSpPr>
            <a:spLocks noGrp="1"/>
          </p:cNvSpPr>
          <p:nvPr>
            <p:ph type="title"/>
          </p:nvPr>
        </p:nvSpPr>
        <p:spPr>
          <a:xfrm>
            <a:off x="1356190" y="1726058"/>
            <a:ext cx="6780944" cy="2804997"/>
          </a:xfrm>
        </p:spPr>
        <p:txBody>
          <a:bodyPr/>
          <a:lstStyle/>
          <a:p>
            <a:pPr algn="ctr"/>
            <a:r>
              <a:rPr lang="en-US" sz="2400" dirty="0"/>
              <a:t>Children of varying ages understand that personal details are collected online i.e. from outlets like Social Media Sites. However, there is confusion around how exactly data is collected and stored and who has access to this. Concerns stem from areas like Terms and Conditions, inferred data and location tracking.</a:t>
            </a:r>
            <a:endParaRPr lang="en-GB" sz="2400" dirty="0"/>
          </a:p>
        </p:txBody>
      </p:sp>
    </p:spTree>
    <p:extLst>
      <p:ext uri="{BB962C8B-B14F-4D97-AF65-F5344CB8AC3E}">
        <p14:creationId xmlns:p14="http://schemas.microsoft.com/office/powerpoint/2010/main" val="3408915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0"/>
            <a:ext cx="4572000" cy="6858000"/>
          </a:xfrm>
        </p:spPr>
        <p:txBody>
          <a:bodyPr anchor="ctr"/>
          <a:lstStyle/>
          <a:p>
            <a:pPr algn="ctr"/>
            <a:r>
              <a:rPr lang="en-GB">
                <a:solidFill>
                  <a:schemeClr val="bg1"/>
                </a:solidFill>
              </a:rPr>
              <a:t>Contents</a:t>
            </a:r>
          </a:p>
        </p:txBody>
      </p:sp>
      <p:sp>
        <p:nvSpPr>
          <p:cNvPr id="5" name="Rectangle 4">
            <a:extLst>
              <a:ext uri="{FF2B5EF4-FFF2-40B4-BE49-F238E27FC236}">
                <a16:creationId xmlns:a16="http://schemas.microsoft.com/office/drawing/2014/main" id="{E80A773C-D71E-473E-BF90-541B0E4F3227}"/>
              </a:ext>
            </a:extLst>
          </p:cNvPr>
          <p:cNvSpPr/>
          <p:nvPr/>
        </p:nvSpPr>
        <p:spPr>
          <a:xfrm>
            <a:off x="4572000" y="0"/>
            <a:ext cx="457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effectLst/>
                <a:ea typeface="Calibri" panose="020F0502020204030204" pitchFamily="34" charset="0"/>
                <a:cs typeface="Times New Roman" panose="02020603050405020304" pitchFamily="18" charset="0"/>
              </a:rPr>
              <a:t>should be a default</a:t>
            </a:r>
            <a:endParaRPr lang="en-GB"/>
          </a:p>
        </p:txBody>
      </p:sp>
      <p:sp>
        <p:nvSpPr>
          <p:cNvPr id="7" name="TextBox 6">
            <a:extLst>
              <a:ext uri="{FF2B5EF4-FFF2-40B4-BE49-F238E27FC236}">
                <a16:creationId xmlns:a16="http://schemas.microsoft.com/office/drawing/2014/main" id="{2F320361-82AD-48BF-A0B2-7CFEC65351A8}"/>
              </a:ext>
            </a:extLst>
          </p:cNvPr>
          <p:cNvSpPr txBox="1"/>
          <p:nvPr/>
        </p:nvSpPr>
        <p:spPr>
          <a:xfrm>
            <a:off x="4745569" y="426746"/>
            <a:ext cx="4224862" cy="6924973"/>
          </a:xfrm>
          <a:prstGeom prst="rect">
            <a:avLst/>
          </a:prstGeom>
          <a:noFill/>
        </p:spPr>
        <p:txBody>
          <a:bodyPr wrap="square" anchor="ctr">
            <a:spAutoFit/>
          </a:bodyPr>
          <a:lstStyle/>
          <a:p>
            <a:r>
              <a:rPr lang="en-GB" sz="1400" b="1" dirty="0">
                <a:solidFill>
                  <a:schemeClr val="tx2"/>
                </a:solidFill>
              </a:rPr>
              <a:t>What’s Popular Online?</a:t>
            </a:r>
          </a:p>
          <a:p>
            <a:endParaRPr lang="en-GB" sz="1400" dirty="0">
              <a:solidFill>
                <a:schemeClr val="tx2"/>
              </a:solidFill>
            </a:endParaRPr>
          </a:p>
          <a:p>
            <a:pPr marL="742950" lvl="1" indent="-285750">
              <a:buFont typeface="Arial" panose="020B0604020202020204" pitchFamily="34" charset="0"/>
              <a:buChar char="•"/>
            </a:pPr>
            <a:r>
              <a:rPr lang="en-GB" sz="1400" dirty="0">
                <a:solidFill>
                  <a:schemeClr val="tx2"/>
                </a:solidFill>
              </a:rPr>
              <a:t>Apps</a:t>
            </a:r>
          </a:p>
          <a:p>
            <a:pPr marL="742950" lvl="1" indent="-285750">
              <a:buFont typeface="Arial" panose="020B0604020202020204" pitchFamily="34" charset="0"/>
              <a:buChar char="•"/>
            </a:pPr>
            <a:r>
              <a:rPr lang="en-GB" sz="1400" dirty="0">
                <a:solidFill>
                  <a:schemeClr val="tx2"/>
                </a:solidFill>
              </a:rPr>
              <a:t>Devices</a:t>
            </a:r>
          </a:p>
          <a:p>
            <a:pPr marL="742950" lvl="1" indent="-285750">
              <a:buFont typeface="Arial" panose="020B0604020202020204" pitchFamily="34" charset="0"/>
              <a:buChar char="•"/>
            </a:pPr>
            <a:r>
              <a:rPr lang="en-GB" sz="1400" dirty="0">
                <a:solidFill>
                  <a:schemeClr val="tx2"/>
                </a:solidFill>
              </a:rPr>
              <a:t>Networks &amp; Websites</a:t>
            </a:r>
          </a:p>
          <a:p>
            <a:pPr marL="742950" lvl="1" indent="-285750">
              <a:buFont typeface="Arial" panose="020B0604020202020204" pitchFamily="34" charset="0"/>
              <a:buChar char="•"/>
            </a:pPr>
            <a:r>
              <a:rPr lang="en-GB" sz="1400" dirty="0">
                <a:solidFill>
                  <a:schemeClr val="tx2"/>
                </a:solidFill>
              </a:rPr>
              <a:t>Trust</a:t>
            </a:r>
          </a:p>
          <a:p>
            <a:pPr lvl="1"/>
            <a:endParaRPr lang="en-GB" sz="1400" dirty="0">
              <a:solidFill>
                <a:schemeClr val="tx2"/>
              </a:solidFill>
            </a:endParaRPr>
          </a:p>
          <a:p>
            <a:pPr marL="742950" lvl="1" indent="-285750">
              <a:buFont typeface="Arial" panose="020B0604020202020204" pitchFamily="34" charset="0"/>
              <a:buChar char="•"/>
            </a:pPr>
            <a:endParaRPr lang="en-GB" sz="1400" dirty="0">
              <a:solidFill>
                <a:schemeClr val="tx2"/>
              </a:solidFill>
            </a:endParaRPr>
          </a:p>
          <a:p>
            <a:r>
              <a:rPr lang="en-US" sz="1400" b="1" dirty="0">
                <a:solidFill>
                  <a:schemeClr val="tx2"/>
                </a:solidFill>
              </a:rPr>
              <a:t>Data Collection, How It’s Used &amp; Parents &amp; Children’s Understanding</a:t>
            </a:r>
          </a:p>
          <a:p>
            <a:endParaRPr lang="en-US" sz="1400" dirty="0">
              <a:solidFill>
                <a:schemeClr val="tx2"/>
              </a:solidFill>
            </a:endParaRPr>
          </a:p>
          <a:p>
            <a:pPr marL="742950" lvl="1" indent="-285750">
              <a:buFont typeface="Arial" panose="020B0604020202020204" pitchFamily="34" charset="0"/>
              <a:buChar char="•"/>
            </a:pPr>
            <a:r>
              <a:rPr lang="en-GB" sz="1400" dirty="0">
                <a:solidFill>
                  <a:schemeClr val="tx2"/>
                </a:solidFill>
              </a:rPr>
              <a:t>General Understanding</a:t>
            </a:r>
          </a:p>
          <a:p>
            <a:pPr marL="742950" lvl="1" indent="-285750">
              <a:buFont typeface="Arial" panose="020B0604020202020204" pitchFamily="34" charset="0"/>
              <a:buChar char="•"/>
            </a:pPr>
            <a:r>
              <a:rPr lang="en-GB" sz="1400" dirty="0">
                <a:solidFill>
                  <a:schemeClr val="tx2"/>
                </a:solidFill>
              </a:rPr>
              <a:t>Data Collection &amp; Uses</a:t>
            </a:r>
          </a:p>
          <a:p>
            <a:pPr marL="742950" lvl="1" indent="-285750">
              <a:buFont typeface="Arial" panose="020B0604020202020204" pitchFamily="34" charset="0"/>
              <a:buChar char="•"/>
            </a:pPr>
            <a:r>
              <a:rPr lang="en-GB" sz="1400" dirty="0">
                <a:solidFill>
                  <a:schemeClr val="tx2"/>
                </a:solidFill>
              </a:rPr>
              <a:t>Barriers &amp; Problems</a:t>
            </a:r>
          </a:p>
          <a:p>
            <a:pPr marL="742950" lvl="1" indent="-285750">
              <a:buFont typeface="Arial" panose="020B0604020202020204" pitchFamily="34" charset="0"/>
              <a:buChar char="•"/>
            </a:pPr>
            <a:endParaRPr lang="en-GB" sz="1400" dirty="0">
              <a:solidFill>
                <a:schemeClr val="tx2"/>
              </a:solidFill>
            </a:endParaRPr>
          </a:p>
          <a:p>
            <a:pPr marL="285750" indent="-285750">
              <a:buFont typeface="Arial" panose="020B0604020202020204" pitchFamily="34" charset="0"/>
              <a:buChar char="•"/>
            </a:pPr>
            <a:endParaRPr lang="en-US" sz="1400" dirty="0">
              <a:solidFill>
                <a:schemeClr val="tx2"/>
              </a:solidFill>
            </a:endParaRPr>
          </a:p>
          <a:p>
            <a:r>
              <a:rPr lang="en-US" sz="1400" b="1" dirty="0">
                <a:solidFill>
                  <a:schemeClr val="tx2"/>
                </a:solidFill>
              </a:rPr>
              <a:t>Attitudes, Key Concerns &amp; Worries Around Data Collection &amp; Online Use</a:t>
            </a:r>
          </a:p>
          <a:p>
            <a:endParaRPr lang="en-US" sz="1400" dirty="0">
              <a:solidFill>
                <a:schemeClr val="tx2"/>
              </a:solidFill>
            </a:endParaRPr>
          </a:p>
          <a:p>
            <a:pPr marL="742950" lvl="1" indent="-285750">
              <a:buFont typeface="Arial" panose="020B0604020202020204" pitchFamily="34" charset="0"/>
              <a:buChar char="•"/>
            </a:pPr>
            <a:r>
              <a:rPr lang="en-US" sz="1400" dirty="0">
                <a:solidFill>
                  <a:schemeClr val="tx2"/>
                </a:solidFill>
              </a:rPr>
              <a:t>Attitudes</a:t>
            </a:r>
          </a:p>
          <a:p>
            <a:pPr marL="742950" lvl="1" indent="-285750">
              <a:buFont typeface="Arial" panose="020B0604020202020204" pitchFamily="34" charset="0"/>
              <a:buChar char="•"/>
            </a:pPr>
            <a:r>
              <a:rPr lang="en-US" sz="1400" dirty="0">
                <a:solidFill>
                  <a:schemeClr val="tx2"/>
                </a:solidFill>
              </a:rPr>
              <a:t>Key Concerns &amp; Worries </a:t>
            </a:r>
          </a:p>
          <a:p>
            <a:pPr marL="742950" lvl="1" indent="-285750">
              <a:buFont typeface="Arial" panose="020B0604020202020204" pitchFamily="34" charset="0"/>
              <a:buChar char="•"/>
            </a:pPr>
            <a:endParaRPr lang="en-US" sz="1400" dirty="0">
              <a:solidFill>
                <a:schemeClr val="tx2"/>
              </a:solidFill>
            </a:endParaRPr>
          </a:p>
          <a:p>
            <a:pPr marL="285750" indent="-285750">
              <a:buFont typeface="Arial" panose="020B0604020202020204" pitchFamily="34" charset="0"/>
              <a:buChar char="•"/>
            </a:pPr>
            <a:endParaRPr lang="en-US" sz="1400" dirty="0">
              <a:solidFill>
                <a:schemeClr val="tx2"/>
              </a:solidFill>
            </a:endParaRPr>
          </a:p>
          <a:p>
            <a:r>
              <a:rPr lang="en-US" sz="1400" b="1" dirty="0">
                <a:solidFill>
                  <a:schemeClr val="tx2"/>
                </a:solidFill>
              </a:rPr>
              <a:t>Appendix</a:t>
            </a:r>
          </a:p>
          <a:p>
            <a:pPr marL="742950" lvl="1" indent="-285750">
              <a:buFont typeface="Arial" panose="020B0604020202020204" pitchFamily="34" charset="0"/>
              <a:buChar char="•"/>
            </a:pPr>
            <a:r>
              <a:rPr lang="en-US" sz="1400" dirty="0">
                <a:solidFill>
                  <a:schemeClr val="tx2"/>
                </a:solidFill>
              </a:rPr>
              <a:t>References</a:t>
            </a:r>
          </a:p>
          <a:p>
            <a:pPr marL="742950" lvl="1" indent="-285750">
              <a:buFont typeface="Arial" panose="020B0604020202020204" pitchFamily="34" charset="0"/>
              <a:buChar char="•"/>
            </a:pPr>
            <a:endParaRPr lang="en-US" sz="1400" dirty="0">
              <a:solidFill>
                <a:schemeClr val="tx2"/>
              </a:solidFill>
            </a:endParaRPr>
          </a:p>
          <a:p>
            <a:pPr marL="742950" lvl="1" indent="-285750">
              <a:buFont typeface="Arial" panose="020B0604020202020204" pitchFamily="34" charset="0"/>
              <a:buChar char="•"/>
            </a:pPr>
            <a:endParaRPr lang="en-GB" sz="2000" dirty="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sz="2000" dirty="0">
              <a:effectLst/>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endParaRPr lang="en-GB" sz="2000" dirty="0">
              <a:effectLst/>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56778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400">
                <a:solidFill>
                  <a:schemeClr val="bg1"/>
                </a:solidFill>
              </a:rPr>
              <a:t>General Understanding</a:t>
            </a:r>
            <a:endParaRPr lang="en-GB" sz="4400">
              <a:solidFill>
                <a:schemeClr val="bg1"/>
              </a:solidFill>
            </a:endParaRPr>
          </a:p>
        </p:txBody>
      </p:sp>
    </p:spTree>
    <p:extLst>
      <p:ext uri="{BB962C8B-B14F-4D97-AF65-F5344CB8AC3E}">
        <p14:creationId xmlns:p14="http://schemas.microsoft.com/office/powerpoint/2010/main" val="3372730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62500" lnSpcReduction="20000"/>
          </a:bodyPr>
          <a:lstStyle/>
          <a:p>
            <a:pPr algn="ctr"/>
            <a:r>
              <a:rPr lang="en-US" sz="13700"/>
              <a:t>49%</a:t>
            </a:r>
            <a:r>
              <a:rPr lang="en-US" sz="19500"/>
              <a:t> </a:t>
            </a:r>
          </a:p>
          <a:p>
            <a:pPr algn="ctr"/>
            <a:r>
              <a:rPr lang="en-US" sz="4000"/>
              <a:t>of parents are concerned about companies collecting data about their children²</a:t>
            </a:r>
            <a:endParaRPr lang="en-GB"/>
          </a:p>
        </p:txBody>
      </p:sp>
      <p:sp>
        <p:nvSpPr>
          <p:cNvPr id="5" name="TextBox 4">
            <a:extLst>
              <a:ext uri="{FF2B5EF4-FFF2-40B4-BE49-F238E27FC236}">
                <a16:creationId xmlns:a16="http://schemas.microsoft.com/office/drawing/2014/main" id="{C813183F-EA10-4EF5-BBB8-955C6B93E4D4}"/>
              </a:ext>
            </a:extLst>
          </p:cNvPr>
          <p:cNvSpPr txBox="1"/>
          <p:nvPr/>
        </p:nvSpPr>
        <p:spPr>
          <a:xfrm>
            <a:off x="2139605" y="6596042"/>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a:solidFill>
                  <a:schemeClr val="bg1"/>
                </a:solidFill>
              </a:rPr>
              <a:t>2. Children and Parents: Media Use and Attitudes Report 2019 </a:t>
            </a:r>
            <a:endParaRPr lang="en-GB">
              <a:solidFill>
                <a:schemeClr val="bg1"/>
              </a:solidFill>
            </a:endParaRPr>
          </a:p>
        </p:txBody>
      </p:sp>
    </p:spTree>
    <p:extLst>
      <p:ext uri="{BB962C8B-B14F-4D97-AF65-F5344CB8AC3E}">
        <p14:creationId xmlns:p14="http://schemas.microsoft.com/office/powerpoint/2010/main" val="1183473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GB" sz="2800"/>
              <a:t>Understanding Around Data Storage, Usage &amp; Risk</a:t>
            </a:r>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159968"/>
            <a:ext cx="4344419" cy="5199446"/>
          </a:xfrm>
        </p:spPr>
        <p:txBody>
          <a:bodyPr>
            <a:noAutofit/>
          </a:bodyPr>
          <a:lstStyle/>
          <a:p>
            <a:pPr marL="285750" indent="-285750">
              <a:spcBef>
                <a:spcPts val="1000"/>
              </a:spcBef>
              <a:buFont typeface="Arial" panose="020B0604020202020204" pitchFamily="34" charset="0"/>
              <a:buChar char="•"/>
            </a:pPr>
            <a:r>
              <a:rPr lang="en-US" sz="1100" dirty="0"/>
              <a:t>Numerous research studies have found that children are confused about how data is collected, stored, used, where it goes and who has access to this (seen across different age ranges)</a:t>
            </a:r>
            <a:r>
              <a:rPr lang="en-GB" sz="1100" kern="1200" baseline="30000" dirty="0">
                <a:solidFill>
                  <a:srgbClr val="000000"/>
                </a:solidFill>
                <a:effectLst/>
                <a:ea typeface="Verdana" panose="020B0604030504040204" pitchFamily="34" charset="0"/>
              </a:rPr>
              <a:t> 1 5 6 7 10</a:t>
            </a:r>
            <a:r>
              <a:rPr lang="en-US" sz="1100" dirty="0"/>
              <a:t>; with research suggesting children’s lack of critical thinking skills as a potential reason for this. </a:t>
            </a:r>
            <a:r>
              <a:rPr lang="en-GB" sz="1100" baseline="30000" dirty="0">
                <a:solidFill>
                  <a:srgbClr val="000000"/>
                </a:solidFill>
                <a:ea typeface="Verdana" panose="020B0604030504040204" pitchFamily="34" charset="0"/>
              </a:rPr>
              <a:t>11 6</a:t>
            </a:r>
            <a:endParaRPr lang="en-US" sz="1100" dirty="0"/>
          </a:p>
          <a:p>
            <a:pPr marL="285750" indent="-285750">
              <a:spcBef>
                <a:spcPts val="1000"/>
              </a:spcBef>
              <a:buFont typeface="Arial" panose="020B0604020202020204" pitchFamily="34" charset="0"/>
              <a:buChar char="•"/>
            </a:pPr>
            <a:r>
              <a:rPr lang="en-US" sz="1100" dirty="0"/>
              <a:t>Children struggle to understand why apps and sites request their personal data that seems irrelevant to the activities they are doing. </a:t>
            </a:r>
            <a:r>
              <a:rPr lang="en-GB" sz="1100" baseline="30000" dirty="0">
                <a:solidFill>
                  <a:srgbClr val="000000"/>
                </a:solidFill>
                <a:ea typeface="Verdana" panose="020B0604030504040204" pitchFamily="34" charset="0"/>
              </a:rPr>
              <a:t>6 8</a:t>
            </a:r>
          </a:p>
          <a:p>
            <a:pPr marL="285750" indent="-285750">
              <a:spcBef>
                <a:spcPts val="1000"/>
              </a:spcBef>
              <a:buFont typeface="Arial" panose="020B0604020202020204" pitchFamily="34" charset="0"/>
              <a:buChar char="•"/>
            </a:pPr>
            <a:r>
              <a:rPr lang="en-US" sz="1100" dirty="0"/>
              <a:t>Children also lack understanding as to why their data would be considered valuable.</a:t>
            </a:r>
            <a:r>
              <a:rPr lang="en-GB" sz="1100" kern="1200" baseline="30000" dirty="0">
                <a:solidFill>
                  <a:srgbClr val="000000"/>
                </a:solidFill>
                <a:effectLst/>
                <a:ea typeface="Verdana" panose="020B0604030504040204" pitchFamily="34" charset="0"/>
              </a:rPr>
              <a:t> </a:t>
            </a:r>
            <a:r>
              <a:rPr lang="en-GB" sz="1100" baseline="30000" dirty="0">
                <a:solidFill>
                  <a:srgbClr val="000000"/>
                </a:solidFill>
              </a:rPr>
              <a:t>3 6</a:t>
            </a:r>
          </a:p>
          <a:p>
            <a:pPr marL="285750" indent="-285750">
              <a:spcBef>
                <a:spcPts val="1000"/>
              </a:spcBef>
              <a:buFont typeface="Arial" panose="020B0604020202020204" pitchFamily="34" charset="0"/>
              <a:buChar char="•"/>
            </a:pPr>
            <a:r>
              <a:rPr lang="en-US" sz="1100" dirty="0"/>
              <a:t>It’s also been found that children can provide personal data passively and unconsciously on social media, due to a lack of understanding as to how data is collected.</a:t>
            </a:r>
            <a:r>
              <a:rPr lang="en-GB" sz="1100" kern="1200" baseline="30000" dirty="0">
                <a:solidFill>
                  <a:srgbClr val="000000"/>
                </a:solidFill>
                <a:effectLst/>
                <a:ea typeface="Verdana" panose="020B0604030504040204" pitchFamily="34" charset="0"/>
              </a:rPr>
              <a:t>6</a:t>
            </a:r>
            <a:endParaRPr lang="en-US" sz="1100" dirty="0"/>
          </a:p>
          <a:p>
            <a:pPr marL="285750" indent="-285750">
              <a:spcBef>
                <a:spcPts val="1000"/>
              </a:spcBef>
              <a:buFont typeface="Arial" panose="020B0604020202020204" pitchFamily="34" charset="0"/>
              <a:buChar char="•"/>
            </a:pPr>
            <a:r>
              <a:rPr lang="en-GB" sz="1100" dirty="0"/>
              <a:t>Different sources find that children, even the youngest ones, are aware that personal details are collected and used online. Children generally understand that personal data needs to be protected, and older age groups are aware that data can be tracked.</a:t>
            </a:r>
            <a:r>
              <a:rPr lang="en-GB" sz="1100" kern="1200" baseline="30000" dirty="0">
                <a:solidFill>
                  <a:srgbClr val="000000"/>
                </a:solidFill>
                <a:effectLst/>
                <a:ea typeface="Verdana" panose="020B0604030504040204" pitchFamily="34" charset="0"/>
              </a:rPr>
              <a:t> </a:t>
            </a:r>
            <a:r>
              <a:rPr lang="en-GB" sz="1100" baseline="30000" dirty="0">
                <a:solidFill>
                  <a:srgbClr val="000000"/>
                </a:solidFill>
                <a:ea typeface="Verdana" panose="020B0604030504040204" pitchFamily="34" charset="0"/>
              </a:rPr>
              <a:t>5 6 8 10</a:t>
            </a:r>
            <a:r>
              <a:rPr lang="en-GB" sz="1100" dirty="0"/>
              <a:t> </a:t>
            </a:r>
          </a:p>
          <a:p>
            <a:pPr marL="285750" indent="-285750">
              <a:spcBef>
                <a:spcPts val="1000"/>
              </a:spcBef>
              <a:buFont typeface="Arial" panose="020B0604020202020204" pitchFamily="34" charset="0"/>
              <a:buChar char="•"/>
            </a:pPr>
            <a:r>
              <a:rPr lang="en-US" sz="1100" dirty="0"/>
              <a:t>Children, parents and carers understand the trade-offs between sharing data and using services.</a:t>
            </a:r>
            <a:r>
              <a:rPr lang="en-GB" sz="1100" kern="1200" baseline="30000" dirty="0">
                <a:solidFill>
                  <a:srgbClr val="000000"/>
                </a:solidFill>
                <a:effectLst/>
                <a:ea typeface="Verdana" panose="020B0604030504040204" pitchFamily="34" charset="0"/>
              </a:rPr>
              <a:t> 6 8</a:t>
            </a:r>
            <a:endParaRPr lang="en-US" sz="1100" dirty="0"/>
          </a:p>
          <a:p>
            <a:pPr marL="285750" indent="-285750">
              <a:spcBef>
                <a:spcPts val="1000"/>
              </a:spcBef>
              <a:buFont typeface="Arial" panose="020B0604020202020204" pitchFamily="34" charset="0"/>
              <a:buChar char="•"/>
            </a:pPr>
            <a:r>
              <a:rPr lang="en-US" sz="1100" dirty="0"/>
              <a:t>However, evidence shows that around half of parents (49%) studied are concerned about companies’ collection of data about their children online.</a:t>
            </a:r>
            <a:r>
              <a:rPr lang="en-GB" sz="1100" kern="1200" baseline="30000" dirty="0">
                <a:solidFill>
                  <a:srgbClr val="000000"/>
                </a:solidFill>
                <a:effectLst/>
                <a:ea typeface="Verdana" panose="020B0604030504040204" pitchFamily="34" charset="0"/>
              </a:rPr>
              <a:t> 2</a:t>
            </a:r>
            <a:endParaRPr lang="en-GB" sz="1100" dirty="0"/>
          </a:p>
        </p:txBody>
      </p:sp>
      <p:sp>
        <p:nvSpPr>
          <p:cNvPr id="4" name="Content Placeholder 2">
            <a:extLst>
              <a:ext uri="{FF2B5EF4-FFF2-40B4-BE49-F238E27FC236}">
                <a16:creationId xmlns:a16="http://schemas.microsoft.com/office/drawing/2014/main" id="{414F7279-0061-4BF6-909D-7020F5ED4924}"/>
              </a:ext>
            </a:extLst>
          </p:cNvPr>
          <p:cNvSpPr txBox="1">
            <a:spLocks/>
          </p:cNvSpPr>
          <p:nvPr/>
        </p:nvSpPr>
        <p:spPr>
          <a:xfrm>
            <a:off x="4572000" y="1159968"/>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GB" sz="1100" dirty="0"/>
              <a:t>Awareness of the risks of sharing telephone numbers and addresses is consistently seen across research.</a:t>
            </a:r>
            <a:r>
              <a:rPr lang="en-GB" sz="1100" kern="1200" baseline="30000" dirty="0">
                <a:solidFill>
                  <a:srgbClr val="000000"/>
                </a:solidFill>
                <a:effectLst/>
                <a:ea typeface="Verdana" panose="020B0604030504040204" pitchFamily="34" charset="0"/>
              </a:rPr>
              <a:t> 8 9</a:t>
            </a:r>
            <a:r>
              <a:rPr lang="en-GB" sz="1100" dirty="0"/>
              <a:t> Concealing personal information is mainly linked to the risk of “stranger danger” - strangers knowing children’s location and personal information, and potentially being able to track them.</a:t>
            </a:r>
            <a:r>
              <a:rPr lang="en-GB" sz="1100" baseline="30000" dirty="0">
                <a:solidFill>
                  <a:srgbClr val="000000"/>
                </a:solidFill>
              </a:rPr>
              <a:t>5 8</a:t>
            </a:r>
            <a:endParaRPr lang="en-GB" sz="1100" dirty="0"/>
          </a:p>
          <a:p>
            <a:pPr marL="171450" indent="-171450">
              <a:spcBef>
                <a:spcPts val="1000"/>
              </a:spcBef>
              <a:buFont typeface="Arial" panose="020B0604020202020204" pitchFamily="34" charset="0"/>
              <a:buChar char="•"/>
            </a:pPr>
            <a:r>
              <a:rPr lang="en-GB" sz="1100" dirty="0"/>
              <a:t>With age comes deeper understanding of motivations for data collection, with older children understanding that data collection can help make money, confirm identity when creating an account and enable market research.</a:t>
            </a:r>
            <a:r>
              <a:rPr lang="en-GB" sz="1100" kern="1200" baseline="30000" dirty="0">
                <a:solidFill>
                  <a:srgbClr val="000000"/>
                </a:solidFill>
                <a:effectLst/>
                <a:ea typeface="Verdana" panose="020B0604030504040204" pitchFamily="34" charset="0"/>
              </a:rPr>
              <a:t> 8</a:t>
            </a:r>
            <a:r>
              <a:rPr lang="en-GB" sz="1100" kern="1200" baseline="30000" dirty="0">
                <a:solidFill>
                  <a:srgbClr val="000000"/>
                </a:solidFill>
                <a:effectLst/>
                <a:ea typeface="+mn-ea"/>
                <a:cs typeface="+mn-cs"/>
              </a:rPr>
              <a:t> </a:t>
            </a:r>
            <a:endParaRPr lang="en-GB" sz="1100" dirty="0"/>
          </a:p>
          <a:p>
            <a:pPr marL="171450" indent="-171450">
              <a:spcBef>
                <a:spcPts val="1000"/>
              </a:spcBef>
              <a:buFont typeface="Arial" panose="020B0604020202020204" pitchFamily="34" charset="0"/>
              <a:buChar char="•"/>
            </a:pPr>
            <a:r>
              <a:rPr lang="en-US" sz="1100" dirty="0"/>
              <a:t>There are mixed findings around the relationship between understanding and privacy concerns: one study found low understanding that sharing information online can lead to risks,</a:t>
            </a:r>
            <a:r>
              <a:rPr lang="en-GB" sz="1100" kern="1200" baseline="30000" dirty="0">
                <a:solidFill>
                  <a:srgbClr val="000000"/>
                </a:solidFill>
                <a:effectLst/>
                <a:ea typeface="Verdana" panose="020B0604030504040204" pitchFamily="34" charset="0"/>
              </a:rPr>
              <a:t> 3</a:t>
            </a:r>
            <a:r>
              <a:rPr lang="en-US" sz="1100" dirty="0"/>
              <a:t> others found that children - especially older ones - are aware of the risks.</a:t>
            </a:r>
            <a:r>
              <a:rPr lang="en-GB" sz="1100" kern="1200" baseline="30000" dirty="0">
                <a:solidFill>
                  <a:srgbClr val="000000"/>
                </a:solidFill>
                <a:effectLst/>
                <a:ea typeface="Verdana" panose="020B0604030504040204" pitchFamily="34" charset="0"/>
              </a:rPr>
              <a:t> </a:t>
            </a:r>
            <a:r>
              <a:rPr lang="en-GB" sz="1100" baseline="30000" dirty="0">
                <a:solidFill>
                  <a:srgbClr val="000000"/>
                </a:solidFill>
              </a:rPr>
              <a:t>8</a:t>
            </a:r>
            <a:endParaRPr lang="en-US" sz="1100" dirty="0"/>
          </a:p>
          <a:p>
            <a:pPr marL="171450" indent="-171450">
              <a:spcBef>
                <a:spcPts val="1000"/>
              </a:spcBef>
              <a:buFont typeface="Arial" panose="020B0604020202020204" pitchFamily="34" charset="0"/>
              <a:buChar char="•"/>
            </a:pPr>
            <a:r>
              <a:rPr lang="en-GB" sz="1100" dirty="0"/>
              <a:t>Lower income households are more aware of the risks of sharing personal data, and children from these backgrounds want to control their data.  However, they have less access to technology and / or are more likely to be sharing their devices, which makes control harder.</a:t>
            </a:r>
            <a:r>
              <a:rPr lang="en-GB" sz="1100" kern="1200" baseline="30000" dirty="0">
                <a:solidFill>
                  <a:srgbClr val="000000"/>
                </a:solidFill>
                <a:effectLst/>
                <a:ea typeface="Verdana" panose="020B0604030504040204" pitchFamily="34" charset="0"/>
              </a:rPr>
              <a:t>6 </a:t>
            </a:r>
            <a:r>
              <a:rPr lang="en-US" sz="1100" dirty="0"/>
              <a:t>Children from low socioeconomic status (SES) homes also report having significantly fewer digital skills than their better-off peers.</a:t>
            </a:r>
            <a:r>
              <a:rPr lang="en-GB" sz="1100" kern="1200" baseline="30000" dirty="0">
                <a:solidFill>
                  <a:srgbClr val="000000"/>
                </a:solidFill>
                <a:effectLst/>
                <a:ea typeface="Verdana" panose="020B0604030504040204" pitchFamily="34" charset="0"/>
              </a:rPr>
              <a:t> 11</a:t>
            </a:r>
            <a:endParaRPr lang="en-GB" sz="1100" dirty="0"/>
          </a:p>
          <a:p>
            <a:pPr marL="171450" indent="-171450">
              <a:spcBef>
                <a:spcPts val="1000"/>
              </a:spcBef>
              <a:buFont typeface="Arial" panose="020B0604020202020204" pitchFamily="34" charset="0"/>
              <a:buChar char="•"/>
            </a:pPr>
            <a:r>
              <a:rPr lang="en-US" sz="1100" dirty="0"/>
              <a:t>Research also discovered that children from lower SES are much less likely to have a public social media profile or to share personal data, such as their address.</a:t>
            </a:r>
            <a:r>
              <a:rPr lang="en-GB" sz="1100" kern="1200" baseline="30000" dirty="0">
                <a:solidFill>
                  <a:srgbClr val="000000"/>
                </a:solidFill>
                <a:effectLst/>
                <a:ea typeface="Verdana" panose="020B0604030504040204" pitchFamily="34" charset="0"/>
              </a:rPr>
              <a:t>6</a:t>
            </a:r>
            <a:endParaRPr lang="en-US" sz="1100" dirty="0"/>
          </a:p>
          <a:p>
            <a:pPr>
              <a:spcBef>
                <a:spcPts val="1000"/>
              </a:spcBef>
            </a:pPr>
            <a:endParaRPr lang="en-GB" sz="1200" dirty="0"/>
          </a:p>
        </p:txBody>
      </p:sp>
      <p:sp>
        <p:nvSpPr>
          <p:cNvPr id="5" name="Footer Placeholder 4">
            <a:extLst>
              <a:ext uri="{FF2B5EF4-FFF2-40B4-BE49-F238E27FC236}">
                <a16:creationId xmlns:a16="http://schemas.microsoft.com/office/drawing/2014/main" id="{9B4F9001-D1C7-4823-9C34-CD0DAC2B8ACD}"/>
              </a:ext>
            </a:extLst>
          </p:cNvPr>
          <p:cNvSpPr>
            <a:spLocks noGrp="1"/>
          </p:cNvSpPr>
          <p:nvPr>
            <p:ph type="ftr" sz="quarter" idx="11"/>
          </p:nvPr>
        </p:nvSpPr>
        <p:spPr>
          <a:xfrm>
            <a:off x="113790" y="6359414"/>
            <a:ext cx="8916419" cy="501649"/>
          </a:xfrm>
        </p:spPr>
        <p:txBody>
          <a:bodyPr/>
          <a:lstStyle/>
          <a:p>
            <a:r>
              <a:rPr lang="en-US" sz="700"/>
              <a:t>1. Access denied. 2. Children and Parents: Media Use and Attitudes Report 2019 . 3. An Internet Young People Can Trust.  5. Who knows what about me? 6. Children's data and privacy online: Growing up in a Digital Age. 7. Children’s online activities, risks and safety literature. 8. Towards a better digital future. 9. Children’s online behaviour: issues of risk and trust. 10. Child Privacy in the Age of Web 2.0 and 3.0: Challenges and opportunities for policy. 11. Keeping Children Safe Online.</a:t>
            </a:r>
          </a:p>
        </p:txBody>
      </p:sp>
    </p:spTree>
    <p:extLst>
      <p:ext uri="{BB962C8B-B14F-4D97-AF65-F5344CB8AC3E}">
        <p14:creationId xmlns:p14="http://schemas.microsoft.com/office/powerpoint/2010/main" val="24455199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a:t>Data Expiration, Interconnected Devices &amp; Trust</a:t>
            </a:r>
            <a:endParaRPr lang="en-GB" sz="280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198179"/>
            <a:ext cx="4344419" cy="5199446"/>
          </a:xfrm>
        </p:spPr>
        <p:txBody>
          <a:bodyPr>
            <a:noAutofit/>
          </a:bodyPr>
          <a:lstStyle/>
          <a:p>
            <a:pPr marL="171450" indent="-171450">
              <a:spcBef>
                <a:spcPts val="1000"/>
              </a:spcBef>
              <a:buFont typeface="Arial" panose="020B0604020202020204" pitchFamily="34" charset="0"/>
              <a:buChar char="•"/>
            </a:pPr>
            <a:r>
              <a:rPr lang="en-US" sz="1200" dirty="0"/>
              <a:t>One research paper found that there is some confusion around the lifespan of data, with research showing that children trust an organisation to recognise that they shouldn’t keep it for too long and as such, think data use is temporary. Furthermore, because of the nature of peers changing and using different apps, devices and sites, children think data becomes irrelevant and there is a lack of understanding around this data remaining stored.</a:t>
            </a:r>
            <a:r>
              <a:rPr lang="en-GB" sz="1200" kern="1200" baseline="30000" dirty="0">
                <a:solidFill>
                  <a:srgbClr val="000000"/>
                </a:solidFill>
                <a:effectLst/>
                <a:ea typeface="Verdana" panose="020B0604030504040204" pitchFamily="34" charset="0"/>
              </a:rPr>
              <a:t> 6</a:t>
            </a:r>
            <a:endParaRPr lang="en-US" sz="1200" dirty="0"/>
          </a:p>
          <a:p>
            <a:pPr marL="171450" indent="-171450">
              <a:spcBef>
                <a:spcPts val="1000"/>
              </a:spcBef>
              <a:buFont typeface="Arial" panose="020B0604020202020204" pitchFamily="34" charset="0"/>
              <a:buChar char="•"/>
            </a:pPr>
            <a:r>
              <a:rPr lang="en-US" sz="1200" dirty="0"/>
              <a:t>More research is needed into children’s and parents’ awareness of the data collection around interconnected devices. Research has raised awareness of parents’ confusion around how interconnected toys record and collect data.</a:t>
            </a:r>
            <a:r>
              <a:rPr lang="en-GB" sz="1200" kern="1200" baseline="30000" dirty="0">
                <a:solidFill>
                  <a:srgbClr val="000000"/>
                </a:solidFill>
                <a:effectLst/>
                <a:ea typeface="Verdana" panose="020B0604030504040204" pitchFamily="34" charset="0"/>
              </a:rPr>
              <a:t> 12 6</a:t>
            </a:r>
            <a:r>
              <a:rPr lang="en-US" sz="1200" dirty="0"/>
              <a:t> </a:t>
            </a:r>
          </a:p>
          <a:p>
            <a:pPr marL="171450" indent="-171450">
              <a:spcBef>
                <a:spcPts val="1000"/>
              </a:spcBef>
              <a:buFont typeface="Arial" panose="020B0604020202020204" pitchFamily="34" charset="0"/>
              <a:buChar char="•"/>
            </a:pPr>
            <a:r>
              <a:rPr lang="en-US" sz="1200" dirty="0"/>
              <a:t>Many products are targeted at young children who lack digital literacy and there are numerous ways in which a child’s data (or their family’s data) gathered through these devices can provide risks.</a:t>
            </a:r>
            <a:r>
              <a:rPr lang="en-GB" sz="1200" kern="1200" baseline="30000" dirty="0">
                <a:solidFill>
                  <a:srgbClr val="000000"/>
                </a:solidFill>
                <a:effectLst/>
                <a:ea typeface="Verdana" panose="020B0604030504040204" pitchFamily="34" charset="0"/>
              </a:rPr>
              <a:t> 5</a:t>
            </a:r>
            <a:endParaRPr lang="en-US" sz="1200" dirty="0"/>
          </a:p>
          <a:p>
            <a:pPr marL="285750" indent="-285750">
              <a:buFont typeface="Arial" panose="020B0604020202020204" pitchFamily="34" charset="0"/>
              <a:buChar char="•"/>
            </a:pPr>
            <a:endParaRPr lang="en-GB" sz="1600" dirty="0"/>
          </a:p>
        </p:txBody>
      </p:sp>
      <p:sp>
        <p:nvSpPr>
          <p:cNvPr id="4" name="Content Placeholder 2">
            <a:extLst>
              <a:ext uri="{FF2B5EF4-FFF2-40B4-BE49-F238E27FC236}">
                <a16:creationId xmlns:a16="http://schemas.microsoft.com/office/drawing/2014/main" id="{414F7279-0061-4BF6-909D-7020F5ED4924}"/>
              </a:ext>
            </a:extLst>
          </p:cNvPr>
          <p:cNvSpPr txBox="1">
            <a:spLocks/>
          </p:cNvSpPr>
          <p:nvPr/>
        </p:nvSpPr>
        <p:spPr>
          <a:xfrm>
            <a:off x="4572000" y="1198179"/>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sz="1400"/>
          </a:p>
        </p:txBody>
      </p:sp>
      <p:sp>
        <p:nvSpPr>
          <p:cNvPr id="5" name="Content Placeholder 2">
            <a:extLst>
              <a:ext uri="{FF2B5EF4-FFF2-40B4-BE49-F238E27FC236}">
                <a16:creationId xmlns:a16="http://schemas.microsoft.com/office/drawing/2014/main" id="{59351055-5608-4395-AAB0-18000C5803AB}"/>
              </a:ext>
            </a:extLst>
          </p:cNvPr>
          <p:cNvSpPr txBox="1">
            <a:spLocks/>
          </p:cNvSpPr>
          <p:nvPr/>
        </p:nvSpPr>
        <p:spPr>
          <a:xfrm>
            <a:off x="4544861" y="1198179"/>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GB" sz="1200" dirty="0"/>
              <a:t>Research shows that there is </a:t>
            </a:r>
            <a:r>
              <a:rPr lang="en-US" sz="1200" dirty="0"/>
              <a:t>a broad acceptance that trusted parties like doctors should be allowed to collect and use personal data like children’s addresses, so that they could assist them in the case of an emergency.</a:t>
            </a:r>
            <a:r>
              <a:rPr lang="en-GB" sz="1200" kern="1200" baseline="30000" dirty="0">
                <a:solidFill>
                  <a:srgbClr val="000000"/>
                </a:solidFill>
                <a:effectLst/>
                <a:ea typeface="Verdana" panose="020B0604030504040204" pitchFamily="34" charset="0"/>
              </a:rPr>
              <a:t> 5 8 </a:t>
            </a:r>
            <a:r>
              <a:rPr lang="en-US" sz="1200" dirty="0"/>
              <a:t>Schools and GPs are often perceived to be more trustworthy than commercial organisations who are seen as using children’s data in questionable ways.</a:t>
            </a:r>
            <a:r>
              <a:rPr lang="en-GB" sz="1200" kern="1200" baseline="30000" dirty="0">
                <a:solidFill>
                  <a:srgbClr val="000000"/>
                </a:solidFill>
                <a:effectLst/>
                <a:ea typeface="Verdana" panose="020B0604030504040204" pitchFamily="34" charset="0"/>
              </a:rPr>
              <a:t>5</a:t>
            </a:r>
            <a:endParaRPr lang="en-US" sz="1200" dirty="0"/>
          </a:p>
          <a:p>
            <a:pPr marL="171450" indent="-171450">
              <a:spcBef>
                <a:spcPts val="1000"/>
              </a:spcBef>
              <a:buFont typeface="Arial" panose="020B0604020202020204" pitchFamily="34" charset="0"/>
              <a:buChar char="•"/>
            </a:pPr>
            <a:r>
              <a:rPr lang="en-US" sz="1200" dirty="0"/>
              <a:t>Children of all ages think people/organisations should only be able to access their personal data when it benefits them.</a:t>
            </a:r>
            <a:r>
              <a:rPr lang="en-GB" sz="1200" kern="1200" baseline="30000" dirty="0">
                <a:solidFill>
                  <a:srgbClr val="000000"/>
                </a:solidFill>
                <a:effectLst/>
                <a:ea typeface="Verdana" panose="020B0604030504040204" pitchFamily="34" charset="0"/>
              </a:rPr>
              <a:t> 8</a:t>
            </a:r>
            <a:r>
              <a:rPr lang="en-US" sz="1200" dirty="0"/>
              <a:t> As a result, parents and children share data with public services without thinking about it.</a:t>
            </a:r>
            <a:r>
              <a:rPr lang="en-GB" sz="1200" kern="1200" baseline="30000" dirty="0">
                <a:solidFill>
                  <a:srgbClr val="000000"/>
                </a:solidFill>
                <a:effectLst/>
                <a:ea typeface="Verdana" panose="020B0604030504040204" pitchFamily="34" charset="0"/>
              </a:rPr>
              <a:t>5</a:t>
            </a:r>
            <a:endParaRPr lang="en-GB" sz="1200" dirty="0"/>
          </a:p>
        </p:txBody>
      </p:sp>
      <p:sp>
        <p:nvSpPr>
          <p:cNvPr id="6" name="Footer Placeholder 4">
            <a:extLst>
              <a:ext uri="{FF2B5EF4-FFF2-40B4-BE49-F238E27FC236}">
                <a16:creationId xmlns:a16="http://schemas.microsoft.com/office/drawing/2014/main" id="{31664C62-12DF-4C6B-94B1-2E1DB69FBD53}"/>
              </a:ext>
            </a:extLst>
          </p:cNvPr>
          <p:cNvSpPr>
            <a:spLocks noGrp="1"/>
          </p:cNvSpPr>
          <p:nvPr>
            <p:ph type="ftr" sz="quarter" idx="11"/>
          </p:nvPr>
        </p:nvSpPr>
        <p:spPr>
          <a:xfrm>
            <a:off x="399434" y="6397625"/>
            <a:ext cx="8634561" cy="501649"/>
          </a:xfrm>
        </p:spPr>
        <p:txBody>
          <a:bodyPr/>
          <a:lstStyle/>
          <a:p>
            <a:r>
              <a:rPr lang="en-US" sz="700"/>
              <a:t>5. Who knows what about me? 6. Children's data and privacy online: Growing up in a Digital Age. 8. Towards a better digital future. 12. Toys that Listen: A Study of Parents, Children and Internet-Connected Toys</a:t>
            </a:r>
          </a:p>
        </p:txBody>
      </p:sp>
    </p:spTree>
    <p:extLst>
      <p:ext uri="{BB962C8B-B14F-4D97-AF65-F5344CB8AC3E}">
        <p14:creationId xmlns:p14="http://schemas.microsoft.com/office/powerpoint/2010/main" val="806014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400">
                <a:solidFill>
                  <a:schemeClr val="bg1"/>
                </a:solidFill>
              </a:rPr>
              <a:t>Data Collection &amp; Uses</a:t>
            </a:r>
            <a:endParaRPr lang="en-GB" sz="4400">
              <a:solidFill>
                <a:schemeClr val="bg1"/>
              </a:solidFill>
            </a:endParaRPr>
          </a:p>
        </p:txBody>
      </p:sp>
    </p:spTree>
    <p:extLst>
      <p:ext uri="{BB962C8B-B14F-4D97-AF65-F5344CB8AC3E}">
        <p14:creationId xmlns:p14="http://schemas.microsoft.com/office/powerpoint/2010/main" val="388869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70000" lnSpcReduction="20000"/>
          </a:bodyPr>
          <a:lstStyle/>
          <a:p>
            <a:pPr algn="ctr"/>
            <a:r>
              <a:rPr lang="en-US" sz="13700"/>
              <a:t>4 in 10</a:t>
            </a:r>
            <a:endParaRPr lang="en-US" sz="19500"/>
          </a:p>
          <a:p>
            <a:pPr algn="ctr"/>
            <a:r>
              <a:rPr lang="en-GB"/>
              <a:t>children have public social media profiles</a:t>
            </a:r>
            <a:r>
              <a:rPr lang="en-GB" sz="4000" baseline="30000">
                <a:solidFill>
                  <a:srgbClr val="000000"/>
                </a:solidFill>
                <a:ea typeface="Verdana" panose="020B0604030504040204" pitchFamily="34" charset="0"/>
              </a:rPr>
              <a:t> </a:t>
            </a:r>
            <a:r>
              <a:rPr lang="en-GB" sz="4000" baseline="30000">
                <a:ea typeface="Verdana" panose="020B0604030504040204" pitchFamily="34" charset="0"/>
              </a:rPr>
              <a:t>7</a:t>
            </a:r>
            <a:endParaRPr lang="en-GB"/>
          </a:p>
        </p:txBody>
      </p:sp>
      <p:sp>
        <p:nvSpPr>
          <p:cNvPr id="7" name="TextBox 6">
            <a:extLst>
              <a:ext uri="{FF2B5EF4-FFF2-40B4-BE49-F238E27FC236}">
                <a16:creationId xmlns:a16="http://schemas.microsoft.com/office/drawing/2014/main" id="{F0F1A8E0-86DD-4B2F-8D77-36CDBC1113D5}"/>
              </a:ext>
            </a:extLst>
          </p:cNvPr>
          <p:cNvSpPr txBox="1"/>
          <p:nvPr/>
        </p:nvSpPr>
        <p:spPr>
          <a:xfrm>
            <a:off x="2139605" y="6601415"/>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a:solidFill>
                  <a:schemeClr val="bg1"/>
                </a:solidFill>
              </a:rPr>
              <a:t>7. Children’s online activities, risks and safety literature</a:t>
            </a:r>
            <a:endParaRPr lang="en-GB">
              <a:solidFill>
                <a:schemeClr val="bg1"/>
              </a:solidFill>
            </a:endParaRPr>
          </a:p>
        </p:txBody>
      </p:sp>
    </p:spTree>
    <p:extLst>
      <p:ext uri="{BB962C8B-B14F-4D97-AF65-F5344CB8AC3E}">
        <p14:creationId xmlns:p14="http://schemas.microsoft.com/office/powerpoint/2010/main" val="3100474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GB" sz="2800" dirty="0"/>
              <a:t>Inferred Data</a:t>
            </a:r>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198179"/>
            <a:ext cx="4344419" cy="5199446"/>
          </a:xfrm>
        </p:spPr>
        <p:txBody>
          <a:bodyPr>
            <a:noAutofit/>
          </a:bodyPr>
          <a:lstStyle/>
          <a:p>
            <a:pPr marL="285750" indent="-285750">
              <a:spcBef>
                <a:spcPts val="1000"/>
              </a:spcBef>
              <a:buFont typeface="Arial" panose="020B0604020202020204" pitchFamily="34" charset="0"/>
              <a:buChar char="•"/>
            </a:pPr>
            <a:r>
              <a:rPr lang="en-GB" sz="1200" dirty="0"/>
              <a:t>Children are less aware of the indirect ways platforms are collecting data about them</a:t>
            </a:r>
            <a:r>
              <a:rPr lang="en-GB" sz="1200" kern="1200" baseline="30000" dirty="0">
                <a:solidFill>
                  <a:srgbClr val="000000"/>
                </a:solidFill>
                <a:effectLst/>
                <a:ea typeface="Verdana" panose="020B0604030504040204" pitchFamily="34" charset="0"/>
              </a:rPr>
              <a:t> 6</a:t>
            </a:r>
            <a:r>
              <a:rPr lang="en-GB" sz="1200" dirty="0"/>
              <a:t>. As a result, children are sharing data (i.e. browsing data), thinking they are more protected than they are.</a:t>
            </a:r>
            <a:r>
              <a:rPr lang="en-GB" sz="1200" kern="1200" baseline="30000" dirty="0">
                <a:solidFill>
                  <a:srgbClr val="000000"/>
                </a:solidFill>
                <a:effectLst/>
                <a:ea typeface="Verdana" panose="020B0604030504040204" pitchFamily="34" charset="0"/>
              </a:rPr>
              <a:t> 8</a:t>
            </a:r>
            <a:endParaRPr lang="en-GB" sz="1200" dirty="0"/>
          </a:p>
          <a:p>
            <a:pPr marL="285750" indent="-285750">
              <a:spcBef>
                <a:spcPts val="1000"/>
              </a:spcBef>
              <a:buFont typeface="Arial" panose="020B0604020202020204" pitchFamily="34" charset="0"/>
              <a:buChar char="•"/>
            </a:pPr>
            <a:r>
              <a:rPr lang="en-GB" sz="1200" dirty="0"/>
              <a:t>When the process of indirect data collection was explained to children, research found they feel extremely uncomfortable, stating that they don’t like that they are not in control and feel like they haven’t properly given consent. Children want platforms to be explicit about these data collection processes.</a:t>
            </a:r>
            <a:r>
              <a:rPr lang="en-GB" sz="1200" kern="1200" baseline="30000" dirty="0">
                <a:solidFill>
                  <a:srgbClr val="000000"/>
                </a:solidFill>
                <a:effectLst/>
                <a:ea typeface="Verdana" panose="020B0604030504040204" pitchFamily="34" charset="0"/>
              </a:rPr>
              <a:t> 8</a:t>
            </a:r>
            <a:endParaRPr lang="en-GB" sz="1200" dirty="0"/>
          </a:p>
          <a:p>
            <a:pPr marL="285750" indent="-285750">
              <a:spcBef>
                <a:spcPts val="1000"/>
              </a:spcBef>
              <a:buFont typeface="Arial" panose="020B0604020202020204" pitchFamily="34" charset="0"/>
              <a:buChar char="•"/>
            </a:pPr>
            <a:r>
              <a:rPr lang="en-GB" sz="1200" dirty="0"/>
              <a:t>Younger children are less likely to understand that advertisements can target them based on concepts like history or search details (from a study looking at 3-17 year olds)</a:t>
            </a:r>
            <a:r>
              <a:rPr lang="en-GB" sz="1200" kern="1200" baseline="30000" dirty="0">
                <a:solidFill>
                  <a:srgbClr val="000000"/>
                </a:solidFill>
                <a:effectLst/>
                <a:ea typeface="Verdana" panose="020B0604030504040204" pitchFamily="34" charset="0"/>
              </a:rPr>
              <a:t> 8</a:t>
            </a:r>
            <a:r>
              <a:rPr lang="en-GB" sz="1200" dirty="0"/>
              <a:t>. Whilst, older children are more aware of data traces i.e. advertisements and device tracking and are less concerned (among children aged 12-17) .</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6</a:t>
            </a:r>
            <a:endParaRPr lang="en-GB" sz="1200" dirty="0"/>
          </a:p>
          <a:p>
            <a:pPr marL="285750" indent="-285750">
              <a:spcBef>
                <a:spcPts val="1000"/>
              </a:spcBef>
              <a:buFont typeface="Arial" panose="020B0604020202020204" pitchFamily="34" charset="0"/>
              <a:buChar char="•"/>
            </a:pPr>
            <a:r>
              <a:rPr lang="en-GB" sz="1200" dirty="0"/>
              <a:t>Parents on the other hand, are aware that it’s more commonplace to share personal data and that it’s collected in many different ways.</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8</a:t>
            </a:r>
            <a:endParaRPr lang="en-GB" sz="1200" dirty="0"/>
          </a:p>
          <a:p>
            <a:pPr marL="285750" indent="-285750">
              <a:spcBef>
                <a:spcPts val="1000"/>
              </a:spcBef>
              <a:buFont typeface="Arial" panose="020B0604020202020204" pitchFamily="34" charset="0"/>
              <a:buChar char="•"/>
            </a:pPr>
            <a:endParaRPr lang="en-GB" sz="1200" dirty="0"/>
          </a:p>
          <a:p>
            <a:pPr marL="457200" indent="-457200">
              <a:spcBef>
                <a:spcPts val="1000"/>
              </a:spcBef>
              <a:buFont typeface="+mj-lt"/>
              <a:buAutoNum type="arabicPeriod"/>
            </a:pPr>
            <a:endParaRPr lang="en-GB" sz="1200" dirty="0"/>
          </a:p>
        </p:txBody>
      </p:sp>
      <p:sp>
        <p:nvSpPr>
          <p:cNvPr id="4" name="Content Placeholder 2">
            <a:extLst>
              <a:ext uri="{FF2B5EF4-FFF2-40B4-BE49-F238E27FC236}">
                <a16:creationId xmlns:a16="http://schemas.microsoft.com/office/drawing/2014/main" id="{F495C01E-0840-425B-A15D-091B62685648}"/>
              </a:ext>
            </a:extLst>
          </p:cNvPr>
          <p:cNvSpPr txBox="1">
            <a:spLocks/>
          </p:cNvSpPr>
          <p:nvPr/>
        </p:nvSpPr>
        <p:spPr>
          <a:xfrm>
            <a:off x="4549701" y="1198179"/>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spcBef>
                <a:spcPts val="1000"/>
              </a:spcBef>
              <a:buFont typeface="Arial" panose="020B0604020202020204" pitchFamily="34" charset="0"/>
              <a:buChar char="•"/>
            </a:pPr>
            <a:r>
              <a:rPr lang="en-GB" sz="1200" dirty="0"/>
              <a:t>Children tend to think more about data they know they have given more than the data that’s been inferred or taken.</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5</a:t>
            </a:r>
            <a:endParaRPr lang="en-GB" sz="1200" dirty="0">
              <a:highlight>
                <a:srgbClr val="FFFF00"/>
              </a:highlight>
            </a:endParaRPr>
          </a:p>
          <a:p>
            <a:pPr marL="285750" indent="-285750">
              <a:spcBef>
                <a:spcPts val="1000"/>
              </a:spcBef>
              <a:buFont typeface="Arial" panose="020B0604020202020204" pitchFamily="34" charset="0"/>
              <a:buChar char="•"/>
            </a:pPr>
            <a:r>
              <a:rPr lang="en-GB" sz="1200" dirty="0"/>
              <a:t>Indirect data collection and use in terms of; profiling, metadata and cross-device identification is harder for children to grasp.</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6</a:t>
            </a:r>
            <a:r>
              <a:rPr lang="en-GB" sz="1200" dirty="0"/>
              <a:t> However, one study did find that children nowadays are growing up with more of an understanding of data being tracked and recorded, more so with age.</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8</a:t>
            </a:r>
            <a:endParaRPr lang="en-GB" sz="1200" dirty="0"/>
          </a:p>
          <a:p>
            <a:pPr marL="285750" indent="-285750">
              <a:spcBef>
                <a:spcPts val="1000"/>
              </a:spcBef>
              <a:buFont typeface="Arial" panose="020B0604020202020204" pitchFamily="34" charset="0"/>
              <a:buChar char="•"/>
            </a:pPr>
            <a:r>
              <a:rPr lang="en-US" sz="1200" dirty="0"/>
              <a:t>Tactics used by marketers to collect personal information from children cause concerns around data privacy,</a:t>
            </a:r>
            <a:r>
              <a:rPr lang="en-GB" sz="1200" baseline="30000" dirty="0">
                <a:solidFill>
                  <a:srgbClr val="000000"/>
                </a:solidFill>
                <a:ea typeface="Verdana" panose="020B0604030504040204" pitchFamily="34" charset="0"/>
              </a:rPr>
              <a:t> 10</a:t>
            </a:r>
            <a:r>
              <a:rPr lang="en-US" sz="1200" dirty="0"/>
              <a:t> especially regarding children’s ability to understand and consent.</a:t>
            </a:r>
            <a:r>
              <a:rPr lang="en-GB" sz="1200" kern="1200" baseline="30000" dirty="0">
                <a:solidFill>
                  <a:srgbClr val="000000"/>
                </a:solidFill>
                <a:effectLst/>
                <a:ea typeface="Verdana" panose="020B0604030504040204" pitchFamily="34" charset="0"/>
              </a:rPr>
              <a:t> 5</a:t>
            </a:r>
            <a:r>
              <a:rPr lang="en-US" sz="1200" dirty="0"/>
              <a:t> These tactics have also been found to encourage young consumers to provide more personal information than is needed.</a:t>
            </a:r>
            <a:r>
              <a:rPr lang="en-GB" sz="1200" kern="1200" baseline="30000" dirty="0">
                <a:solidFill>
                  <a:srgbClr val="000000"/>
                </a:solidFill>
                <a:effectLst/>
                <a:ea typeface="Verdana" panose="020B0604030504040204" pitchFamily="34" charset="0"/>
              </a:rPr>
              <a:t> 6</a:t>
            </a:r>
            <a:endParaRPr lang="en-GB" sz="1200" dirty="0"/>
          </a:p>
        </p:txBody>
      </p:sp>
      <p:sp>
        <p:nvSpPr>
          <p:cNvPr id="5" name="Footer Placeholder 4">
            <a:extLst>
              <a:ext uri="{FF2B5EF4-FFF2-40B4-BE49-F238E27FC236}">
                <a16:creationId xmlns:a16="http://schemas.microsoft.com/office/drawing/2014/main" id="{12A2E5B6-1F5C-4C80-8B26-DA3BB6FCFE87}"/>
              </a:ext>
            </a:extLst>
          </p:cNvPr>
          <p:cNvSpPr>
            <a:spLocks noGrp="1"/>
          </p:cNvSpPr>
          <p:nvPr>
            <p:ph type="ftr" sz="quarter" idx="11"/>
          </p:nvPr>
        </p:nvSpPr>
        <p:spPr>
          <a:xfrm>
            <a:off x="265869" y="6397625"/>
            <a:ext cx="8878131" cy="501649"/>
          </a:xfrm>
        </p:spPr>
        <p:txBody>
          <a:bodyPr/>
          <a:lstStyle/>
          <a:p>
            <a:r>
              <a:rPr lang="en-US" sz="700"/>
              <a:t>5. Who knows what about me? 6. Children's data and privacy online: Growing up in a Digital Age. 8. Towards a better digital future. 10. Child Privacy in the Age of Web 2.0 and 3.0: Challenges and opportunities for policy. </a:t>
            </a:r>
          </a:p>
        </p:txBody>
      </p:sp>
    </p:spTree>
    <p:extLst>
      <p:ext uri="{BB962C8B-B14F-4D97-AF65-F5344CB8AC3E}">
        <p14:creationId xmlns:p14="http://schemas.microsoft.com/office/powerpoint/2010/main" val="9217211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a:t>S</a:t>
            </a:r>
            <a:r>
              <a:rPr lang="en-GB" sz="2800"/>
              <a:t>ocial Media</a:t>
            </a:r>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198179"/>
            <a:ext cx="4344419" cy="5199446"/>
          </a:xfrm>
        </p:spPr>
        <p:txBody>
          <a:bodyPr>
            <a:noAutofit/>
          </a:bodyPr>
          <a:lstStyle/>
          <a:p>
            <a:pPr marL="285750" indent="-285750">
              <a:spcBef>
                <a:spcPts val="1000"/>
              </a:spcBef>
              <a:buFont typeface="Arial" panose="020B0604020202020204" pitchFamily="34" charset="0"/>
              <a:buChar char="•"/>
            </a:pPr>
            <a:r>
              <a:rPr lang="en-GB" sz="1200" dirty="0"/>
              <a:t>Regarding Social Networking Sites (SNS), across research, many children keep their social media profile public (42% have public profiles in one research study).</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6 7 13</a:t>
            </a:r>
          </a:p>
          <a:p>
            <a:pPr marL="285750" indent="-285750">
              <a:spcBef>
                <a:spcPts val="1000"/>
              </a:spcBef>
              <a:buFont typeface="Arial" panose="020B0604020202020204" pitchFamily="34" charset="0"/>
              <a:buChar char="•"/>
            </a:pPr>
            <a:r>
              <a:rPr lang="en-GB" sz="1200" dirty="0"/>
              <a:t>There’s a difference in terms of age; younger children are more likely to keep their profiles private, whilst older children are more likely to remain public (the respondents are aged between 8 and 18).</a:t>
            </a:r>
            <a:r>
              <a:rPr lang="en-GB" sz="1200" kern="1200" baseline="30000" dirty="0">
                <a:solidFill>
                  <a:srgbClr val="000000"/>
                </a:solidFill>
                <a:effectLst/>
                <a:ea typeface="Verdana" panose="020B0604030504040204" pitchFamily="34" charset="0"/>
              </a:rPr>
              <a:t>14</a:t>
            </a:r>
          </a:p>
          <a:p>
            <a:pPr marL="285750" indent="-285750">
              <a:spcBef>
                <a:spcPts val="1000"/>
              </a:spcBef>
              <a:buFont typeface="Arial" panose="020B0604020202020204" pitchFamily="34" charset="0"/>
              <a:buChar char="•"/>
            </a:pPr>
            <a:r>
              <a:rPr lang="en-GB" sz="1200" dirty="0"/>
              <a:t>In one piece of research, over 1 in 3 of 8–10-year-olds admit that they said they are older than they are, in order to sign up to an online messaging service.</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1</a:t>
            </a:r>
            <a:endParaRPr lang="en-GB" sz="1200" dirty="0"/>
          </a:p>
          <a:p>
            <a:pPr marL="285750" indent="-285750">
              <a:spcBef>
                <a:spcPts val="1000"/>
              </a:spcBef>
              <a:buFont typeface="Arial" panose="020B0604020202020204" pitchFamily="34" charset="0"/>
              <a:buChar char="•"/>
            </a:pPr>
            <a:r>
              <a:rPr lang="en-GB" sz="1200" dirty="0"/>
              <a:t>Whilst there seems to be a lack of awareness of the privacy settings on SNS, there isn’t a complete lack of understanding of what personal information can be collected from a public profile. One study showed how 12-17 year olds carefully consider what information they disclose and another found that older children are more aware of the risks associated with sharing on social.</a:t>
            </a:r>
            <a:r>
              <a:rPr lang="en-GB" sz="1200" kern="1200" baseline="30000" dirty="0">
                <a:solidFill>
                  <a:srgbClr val="000000"/>
                </a:solidFill>
                <a:effectLst/>
                <a:ea typeface="Verdana" panose="020B0604030504040204" pitchFamily="34" charset="0"/>
              </a:rPr>
              <a:t> 6</a:t>
            </a:r>
            <a:endParaRPr lang="en-GB" sz="1200" dirty="0"/>
          </a:p>
          <a:p>
            <a:pPr>
              <a:spcBef>
                <a:spcPts val="1000"/>
              </a:spcBef>
            </a:pPr>
            <a:endParaRPr lang="en-US" sz="1200" dirty="0"/>
          </a:p>
          <a:p>
            <a:pPr>
              <a:spcBef>
                <a:spcPts val="1000"/>
              </a:spcBef>
            </a:pPr>
            <a:endParaRPr lang="en-US" sz="1200" dirty="0"/>
          </a:p>
          <a:p>
            <a:pPr marL="285750" indent="-285750">
              <a:spcBef>
                <a:spcPts val="1000"/>
              </a:spcBef>
              <a:buFont typeface="Arial" panose="020B0604020202020204" pitchFamily="34" charset="0"/>
              <a:buChar char="•"/>
            </a:pPr>
            <a:endParaRPr lang="en-GB" sz="1200" dirty="0"/>
          </a:p>
          <a:p>
            <a:pPr marL="457200" indent="-457200">
              <a:spcBef>
                <a:spcPts val="1000"/>
              </a:spcBef>
              <a:buFont typeface="+mj-lt"/>
              <a:buAutoNum type="arabicPeriod"/>
            </a:pPr>
            <a:endParaRPr lang="en-GB" sz="1200" dirty="0"/>
          </a:p>
        </p:txBody>
      </p:sp>
      <p:sp>
        <p:nvSpPr>
          <p:cNvPr id="4" name="Content Placeholder 2">
            <a:extLst>
              <a:ext uri="{FF2B5EF4-FFF2-40B4-BE49-F238E27FC236}">
                <a16:creationId xmlns:a16="http://schemas.microsoft.com/office/drawing/2014/main" id="{B27C2831-D3E5-4CB7-A7A7-A36A9ED304E3}"/>
              </a:ext>
            </a:extLst>
          </p:cNvPr>
          <p:cNvSpPr txBox="1">
            <a:spLocks/>
          </p:cNvSpPr>
          <p:nvPr/>
        </p:nvSpPr>
        <p:spPr>
          <a:xfrm>
            <a:off x="4544861" y="1197317"/>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spcBef>
                <a:spcPts val="1000"/>
              </a:spcBef>
              <a:buFont typeface="Arial" panose="020B0604020202020204" pitchFamily="34" charset="0"/>
              <a:buChar char="•"/>
            </a:pPr>
            <a:r>
              <a:rPr lang="en-GB" sz="1200" dirty="0"/>
              <a:t>A further study found </a:t>
            </a:r>
            <a:r>
              <a:rPr lang="en-US" sz="1200" dirty="0"/>
              <a:t>children aged 13-16 form ‘zones of privacy’ for revealing personal information, in a way that allows them to remain close with friends but sustain privacy from strangers.</a:t>
            </a:r>
            <a:r>
              <a:rPr lang="en-GB" sz="1200" kern="1200" baseline="30000" dirty="0">
                <a:solidFill>
                  <a:srgbClr val="000000"/>
                </a:solidFill>
                <a:effectLst/>
                <a:ea typeface="Verdana" panose="020B0604030504040204" pitchFamily="34" charset="0"/>
              </a:rPr>
              <a:t> 6</a:t>
            </a:r>
            <a:endParaRPr lang="en-GB" sz="1200" dirty="0"/>
          </a:p>
          <a:p>
            <a:pPr marL="285750" indent="-285750">
              <a:spcBef>
                <a:spcPts val="1000"/>
              </a:spcBef>
              <a:buFont typeface="Arial" panose="020B0604020202020204" pitchFamily="34" charset="0"/>
              <a:buChar char="•"/>
            </a:pPr>
            <a:r>
              <a:rPr lang="en-US" sz="1200" dirty="0"/>
              <a:t>The very use of SNS requires the sharing of personal information and a study found that in order to not be considered a ‘cyber hermit’, users must make logical choices about how much personal information they post.</a:t>
            </a:r>
            <a:r>
              <a:rPr lang="en-GB" sz="1200" kern="1200" baseline="30000" dirty="0">
                <a:solidFill>
                  <a:srgbClr val="000000"/>
                </a:solidFill>
                <a:effectLst/>
                <a:ea typeface="Verdana" panose="020B0604030504040204" pitchFamily="34" charset="0"/>
              </a:rPr>
              <a:t> 15</a:t>
            </a:r>
            <a:endParaRPr lang="en-US" sz="1200" dirty="0"/>
          </a:p>
          <a:p>
            <a:pPr marL="285750" indent="-285750">
              <a:spcBef>
                <a:spcPts val="1000"/>
              </a:spcBef>
              <a:buFont typeface="Arial" panose="020B0604020202020204" pitchFamily="34" charset="0"/>
              <a:buChar char="•"/>
            </a:pPr>
            <a:r>
              <a:rPr lang="en-US" sz="1200" dirty="0"/>
              <a:t>Children’s online practices are shaped by their interpretation of the social situation and</a:t>
            </a:r>
            <a:r>
              <a:rPr lang="en-GB" sz="1200" dirty="0"/>
              <a:t> they choose to </a:t>
            </a:r>
            <a:r>
              <a:rPr lang="en-US" sz="1200" dirty="0"/>
              <a:t>balance the need for privacy with the need for participation, self expression and belonging on a social platform.</a:t>
            </a:r>
            <a:r>
              <a:rPr lang="en-GB" sz="1200" kern="1200" baseline="30000" dirty="0">
                <a:solidFill>
                  <a:srgbClr val="000000"/>
                </a:solidFill>
                <a:effectLst/>
                <a:ea typeface="Verdana" panose="020B0604030504040204" pitchFamily="34" charset="0"/>
              </a:rPr>
              <a:t> 6</a:t>
            </a:r>
            <a:endParaRPr lang="en-US" sz="1200" dirty="0"/>
          </a:p>
          <a:p>
            <a:pPr marL="285750" indent="-285750">
              <a:spcBef>
                <a:spcPts val="1000"/>
              </a:spcBef>
              <a:buFont typeface="Arial" panose="020B0604020202020204" pitchFamily="34" charset="0"/>
              <a:buChar char="•"/>
            </a:pPr>
            <a:r>
              <a:rPr lang="en-GB" sz="1200" dirty="0"/>
              <a:t>Children seem to be more concerned with parents seeing their social networking sites than data being accessed by abstract authorities i.e. corporations.</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6 15</a:t>
            </a:r>
            <a:endParaRPr lang="en-GB" sz="1200" dirty="0"/>
          </a:p>
        </p:txBody>
      </p:sp>
      <p:sp>
        <p:nvSpPr>
          <p:cNvPr id="5" name="Footer Placeholder 4">
            <a:extLst>
              <a:ext uri="{FF2B5EF4-FFF2-40B4-BE49-F238E27FC236}">
                <a16:creationId xmlns:a16="http://schemas.microsoft.com/office/drawing/2014/main" id="{3C37F90D-D05F-4882-B0D5-F953CBE7ADB3}"/>
              </a:ext>
            </a:extLst>
          </p:cNvPr>
          <p:cNvSpPr>
            <a:spLocks noGrp="1"/>
          </p:cNvSpPr>
          <p:nvPr>
            <p:ph type="ftr" sz="quarter" idx="11"/>
          </p:nvPr>
        </p:nvSpPr>
        <p:spPr>
          <a:xfrm>
            <a:off x="265869" y="6472430"/>
            <a:ext cx="8634561" cy="501649"/>
          </a:xfrm>
        </p:spPr>
        <p:txBody>
          <a:bodyPr/>
          <a:lstStyle/>
          <a:p>
            <a:r>
              <a:rPr lang="en-US" sz="700"/>
              <a:t>1. Access denied. 6. Children's data and privacy online: Growing up in a Digital Age. 7. Children’s online activities, risks and safety literature. 13. Risks And Safety On The Internet. 14. Children’s Media Lives – Wave 6. 15. UK young adults' safety awareness online – is it a ‘girl thing’?</a:t>
            </a:r>
          </a:p>
          <a:p>
            <a:endParaRPr lang="en-US" sz="700"/>
          </a:p>
        </p:txBody>
      </p:sp>
    </p:spTree>
    <p:extLst>
      <p:ext uri="{BB962C8B-B14F-4D97-AF65-F5344CB8AC3E}">
        <p14:creationId xmlns:p14="http://schemas.microsoft.com/office/powerpoint/2010/main" val="3343128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dirty="0"/>
              <a:t>Location Tracking</a:t>
            </a:r>
            <a:endParaRPr lang="en-GB" sz="2800" dirty="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314259"/>
            <a:ext cx="4344419" cy="5199446"/>
          </a:xfrm>
        </p:spPr>
        <p:txBody>
          <a:bodyPr>
            <a:noAutofit/>
          </a:bodyPr>
          <a:lstStyle/>
          <a:p>
            <a:pPr marL="171450" indent="-171450">
              <a:spcBef>
                <a:spcPts val="1000"/>
              </a:spcBef>
              <a:buFont typeface="Arial" panose="020B0604020202020204" pitchFamily="34" charset="0"/>
              <a:buChar char="•"/>
            </a:pPr>
            <a:r>
              <a:rPr lang="en-GB" sz="1200" dirty="0"/>
              <a:t>There are mixed opinions on companies knowing children’s location.</a:t>
            </a:r>
            <a:r>
              <a:rPr lang="en-GB" sz="1200" baseline="30000" dirty="0">
                <a:solidFill>
                  <a:srgbClr val="000000"/>
                </a:solidFill>
                <a:ea typeface="Verdana" panose="020B0604030504040204" pitchFamily="34" charset="0"/>
              </a:rPr>
              <a:t>6</a:t>
            </a:r>
            <a:r>
              <a:rPr lang="en-GB" sz="1200" dirty="0"/>
              <a:t> However, this appears to be due to a lack of understanding on how companies use this data. Pre-teen years especially struggle with this concept as they can’t differentiate between strangers and companies. They did agree however, that parents, teachers and doctors should know their location and saw this as a positive thing.</a:t>
            </a:r>
            <a:r>
              <a:rPr lang="en-GB" sz="1200" kern="1200" baseline="30000" dirty="0">
                <a:solidFill>
                  <a:srgbClr val="000000"/>
                </a:solidFill>
                <a:effectLst/>
                <a:ea typeface="Verdana" panose="020B0604030504040204" pitchFamily="34" charset="0"/>
              </a:rPr>
              <a:t> 8</a:t>
            </a:r>
            <a:endParaRPr lang="en-GB" sz="1200" dirty="0"/>
          </a:p>
          <a:p>
            <a:pPr marL="171450" indent="-171450">
              <a:spcBef>
                <a:spcPts val="1000"/>
              </a:spcBef>
              <a:buFont typeface="Arial" panose="020B0604020202020204" pitchFamily="34" charset="0"/>
              <a:buChar char="•"/>
            </a:pPr>
            <a:r>
              <a:rPr lang="en-GB" sz="1200" dirty="0"/>
              <a:t>On the other hand, teens have a greater understanding of how location information was collected but are less concerned about big corporations like Facebook and YouTube using this form of location tracking.</a:t>
            </a:r>
            <a:r>
              <a:rPr lang="en-GB" sz="1200" kern="1200" baseline="30000" dirty="0">
                <a:solidFill>
                  <a:srgbClr val="000000"/>
                </a:solidFill>
                <a:effectLst/>
                <a:ea typeface="Verdana" panose="020B0604030504040204" pitchFamily="34" charset="0"/>
              </a:rPr>
              <a:t> 8</a:t>
            </a:r>
            <a:endParaRPr lang="en-GB" sz="1200" dirty="0"/>
          </a:p>
          <a:p>
            <a:pPr marL="171450" indent="-171450">
              <a:spcBef>
                <a:spcPts val="1000"/>
              </a:spcBef>
              <a:buFont typeface="Arial" panose="020B0604020202020204" pitchFamily="34" charset="0"/>
              <a:buChar char="•"/>
            </a:pPr>
            <a:r>
              <a:rPr lang="en-GB" sz="1200" dirty="0"/>
              <a:t>Parents also have mixed views of geolocation tracking, with some claiming it is a double-edged sword in being able to keep their children safe but not knowing who will have hold of this information.</a:t>
            </a:r>
            <a:r>
              <a:rPr lang="en-GB" sz="1200" baseline="30000" dirty="0">
                <a:solidFill>
                  <a:srgbClr val="000000"/>
                </a:solidFill>
                <a:ea typeface="Verdana" panose="020B0604030504040204" pitchFamily="34" charset="0"/>
              </a:rPr>
              <a:t>8</a:t>
            </a:r>
            <a:endParaRPr lang="en-GB" sz="1200" dirty="0"/>
          </a:p>
          <a:p>
            <a:pPr marL="171450" indent="-171450">
              <a:spcBef>
                <a:spcPts val="1000"/>
              </a:spcBef>
              <a:buFont typeface="Arial" panose="020B0604020202020204" pitchFamily="34" charset="0"/>
              <a:buChar char="•"/>
            </a:pPr>
            <a:r>
              <a:rPr lang="en-GB" sz="1200" dirty="0"/>
              <a:t>Parents however, are generally unaware of live location features in apps such as Snapchat – when informed, they tend to disagree with this function.</a:t>
            </a:r>
            <a:r>
              <a:rPr lang="en-GB" sz="1400" kern="1200" baseline="30000" dirty="0">
                <a:solidFill>
                  <a:srgbClr val="000000"/>
                </a:solidFill>
                <a:effectLst/>
                <a:ea typeface="Verdana" panose="020B0604030504040204" pitchFamily="34" charset="0"/>
              </a:rPr>
              <a:t> </a:t>
            </a:r>
            <a:r>
              <a:rPr lang="en-GB" sz="1400" baseline="30000" dirty="0">
                <a:solidFill>
                  <a:srgbClr val="000000"/>
                </a:solidFill>
                <a:ea typeface="Verdana" panose="020B0604030504040204" pitchFamily="34" charset="0"/>
              </a:rPr>
              <a:t>5</a:t>
            </a:r>
            <a:endParaRPr lang="en-GB" sz="1400" dirty="0"/>
          </a:p>
        </p:txBody>
      </p:sp>
      <p:sp>
        <p:nvSpPr>
          <p:cNvPr id="4" name="Content Placeholder 2">
            <a:extLst>
              <a:ext uri="{FF2B5EF4-FFF2-40B4-BE49-F238E27FC236}">
                <a16:creationId xmlns:a16="http://schemas.microsoft.com/office/drawing/2014/main" id="{5E29596A-AF7A-4DFE-9E41-FAF3BA272E5F}"/>
              </a:ext>
            </a:extLst>
          </p:cNvPr>
          <p:cNvSpPr txBox="1">
            <a:spLocks/>
          </p:cNvSpPr>
          <p:nvPr/>
        </p:nvSpPr>
        <p:spPr>
          <a:xfrm>
            <a:off x="4572000" y="1314259"/>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US" sz="1200" dirty="0"/>
              <a:t>Offline safety is considered at risk when the use of tracking, monitoring or live broadcasting can reveal a child’s personal information i.e. image or location. This isn’t always understood by children.</a:t>
            </a:r>
            <a:r>
              <a:rPr lang="en-GB" sz="1200" kern="1200" baseline="30000" dirty="0">
                <a:solidFill>
                  <a:srgbClr val="000000"/>
                </a:solidFill>
                <a:effectLst/>
                <a:ea typeface="Verdana" panose="020B0604030504040204" pitchFamily="34" charset="0"/>
              </a:rPr>
              <a:t> 6</a:t>
            </a:r>
            <a:endParaRPr lang="en-US" sz="1200" dirty="0"/>
          </a:p>
          <a:p>
            <a:pPr marL="171450" indent="-171450">
              <a:spcBef>
                <a:spcPts val="1000"/>
              </a:spcBef>
              <a:buFont typeface="Arial" panose="020B0604020202020204" pitchFamily="34" charset="0"/>
              <a:buChar char="•"/>
            </a:pPr>
            <a:r>
              <a:rPr lang="en-US" sz="1200" dirty="0"/>
              <a:t>Children of all ages dislike their location being shared with people they do not know and trust.</a:t>
            </a:r>
            <a:r>
              <a:rPr lang="en-GB" sz="1200" kern="1200" baseline="30000" dirty="0">
                <a:solidFill>
                  <a:srgbClr val="000000"/>
                </a:solidFill>
                <a:effectLst/>
                <a:ea typeface="Verdana" panose="020B0604030504040204" pitchFamily="34" charset="0"/>
              </a:rPr>
              <a:t> 8</a:t>
            </a:r>
            <a:r>
              <a:rPr lang="en-US" sz="1200" dirty="0"/>
              <a:t> However, one study found that the act of ‘being located by tracking a phone or device due to misuses of information’ is reported by less than a tenth of children across countries.</a:t>
            </a:r>
            <a:r>
              <a:rPr lang="en-GB" sz="1200" kern="1200" baseline="30000" dirty="0">
                <a:solidFill>
                  <a:srgbClr val="000000"/>
                </a:solidFill>
                <a:effectLst/>
                <a:ea typeface="Verdana" panose="020B0604030504040204" pitchFamily="34" charset="0"/>
              </a:rPr>
              <a:t> 18</a:t>
            </a:r>
            <a:endParaRPr lang="en-US" sz="1200" dirty="0"/>
          </a:p>
          <a:p>
            <a:pPr marL="171450" indent="-171450">
              <a:spcBef>
                <a:spcPts val="1000"/>
              </a:spcBef>
              <a:buFont typeface="Arial" panose="020B0604020202020204" pitchFamily="34" charset="0"/>
              <a:buChar char="•"/>
            </a:pPr>
            <a:r>
              <a:rPr lang="en-US" sz="1200" dirty="0"/>
              <a:t>Children are less aware of the indirect ways their location could be tracked, showing a need for a greater education on this topic. Similarly, few know what IP addresses are, or how they can be used to track location. And once the full range of location-tracking methods are explained to them, many report feeling uneasy.</a:t>
            </a:r>
            <a:r>
              <a:rPr lang="en-GB" sz="1200" kern="1200" baseline="30000" dirty="0">
                <a:solidFill>
                  <a:srgbClr val="000000"/>
                </a:solidFill>
                <a:effectLst/>
                <a:ea typeface="Verdana" panose="020B0604030504040204" pitchFamily="34" charset="0"/>
              </a:rPr>
              <a:t> 8</a:t>
            </a:r>
            <a:endParaRPr lang="en-US" sz="1200" dirty="0"/>
          </a:p>
          <a:p>
            <a:pPr marL="171450" indent="-171450">
              <a:spcBef>
                <a:spcPts val="1000"/>
              </a:spcBef>
              <a:buFont typeface="Arial" panose="020B0604020202020204" pitchFamily="34" charset="0"/>
              <a:buChar char="•"/>
            </a:pPr>
            <a:endParaRPr lang="en-US" sz="1200" dirty="0"/>
          </a:p>
          <a:p>
            <a:pPr>
              <a:spcBef>
                <a:spcPts val="1000"/>
              </a:spcBef>
            </a:pPr>
            <a:endParaRPr lang="en-US" sz="900" dirty="0"/>
          </a:p>
          <a:p>
            <a:pPr>
              <a:spcBef>
                <a:spcPts val="1000"/>
              </a:spcBef>
            </a:pPr>
            <a:endParaRPr lang="en-US" sz="1050" dirty="0"/>
          </a:p>
          <a:p>
            <a:pPr>
              <a:spcBef>
                <a:spcPts val="1000"/>
              </a:spcBef>
            </a:pPr>
            <a:endParaRPr lang="en-US" sz="1050" dirty="0"/>
          </a:p>
          <a:p>
            <a:pPr marL="342900" indent="-342900">
              <a:spcBef>
                <a:spcPts val="1000"/>
              </a:spcBef>
              <a:buFont typeface="+mj-lt"/>
              <a:buAutoNum type="arabicPeriod"/>
            </a:pPr>
            <a:endParaRPr lang="en-GB" sz="1400" dirty="0"/>
          </a:p>
        </p:txBody>
      </p:sp>
      <p:sp>
        <p:nvSpPr>
          <p:cNvPr id="5" name="Footer Placeholder 4">
            <a:extLst>
              <a:ext uri="{FF2B5EF4-FFF2-40B4-BE49-F238E27FC236}">
                <a16:creationId xmlns:a16="http://schemas.microsoft.com/office/drawing/2014/main" id="{44C3AFFD-277A-452B-A2BB-4F368C5C50FB}"/>
              </a:ext>
            </a:extLst>
          </p:cNvPr>
          <p:cNvSpPr>
            <a:spLocks noGrp="1"/>
          </p:cNvSpPr>
          <p:nvPr>
            <p:ph type="ftr" sz="quarter" idx="11"/>
          </p:nvPr>
        </p:nvSpPr>
        <p:spPr>
          <a:xfrm>
            <a:off x="265869" y="6472430"/>
            <a:ext cx="8634561" cy="501649"/>
          </a:xfrm>
        </p:spPr>
        <p:txBody>
          <a:bodyPr/>
          <a:lstStyle/>
          <a:p>
            <a:r>
              <a:rPr lang="en-US" sz="700"/>
              <a:t>5. Who knows what about me? 6. Children's data and privacy online: Growing up in a Digital Age. 8. Towards a better digital future. 18. EU Kids Online 2020.</a:t>
            </a:r>
          </a:p>
          <a:p>
            <a:endParaRPr lang="en-US" sz="700"/>
          </a:p>
        </p:txBody>
      </p:sp>
    </p:spTree>
    <p:extLst>
      <p:ext uri="{BB962C8B-B14F-4D97-AF65-F5344CB8AC3E}">
        <p14:creationId xmlns:p14="http://schemas.microsoft.com/office/powerpoint/2010/main" val="616533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a:t>Profiling</a:t>
            </a:r>
            <a:endParaRPr lang="en-GB" sz="280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285684"/>
            <a:ext cx="4344419" cy="5199446"/>
          </a:xfrm>
        </p:spPr>
        <p:txBody>
          <a:bodyPr>
            <a:noAutofit/>
          </a:bodyPr>
          <a:lstStyle/>
          <a:p>
            <a:pPr marL="171450" indent="-171450">
              <a:spcBef>
                <a:spcPts val="1000"/>
              </a:spcBef>
              <a:buFont typeface="Arial" panose="020B0604020202020204" pitchFamily="34" charset="0"/>
              <a:buChar char="•"/>
            </a:pPr>
            <a:r>
              <a:rPr lang="en-US" sz="1200" dirty="0"/>
              <a:t>Research finds that there is s</a:t>
            </a:r>
            <a:r>
              <a:rPr lang="en-GB" sz="1200" dirty="0"/>
              <a:t>ome understanding among children around data being collected and used for profiling (more so in older children), but the idea around the specifics of profiling – including how it works - are harder to grasp. </a:t>
            </a:r>
            <a:r>
              <a:rPr lang="en-US" sz="1200" dirty="0"/>
              <a:t>For example, whilst many children have heard of cookies, few know how they can be used to build up a profile of them. </a:t>
            </a:r>
            <a:r>
              <a:rPr lang="en-GB" sz="1200" baseline="30000" dirty="0">
                <a:solidFill>
                  <a:srgbClr val="000000"/>
                </a:solidFill>
                <a:ea typeface="Verdana" panose="020B0604030504040204" pitchFamily="34" charset="0"/>
              </a:rPr>
              <a:t>8</a:t>
            </a:r>
            <a:endParaRPr lang="en-GB" sz="1200" dirty="0"/>
          </a:p>
          <a:p>
            <a:pPr marL="171450" indent="-171450">
              <a:spcBef>
                <a:spcPts val="1000"/>
              </a:spcBef>
              <a:buFont typeface="Arial" panose="020B0604020202020204" pitchFamily="34" charset="0"/>
              <a:buChar char="•"/>
            </a:pPr>
            <a:r>
              <a:rPr lang="en-US" sz="1200" dirty="0"/>
              <a:t>Most children – especially those older age ranges – experience profiling, including videos that are recommended to them on YouTube and search engine suggestions (among research looking at 3-17 year olds).</a:t>
            </a:r>
            <a:r>
              <a:rPr lang="en-GB" sz="1200" kern="1200" baseline="30000" dirty="0">
                <a:solidFill>
                  <a:srgbClr val="000000"/>
                </a:solidFill>
                <a:effectLst/>
                <a:ea typeface="Verdana" panose="020B0604030504040204" pitchFamily="34" charset="0"/>
              </a:rPr>
              <a:t> 8</a:t>
            </a:r>
            <a:endParaRPr lang="en-US" sz="1200" dirty="0"/>
          </a:p>
          <a:p>
            <a:pPr marL="171450" indent="-171450">
              <a:spcBef>
                <a:spcPts val="1000"/>
              </a:spcBef>
              <a:buFont typeface="Arial" panose="020B0604020202020204" pitchFamily="34" charset="0"/>
              <a:buChar char="•"/>
            </a:pPr>
            <a:r>
              <a:rPr lang="en-GB" sz="1200" dirty="0"/>
              <a:t>Research found that children understand the idea of algorithms and trust them (more than humans) to make more accurate decisions.</a:t>
            </a:r>
            <a:r>
              <a:rPr lang="en-GB" sz="1200" baseline="30000" dirty="0">
                <a:solidFill>
                  <a:srgbClr val="000000"/>
                </a:solidFill>
                <a:ea typeface="Verdana" panose="020B0604030504040204" pitchFamily="34" charset="0"/>
              </a:rPr>
              <a:t>8 </a:t>
            </a:r>
            <a:r>
              <a:rPr lang="en-GB" sz="1200" dirty="0"/>
              <a:t>On the other hand, children seem unsure how to avoid data profiling if they wanted.</a:t>
            </a:r>
            <a:r>
              <a:rPr lang="en-GB" sz="1200" kern="1200" baseline="30000" dirty="0">
                <a:solidFill>
                  <a:srgbClr val="000000"/>
                </a:solidFill>
                <a:effectLst/>
                <a:ea typeface="Verdana" panose="020B0604030504040204" pitchFamily="34" charset="0"/>
              </a:rPr>
              <a:t> 6</a:t>
            </a:r>
            <a:endParaRPr lang="en-GB" sz="1200" dirty="0"/>
          </a:p>
          <a:p>
            <a:pPr marL="171450" indent="-171450">
              <a:spcBef>
                <a:spcPts val="1000"/>
              </a:spcBef>
              <a:buFont typeface="Arial" panose="020B0604020202020204" pitchFamily="34" charset="0"/>
              <a:buChar char="•"/>
            </a:pPr>
            <a:r>
              <a:rPr lang="en-GB" sz="1200" dirty="0"/>
              <a:t>There is further concern around the impact of profiling on children growing up nowadays, as there is more and more data available about them.</a:t>
            </a:r>
            <a:r>
              <a:rPr lang="en-GB" sz="1200" baseline="30000" dirty="0">
                <a:solidFill>
                  <a:srgbClr val="000000"/>
                </a:solidFill>
                <a:ea typeface="Verdana" panose="020B0604030504040204" pitchFamily="34" charset="0"/>
              </a:rPr>
              <a:t>5</a:t>
            </a:r>
            <a:endParaRPr lang="en-GB" sz="1200" dirty="0"/>
          </a:p>
        </p:txBody>
      </p:sp>
      <p:sp>
        <p:nvSpPr>
          <p:cNvPr id="4" name="Content Placeholder 2">
            <a:extLst>
              <a:ext uri="{FF2B5EF4-FFF2-40B4-BE49-F238E27FC236}">
                <a16:creationId xmlns:a16="http://schemas.microsoft.com/office/drawing/2014/main" id="{A94E7BD1-E8ED-4519-A4C2-30314335932E}"/>
              </a:ext>
            </a:extLst>
          </p:cNvPr>
          <p:cNvSpPr txBox="1">
            <a:spLocks/>
          </p:cNvSpPr>
          <p:nvPr/>
        </p:nvSpPr>
        <p:spPr>
          <a:xfrm>
            <a:off x="4572000" y="1285684"/>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GB" sz="1200" dirty="0">
                <a:ea typeface="Calibri" panose="020F0502020204030204" pitchFamily="34" charset="0"/>
                <a:cs typeface="Times New Roman" panose="02020603050405020304" pitchFamily="18" charset="0"/>
              </a:rPr>
              <a:t>Profiling is better understood and accepted by parents. One study found that b</a:t>
            </a:r>
            <a:r>
              <a:rPr lang="en-GB" sz="1200" dirty="0">
                <a:effectLst/>
                <a:ea typeface="Calibri" panose="020F0502020204030204" pitchFamily="34" charset="0"/>
                <a:cs typeface="Times New Roman" panose="02020603050405020304" pitchFamily="18" charset="0"/>
              </a:rPr>
              <a:t>etween 49% and 61% said “Tailoring adverts to their age” should be a default on sites and between 45% and 62% said “Using usage history to personalise and recommend content” should be allowed.</a:t>
            </a:r>
            <a:r>
              <a:rPr lang="en-GB" sz="1200" kern="1200" baseline="30000" dirty="0">
                <a:solidFill>
                  <a:srgbClr val="000000"/>
                </a:solidFill>
                <a:effectLst/>
                <a:ea typeface="Verdana" panose="020B0604030504040204" pitchFamily="34" charset="0"/>
              </a:rPr>
              <a:t> 8</a:t>
            </a:r>
            <a:endParaRPr lang="en-GB" sz="1200" dirty="0">
              <a:effectLst/>
              <a:ea typeface="Calibri" panose="020F0502020204030204" pitchFamily="34" charset="0"/>
              <a:cs typeface="Times New Roman" panose="02020603050405020304" pitchFamily="18" charset="0"/>
            </a:endParaRPr>
          </a:p>
          <a:p>
            <a:pPr marL="171450" indent="-171450">
              <a:spcBef>
                <a:spcPts val="1000"/>
              </a:spcBef>
              <a:buFont typeface="Arial" panose="020B0604020202020204" pitchFamily="34" charset="0"/>
              <a:buChar char="•"/>
            </a:pPr>
            <a:r>
              <a:rPr lang="en-US" sz="1200" dirty="0"/>
              <a:t>One research paper found that young people are less concerned about risks related to data mining and profiling by employers and authorities because dealing with them seems distant and not relevant to their life currently.</a:t>
            </a:r>
            <a:r>
              <a:rPr lang="en-GB" sz="1200" kern="1200" baseline="30000" dirty="0">
                <a:solidFill>
                  <a:srgbClr val="000000"/>
                </a:solidFill>
                <a:effectLst/>
                <a:ea typeface="Verdana" panose="020B0604030504040204" pitchFamily="34" charset="0"/>
              </a:rPr>
              <a:t>6</a:t>
            </a:r>
            <a:endParaRPr lang="en-GB" sz="1200" dirty="0"/>
          </a:p>
        </p:txBody>
      </p:sp>
      <p:sp>
        <p:nvSpPr>
          <p:cNvPr id="5" name="Footer Placeholder 4">
            <a:extLst>
              <a:ext uri="{FF2B5EF4-FFF2-40B4-BE49-F238E27FC236}">
                <a16:creationId xmlns:a16="http://schemas.microsoft.com/office/drawing/2014/main" id="{0015DD61-E6BB-48BC-B942-9F3CEA6F434F}"/>
              </a:ext>
            </a:extLst>
          </p:cNvPr>
          <p:cNvSpPr>
            <a:spLocks noGrp="1"/>
          </p:cNvSpPr>
          <p:nvPr>
            <p:ph type="ftr" sz="quarter" idx="11"/>
          </p:nvPr>
        </p:nvSpPr>
        <p:spPr>
          <a:xfrm>
            <a:off x="265869" y="6472430"/>
            <a:ext cx="8634561" cy="501649"/>
          </a:xfrm>
        </p:spPr>
        <p:txBody>
          <a:bodyPr/>
          <a:lstStyle/>
          <a:p>
            <a:r>
              <a:rPr lang="en-US" sz="700"/>
              <a:t>5. Who knows what about me? 6. Children's data and privacy online: Growing up in a Digital Age. 8. Towards a better digital future. </a:t>
            </a:r>
          </a:p>
        </p:txBody>
      </p:sp>
    </p:spTree>
    <p:extLst>
      <p:ext uri="{BB962C8B-B14F-4D97-AF65-F5344CB8AC3E}">
        <p14:creationId xmlns:p14="http://schemas.microsoft.com/office/powerpoint/2010/main" val="2803009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201" y="5548897"/>
            <a:ext cx="8575597" cy="1309103"/>
          </a:xfrm>
        </p:spPr>
        <p:txBody>
          <a:bodyPr/>
          <a:lstStyle/>
          <a:p>
            <a:r>
              <a:rPr lang="en-GB">
                <a:solidFill>
                  <a:schemeClr val="bg1"/>
                </a:solidFill>
              </a:rPr>
              <a:t>Executive Summary</a:t>
            </a:r>
          </a:p>
        </p:txBody>
      </p:sp>
      <p:sp>
        <p:nvSpPr>
          <p:cNvPr id="4" name="Rectangle 3">
            <a:extLst>
              <a:ext uri="{FF2B5EF4-FFF2-40B4-BE49-F238E27FC236}">
                <a16:creationId xmlns:a16="http://schemas.microsoft.com/office/drawing/2014/main" id="{7EB0658C-A1FA-4037-B475-89631F6AEC1E}"/>
              </a:ext>
            </a:extLst>
          </p:cNvPr>
          <p:cNvSpPr/>
          <p:nvPr/>
        </p:nvSpPr>
        <p:spPr>
          <a:xfrm>
            <a:off x="0" y="-1"/>
            <a:ext cx="9144000" cy="52295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ontent Placeholder 2">
            <a:extLst>
              <a:ext uri="{FF2B5EF4-FFF2-40B4-BE49-F238E27FC236}">
                <a16:creationId xmlns:a16="http://schemas.microsoft.com/office/drawing/2014/main" id="{C5C7B83E-9157-4DD8-936D-FAFD506E8F6E}"/>
              </a:ext>
            </a:extLst>
          </p:cNvPr>
          <p:cNvSpPr txBox="1">
            <a:spLocks/>
          </p:cNvSpPr>
          <p:nvPr/>
        </p:nvSpPr>
        <p:spPr>
          <a:xfrm>
            <a:off x="86666" y="595901"/>
            <a:ext cx="4599634" cy="4967534"/>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pPr>
            <a:r>
              <a:rPr lang="en-GB" sz="1200" dirty="0"/>
              <a:t>Children are growing up more tech-savvy than previous generations, with high numbers of device access, for example, 72% of children aged 3-18 have access to a tablet.</a:t>
            </a:r>
          </a:p>
          <a:p>
            <a:pPr marL="171450" indent="-171450">
              <a:spcBef>
                <a:spcPts val="1000"/>
              </a:spcBef>
            </a:pPr>
            <a:r>
              <a:rPr lang="en-GB" sz="1200" dirty="0"/>
              <a:t>Due to Covid-19, children have been spending more time gaming and on social media. Children claim these activities help with social connection. </a:t>
            </a:r>
          </a:p>
          <a:p>
            <a:pPr marL="171450" indent="-171450">
              <a:spcBef>
                <a:spcPts val="1000"/>
              </a:spcBef>
            </a:pPr>
            <a:r>
              <a:rPr lang="en-GB" sz="1200" dirty="0"/>
              <a:t>Studies have shown that children are confused about how data is collected, stored and who has access to it.  </a:t>
            </a:r>
          </a:p>
          <a:p>
            <a:pPr marL="171450" indent="-171450">
              <a:spcBef>
                <a:spcPts val="1000"/>
              </a:spcBef>
            </a:pPr>
            <a:r>
              <a:rPr lang="en-GB" sz="1200" dirty="0"/>
              <a:t>Whilst older children are more aware of the purposes and outcomes of some forms of data collection i.e. profiling, younger children struggle to understand why their personal information is valuable.</a:t>
            </a:r>
          </a:p>
          <a:p>
            <a:pPr marL="171450" indent="-171450">
              <a:spcBef>
                <a:spcPts val="1000"/>
              </a:spcBef>
            </a:pPr>
            <a:r>
              <a:rPr lang="en-GB" sz="1200" dirty="0"/>
              <a:t>There is an awareness among children about the risk that arises from sharing too much personal information i.e. addresses and telephone numbers. However, this is mainly linked to “stranger danger” and its consequences. </a:t>
            </a:r>
          </a:p>
          <a:p>
            <a:pPr marL="171450" indent="-171450">
              <a:spcBef>
                <a:spcPts val="1000"/>
              </a:spcBef>
            </a:pPr>
            <a:endParaRPr lang="en-GB" sz="1200" dirty="0"/>
          </a:p>
        </p:txBody>
      </p:sp>
      <p:sp>
        <p:nvSpPr>
          <p:cNvPr id="6" name="Content Placeholder 2">
            <a:extLst>
              <a:ext uri="{FF2B5EF4-FFF2-40B4-BE49-F238E27FC236}">
                <a16:creationId xmlns:a16="http://schemas.microsoft.com/office/drawing/2014/main" id="{4BCF04B7-344F-4B4F-B748-EC272DE8E14E}"/>
              </a:ext>
            </a:extLst>
          </p:cNvPr>
          <p:cNvSpPr txBox="1">
            <a:spLocks/>
          </p:cNvSpPr>
          <p:nvPr/>
        </p:nvSpPr>
        <p:spPr>
          <a:xfrm>
            <a:off x="4559790" y="595899"/>
            <a:ext cx="4584210" cy="4967535"/>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pPr>
            <a:r>
              <a:rPr lang="en-GB" sz="1200" dirty="0"/>
              <a:t>Younger children especially struggle to differentiate between how other users and corporations access and use their data. </a:t>
            </a:r>
          </a:p>
          <a:p>
            <a:pPr marL="171450" indent="-171450">
              <a:spcBef>
                <a:spcPts val="1000"/>
              </a:spcBef>
            </a:pPr>
            <a:r>
              <a:rPr lang="en-US" sz="1200" dirty="0"/>
              <a:t>There are varying levels of understanding about how data is collected from social media. However, children believe there is an acceptable trade-off between data disclosure and the benefits of using the social platforms. </a:t>
            </a:r>
          </a:p>
          <a:p>
            <a:pPr marL="171450" indent="-171450">
              <a:spcBef>
                <a:spcPts val="1000"/>
              </a:spcBef>
            </a:pPr>
            <a:r>
              <a:rPr lang="en-US" sz="1200" dirty="0"/>
              <a:t>Parents are more aware than children of the different ways data is collected online but believe that sites’ privacy settings need to be made clearer. </a:t>
            </a:r>
          </a:p>
          <a:p>
            <a:pPr marL="171450" indent="-171450">
              <a:spcBef>
                <a:spcPts val="1000"/>
              </a:spcBef>
            </a:pPr>
            <a:r>
              <a:rPr lang="en-US" sz="1200" dirty="0"/>
              <a:t>There is agreement between parents and children that terms and conditions are too lengthy and complicated, often confusing the children.</a:t>
            </a:r>
          </a:p>
          <a:p>
            <a:pPr marL="171450" indent="-171450">
              <a:spcBef>
                <a:spcPts val="1000"/>
              </a:spcBef>
            </a:pPr>
            <a:r>
              <a:rPr lang="en-US" sz="1200" dirty="0"/>
              <a:t>There is less awareness of how inferred data is collected from sources, like browsing history. </a:t>
            </a:r>
          </a:p>
          <a:p>
            <a:pPr marL="171450" indent="-171450">
              <a:spcBef>
                <a:spcPts val="1000"/>
              </a:spcBef>
            </a:pPr>
            <a:endParaRPr lang="en-US" sz="1200" dirty="0"/>
          </a:p>
        </p:txBody>
      </p:sp>
    </p:spTree>
    <p:extLst>
      <p:ext uri="{BB962C8B-B14F-4D97-AF65-F5344CB8AC3E}">
        <p14:creationId xmlns:p14="http://schemas.microsoft.com/office/powerpoint/2010/main" val="942418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800">
                <a:solidFill>
                  <a:schemeClr val="bg1"/>
                </a:solidFill>
              </a:rPr>
              <a:t>Barriers &amp; Problems</a:t>
            </a:r>
            <a:endParaRPr lang="en-GB" sz="4800">
              <a:solidFill>
                <a:schemeClr val="bg1"/>
              </a:solidFill>
            </a:endParaRPr>
          </a:p>
        </p:txBody>
      </p:sp>
    </p:spTree>
    <p:extLst>
      <p:ext uri="{BB962C8B-B14F-4D97-AF65-F5344CB8AC3E}">
        <p14:creationId xmlns:p14="http://schemas.microsoft.com/office/powerpoint/2010/main" val="2240015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70000" lnSpcReduction="20000"/>
          </a:bodyPr>
          <a:lstStyle/>
          <a:p>
            <a:pPr algn="ctr"/>
            <a:r>
              <a:rPr lang="en-US" sz="13700"/>
              <a:t>3 in 10 </a:t>
            </a:r>
            <a:endParaRPr lang="en-US" sz="19500"/>
          </a:p>
          <a:p>
            <a:pPr algn="ctr"/>
            <a:r>
              <a:rPr lang="en-GB"/>
              <a:t>parents believe that their children wouldn’t understand Terms &amp; Conditions</a:t>
            </a:r>
            <a:r>
              <a:rPr lang="en-GB" sz="4000" baseline="30000">
                <a:ea typeface="Verdana" panose="020B0604030504040204" pitchFamily="34" charset="0"/>
              </a:rPr>
              <a:t> 8</a:t>
            </a:r>
            <a:endParaRPr lang="en-GB"/>
          </a:p>
        </p:txBody>
      </p:sp>
      <p:sp>
        <p:nvSpPr>
          <p:cNvPr id="5" name="TextBox 4">
            <a:extLst>
              <a:ext uri="{FF2B5EF4-FFF2-40B4-BE49-F238E27FC236}">
                <a16:creationId xmlns:a16="http://schemas.microsoft.com/office/drawing/2014/main" id="{C813183F-EA10-4EF5-BBB8-955C6B93E4D4}"/>
              </a:ext>
            </a:extLst>
          </p:cNvPr>
          <p:cNvSpPr txBox="1"/>
          <p:nvPr/>
        </p:nvSpPr>
        <p:spPr>
          <a:xfrm>
            <a:off x="2139605" y="6596042"/>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a:solidFill>
                  <a:schemeClr val="bg1"/>
                </a:solidFill>
              </a:rPr>
              <a:t>8. Towards a better digital future</a:t>
            </a:r>
            <a:endParaRPr lang="en-GB">
              <a:solidFill>
                <a:schemeClr val="bg1"/>
              </a:solidFill>
            </a:endParaRPr>
          </a:p>
        </p:txBody>
      </p:sp>
    </p:spTree>
    <p:extLst>
      <p:ext uri="{BB962C8B-B14F-4D97-AF65-F5344CB8AC3E}">
        <p14:creationId xmlns:p14="http://schemas.microsoft.com/office/powerpoint/2010/main" val="12342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a:xfrm>
            <a:off x="249880" y="120230"/>
            <a:ext cx="8589963" cy="1143000"/>
          </a:xfrm>
        </p:spPr>
        <p:txBody>
          <a:bodyPr>
            <a:noAutofit/>
          </a:bodyPr>
          <a:lstStyle/>
          <a:p>
            <a:r>
              <a:rPr lang="en-GB" sz="2800"/>
              <a:t>Barriers to Understanding</a:t>
            </a:r>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05282" y="1209616"/>
            <a:ext cx="4344419" cy="4956654"/>
          </a:xfrm>
        </p:spPr>
        <p:txBody>
          <a:bodyPr>
            <a:noAutofit/>
          </a:bodyPr>
          <a:lstStyle/>
          <a:p>
            <a:pPr>
              <a:spcBef>
                <a:spcPts val="1000"/>
              </a:spcBef>
            </a:pPr>
            <a:r>
              <a:rPr lang="en-GB" sz="1200" dirty="0"/>
              <a:t>Terms &amp; Conditions (T&amp;Cs)</a:t>
            </a:r>
          </a:p>
          <a:p>
            <a:pPr marL="171450" indent="-171450">
              <a:spcBef>
                <a:spcPts val="1000"/>
              </a:spcBef>
              <a:buFont typeface="Arial" panose="020B0604020202020204" pitchFamily="34" charset="0"/>
              <a:buChar char="•"/>
            </a:pPr>
            <a:r>
              <a:rPr lang="en-GB" sz="1200" dirty="0"/>
              <a:t>Research has repeatedly found that T&amp;Cs and privacy notices are confusing to children, due to length and complicated legal language used. </a:t>
            </a:r>
            <a:r>
              <a:rPr lang="en-GB" sz="1200" kern="1200" baseline="30000" dirty="0">
                <a:solidFill>
                  <a:srgbClr val="000000"/>
                </a:solidFill>
                <a:effectLst/>
                <a:ea typeface="Verdana" panose="020B0604030504040204" pitchFamily="34" charset="0"/>
              </a:rPr>
              <a:t>1 5 6 8. </a:t>
            </a:r>
          </a:p>
          <a:p>
            <a:pPr marL="171450" indent="-171450">
              <a:spcBef>
                <a:spcPts val="1000"/>
              </a:spcBef>
              <a:buFont typeface="Arial" panose="020B0604020202020204" pitchFamily="34" charset="0"/>
              <a:buChar char="•"/>
            </a:pPr>
            <a:r>
              <a:rPr lang="en-US" sz="1200" dirty="0"/>
              <a:t>One research paper stated that some older children think the language used is deliberately complex so that children won’t understand.  They also suggest that companies can include things in the writing that children don’t agree with (among 3-17 year olds).</a:t>
            </a:r>
            <a:r>
              <a:rPr lang="en-GB" sz="1200" kern="1200" baseline="30000" dirty="0">
                <a:solidFill>
                  <a:srgbClr val="000000"/>
                </a:solidFill>
                <a:effectLst/>
                <a:ea typeface="Verdana" panose="020B0604030504040204" pitchFamily="34" charset="0"/>
              </a:rPr>
              <a:t>8</a:t>
            </a:r>
            <a:endParaRPr lang="en-US" sz="1200" dirty="0"/>
          </a:p>
          <a:p>
            <a:pPr marL="171450" indent="-171450">
              <a:spcBef>
                <a:spcPts val="1000"/>
              </a:spcBef>
              <a:buFont typeface="Arial" panose="020B0604020202020204" pitchFamily="34" charset="0"/>
              <a:buChar char="•"/>
            </a:pPr>
            <a:r>
              <a:rPr lang="en-GB" sz="1200" dirty="0"/>
              <a:t>There is a clear tension between children wanting to know more about data collection and choosing not to read the terms &amp; conditions.</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8</a:t>
            </a:r>
            <a:endParaRPr lang="en-GB" sz="1200" dirty="0"/>
          </a:p>
          <a:p>
            <a:pPr marL="171450" indent="-171450">
              <a:spcBef>
                <a:spcPts val="1000"/>
              </a:spcBef>
              <a:buFont typeface="Arial" panose="020B0604020202020204" pitchFamily="34" charset="0"/>
              <a:buChar char="•"/>
            </a:pPr>
            <a:r>
              <a:rPr lang="en-GB" sz="1200" dirty="0"/>
              <a:t>When asked, parents think that their children do not read terms and conditions because they’re not interested (53%), there’s no point because they have to accept to join (49%) and they wouldn’t understand them (34%).</a:t>
            </a:r>
            <a:r>
              <a:rPr lang="en-GB" sz="1200" kern="1200" baseline="30000" dirty="0">
                <a:solidFill>
                  <a:srgbClr val="000000"/>
                </a:solidFill>
                <a:effectLst/>
                <a:ea typeface="Verdana" panose="020B0604030504040204" pitchFamily="34" charset="0"/>
              </a:rPr>
              <a:t> 8</a:t>
            </a:r>
            <a:endParaRPr lang="en-GB" sz="1200" dirty="0"/>
          </a:p>
          <a:p>
            <a:pPr marL="171450" indent="-171450">
              <a:spcBef>
                <a:spcPts val="1000"/>
              </a:spcBef>
              <a:buFont typeface="Arial" panose="020B0604020202020204" pitchFamily="34" charset="0"/>
              <a:buChar char="•"/>
            </a:pPr>
            <a:r>
              <a:rPr lang="en-GB" sz="1200" dirty="0"/>
              <a:t>One study revealed that 86% of parents and carers think that social media sites should show children the default privacy settings before signing up,</a:t>
            </a:r>
            <a:r>
              <a:rPr lang="en-GB" sz="1200" kern="1200" baseline="30000" dirty="0">
                <a:solidFill>
                  <a:srgbClr val="000000"/>
                </a:solidFill>
                <a:effectLst/>
                <a:ea typeface="Verdana" panose="020B0604030504040204" pitchFamily="34" charset="0"/>
              </a:rPr>
              <a:t> 8</a:t>
            </a:r>
            <a:r>
              <a:rPr lang="en-GB" sz="1200" dirty="0"/>
              <a:t> as </a:t>
            </a:r>
            <a:r>
              <a:rPr lang="en-US" sz="1200" dirty="0"/>
              <a:t>children aren’t always able to tell which information is mandatory or optional.</a:t>
            </a:r>
            <a:r>
              <a:rPr lang="en-GB" sz="1200" kern="1200" baseline="30000" dirty="0">
                <a:solidFill>
                  <a:srgbClr val="000000"/>
                </a:solidFill>
                <a:effectLst/>
                <a:ea typeface="Verdana" panose="020B0604030504040204" pitchFamily="34" charset="0"/>
              </a:rPr>
              <a:t> 6</a:t>
            </a:r>
            <a:endParaRPr lang="en-US" sz="1200" dirty="0"/>
          </a:p>
          <a:p>
            <a:pPr>
              <a:spcBef>
                <a:spcPts val="1000"/>
              </a:spcBef>
            </a:pPr>
            <a:endParaRPr lang="en-GB" sz="1400" dirty="0"/>
          </a:p>
        </p:txBody>
      </p:sp>
      <p:sp>
        <p:nvSpPr>
          <p:cNvPr id="4" name="Content Placeholder 2">
            <a:extLst>
              <a:ext uri="{FF2B5EF4-FFF2-40B4-BE49-F238E27FC236}">
                <a16:creationId xmlns:a16="http://schemas.microsoft.com/office/drawing/2014/main" id="{985D0683-D69B-4B6F-BC4B-0A7EA9C9D8AA}"/>
              </a:ext>
            </a:extLst>
          </p:cNvPr>
          <p:cNvSpPr txBox="1">
            <a:spLocks/>
          </p:cNvSpPr>
          <p:nvPr/>
        </p:nvSpPr>
        <p:spPr>
          <a:xfrm>
            <a:off x="4549701" y="1209616"/>
            <a:ext cx="4344419" cy="4956654"/>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1000"/>
              </a:spcBef>
            </a:pPr>
            <a:r>
              <a:rPr lang="en-US" sz="1200" dirty="0"/>
              <a:t>Interpersonal / Commercial Conflict</a:t>
            </a:r>
          </a:p>
          <a:p>
            <a:pPr marL="171450" indent="-171450">
              <a:spcBef>
                <a:spcPts val="1000"/>
              </a:spcBef>
              <a:buFont typeface="Arial" panose="020B0604020202020204" pitchFamily="34" charset="0"/>
              <a:buChar char="•"/>
            </a:pPr>
            <a:r>
              <a:rPr lang="en-US" sz="1200" dirty="0"/>
              <a:t>Although staying safe online is a priority for many children, this is largely limited to protecting themselves from strangers, online predators, cyberbullying and harmful content shared by others.</a:t>
            </a:r>
            <a:r>
              <a:rPr lang="en-GB" sz="1200" kern="1200" baseline="30000" dirty="0">
                <a:solidFill>
                  <a:srgbClr val="000000"/>
                </a:solidFill>
                <a:effectLst/>
                <a:ea typeface="Verdana" panose="020B0604030504040204" pitchFamily="34" charset="0"/>
              </a:rPr>
              <a:t> 5</a:t>
            </a:r>
            <a:endParaRPr lang="en-US" sz="1200" dirty="0"/>
          </a:p>
          <a:p>
            <a:pPr marL="171450" indent="-171450">
              <a:spcBef>
                <a:spcPts val="1000"/>
              </a:spcBef>
              <a:buFont typeface="Arial" panose="020B0604020202020204" pitchFamily="34" charset="0"/>
              <a:buChar char="•"/>
            </a:pPr>
            <a:r>
              <a:rPr lang="en-US" sz="1200" dirty="0"/>
              <a:t>Children see data privacy in a specific way, they tend to understand the significance of information they share directly with others more than with commercial organisations and public services.</a:t>
            </a:r>
            <a:r>
              <a:rPr lang="en-GB" sz="1200" kern="1200" baseline="30000" dirty="0">
                <a:solidFill>
                  <a:srgbClr val="000000"/>
                </a:solidFill>
                <a:effectLst/>
                <a:ea typeface="Verdana" panose="020B0604030504040204" pitchFamily="34" charset="0"/>
              </a:rPr>
              <a:t> 5</a:t>
            </a:r>
            <a:endParaRPr lang="en-US" sz="1200" dirty="0"/>
          </a:p>
          <a:p>
            <a:pPr marL="171450" indent="-171450">
              <a:spcBef>
                <a:spcPts val="1000"/>
              </a:spcBef>
              <a:buFont typeface="Arial" panose="020B0604020202020204" pitchFamily="34" charset="0"/>
              <a:buChar char="•"/>
            </a:pPr>
            <a:r>
              <a:rPr lang="en-GB" sz="1200" dirty="0"/>
              <a:t>There’s a clear gap in the understanding of the sharing and collection of data from </a:t>
            </a:r>
            <a:r>
              <a:rPr lang="en-US" sz="1200" dirty="0"/>
              <a:t>commercial beings.</a:t>
            </a:r>
            <a:r>
              <a:rPr lang="en-GB" sz="1200" kern="1200" baseline="30000" dirty="0">
                <a:solidFill>
                  <a:srgbClr val="000000"/>
                </a:solidFill>
                <a:effectLst/>
                <a:ea typeface="Verdana" panose="020B0604030504040204" pitchFamily="34" charset="0"/>
              </a:rPr>
              <a:t> 8</a:t>
            </a:r>
            <a:endParaRPr lang="en-US" sz="1200" dirty="0"/>
          </a:p>
          <a:p>
            <a:pPr marL="171450" indent="-171450">
              <a:spcBef>
                <a:spcPts val="1000"/>
              </a:spcBef>
              <a:buFont typeface="Arial" panose="020B0604020202020204" pitchFamily="34" charset="0"/>
              <a:buChar char="•"/>
            </a:pPr>
            <a:r>
              <a:rPr lang="en-US" sz="1200" dirty="0"/>
              <a:t>Children have access to how their friends/peers are interacting with their social accounts but they do not with commercial entities.  It therefore seems to make them less concerned.</a:t>
            </a:r>
            <a:r>
              <a:rPr lang="en-GB" sz="1200" kern="1200" baseline="30000" dirty="0">
                <a:solidFill>
                  <a:srgbClr val="000000"/>
                </a:solidFill>
                <a:effectLst/>
                <a:ea typeface="Verdana" panose="020B0604030504040204" pitchFamily="34" charset="0"/>
              </a:rPr>
              <a:t>6</a:t>
            </a:r>
            <a:endParaRPr lang="en-GB" sz="1200" dirty="0"/>
          </a:p>
          <a:p>
            <a:pPr marL="457200" indent="-457200">
              <a:spcBef>
                <a:spcPts val="1000"/>
              </a:spcBef>
              <a:buFont typeface="+mj-lt"/>
              <a:buAutoNum type="arabicPeriod"/>
            </a:pPr>
            <a:endParaRPr lang="en-GB" sz="1400" dirty="0"/>
          </a:p>
        </p:txBody>
      </p:sp>
      <p:sp>
        <p:nvSpPr>
          <p:cNvPr id="5" name="Footer Placeholder 4">
            <a:extLst>
              <a:ext uri="{FF2B5EF4-FFF2-40B4-BE49-F238E27FC236}">
                <a16:creationId xmlns:a16="http://schemas.microsoft.com/office/drawing/2014/main" id="{02911193-7469-4D4D-B6CC-E95C625BCCA1}"/>
              </a:ext>
            </a:extLst>
          </p:cNvPr>
          <p:cNvSpPr>
            <a:spLocks noGrp="1"/>
          </p:cNvSpPr>
          <p:nvPr>
            <p:ph type="ftr" sz="quarter" idx="11"/>
          </p:nvPr>
        </p:nvSpPr>
        <p:spPr>
          <a:xfrm>
            <a:off x="259559" y="6560029"/>
            <a:ext cx="8634561" cy="394682"/>
          </a:xfrm>
        </p:spPr>
        <p:txBody>
          <a:bodyPr/>
          <a:lstStyle/>
          <a:p>
            <a:r>
              <a:rPr lang="en-US" sz="700"/>
              <a:t>1. Access denied. 5. Who knows what about me? 6. Children's data and privacy online: Growing up in a Digital Age. 8. Towards a better digital future. </a:t>
            </a:r>
          </a:p>
        </p:txBody>
      </p:sp>
    </p:spTree>
    <p:extLst>
      <p:ext uri="{BB962C8B-B14F-4D97-AF65-F5344CB8AC3E}">
        <p14:creationId xmlns:p14="http://schemas.microsoft.com/office/powerpoint/2010/main" val="2089686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a:xfrm>
            <a:off x="304157" y="297971"/>
            <a:ext cx="8589963" cy="1143000"/>
          </a:xfrm>
        </p:spPr>
        <p:txBody>
          <a:bodyPr>
            <a:noAutofit/>
          </a:bodyPr>
          <a:lstStyle/>
          <a:p>
            <a:r>
              <a:rPr lang="en-US" sz="2800"/>
              <a:t>Reporting Problems</a:t>
            </a:r>
            <a:endParaRPr lang="en-GB" sz="280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440971"/>
            <a:ext cx="4344419" cy="4956654"/>
          </a:xfrm>
        </p:spPr>
        <p:txBody>
          <a:bodyPr>
            <a:noAutofit/>
          </a:bodyPr>
          <a:lstStyle/>
          <a:p>
            <a:pPr marL="457200" indent="-457200">
              <a:spcBef>
                <a:spcPts val="1000"/>
              </a:spcBef>
              <a:buFont typeface="Arial" panose="020B0604020202020204" pitchFamily="34" charset="0"/>
              <a:buChar char="•"/>
            </a:pPr>
            <a:r>
              <a:rPr lang="en-US" sz="1200" dirty="0"/>
              <a:t>In the past year, around one in ten children who use the internet among 8-11 year olds say that they have encountered something online that they found worrying or nasty in some way (with almost twice as many saying this among 12-15 year olds). Many children said they would report this, most likely to a family member.</a:t>
            </a:r>
            <a:r>
              <a:rPr lang="en-GB" sz="1200" kern="1200" baseline="30000" dirty="0">
                <a:solidFill>
                  <a:srgbClr val="000000"/>
                </a:solidFill>
                <a:effectLst/>
                <a:ea typeface="Verdana" panose="020B0604030504040204" pitchFamily="34" charset="0"/>
              </a:rPr>
              <a:t> 7</a:t>
            </a:r>
            <a:endParaRPr lang="en-US" sz="1200" dirty="0"/>
          </a:p>
          <a:p>
            <a:pPr marL="457200" indent="-457200">
              <a:spcBef>
                <a:spcPts val="1000"/>
              </a:spcBef>
              <a:buFont typeface="Arial" panose="020B0604020202020204" pitchFamily="34" charset="0"/>
              <a:buChar char="•"/>
            </a:pPr>
            <a:r>
              <a:rPr lang="en-US" sz="1200" dirty="0"/>
              <a:t>Around three-quarters of 12-15s are aware of online reporting, with one in eight reporting something in this manner.</a:t>
            </a:r>
            <a:r>
              <a:rPr lang="en-GB" sz="1200" kern="1200" baseline="30000" dirty="0">
                <a:solidFill>
                  <a:srgbClr val="000000"/>
                </a:solidFill>
                <a:effectLst/>
                <a:ea typeface="Verdana" panose="020B0604030504040204" pitchFamily="34" charset="0"/>
              </a:rPr>
              <a:t> 16</a:t>
            </a:r>
            <a:endParaRPr lang="en-US" sz="1200" dirty="0"/>
          </a:p>
          <a:p>
            <a:pPr marL="457200" indent="-457200">
              <a:spcBef>
                <a:spcPts val="1000"/>
              </a:spcBef>
              <a:buFont typeface="Arial" panose="020B0604020202020204" pitchFamily="34" charset="0"/>
              <a:buChar char="•"/>
            </a:pPr>
            <a:r>
              <a:rPr lang="en-US" sz="1200" dirty="0"/>
              <a:t>Older children (12–15 year olds) are more likely than younger children to tell someone in authority about negative content.</a:t>
            </a:r>
            <a:r>
              <a:rPr lang="en-GB" sz="1200" kern="1200" baseline="30000" dirty="0">
                <a:solidFill>
                  <a:srgbClr val="000000"/>
                </a:solidFill>
                <a:effectLst/>
                <a:ea typeface="Verdana" panose="020B0604030504040204" pitchFamily="34" charset="0"/>
              </a:rPr>
              <a:t> 2</a:t>
            </a:r>
            <a:endParaRPr lang="en-US" sz="1200" dirty="0"/>
          </a:p>
          <a:p>
            <a:pPr marL="457200" indent="-457200">
              <a:spcBef>
                <a:spcPts val="1000"/>
              </a:spcBef>
              <a:buFont typeface="Arial" panose="020B0604020202020204" pitchFamily="34" charset="0"/>
              <a:buChar char="•"/>
            </a:pPr>
            <a:r>
              <a:rPr lang="en-US" sz="1200" dirty="0"/>
              <a:t>Research found that children don’t think reporting problems to a platform or organisation was likely to be effective.</a:t>
            </a:r>
            <a:r>
              <a:rPr lang="en-GB" sz="1200" kern="1200" baseline="30000" dirty="0">
                <a:solidFill>
                  <a:srgbClr val="000000"/>
                </a:solidFill>
                <a:effectLst/>
                <a:ea typeface="Verdana" panose="020B0604030504040204" pitchFamily="34" charset="0"/>
              </a:rPr>
              <a:t> 8</a:t>
            </a:r>
            <a:endParaRPr lang="en-US" sz="1200" dirty="0"/>
          </a:p>
          <a:p>
            <a:pPr marL="457200" indent="-457200">
              <a:spcBef>
                <a:spcPts val="1000"/>
              </a:spcBef>
              <a:buFont typeface="Arial" panose="020B0604020202020204" pitchFamily="34" charset="0"/>
              <a:buChar char="•"/>
            </a:pPr>
            <a:endParaRPr lang="en-GB" sz="1200" dirty="0"/>
          </a:p>
        </p:txBody>
      </p:sp>
      <p:sp>
        <p:nvSpPr>
          <p:cNvPr id="4" name="Content Placeholder 2">
            <a:extLst>
              <a:ext uri="{FF2B5EF4-FFF2-40B4-BE49-F238E27FC236}">
                <a16:creationId xmlns:a16="http://schemas.microsoft.com/office/drawing/2014/main" id="{C9E3E9A1-C2B3-499B-9338-CE651CDC9EFC}"/>
              </a:ext>
            </a:extLst>
          </p:cNvPr>
          <p:cNvSpPr txBox="1">
            <a:spLocks/>
          </p:cNvSpPr>
          <p:nvPr/>
        </p:nvSpPr>
        <p:spPr>
          <a:xfrm>
            <a:off x="4558882" y="1440971"/>
            <a:ext cx="4344419" cy="4956654"/>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a:spcBef>
                <a:spcPts val="1000"/>
              </a:spcBef>
              <a:buFont typeface="Arial" panose="020B0604020202020204" pitchFamily="34" charset="0"/>
              <a:buChar char="•"/>
            </a:pPr>
            <a:r>
              <a:rPr lang="en-US" sz="1200" dirty="0"/>
              <a:t>Parents have been found to believe that older children should be able to directly complain to the site, whilst they are more likely to report a problem on behalf of a younger child.</a:t>
            </a:r>
            <a:r>
              <a:rPr lang="en-GB" sz="1200" kern="1200" baseline="30000" dirty="0">
                <a:solidFill>
                  <a:srgbClr val="000000"/>
                </a:solidFill>
                <a:effectLst/>
                <a:ea typeface="Verdana" panose="020B0604030504040204" pitchFamily="34" charset="0"/>
              </a:rPr>
              <a:t> 8</a:t>
            </a:r>
            <a:endParaRPr lang="en-US" sz="1200" dirty="0"/>
          </a:p>
          <a:p>
            <a:pPr marL="457200" indent="-457200">
              <a:spcBef>
                <a:spcPts val="1000"/>
              </a:spcBef>
              <a:buFont typeface="Arial" panose="020B0604020202020204" pitchFamily="34" charset="0"/>
              <a:buChar char="•"/>
            </a:pPr>
            <a:r>
              <a:rPr lang="en-US" sz="1200" dirty="0"/>
              <a:t>Research found that children of all ages want complaints to be taken seriously but are not sure who to turn to.</a:t>
            </a:r>
            <a:r>
              <a:rPr lang="en-GB" sz="1200" kern="1200" baseline="30000" dirty="0">
                <a:solidFill>
                  <a:srgbClr val="000000"/>
                </a:solidFill>
                <a:effectLst/>
                <a:ea typeface="Verdana" panose="020B0604030504040204" pitchFamily="34" charset="0"/>
              </a:rPr>
              <a:t> 8</a:t>
            </a:r>
            <a:endParaRPr lang="en-US" sz="1200" dirty="0"/>
          </a:p>
          <a:p>
            <a:pPr marL="457200" indent="-457200">
              <a:spcBef>
                <a:spcPts val="1000"/>
              </a:spcBef>
              <a:buFont typeface="Arial" panose="020B0604020202020204" pitchFamily="34" charset="0"/>
              <a:buChar char="•"/>
            </a:pPr>
            <a:r>
              <a:rPr lang="en-US" sz="1200" dirty="0"/>
              <a:t>Some younger children (from a sample of 3-17 year olds) assume platforms popular with younger children i.e., YouTube are regulated and are protecting their data rights.</a:t>
            </a:r>
            <a:r>
              <a:rPr lang="en-GB" sz="1200" kern="1200" baseline="30000" dirty="0">
                <a:solidFill>
                  <a:srgbClr val="000000"/>
                </a:solidFill>
                <a:effectLst/>
                <a:ea typeface="Verdana" panose="020B0604030504040204" pitchFamily="34" charset="0"/>
              </a:rPr>
              <a:t>8</a:t>
            </a:r>
            <a:endParaRPr lang="en-US" sz="1200" dirty="0"/>
          </a:p>
          <a:p>
            <a:pPr marL="457200" indent="-457200">
              <a:spcBef>
                <a:spcPts val="1000"/>
              </a:spcBef>
              <a:buFont typeface="Arial" panose="020B0604020202020204" pitchFamily="34" charset="0"/>
              <a:buChar char="•"/>
            </a:pPr>
            <a:endParaRPr lang="en-GB" sz="1200" dirty="0"/>
          </a:p>
        </p:txBody>
      </p:sp>
      <p:sp>
        <p:nvSpPr>
          <p:cNvPr id="5" name="Footer Placeholder 4">
            <a:extLst>
              <a:ext uri="{FF2B5EF4-FFF2-40B4-BE49-F238E27FC236}">
                <a16:creationId xmlns:a16="http://schemas.microsoft.com/office/drawing/2014/main" id="{BF2A9083-4642-4456-BCEA-8707FBF923F1}"/>
              </a:ext>
            </a:extLst>
          </p:cNvPr>
          <p:cNvSpPr>
            <a:spLocks noGrp="1"/>
          </p:cNvSpPr>
          <p:nvPr>
            <p:ph type="ftr" sz="quarter" idx="11"/>
          </p:nvPr>
        </p:nvSpPr>
        <p:spPr>
          <a:xfrm>
            <a:off x="265869" y="6472430"/>
            <a:ext cx="8634561" cy="501649"/>
          </a:xfrm>
        </p:spPr>
        <p:txBody>
          <a:bodyPr/>
          <a:lstStyle/>
          <a:p>
            <a:r>
              <a:rPr lang="en-US" sz="700"/>
              <a:t>2. Children and Parents: Media Use and Attitudes Report 2019. 7. Children’s online activities, risks and safety literature. 8. Towards a better digital future. 16. Children and Parents: Media Use and Attitudes Report 2017</a:t>
            </a:r>
          </a:p>
          <a:p>
            <a:endParaRPr lang="en-US" sz="700"/>
          </a:p>
        </p:txBody>
      </p:sp>
    </p:spTree>
    <p:extLst>
      <p:ext uri="{BB962C8B-B14F-4D97-AF65-F5344CB8AC3E}">
        <p14:creationId xmlns:p14="http://schemas.microsoft.com/office/powerpoint/2010/main" val="8679805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8823" y="455821"/>
            <a:ext cx="5375197" cy="3866964"/>
          </a:xfrm>
        </p:spPr>
        <p:txBody>
          <a:bodyPr/>
          <a:lstStyle/>
          <a:p>
            <a:r>
              <a:rPr lang="en-GB">
                <a:solidFill>
                  <a:schemeClr val="accent6"/>
                </a:solidFill>
              </a:rPr>
              <a:t>Attitudes, </a:t>
            </a:r>
            <a:br>
              <a:rPr lang="en-GB">
                <a:solidFill>
                  <a:schemeClr val="accent6"/>
                </a:solidFill>
              </a:rPr>
            </a:br>
            <a:r>
              <a:rPr lang="en-GB">
                <a:solidFill>
                  <a:schemeClr val="accent6"/>
                </a:solidFill>
              </a:rPr>
              <a:t>Key Concerns &amp; Worries Around Data Collection &amp; Online Use</a:t>
            </a:r>
          </a:p>
        </p:txBody>
      </p:sp>
    </p:spTree>
    <p:extLst>
      <p:ext uri="{BB962C8B-B14F-4D97-AF65-F5344CB8AC3E}">
        <p14:creationId xmlns:p14="http://schemas.microsoft.com/office/powerpoint/2010/main" val="990929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CA30-BE0E-4A16-B2CB-96118397DC5A}"/>
              </a:ext>
            </a:extLst>
          </p:cNvPr>
          <p:cNvSpPr>
            <a:spLocks noGrp="1"/>
          </p:cNvSpPr>
          <p:nvPr>
            <p:ph type="title"/>
          </p:nvPr>
        </p:nvSpPr>
        <p:spPr>
          <a:xfrm>
            <a:off x="1315093" y="1551398"/>
            <a:ext cx="6719298" cy="3051423"/>
          </a:xfrm>
        </p:spPr>
        <p:txBody>
          <a:bodyPr/>
          <a:lstStyle/>
          <a:p>
            <a:pPr algn="ctr"/>
            <a:r>
              <a:rPr lang="en-US" sz="2800" dirty="0"/>
              <a:t>Children are concerned with concepts like data misuse or hacking which could allow them to be identified or located. There are lower levels of understanding around less-tangible data and its consequences i.e. browsing data or digital footprints.  </a:t>
            </a:r>
            <a:endParaRPr lang="en-GB" sz="2800" dirty="0"/>
          </a:p>
        </p:txBody>
      </p:sp>
    </p:spTree>
    <p:extLst>
      <p:ext uri="{BB962C8B-B14F-4D97-AF65-F5344CB8AC3E}">
        <p14:creationId xmlns:p14="http://schemas.microsoft.com/office/powerpoint/2010/main" val="19801547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800">
                <a:solidFill>
                  <a:schemeClr val="bg1"/>
                </a:solidFill>
              </a:rPr>
              <a:t>Attitudes </a:t>
            </a:r>
            <a:endParaRPr lang="en-GB" sz="4800">
              <a:solidFill>
                <a:schemeClr val="bg1"/>
              </a:solidFill>
            </a:endParaRPr>
          </a:p>
        </p:txBody>
      </p:sp>
    </p:spTree>
    <p:extLst>
      <p:ext uri="{BB962C8B-B14F-4D97-AF65-F5344CB8AC3E}">
        <p14:creationId xmlns:p14="http://schemas.microsoft.com/office/powerpoint/2010/main" val="3707626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77500" lnSpcReduction="20000"/>
          </a:bodyPr>
          <a:lstStyle/>
          <a:p>
            <a:pPr algn="ctr"/>
            <a:r>
              <a:rPr lang="en-US" sz="13700"/>
              <a:t>1 in 10</a:t>
            </a:r>
            <a:endParaRPr lang="en-US" sz="19500"/>
          </a:p>
          <a:p>
            <a:pPr algn="ctr"/>
            <a:r>
              <a:rPr lang="en-GB"/>
              <a:t>children never feel safe online</a:t>
            </a:r>
            <a:r>
              <a:rPr lang="en-GB" sz="4000" baseline="30000">
                <a:ea typeface="Verdana" panose="020B0604030504040204" pitchFamily="34" charset="0"/>
              </a:rPr>
              <a:t> 18</a:t>
            </a:r>
            <a:endParaRPr lang="en-GB"/>
          </a:p>
        </p:txBody>
      </p:sp>
      <p:sp>
        <p:nvSpPr>
          <p:cNvPr id="5" name="TextBox 4">
            <a:extLst>
              <a:ext uri="{FF2B5EF4-FFF2-40B4-BE49-F238E27FC236}">
                <a16:creationId xmlns:a16="http://schemas.microsoft.com/office/drawing/2014/main" id="{C813183F-EA10-4EF5-BBB8-955C6B93E4D4}"/>
              </a:ext>
            </a:extLst>
          </p:cNvPr>
          <p:cNvSpPr txBox="1"/>
          <p:nvPr/>
        </p:nvSpPr>
        <p:spPr>
          <a:xfrm>
            <a:off x="2139605" y="6596042"/>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a:solidFill>
                  <a:schemeClr val="bg1"/>
                </a:solidFill>
              </a:rPr>
              <a:t>18. EU Kids Online 2020</a:t>
            </a:r>
          </a:p>
        </p:txBody>
      </p:sp>
    </p:spTree>
    <p:extLst>
      <p:ext uri="{BB962C8B-B14F-4D97-AF65-F5344CB8AC3E}">
        <p14:creationId xmlns:p14="http://schemas.microsoft.com/office/powerpoint/2010/main" val="1034724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a:t>Attitudes Towards Data Collection and Usage</a:t>
            </a:r>
            <a:endParaRPr lang="en-GB" sz="280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285684"/>
            <a:ext cx="4344419" cy="5199446"/>
          </a:xfrm>
        </p:spPr>
        <p:txBody>
          <a:bodyPr>
            <a:noAutofit/>
          </a:bodyPr>
          <a:lstStyle/>
          <a:p>
            <a:pPr marL="171450" indent="-171450">
              <a:spcBef>
                <a:spcPts val="1000"/>
              </a:spcBef>
              <a:buFont typeface="Arial" panose="020B0604020202020204" pitchFamily="34" charset="0"/>
              <a:buChar char="•"/>
            </a:pPr>
            <a:r>
              <a:rPr lang="en-US" sz="1200" dirty="0"/>
              <a:t>A multi-country study recently found that 1 in 10 children never feel safe online.</a:t>
            </a:r>
            <a:r>
              <a:rPr lang="en-GB" sz="1200" baseline="30000" dirty="0">
                <a:solidFill>
                  <a:srgbClr val="000000"/>
                </a:solidFill>
                <a:ea typeface="Verdana" panose="020B0604030504040204" pitchFamily="34" charset="0"/>
              </a:rPr>
              <a:t>18</a:t>
            </a:r>
            <a:endParaRPr lang="en-US" sz="1200" dirty="0"/>
          </a:p>
          <a:p>
            <a:pPr marL="171450" indent="-171450">
              <a:spcBef>
                <a:spcPts val="1000"/>
              </a:spcBef>
              <a:buFont typeface="Arial" panose="020B0604020202020204" pitchFamily="34" charset="0"/>
              <a:buChar char="•"/>
            </a:pPr>
            <a:r>
              <a:rPr lang="en-US" sz="1200" dirty="0"/>
              <a:t>One piece of research found that children are most likely to have encountered upsetting content on video-sharing platforms like YouTube, followed by other websites, including SNS.</a:t>
            </a:r>
            <a:r>
              <a:rPr lang="en-GB" sz="1200" kern="1200" baseline="30000" dirty="0">
                <a:solidFill>
                  <a:srgbClr val="000000"/>
                </a:solidFill>
                <a:effectLst/>
                <a:ea typeface="Verdana" panose="020B0604030504040204" pitchFamily="34" charset="0"/>
              </a:rPr>
              <a:t> 1 7</a:t>
            </a:r>
            <a:r>
              <a:rPr lang="en-US" sz="1200" dirty="0"/>
              <a:t> Children also often see content that is inappropriate for their age.</a:t>
            </a:r>
            <a:r>
              <a:rPr lang="en-GB" sz="1200" kern="1200" baseline="30000" dirty="0">
                <a:solidFill>
                  <a:srgbClr val="000000"/>
                </a:solidFill>
                <a:effectLst/>
                <a:ea typeface="Verdana" panose="020B0604030504040204" pitchFamily="34" charset="0"/>
              </a:rPr>
              <a:t> 1</a:t>
            </a:r>
            <a:endParaRPr lang="en-US" sz="1200" dirty="0"/>
          </a:p>
          <a:p>
            <a:pPr marL="171450" indent="-171450">
              <a:spcBef>
                <a:spcPts val="1000"/>
              </a:spcBef>
              <a:buFont typeface="Arial" panose="020B0604020202020204" pitchFamily="34" charset="0"/>
              <a:buChar char="•"/>
            </a:pPr>
            <a:r>
              <a:rPr lang="en-US" sz="1200" dirty="0"/>
              <a:t>In terms of how the data is collected and used by social media and apps, childrens’ top concern was ‘too many advertisements’, especially among 8-11 year olds. Few, by contrast, worry about their digital footprint being collected and consequences of this in later life.</a:t>
            </a:r>
            <a:r>
              <a:rPr lang="en-GB" sz="1200" kern="1200" baseline="30000" dirty="0">
                <a:solidFill>
                  <a:srgbClr val="000000"/>
                </a:solidFill>
                <a:effectLst/>
                <a:ea typeface="Verdana" panose="020B0604030504040204" pitchFamily="34" charset="0"/>
              </a:rPr>
              <a:t> 7</a:t>
            </a:r>
            <a:endParaRPr lang="en-US" sz="1200" dirty="0"/>
          </a:p>
          <a:p>
            <a:pPr marL="171450" indent="-171450">
              <a:spcBef>
                <a:spcPts val="1000"/>
              </a:spcBef>
              <a:buFont typeface="Arial" panose="020B0604020202020204" pitchFamily="34" charset="0"/>
              <a:buChar char="•"/>
            </a:pPr>
            <a:r>
              <a:rPr lang="en-US" sz="1200" dirty="0"/>
              <a:t>Children see online space as more private than offline equivalents, in part because parents are less present.</a:t>
            </a:r>
            <a:r>
              <a:rPr lang="en-GB" sz="1200" kern="1200" baseline="30000" dirty="0">
                <a:solidFill>
                  <a:srgbClr val="000000"/>
                </a:solidFill>
                <a:effectLst/>
                <a:ea typeface="Verdana" panose="020B0604030504040204" pitchFamily="34" charset="0"/>
              </a:rPr>
              <a:t> 6</a:t>
            </a:r>
            <a:endParaRPr lang="en-US" sz="1200" dirty="0"/>
          </a:p>
          <a:p>
            <a:pPr marL="171450" indent="-171450">
              <a:spcBef>
                <a:spcPts val="1000"/>
              </a:spcBef>
              <a:buFont typeface="Arial" panose="020B0604020202020204" pitchFamily="34" charset="0"/>
              <a:buChar char="•"/>
            </a:pPr>
            <a:r>
              <a:rPr lang="en-US" sz="1200" dirty="0"/>
              <a:t>The evidence also suggests that children feel limited in their ability to change their online </a:t>
            </a:r>
            <a:r>
              <a:rPr lang="en-US" sz="1200" dirty="0" err="1"/>
              <a:t>behaviour</a:t>
            </a:r>
            <a:r>
              <a:rPr lang="en-US" sz="1200" dirty="0"/>
              <a:t> and they feel they don’t have the time to continuously check privacy settings.</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latin typeface="Verdana" panose="020B0604030504040204" pitchFamily="34" charset="0"/>
              </a:rPr>
              <a:t>6</a:t>
            </a:r>
            <a:endParaRPr lang="en-US" sz="1200" dirty="0"/>
          </a:p>
          <a:p>
            <a:pPr marL="171450" indent="-171450">
              <a:spcBef>
                <a:spcPts val="1000"/>
              </a:spcBef>
              <a:buFont typeface="Arial" panose="020B0604020202020204" pitchFamily="34" charset="0"/>
              <a:buChar char="•"/>
            </a:pPr>
            <a:r>
              <a:rPr lang="en-GB" sz="1200" dirty="0"/>
              <a:t>Children of all ages believe they should have the right to erase or restrict their online data.</a:t>
            </a:r>
            <a:r>
              <a:rPr lang="en-GB" sz="1200" kern="1200" baseline="30000" dirty="0">
                <a:solidFill>
                  <a:srgbClr val="000000"/>
                </a:solidFill>
                <a:effectLst/>
                <a:ea typeface="Verdana" panose="020B0604030504040204" pitchFamily="34" charset="0"/>
              </a:rPr>
              <a:t> 8</a:t>
            </a:r>
            <a:endParaRPr lang="en-GB" sz="1200" dirty="0"/>
          </a:p>
        </p:txBody>
      </p:sp>
      <p:sp>
        <p:nvSpPr>
          <p:cNvPr id="4" name="Content Placeholder 2">
            <a:extLst>
              <a:ext uri="{FF2B5EF4-FFF2-40B4-BE49-F238E27FC236}">
                <a16:creationId xmlns:a16="http://schemas.microsoft.com/office/drawing/2014/main" id="{A94E7BD1-E8ED-4519-A4C2-30314335932E}"/>
              </a:ext>
            </a:extLst>
          </p:cNvPr>
          <p:cNvSpPr txBox="1">
            <a:spLocks/>
          </p:cNvSpPr>
          <p:nvPr/>
        </p:nvSpPr>
        <p:spPr>
          <a:xfrm>
            <a:off x="4572000" y="1285684"/>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GB" sz="1200" dirty="0"/>
              <a:t>Regarding the types of data they feel comfortable sharing and therefore being collected, many children speak of the risk of sharing data that identified them or located them in terms of being stalked, kidnapped, cyberbullied etc. However, few talk about the concern of sharing less tangible data i.e. browsing history; perhaps as evidence from other research shows, because of the lack of understanding around this topic.</a:t>
            </a:r>
            <a:r>
              <a:rPr lang="en-GB" sz="1200" kern="1200" baseline="30000" dirty="0">
                <a:solidFill>
                  <a:srgbClr val="000000"/>
                </a:solidFill>
                <a:effectLst/>
                <a:ea typeface="Verdana" panose="020B0604030504040204" pitchFamily="34" charset="0"/>
              </a:rPr>
              <a:t> 8</a:t>
            </a:r>
            <a:endParaRPr lang="en-GB" sz="1200" dirty="0"/>
          </a:p>
          <a:p>
            <a:pPr marL="171450" indent="-171450">
              <a:spcBef>
                <a:spcPts val="1000"/>
              </a:spcBef>
              <a:buFont typeface="Arial" panose="020B0604020202020204" pitchFamily="34" charset="0"/>
              <a:buChar char="•"/>
            </a:pPr>
            <a:r>
              <a:rPr lang="en-GB" sz="1200" dirty="0"/>
              <a:t>Evidence has found that children do not always feel in control of their data that platforms have and how third parties may access these without their permission. Sharing data with third parties is also generally seen as a negative by parents and carers,</a:t>
            </a:r>
            <a:r>
              <a:rPr lang="en-GB" sz="1200" baseline="30000" dirty="0">
                <a:solidFill>
                  <a:srgbClr val="000000"/>
                </a:solidFill>
                <a:ea typeface="Verdana" panose="020B0604030504040204" pitchFamily="34" charset="0"/>
              </a:rPr>
              <a:t>8</a:t>
            </a:r>
            <a:r>
              <a:rPr lang="en-GB" sz="1200" dirty="0"/>
              <a:t> with parents </a:t>
            </a:r>
            <a:r>
              <a:rPr lang="en-US" sz="1200" dirty="0"/>
              <a:t>lacking the understanding of how third parties gather and use personal data. </a:t>
            </a:r>
            <a:r>
              <a:rPr lang="en-GB" sz="1200" baseline="30000" dirty="0">
                <a:solidFill>
                  <a:srgbClr val="000000"/>
                </a:solidFill>
                <a:ea typeface="Verdana" panose="020B0604030504040204" pitchFamily="34" charset="0"/>
              </a:rPr>
              <a:t>6</a:t>
            </a:r>
            <a:endParaRPr lang="en-US" sz="1200" dirty="0"/>
          </a:p>
          <a:p>
            <a:pPr marL="171450" indent="-171450">
              <a:spcBef>
                <a:spcPts val="1000"/>
              </a:spcBef>
              <a:buFont typeface="Arial" panose="020B0604020202020204" pitchFamily="34" charset="0"/>
              <a:buChar char="•"/>
            </a:pPr>
            <a:r>
              <a:rPr lang="en-GB" sz="1200" dirty="0"/>
              <a:t>In terms of privacy settings, many children feel that more should be done by organisations to make their privacy settings clear. Older children (among a sample of 3-17 year olds), especially feel badly informed about these settings and worry they are sharing more data than meaning to and to unknown parties.</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ea typeface="Verdana" panose="020B0604030504040204" pitchFamily="34" charset="0"/>
              </a:rPr>
              <a:t>8</a:t>
            </a:r>
            <a:endParaRPr lang="en-GB" sz="1200" dirty="0"/>
          </a:p>
        </p:txBody>
      </p:sp>
      <p:sp>
        <p:nvSpPr>
          <p:cNvPr id="5" name="Footer Placeholder 4">
            <a:extLst>
              <a:ext uri="{FF2B5EF4-FFF2-40B4-BE49-F238E27FC236}">
                <a16:creationId xmlns:a16="http://schemas.microsoft.com/office/drawing/2014/main" id="{C605FF19-C7A4-49C5-AA4F-3B7ECB857467}"/>
              </a:ext>
            </a:extLst>
          </p:cNvPr>
          <p:cNvSpPr>
            <a:spLocks noGrp="1"/>
          </p:cNvSpPr>
          <p:nvPr>
            <p:ph type="ftr" sz="quarter" idx="11"/>
          </p:nvPr>
        </p:nvSpPr>
        <p:spPr>
          <a:xfrm>
            <a:off x="259559" y="6528363"/>
            <a:ext cx="8634561" cy="501649"/>
          </a:xfrm>
        </p:spPr>
        <p:txBody>
          <a:bodyPr/>
          <a:lstStyle/>
          <a:p>
            <a:r>
              <a:rPr lang="en-US" sz="700"/>
              <a:t>1. Access denied. 6. Children's data and privacy online: Growing up in a Digital Age. 7. Children’s online activities, risks and safety literature. 8. Towards a better digital future. 18. EU Kids Online 2020</a:t>
            </a:r>
          </a:p>
          <a:p>
            <a:endParaRPr lang="en-US" sz="700"/>
          </a:p>
        </p:txBody>
      </p:sp>
    </p:spTree>
    <p:extLst>
      <p:ext uri="{BB962C8B-B14F-4D97-AF65-F5344CB8AC3E}">
        <p14:creationId xmlns:p14="http://schemas.microsoft.com/office/powerpoint/2010/main" val="25958738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800">
                <a:solidFill>
                  <a:schemeClr val="bg1"/>
                </a:solidFill>
              </a:rPr>
              <a:t>Key Concerns &amp; Worries</a:t>
            </a:r>
            <a:endParaRPr lang="en-GB" sz="4800">
              <a:solidFill>
                <a:schemeClr val="bg1"/>
              </a:solidFill>
            </a:endParaRPr>
          </a:p>
        </p:txBody>
      </p:sp>
    </p:spTree>
    <p:extLst>
      <p:ext uri="{BB962C8B-B14F-4D97-AF65-F5344CB8AC3E}">
        <p14:creationId xmlns:p14="http://schemas.microsoft.com/office/powerpoint/2010/main" val="4122425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A132F2-3CF1-4CA6-A91E-27E8A94E0B9C}"/>
              </a:ext>
            </a:extLst>
          </p:cNvPr>
          <p:cNvSpPr>
            <a:spLocks noGrp="1"/>
          </p:cNvSpPr>
          <p:nvPr>
            <p:ph idx="1"/>
          </p:nvPr>
        </p:nvSpPr>
        <p:spPr>
          <a:xfrm>
            <a:off x="1220550" y="1973764"/>
            <a:ext cx="2701087" cy="3055879"/>
          </a:xfrm>
        </p:spPr>
        <p:txBody>
          <a:bodyPr>
            <a:normAutofit fontScale="85000" lnSpcReduction="10000"/>
          </a:bodyPr>
          <a:lstStyle/>
          <a:p>
            <a:pPr algn="ctr"/>
            <a:r>
              <a:rPr lang="en-US" sz="3200" dirty="0"/>
              <a:t>TOP 5 CONCERNS AMONG UK PARENTS ABOUT THEIR CHILD’S ONLINE ACTIVITIES</a:t>
            </a:r>
            <a:endParaRPr lang="en-GB" dirty="0"/>
          </a:p>
        </p:txBody>
      </p:sp>
      <p:sp>
        <p:nvSpPr>
          <p:cNvPr id="4" name="Text Placeholder 3">
            <a:extLst>
              <a:ext uri="{FF2B5EF4-FFF2-40B4-BE49-F238E27FC236}">
                <a16:creationId xmlns:a16="http://schemas.microsoft.com/office/drawing/2014/main" id="{2E316998-395A-418B-8294-F28FA71B2797}"/>
              </a:ext>
            </a:extLst>
          </p:cNvPr>
          <p:cNvSpPr>
            <a:spLocks noGrp="1"/>
          </p:cNvSpPr>
          <p:nvPr>
            <p:ph type="body" sz="quarter" idx="14"/>
          </p:nvPr>
        </p:nvSpPr>
        <p:spPr>
          <a:xfrm>
            <a:off x="4376792" y="1480604"/>
            <a:ext cx="3906254" cy="4786632"/>
          </a:xfrm>
        </p:spPr>
        <p:txBody>
          <a:bodyPr>
            <a:normAutofit/>
          </a:bodyPr>
          <a:lstStyle/>
          <a:p>
            <a:pPr marL="514350" indent="-514350">
              <a:buFont typeface="+mj-lt"/>
              <a:buAutoNum type="arabicPeriod"/>
            </a:pPr>
            <a:r>
              <a:rPr lang="en-US" sz="1600" dirty="0"/>
              <a:t>Companies collecting information about what their child is doing online (57%)</a:t>
            </a:r>
          </a:p>
          <a:p>
            <a:pPr marL="514350" indent="-514350">
              <a:buFont typeface="+mj-lt"/>
              <a:buAutoNum type="arabicPeriod"/>
            </a:pPr>
            <a:r>
              <a:rPr lang="en-US" sz="1600" dirty="0"/>
              <a:t>Child being bullied online (54%)</a:t>
            </a:r>
          </a:p>
          <a:p>
            <a:pPr marL="514350" indent="-514350">
              <a:buFont typeface="+mj-lt"/>
              <a:buAutoNum type="arabicPeriod"/>
            </a:pPr>
            <a:r>
              <a:rPr lang="en-US" sz="1600" dirty="0"/>
              <a:t>Child seeing content that encourages them to hurt themselves (54%)</a:t>
            </a:r>
          </a:p>
          <a:p>
            <a:pPr marL="514350" indent="-514350">
              <a:buFont typeface="+mj-lt"/>
              <a:buAutoNum type="arabicPeriod"/>
            </a:pPr>
            <a:r>
              <a:rPr lang="en-US" sz="1600" dirty="0"/>
              <a:t>Amount of time child spends online (53%)</a:t>
            </a:r>
          </a:p>
          <a:p>
            <a:pPr marL="514350" indent="-514350">
              <a:buAutoNum type="arabicPeriod"/>
            </a:pPr>
            <a:r>
              <a:rPr lang="en-GB" sz="1600" dirty="0"/>
              <a:t>Child giving out their personal details to inappropriate people (50%)</a:t>
            </a:r>
          </a:p>
        </p:txBody>
      </p:sp>
      <p:sp>
        <p:nvSpPr>
          <p:cNvPr id="7" name="Footer Placeholder 4">
            <a:extLst>
              <a:ext uri="{FF2B5EF4-FFF2-40B4-BE49-F238E27FC236}">
                <a16:creationId xmlns:a16="http://schemas.microsoft.com/office/drawing/2014/main" id="{0C33268F-59F0-4A24-AF40-5BC437854E32}"/>
              </a:ext>
            </a:extLst>
          </p:cNvPr>
          <p:cNvSpPr txBox="1">
            <a:spLocks/>
          </p:cNvSpPr>
          <p:nvPr/>
        </p:nvSpPr>
        <p:spPr>
          <a:xfrm>
            <a:off x="171048" y="6498243"/>
            <a:ext cx="8868579" cy="359757"/>
          </a:xfrm>
          <a:prstGeom prst="rect">
            <a:avLst/>
          </a:prstGeom>
        </p:spPr>
        <p:txBody>
          <a:bodyPr vert="horz" lIns="91440" tIns="45720" rIns="91440" bIns="45720" rtlCol="0" anchor="ctr"/>
          <a:lstStyle>
            <a:defPPr>
              <a:defRPr lang="en-US"/>
            </a:defPPr>
            <a:lvl1pPr algn="ctr">
              <a:defRPr sz="700">
                <a:solidFill>
                  <a:schemeClr val="tx1">
                    <a:tint val="75000"/>
                  </a:schemeClr>
                </a:solidFil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Data comes from 19. </a:t>
            </a:r>
            <a:r>
              <a:rPr lang="en-GB" dirty="0"/>
              <a:t>Children and Parents: Media Use and Attitudes Report 2020/21</a:t>
            </a:r>
          </a:p>
        </p:txBody>
      </p:sp>
    </p:spTree>
    <p:extLst>
      <p:ext uri="{BB962C8B-B14F-4D97-AF65-F5344CB8AC3E}">
        <p14:creationId xmlns:p14="http://schemas.microsoft.com/office/powerpoint/2010/main" val="15534482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70000" lnSpcReduction="20000"/>
          </a:bodyPr>
          <a:lstStyle/>
          <a:p>
            <a:pPr algn="ctr"/>
            <a:r>
              <a:rPr lang="en-US" sz="13700" dirty="0"/>
              <a:t>1 in 10</a:t>
            </a:r>
            <a:endParaRPr lang="en-US" sz="19500" dirty="0"/>
          </a:p>
          <a:p>
            <a:pPr algn="ctr"/>
            <a:r>
              <a:rPr lang="en-US" dirty="0"/>
              <a:t>o</a:t>
            </a:r>
            <a:r>
              <a:rPr lang="en-US" sz="4000" dirty="0"/>
              <a:t>f 11-16 year olds have had their password misused, to access their personal information </a:t>
            </a:r>
            <a:r>
              <a:rPr lang="en-GB" baseline="30000" dirty="0">
                <a:ea typeface="Verdana" panose="020B0604030504040204" pitchFamily="34" charset="0"/>
              </a:rPr>
              <a:t>5</a:t>
            </a:r>
            <a:endParaRPr lang="en-GB" dirty="0"/>
          </a:p>
        </p:txBody>
      </p:sp>
      <p:sp>
        <p:nvSpPr>
          <p:cNvPr id="5" name="TextBox 4">
            <a:extLst>
              <a:ext uri="{FF2B5EF4-FFF2-40B4-BE49-F238E27FC236}">
                <a16:creationId xmlns:a16="http://schemas.microsoft.com/office/drawing/2014/main" id="{C813183F-EA10-4EF5-BBB8-955C6B93E4D4}"/>
              </a:ext>
            </a:extLst>
          </p:cNvPr>
          <p:cNvSpPr txBox="1"/>
          <p:nvPr/>
        </p:nvSpPr>
        <p:spPr>
          <a:xfrm>
            <a:off x="2139605" y="6596042"/>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dirty="0">
                <a:solidFill>
                  <a:schemeClr val="bg1"/>
                </a:solidFill>
              </a:rPr>
              <a:t>5. Who knows what about me? </a:t>
            </a:r>
            <a:endParaRPr lang="en-GB" dirty="0">
              <a:solidFill>
                <a:schemeClr val="bg1"/>
              </a:solidFill>
            </a:endParaRPr>
          </a:p>
        </p:txBody>
      </p:sp>
    </p:spTree>
    <p:extLst>
      <p:ext uri="{BB962C8B-B14F-4D97-AF65-F5344CB8AC3E}">
        <p14:creationId xmlns:p14="http://schemas.microsoft.com/office/powerpoint/2010/main" val="366315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a:t>Misuse of Data</a:t>
            </a:r>
            <a:endParaRPr lang="en-GB" sz="280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285684"/>
            <a:ext cx="4344419" cy="5199446"/>
          </a:xfrm>
        </p:spPr>
        <p:txBody>
          <a:bodyPr>
            <a:noAutofit/>
          </a:bodyPr>
          <a:lstStyle/>
          <a:p>
            <a:pPr marL="171450" indent="-171450">
              <a:spcBef>
                <a:spcPts val="1000"/>
              </a:spcBef>
              <a:buFont typeface="Arial" panose="020B0604020202020204" pitchFamily="34" charset="0"/>
              <a:buChar char="•"/>
            </a:pPr>
            <a:r>
              <a:rPr lang="en-US" sz="1200" dirty="0"/>
              <a:t>In research exploring ‘children’s perceptions of mobile media’, risk related to personal data was among top concerns. It has been found that 1 in 10 children aged 11-16 in the UK, experience personal data misuse; 1 in 10 have had their password used to access their information, with a further 4% saying their personal information has been used in a way they don’t like.</a:t>
            </a:r>
            <a:r>
              <a:rPr lang="en-GB" sz="1200" kern="1200" baseline="30000" dirty="0">
                <a:solidFill>
                  <a:srgbClr val="000000"/>
                </a:solidFill>
                <a:effectLst/>
                <a:ea typeface="Verdana" panose="020B0604030504040204" pitchFamily="34" charset="0"/>
              </a:rPr>
              <a:t> 5</a:t>
            </a:r>
            <a:endParaRPr lang="en-US" sz="1200" dirty="0"/>
          </a:p>
          <a:p>
            <a:pPr marL="171450" indent="-171450">
              <a:spcBef>
                <a:spcPts val="1000"/>
              </a:spcBef>
              <a:buFont typeface="Arial" panose="020B0604020202020204" pitchFamily="34" charset="0"/>
              <a:buChar char="•"/>
            </a:pPr>
            <a:r>
              <a:rPr lang="en-US" sz="1200" dirty="0"/>
              <a:t>Children (3-17 year olds) are more worried about the risks and consequences of an individual misusing their data than this being done automatically online. Most children studied, find it harder to understand the negative consequences of automated decision making.</a:t>
            </a:r>
            <a:r>
              <a:rPr lang="en-GB" sz="1200" kern="1200" baseline="30000" dirty="0">
                <a:solidFill>
                  <a:srgbClr val="000000"/>
                </a:solidFill>
                <a:effectLst/>
                <a:ea typeface="Verdana" panose="020B0604030504040204" pitchFamily="34" charset="0"/>
              </a:rPr>
              <a:t> 8</a:t>
            </a:r>
            <a:endParaRPr lang="en-US" sz="1200" dirty="0"/>
          </a:p>
          <a:p>
            <a:pPr marL="171450" indent="-171450">
              <a:spcBef>
                <a:spcPts val="1000"/>
              </a:spcBef>
              <a:buFont typeface="Arial" panose="020B0604020202020204" pitchFamily="34" charset="0"/>
              <a:buChar char="•"/>
            </a:pPr>
            <a:r>
              <a:rPr lang="en-US" sz="1200" dirty="0"/>
              <a:t>Another concern around the misuse of data is from ‘Sharenting’; social media updates by parents, which may reveal more information about children than intended, which can aid identify theft. According to Barclays, by 2030 ‘sharenting’ will account for two-thirds of identity fraud.</a:t>
            </a:r>
            <a:r>
              <a:rPr lang="en-GB" sz="1200" kern="1200" baseline="30000" dirty="0">
                <a:solidFill>
                  <a:srgbClr val="000000"/>
                </a:solidFill>
                <a:effectLst/>
                <a:ea typeface="Verdana" panose="020B0604030504040204" pitchFamily="34" charset="0"/>
              </a:rPr>
              <a:t> 5 10 </a:t>
            </a:r>
            <a:r>
              <a:rPr lang="en-US" sz="1200" dirty="0"/>
              <a:t>Although, as ‘sharenting’ is domestic processing, this does fall outside of GDPR.</a:t>
            </a:r>
          </a:p>
          <a:p>
            <a:pPr marL="171450" indent="-171450">
              <a:spcBef>
                <a:spcPts val="1000"/>
              </a:spcBef>
              <a:buFont typeface="Arial" panose="020B0604020202020204" pitchFamily="34" charset="0"/>
              <a:buChar char="•"/>
            </a:pPr>
            <a:endParaRPr lang="en-US" sz="1200" dirty="0"/>
          </a:p>
          <a:p>
            <a:pPr>
              <a:spcBef>
                <a:spcPts val="1000"/>
              </a:spcBef>
            </a:pPr>
            <a:br>
              <a:rPr lang="en-US" sz="1200" dirty="0"/>
            </a:br>
            <a:br>
              <a:rPr lang="en-GB" sz="1200" dirty="0">
                <a:solidFill>
                  <a:schemeClr val="tx1"/>
                </a:solidFill>
                <a:latin typeface="Calibri" panose="020F0502020204030204" pitchFamily="34" charset="0"/>
                <a:cs typeface="Times New Roman" panose="02020603050405020304" pitchFamily="18" charset="0"/>
              </a:rPr>
            </a:br>
            <a:endParaRPr lang="en-GB" sz="1200" dirty="0"/>
          </a:p>
        </p:txBody>
      </p:sp>
      <p:sp>
        <p:nvSpPr>
          <p:cNvPr id="4" name="Content Placeholder 2">
            <a:extLst>
              <a:ext uri="{FF2B5EF4-FFF2-40B4-BE49-F238E27FC236}">
                <a16:creationId xmlns:a16="http://schemas.microsoft.com/office/drawing/2014/main" id="{A94E7BD1-E8ED-4519-A4C2-30314335932E}"/>
              </a:ext>
            </a:extLst>
          </p:cNvPr>
          <p:cNvSpPr txBox="1">
            <a:spLocks/>
          </p:cNvSpPr>
          <p:nvPr/>
        </p:nvSpPr>
        <p:spPr>
          <a:xfrm>
            <a:off x="4572000" y="1285684"/>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US" sz="1200" dirty="0"/>
              <a:t>Research found that between 8% and 36% of the children studied, report that their parents or carers publish information online without asking them first if it was okay for them to do so.</a:t>
            </a:r>
            <a:r>
              <a:rPr lang="en-GB" sz="1200" baseline="30000" dirty="0">
                <a:solidFill>
                  <a:srgbClr val="000000"/>
                </a:solidFill>
                <a:ea typeface="Verdana" panose="020B0604030504040204" pitchFamily="34" charset="0"/>
              </a:rPr>
              <a:t>18</a:t>
            </a:r>
            <a:r>
              <a:rPr lang="en-US" sz="1200" dirty="0"/>
              <a:t> This leads to a concern that parents are more in control of their child’s ‘personal information sharing’ than the children would prefer.</a:t>
            </a:r>
            <a:r>
              <a:rPr lang="en-GB" sz="1600" kern="1200" baseline="30000" dirty="0">
                <a:solidFill>
                  <a:srgbClr val="000000"/>
                </a:solidFill>
                <a:effectLst/>
                <a:ea typeface="Verdana" panose="020B0604030504040204" pitchFamily="34" charset="0"/>
              </a:rPr>
              <a:t> </a:t>
            </a:r>
            <a:r>
              <a:rPr lang="en-GB" sz="1050" kern="1200" baseline="30000" dirty="0">
                <a:solidFill>
                  <a:srgbClr val="000000"/>
                </a:solidFill>
                <a:effectLst/>
                <a:ea typeface="Verdana" panose="020B0604030504040204" pitchFamily="34" charset="0"/>
              </a:rPr>
              <a:t>6</a:t>
            </a:r>
            <a:endParaRPr lang="en-US" sz="1050" dirty="0"/>
          </a:p>
          <a:p>
            <a:pPr marL="171450" indent="-171450">
              <a:spcBef>
                <a:spcPts val="1000"/>
              </a:spcBef>
              <a:buFont typeface="Arial" panose="020B0604020202020204" pitchFamily="34" charset="0"/>
              <a:buChar char="•"/>
            </a:pPr>
            <a:r>
              <a:rPr lang="en-US" sz="1200" dirty="0"/>
              <a:t>One multi-country study found that experiences with data misuse are reported by fewer than 15% of the children in most of the countries reviewed.</a:t>
            </a:r>
            <a:r>
              <a:rPr lang="en-GB" sz="1200" kern="1200" baseline="30000" dirty="0">
                <a:solidFill>
                  <a:srgbClr val="000000"/>
                </a:solidFill>
                <a:effectLst/>
                <a:ea typeface="Verdana" panose="020B0604030504040204" pitchFamily="34" charset="0"/>
              </a:rPr>
              <a:t> 18</a:t>
            </a:r>
            <a:endParaRPr lang="en-US" sz="1200" dirty="0"/>
          </a:p>
          <a:p>
            <a:pPr marL="171450" indent="-171450">
              <a:spcBef>
                <a:spcPts val="1000"/>
              </a:spcBef>
              <a:buFont typeface="Arial" panose="020B0604020202020204" pitchFamily="34" charset="0"/>
              <a:buChar char="•"/>
            </a:pPr>
            <a:r>
              <a:rPr lang="en-US" sz="1200" dirty="0"/>
              <a:t>This same study found that the experience of misuse of personal data increases with age (i.e. 2% to 14% of  9-to-11 year olds report this, compared to 6% to 33% of 15-16 year olds).</a:t>
            </a:r>
            <a:br>
              <a:rPr lang="en-US" sz="1200" dirty="0"/>
            </a:br>
            <a:endParaRPr lang="en-GB" sz="1200" dirty="0"/>
          </a:p>
        </p:txBody>
      </p:sp>
      <p:sp>
        <p:nvSpPr>
          <p:cNvPr id="5" name="Footer Placeholder 4">
            <a:extLst>
              <a:ext uri="{FF2B5EF4-FFF2-40B4-BE49-F238E27FC236}">
                <a16:creationId xmlns:a16="http://schemas.microsoft.com/office/drawing/2014/main" id="{E750C795-D6E2-4C37-94C6-BA931704E180}"/>
              </a:ext>
            </a:extLst>
          </p:cNvPr>
          <p:cNvSpPr>
            <a:spLocks noGrp="1"/>
          </p:cNvSpPr>
          <p:nvPr>
            <p:ph type="ftr" sz="quarter" idx="11"/>
          </p:nvPr>
        </p:nvSpPr>
        <p:spPr>
          <a:xfrm>
            <a:off x="265869" y="6472430"/>
            <a:ext cx="8634561" cy="501649"/>
          </a:xfrm>
        </p:spPr>
        <p:txBody>
          <a:bodyPr/>
          <a:lstStyle/>
          <a:p>
            <a:r>
              <a:rPr lang="en-US" sz="700" dirty="0"/>
              <a:t>5. Who knows what about me? 6. Children's data and privacy online: Growing up in a Digital Age. 8. Towards a better digital future. 10. Child Privacy in the Age of Web 2.0 and 3.0: Challenges and opportunities for policy. 18. EU Kids Online 2020</a:t>
            </a:r>
          </a:p>
          <a:p>
            <a:endParaRPr lang="en-US" sz="700" dirty="0"/>
          </a:p>
          <a:p>
            <a:endParaRPr lang="en-US" sz="700" dirty="0"/>
          </a:p>
        </p:txBody>
      </p:sp>
    </p:spTree>
    <p:extLst>
      <p:ext uri="{BB962C8B-B14F-4D97-AF65-F5344CB8AC3E}">
        <p14:creationId xmlns:p14="http://schemas.microsoft.com/office/powerpoint/2010/main" val="30168568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US" sz="2800"/>
              <a:t>Scams, Hacking &amp; Cyber-bullying.</a:t>
            </a:r>
            <a:endParaRPr lang="en-GB" sz="2800"/>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1" y="1172668"/>
            <a:ext cx="4344419" cy="5199446"/>
          </a:xfrm>
        </p:spPr>
        <p:txBody>
          <a:bodyPr>
            <a:noAutofit/>
          </a:bodyPr>
          <a:lstStyle/>
          <a:p>
            <a:pPr marL="171450" indent="-171450">
              <a:spcBef>
                <a:spcPts val="1000"/>
              </a:spcBef>
              <a:buFont typeface="Arial" panose="020B0604020202020204" pitchFamily="34" charset="0"/>
              <a:buChar char="•"/>
            </a:pPr>
            <a:r>
              <a:rPr lang="en-US" sz="1200" dirty="0"/>
              <a:t>Research into online gaming has found that ‘scammers’ are prevalent. </a:t>
            </a:r>
            <a:r>
              <a:rPr lang="en-GB" sz="1200" kern="1200" baseline="30000" dirty="0">
                <a:solidFill>
                  <a:srgbClr val="000000"/>
                </a:solidFill>
                <a:effectLst/>
                <a:ea typeface="Verdana" panose="020B0604030504040204" pitchFamily="34" charset="0"/>
              </a:rPr>
              <a:t>3 4</a:t>
            </a:r>
            <a:r>
              <a:rPr lang="en-US" sz="1200" dirty="0"/>
              <a:t> One form of scammer is an antisocial gamer who tricks others into revealing their personal information, with numerous examples of this occurring in different games. For example, in Roblox, children report being offered access to a generator to improve their game, in return for their private information or passwords.  In this research in particular, children claim to be aware of these risks.</a:t>
            </a:r>
            <a:r>
              <a:rPr lang="en-GB" sz="1200" kern="1200" baseline="30000" dirty="0">
                <a:solidFill>
                  <a:srgbClr val="000000"/>
                </a:solidFill>
                <a:effectLst/>
                <a:ea typeface="Verdana" panose="020B0604030504040204" pitchFamily="34" charset="0"/>
              </a:rPr>
              <a:t> 4</a:t>
            </a:r>
            <a:r>
              <a:rPr lang="en-GB" sz="1200" kern="1200" baseline="30000" dirty="0">
                <a:solidFill>
                  <a:srgbClr val="000000"/>
                </a:solidFill>
                <a:effectLst/>
                <a:latin typeface="Verdana" panose="020B0604030504040204" pitchFamily="34" charset="0"/>
                <a:ea typeface="+mn-ea"/>
                <a:cs typeface="+mn-cs"/>
              </a:rPr>
              <a:t> </a:t>
            </a:r>
            <a:endParaRPr lang="en-US" sz="1200" dirty="0"/>
          </a:p>
          <a:p>
            <a:pPr marL="171450" indent="-171450">
              <a:spcBef>
                <a:spcPts val="1000"/>
              </a:spcBef>
              <a:buFont typeface="Arial" panose="020B0604020202020204" pitchFamily="34" charset="0"/>
              <a:buChar char="•"/>
            </a:pPr>
            <a:r>
              <a:rPr lang="en-US" sz="1200" dirty="0"/>
              <a:t>Beyond gaming, online scams are a worry, with one study finding 21% of children believing something that turned out to be a scam. </a:t>
            </a:r>
            <a:r>
              <a:rPr lang="en-GB" sz="1100" baseline="30000" dirty="0">
                <a:solidFill>
                  <a:srgbClr val="000000"/>
                </a:solidFill>
                <a:ea typeface="Verdana" panose="020B0604030504040204" pitchFamily="34" charset="0"/>
              </a:rPr>
              <a:t>17</a:t>
            </a:r>
            <a:endParaRPr lang="en-US" sz="1100" dirty="0"/>
          </a:p>
          <a:p>
            <a:pPr marL="171450" indent="-171450">
              <a:spcBef>
                <a:spcPts val="1000"/>
              </a:spcBef>
              <a:buFont typeface="Arial" panose="020B0604020202020204" pitchFamily="34" charset="0"/>
              <a:buChar char="•"/>
            </a:pPr>
            <a:r>
              <a:rPr lang="en-US" sz="1200" dirty="0"/>
              <a:t>Another in-game concern was the idea of being hacked on gaming sites. 8 to 11 years olds worry about their personal data and identity being stolen. However, there is a lack of clarity around the consequences of this.</a:t>
            </a:r>
            <a:r>
              <a:rPr lang="en-GB" sz="1200" kern="1200" baseline="30000" dirty="0">
                <a:solidFill>
                  <a:srgbClr val="000000"/>
                </a:solidFill>
                <a:effectLst/>
                <a:ea typeface="Verdana" panose="020B0604030504040204" pitchFamily="34" charset="0"/>
              </a:rPr>
              <a:t> </a:t>
            </a:r>
            <a:r>
              <a:rPr lang="en-GB" sz="1200" baseline="30000" dirty="0">
                <a:solidFill>
                  <a:srgbClr val="000000"/>
                </a:solidFill>
                <a:latin typeface="Verdana" panose="020B0604030504040204" pitchFamily="34" charset="0"/>
              </a:rPr>
              <a:t>9</a:t>
            </a:r>
            <a:endParaRPr lang="en-US" sz="1200" dirty="0"/>
          </a:p>
          <a:p>
            <a:pPr marL="171450" indent="-171450">
              <a:spcBef>
                <a:spcPts val="1000"/>
              </a:spcBef>
              <a:buFont typeface="Arial" panose="020B0604020202020204" pitchFamily="34" charset="0"/>
              <a:buChar char="•"/>
            </a:pPr>
            <a:r>
              <a:rPr lang="en-US" sz="1200" dirty="0"/>
              <a:t>Beyond gaming, the ‘Cybersurvey by Internet Matters’ revealed a further risk of hacking online, with around 2 in 10 children surveyed revealing they have had their social media account hacked and they have believed something that turned out to be a scam.</a:t>
            </a:r>
            <a:r>
              <a:rPr lang="en-GB" sz="1200" kern="1200" baseline="30000" dirty="0">
                <a:solidFill>
                  <a:srgbClr val="000000"/>
                </a:solidFill>
                <a:effectLst/>
                <a:ea typeface="Verdana" panose="020B0604030504040204" pitchFamily="34" charset="0"/>
              </a:rPr>
              <a:t> 17</a:t>
            </a:r>
            <a:br>
              <a:rPr lang="en-US" sz="1200" dirty="0"/>
            </a:br>
            <a:br>
              <a:rPr lang="en-US" sz="1200" dirty="0"/>
            </a:br>
            <a:br>
              <a:rPr lang="en-US" sz="1200" dirty="0"/>
            </a:br>
            <a:br>
              <a:rPr lang="en-US" sz="1200" dirty="0"/>
            </a:br>
            <a:br>
              <a:rPr lang="en-GB" sz="1200" dirty="0">
                <a:solidFill>
                  <a:schemeClr val="tx1"/>
                </a:solidFill>
                <a:latin typeface="Calibri" panose="020F0502020204030204" pitchFamily="34" charset="0"/>
                <a:cs typeface="Times New Roman" panose="02020603050405020304" pitchFamily="18" charset="0"/>
              </a:rPr>
            </a:br>
            <a:endParaRPr lang="en-GB" sz="1200" dirty="0"/>
          </a:p>
        </p:txBody>
      </p:sp>
      <p:sp>
        <p:nvSpPr>
          <p:cNvPr id="5" name="Content Placeholder 2">
            <a:extLst>
              <a:ext uri="{FF2B5EF4-FFF2-40B4-BE49-F238E27FC236}">
                <a16:creationId xmlns:a16="http://schemas.microsoft.com/office/drawing/2014/main" id="{A593B793-3553-4CD7-8DF2-65CE7402040B}"/>
              </a:ext>
            </a:extLst>
          </p:cNvPr>
          <p:cNvSpPr txBox="1">
            <a:spLocks/>
          </p:cNvSpPr>
          <p:nvPr/>
        </p:nvSpPr>
        <p:spPr>
          <a:xfrm>
            <a:off x="4495424" y="1172668"/>
            <a:ext cx="4344419" cy="5199446"/>
          </a:xfrm>
          <a:prstGeom prst="rect">
            <a:avLst/>
          </a:prstGeom>
        </p:spPr>
        <p:txBody>
          <a:bodyPr vert="horz" lIns="91440" tIns="45720" rIns="91440" bIns="45720" rtlCol="0">
            <a:no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US" sz="1200" dirty="0"/>
              <a:t>One research paper reported on a study of over 11,000 children aged 14-15 in the UK, whereby one in ten experience cyberbullying by phone or mobile.</a:t>
            </a:r>
            <a:r>
              <a:rPr lang="en-GB" sz="1200" kern="1200" baseline="30000" dirty="0">
                <a:solidFill>
                  <a:srgbClr val="000000"/>
                </a:solidFill>
                <a:effectLst/>
                <a:ea typeface="Verdana" panose="020B0604030504040204" pitchFamily="34" charset="0"/>
              </a:rPr>
              <a:t> 7</a:t>
            </a:r>
            <a:r>
              <a:rPr lang="en-US" sz="1200" dirty="0"/>
              <a:t> Whilst a multi-country study found that, in almost all the countries, less than 10% of the children are bullied online.</a:t>
            </a:r>
            <a:r>
              <a:rPr lang="en-GB" sz="1200" kern="1200" baseline="30000" dirty="0">
                <a:solidFill>
                  <a:srgbClr val="000000"/>
                </a:solidFill>
                <a:effectLst/>
                <a:ea typeface="Verdana" panose="020B0604030504040204" pitchFamily="34" charset="0"/>
              </a:rPr>
              <a:t> 18</a:t>
            </a:r>
            <a:endParaRPr lang="en-US" sz="1200" dirty="0"/>
          </a:p>
          <a:p>
            <a:pPr marL="171450" indent="-171450">
              <a:spcBef>
                <a:spcPts val="1000"/>
              </a:spcBef>
              <a:buFont typeface="Arial" panose="020B0604020202020204" pitchFamily="34" charset="0"/>
              <a:buChar char="•"/>
            </a:pPr>
            <a:r>
              <a:rPr lang="en-US" sz="1200" dirty="0"/>
              <a:t>A further study looked at research conducted by the UK Safer Internet Centre on 8–17 year old children, which found that 2 in 10 say someone has posted an image to bully them. One in three report a partner sharing their personal images widely without their consent, with this much more frequently reported in girls. 32% of the sample report that their partner has subsequently shared images more widely without their consent, with this again being much more frequent in girls (41% compared with 13% of boys respectively).</a:t>
            </a:r>
            <a:r>
              <a:rPr lang="en-GB" sz="1200" kern="1200" baseline="30000" dirty="0">
                <a:solidFill>
                  <a:srgbClr val="000000"/>
                </a:solidFill>
                <a:effectLst/>
                <a:ea typeface="Verdana" panose="020B0604030504040204" pitchFamily="34" charset="0"/>
              </a:rPr>
              <a:t> 7</a:t>
            </a:r>
            <a:endParaRPr lang="en-US" sz="1200" b="1" dirty="0">
              <a:solidFill>
                <a:schemeClr val="tx1"/>
              </a:solidFill>
            </a:endParaRPr>
          </a:p>
          <a:p>
            <a:pPr marL="171450" indent="-171450">
              <a:spcBef>
                <a:spcPts val="1000"/>
              </a:spcBef>
              <a:buFont typeface="Arial" panose="020B0604020202020204" pitchFamily="34" charset="0"/>
              <a:buChar char="•"/>
            </a:pPr>
            <a:r>
              <a:rPr lang="en-US" sz="1200" dirty="0"/>
              <a:t>These findings are echoed in another report, where almost 2 in 10 children who admit to sharing nude images, are pressured or blackmailed into it, with around 17% saying their photos are shared further without their consent. Of those respondents sharing nude images, less than one third say they follow the online safety advice they were taught, which is a cause for concern.</a:t>
            </a:r>
            <a:r>
              <a:rPr lang="en-GB" sz="1200" kern="1200" baseline="30000" dirty="0">
                <a:solidFill>
                  <a:srgbClr val="000000"/>
                </a:solidFill>
                <a:effectLst/>
                <a:ea typeface="Verdana" panose="020B0604030504040204" pitchFamily="34" charset="0"/>
              </a:rPr>
              <a:t> 17</a:t>
            </a:r>
            <a:br>
              <a:rPr lang="en-GB" sz="1200" dirty="0">
                <a:solidFill>
                  <a:schemeClr val="tx1"/>
                </a:solidFill>
                <a:latin typeface="Calibri" panose="020F0502020204030204" pitchFamily="34" charset="0"/>
                <a:cs typeface="Times New Roman" panose="02020603050405020304" pitchFamily="18" charset="0"/>
              </a:rPr>
            </a:br>
            <a:endParaRPr lang="en-GB" sz="1200" dirty="0"/>
          </a:p>
        </p:txBody>
      </p:sp>
      <p:sp>
        <p:nvSpPr>
          <p:cNvPr id="6" name="Footer Placeholder 4">
            <a:extLst>
              <a:ext uri="{FF2B5EF4-FFF2-40B4-BE49-F238E27FC236}">
                <a16:creationId xmlns:a16="http://schemas.microsoft.com/office/drawing/2014/main" id="{BC03100D-45D8-4FE5-9E9B-0FE32C6AB631}"/>
              </a:ext>
            </a:extLst>
          </p:cNvPr>
          <p:cNvSpPr>
            <a:spLocks noGrp="1"/>
          </p:cNvSpPr>
          <p:nvPr>
            <p:ph type="ftr" sz="quarter" idx="11"/>
          </p:nvPr>
        </p:nvSpPr>
        <p:spPr>
          <a:xfrm>
            <a:off x="178143" y="6472305"/>
            <a:ext cx="8634561" cy="501649"/>
          </a:xfrm>
        </p:spPr>
        <p:txBody>
          <a:bodyPr/>
          <a:lstStyle/>
          <a:p>
            <a:r>
              <a:rPr lang="en-US" sz="700"/>
              <a:t>3. An Internet Young People Can Trust. 4. Gaming The System  7. Children’s online activities, risks and safety literature. 9. Children’s Online Behaviours: Issues of Risks and Trust. 17. In Their Own Words, The Digital Lives of Children. 18. EU Kids Online 2020</a:t>
            </a:r>
          </a:p>
          <a:p>
            <a:endParaRPr lang="en-US" sz="700"/>
          </a:p>
        </p:txBody>
      </p:sp>
    </p:spTree>
    <p:extLst>
      <p:ext uri="{BB962C8B-B14F-4D97-AF65-F5344CB8AC3E}">
        <p14:creationId xmlns:p14="http://schemas.microsoft.com/office/powerpoint/2010/main" val="31555752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35167FC-F041-4E62-92B7-E98D50940283}"/>
              </a:ext>
            </a:extLst>
          </p:cNvPr>
          <p:cNvSpPr/>
          <p:nvPr/>
        </p:nvSpPr>
        <p:spPr>
          <a:xfrm>
            <a:off x="0" y="0"/>
            <a:ext cx="9144000" cy="51473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271991" y="5147353"/>
            <a:ext cx="8575597" cy="1188829"/>
          </a:xfrm>
        </p:spPr>
        <p:txBody>
          <a:bodyPr/>
          <a:lstStyle/>
          <a:p>
            <a:r>
              <a:rPr lang="en-GB" dirty="0">
                <a:solidFill>
                  <a:schemeClr val="bg1"/>
                </a:solidFill>
              </a:rPr>
              <a:t>Conclusion &amp; Further Research</a:t>
            </a:r>
          </a:p>
        </p:txBody>
      </p:sp>
      <p:sp>
        <p:nvSpPr>
          <p:cNvPr id="6" name="Content Placeholder 2">
            <a:extLst>
              <a:ext uri="{FF2B5EF4-FFF2-40B4-BE49-F238E27FC236}">
                <a16:creationId xmlns:a16="http://schemas.microsoft.com/office/drawing/2014/main" id="{2E34E4EC-82C8-443E-8B5C-3BBCCF368D0E}"/>
              </a:ext>
            </a:extLst>
          </p:cNvPr>
          <p:cNvSpPr txBox="1">
            <a:spLocks/>
          </p:cNvSpPr>
          <p:nvPr/>
        </p:nvSpPr>
        <p:spPr>
          <a:xfrm>
            <a:off x="86666" y="45504"/>
            <a:ext cx="4599634" cy="5517931"/>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1000"/>
              </a:spcBef>
              <a:buNone/>
            </a:pPr>
            <a:r>
              <a:rPr lang="en-GB" sz="1200" b="1" dirty="0"/>
              <a:t>Conclusion:</a:t>
            </a:r>
          </a:p>
          <a:p>
            <a:pPr>
              <a:spcBef>
                <a:spcPts val="1000"/>
              </a:spcBef>
            </a:pPr>
            <a:r>
              <a:rPr lang="en-GB" sz="1200" dirty="0"/>
              <a:t>We have found a wealth of research that reveals the varying levels of understanding around the different ways data is collected and used across ages.</a:t>
            </a:r>
          </a:p>
          <a:p>
            <a:pPr>
              <a:spcBef>
                <a:spcPts val="1000"/>
              </a:spcBef>
            </a:pPr>
            <a:r>
              <a:rPr lang="en-GB" sz="1200" dirty="0"/>
              <a:t>It appears that with age comes a greater understanding of the purposes of data collection, however there remain clear gaps in awareness around topics such as, how indirect data is collected and who to turn to, to report problems online.</a:t>
            </a:r>
          </a:p>
          <a:p>
            <a:pPr>
              <a:spcBef>
                <a:spcPts val="1000"/>
              </a:spcBef>
            </a:pPr>
            <a:r>
              <a:rPr lang="en-GB" sz="1200" dirty="0"/>
              <a:t>In terms of concerns, research has identified worries around data misuse, scams and cyberbullying. However, more evidence is needed around the harm associated with these.</a:t>
            </a:r>
          </a:p>
          <a:p>
            <a:pPr>
              <a:spcBef>
                <a:spcPts val="1000"/>
              </a:spcBef>
            </a:pPr>
            <a:r>
              <a:rPr lang="en-GB" sz="1200" dirty="0"/>
              <a:t>There appears to be a gap in the understanding of how a child's digital footprint can affect them in later life. </a:t>
            </a:r>
          </a:p>
          <a:p>
            <a:pPr>
              <a:spcBef>
                <a:spcPts val="1000"/>
              </a:spcBef>
            </a:pPr>
            <a:r>
              <a:rPr lang="en-GB" sz="1200" dirty="0"/>
              <a:t>Children appear to weigh up the consequences of data disclosure and/or unexpected use, with the benefits of being able to use a site or platform.  In many cases, because they have often opted not to read the T&amp;Cs, they don’t understand how the data will be used and choose instead, to focus on the positives of using the site. </a:t>
            </a:r>
          </a:p>
        </p:txBody>
      </p:sp>
      <p:sp>
        <p:nvSpPr>
          <p:cNvPr id="7" name="Content Placeholder 2">
            <a:extLst>
              <a:ext uri="{FF2B5EF4-FFF2-40B4-BE49-F238E27FC236}">
                <a16:creationId xmlns:a16="http://schemas.microsoft.com/office/drawing/2014/main" id="{A87B1426-F662-4244-9A55-FF8001057FED}"/>
              </a:ext>
            </a:extLst>
          </p:cNvPr>
          <p:cNvSpPr txBox="1">
            <a:spLocks/>
          </p:cNvSpPr>
          <p:nvPr/>
        </p:nvSpPr>
        <p:spPr>
          <a:xfrm>
            <a:off x="4559790" y="45504"/>
            <a:ext cx="4584210" cy="5517931"/>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200" b="1" dirty="0">
                <a:solidFill>
                  <a:schemeClr val="tx2"/>
                </a:solidFill>
              </a:rPr>
              <a:t>Further research is needed around:</a:t>
            </a:r>
          </a:p>
          <a:p>
            <a:pPr marL="285750" indent="-285750">
              <a:spcBef>
                <a:spcPts val="1000"/>
              </a:spcBef>
              <a:buFont typeface="Arial" panose="020B0604020202020204" pitchFamily="34" charset="0"/>
              <a:buChar char="•"/>
            </a:pPr>
            <a:r>
              <a:rPr lang="en-US" sz="1200" dirty="0">
                <a:solidFill>
                  <a:schemeClr val="tx2"/>
                </a:solidFill>
              </a:rPr>
              <a:t>The effects of how periods of transition in a child’s life (i.e. moving from primary to secondary school) can affect their attitudes to their data being collected and used.</a:t>
            </a:r>
          </a:p>
          <a:p>
            <a:pPr marL="285750" indent="-285750">
              <a:spcBef>
                <a:spcPts val="1000"/>
              </a:spcBef>
              <a:buFont typeface="Arial" panose="020B0604020202020204" pitchFamily="34" charset="0"/>
              <a:buChar char="•"/>
            </a:pPr>
            <a:r>
              <a:rPr lang="en-US" sz="1200" dirty="0">
                <a:solidFill>
                  <a:schemeClr val="tx2"/>
                </a:solidFill>
              </a:rPr>
              <a:t>There is currently a lot of research regarding the harm of bullying but more evidence is needed on data driven harm.</a:t>
            </a:r>
          </a:p>
          <a:p>
            <a:pPr marL="285750" indent="-285750">
              <a:spcBef>
                <a:spcPts val="1000"/>
              </a:spcBef>
              <a:buFont typeface="Arial" panose="020B0604020202020204" pitchFamily="34" charset="0"/>
              <a:buChar char="•"/>
            </a:pPr>
            <a:r>
              <a:rPr lang="en-US" sz="1200" dirty="0">
                <a:solidFill>
                  <a:schemeClr val="tx2"/>
                </a:solidFill>
              </a:rPr>
              <a:t>Across different ages, there needs to be a closer look at children’s understanding of how commercial organisations are using their data – in order to understand what </a:t>
            </a:r>
            <a:r>
              <a:rPr lang="en-US" sz="1200" dirty="0"/>
              <a:t>needs to be taught. </a:t>
            </a:r>
          </a:p>
          <a:p>
            <a:pPr marL="285750" indent="-285750">
              <a:spcBef>
                <a:spcPts val="1000"/>
              </a:spcBef>
              <a:buFont typeface="Arial" panose="020B0604020202020204" pitchFamily="34" charset="0"/>
              <a:buChar char="•"/>
            </a:pPr>
            <a:r>
              <a:rPr lang="en-US" sz="1200" dirty="0"/>
              <a:t>There are few research papers which examine the different types of misleading information and the risks of each of those, to children.</a:t>
            </a:r>
          </a:p>
          <a:p>
            <a:pPr marL="285750" indent="-285750">
              <a:spcBef>
                <a:spcPts val="1000"/>
              </a:spcBef>
              <a:buFont typeface="Arial" panose="020B0604020202020204" pitchFamily="34" charset="0"/>
              <a:buChar char="•"/>
            </a:pPr>
            <a:r>
              <a:rPr lang="en-US" sz="1200" dirty="0"/>
              <a:t>A deeper dive into how different SEG backgrounds feel about data collection and what influences this.</a:t>
            </a:r>
          </a:p>
        </p:txBody>
      </p:sp>
    </p:spTree>
    <p:extLst>
      <p:ext uri="{BB962C8B-B14F-4D97-AF65-F5344CB8AC3E}">
        <p14:creationId xmlns:p14="http://schemas.microsoft.com/office/powerpoint/2010/main" val="64154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8452" y="374158"/>
            <a:ext cx="5375197" cy="3866964"/>
          </a:xfrm>
        </p:spPr>
        <p:txBody>
          <a:bodyPr/>
          <a:lstStyle/>
          <a:p>
            <a:r>
              <a:rPr lang="en-US"/>
              <a:t>Appendix</a:t>
            </a:r>
            <a:br>
              <a:rPr lang="en-US"/>
            </a:br>
            <a:endParaRPr lang="en-GB"/>
          </a:p>
        </p:txBody>
      </p:sp>
    </p:spTree>
    <p:extLst>
      <p:ext uri="{BB962C8B-B14F-4D97-AF65-F5344CB8AC3E}">
        <p14:creationId xmlns:p14="http://schemas.microsoft.com/office/powerpoint/2010/main" val="25673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p:txBody>
          <a:bodyPr/>
          <a:lstStyle/>
          <a:p>
            <a:pPr algn="ctr"/>
            <a:r>
              <a:rPr lang="da-DK"/>
              <a:t>References</a:t>
            </a:r>
            <a:endParaRPr lang="en-GB"/>
          </a:p>
        </p:txBody>
      </p:sp>
      <p:sp>
        <p:nvSpPr>
          <p:cNvPr id="2" name="TextBox 1">
            <a:extLst>
              <a:ext uri="{FF2B5EF4-FFF2-40B4-BE49-F238E27FC236}">
                <a16:creationId xmlns:a16="http://schemas.microsoft.com/office/drawing/2014/main" id="{53338458-818F-4054-8ED6-053FFF2A3E12}"/>
              </a:ext>
            </a:extLst>
          </p:cNvPr>
          <p:cNvSpPr txBox="1"/>
          <p:nvPr/>
        </p:nvSpPr>
        <p:spPr>
          <a:xfrm>
            <a:off x="0" y="0"/>
            <a:ext cx="9072081" cy="10248960"/>
          </a:xfrm>
          <a:prstGeom prst="rect">
            <a:avLst/>
          </a:prstGeom>
          <a:noFill/>
        </p:spPr>
        <p:txBody>
          <a:bodyPr wrap="square" rtlCol="0">
            <a:spAutoFit/>
          </a:bodyPr>
          <a:lstStyle/>
          <a:p>
            <a:pPr marL="342900" indent="-342900">
              <a:buFont typeface="+mj-lt"/>
              <a:buAutoNum type="arabicPeriod"/>
            </a:pPr>
            <a:endParaRPr lang="en-US" sz="1200" dirty="0">
              <a:solidFill>
                <a:schemeClr val="tx2"/>
              </a:solidFill>
            </a:endParaRPr>
          </a:p>
          <a:p>
            <a:pPr marL="342900" indent="-342900">
              <a:buFont typeface="+mj-lt"/>
              <a:buAutoNum type="arabicPeriod"/>
            </a:pPr>
            <a:endParaRPr lang="en-US" sz="1200" dirty="0">
              <a:solidFill>
                <a:schemeClr val="tx2"/>
              </a:solidFill>
            </a:endParaRPr>
          </a:p>
          <a:p>
            <a:pPr marL="342900" indent="-342900">
              <a:buFont typeface="+mj-lt"/>
              <a:buAutoNum type="arabicPeriod"/>
            </a:pPr>
            <a:endParaRPr lang="en-US" sz="1200" dirty="0">
              <a:solidFill>
                <a:schemeClr val="tx2"/>
              </a:solidFill>
            </a:endParaRPr>
          </a:p>
          <a:p>
            <a:pPr marL="342900" indent="-342900">
              <a:buFont typeface="+mj-lt"/>
              <a:buAutoNum type="arabicPeriod"/>
            </a:pPr>
            <a:endParaRPr lang="en-US" sz="1200" dirty="0">
              <a:solidFill>
                <a:schemeClr val="tx2"/>
              </a:solidFill>
            </a:endParaRPr>
          </a:p>
          <a:p>
            <a:pPr marL="342900" indent="-342900">
              <a:buFont typeface="+mj-lt"/>
              <a:buAutoNum type="arabicPeriod"/>
            </a:pPr>
            <a:r>
              <a:rPr lang="en-US" sz="1200" dirty="0">
                <a:solidFill>
                  <a:schemeClr val="tx2"/>
                </a:solidFill>
              </a:rPr>
              <a:t>Access Denied, </a:t>
            </a:r>
            <a:r>
              <a:rPr lang="en-GB" sz="1200" dirty="0">
                <a:solidFill>
                  <a:schemeClr val="tx2"/>
                </a:solidFill>
              </a:rPr>
              <a:t>Children’s Commissioner, December 2020</a:t>
            </a:r>
            <a:endParaRPr lang="en-US" sz="1200" dirty="0">
              <a:solidFill>
                <a:schemeClr val="tx2"/>
              </a:solidFill>
            </a:endParaRPr>
          </a:p>
          <a:p>
            <a:pPr marL="342900" indent="-342900">
              <a:buFont typeface="+mj-lt"/>
              <a:buAutoNum type="arabicPeriod"/>
            </a:pPr>
            <a:r>
              <a:rPr lang="en-US" sz="1200" dirty="0">
                <a:solidFill>
                  <a:schemeClr val="tx2"/>
                </a:solidFill>
              </a:rPr>
              <a:t>Children and Parents: Media Use and Attitudes Report, </a:t>
            </a:r>
            <a:r>
              <a:rPr lang="en-US" sz="1200" dirty="0" err="1">
                <a:solidFill>
                  <a:schemeClr val="tx2"/>
                </a:solidFill>
              </a:rPr>
              <a:t>Ofcom</a:t>
            </a:r>
            <a:r>
              <a:rPr lang="en-US" sz="1200" dirty="0">
                <a:solidFill>
                  <a:schemeClr val="tx2"/>
                </a:solidFill>
              </a:rPr>
              <a:t>, 2019</a:t>
            </a:r>
          </a:p>
          <a:p>
            <a:pPr marL="342900" indent="-342900">
              <a:buFont typeface="+mj-lt"/>
              <a:buAutoNum type="arabicPeriod"/>
            </a:pPr>
            <a:r>
              <a:rPr lang="en-US" sz="1200" dirty="0">
                <a:solidFill>
                  <a:schemeClr val="tx2"/>
                </a:solidFill>
              </a:rPr>
              <a:t>An Internet Young People Can Trust, </a:t>
            </a:r>
            <a:r>
              <a:rPr lang="en-GB" sz="1200" dirty="0">
                <a:solidFill>
                  <a:schemeClr val="tx2"/>
                </a:solidFill>
              </a:rPr>
              <a:t>UK Safer Internet Centre, 2021</a:t>
            </a:r>
          </a:p>
          <a:p>
            <a:pPr marL="342900" indent="-342900">
              <a:buFont typeface="+mj-lt"/>
              <a:buAutoNum type="arabicPeriod"/>
            </a:pPr>
            <a:r>
              <a:rPr lang="en-GB" sz="1200" dirty="0">
                <a:solidFill>
                  <a:schemeClr val="tx2"/>
                </a:solidFill>
              </a:rPr>
              <a:t>Gaming the System, Children’s Commissioner for England, 2019</a:t>
            </a:r>
          </a:p>
          <a:p>
            <a:pPr marL="342900" indent="-342900">
              <a:buFont typeface="+mj-lt"/>
              <a:buAutoNum type="arabicPeriod"/>
            </a:pPr>
            <a:r>
              <a:rPr lang="en-US" sz="1200" dirty="0">
                <a:solidFill>
                  <a:schemeClr val="tx2"/>
                </a:solidFill>
              </a:rPr>
              <a:t>Who Knows What About Me? </a:t>
            </a:r>
            <a:r>
              <a:rPr lang="en-GB" sz="1200" dirty="0">
                <a:solidFill>
                  <a:schemeClr val="tx2"/>
                </a:solidFill>
              </a:rPr>
              <a:t>Children’s Commissioner for England, 2018</a:t>
            </a:r>
          </a:p>
          <a:p>
            <a:pPr marL="342900" indent="-342900">
              <a:buFont typeface="+mj-lt"/>
              <a:buAutoNum type="arabicPeriod"/>
            </a:pPr>
            <a:r>
              <a:rPr lang="en-US" sz="1200" dirty="0">
                <a:solidFill>
                  <a:schemeClr val="tx2"/>
                </a:solidFill>
              </a:rPr>
              <a:t>Children’s data and privacy online: Growing up in a digital age, </a:t>
            </a:r>
            <a:r>
              <a:rPr lang="en-GB" sz="1200" dirty="0">
                <a:solidFill>
                  <a:schemeClr val="tx2"/>
                </a:solidFill>
              </a:rPr>
              <a:t>Livingstone, </a:t>
            </a:r>
            <a:r>
              <a:rPr lang="en-GB" sz="1200" dirty="0" err="1">
                <a:solidFill>
                  <a:schemeClr val="tx2"/>
                </a:solidFill>
              </a:rPr>
              <a:t>Stoilova</a:t>
            </a:r>
            <a:r>
              <a:rPr lang="en-GB" sz="1200" dirty="0">
                <a:solidFill>
                  <a:schemeClr val="tx2"/>
                </a:solidFill>
              </a:rPr>
              <a:t>, </a:t>
            </a:r>
            <a:r>
              <a:rPr lang="en-GB" sz="1200" dirty="0" err="1">
                <a:solidFill>
                  <a:schemeClr val="tx2"/>
                </a:solidFill>
              </a:rPr>
              <a:t>Nandagiri</a:t>
            </a:r>
            <a:r>
              <a:rPr lang="en-GB" sz="1200" dirty="0">
                <a:solidFill>
                  <a:schemeClr val="tx2"/>
                </a:solidFill>
              </a:rPr>
              <a:t>, 2018</a:t>
            </a:r>
          </a:p>
          <a:p>
            <a:pPr marL="342900" indent="-342900">
              <a:buFont typeface="+mj-lt"/>
              <a:buAutoNum type="arabicPeriod"/>
            </a:pPr>
            <a:r>
              <a:rPr lang="en-US" sz="1200" dirty="0">
                <a:solidFill>
                  <a:schemeClr val="tx2"/>
                </a:solidFill>
              </a:rPr>
              <a:t>Children’s online activities, risks and safety literature, </a:t>
            </a:r>
            <a:r>
              <a:rPr lang="en-GB" sz="1200" dirty="0">
                <a:solidFill>
                  <a:schemeClr val="tx2"/>
                </a:solidFill>
              </a:rPr>
              <a:t>Livingstone, Davidson, Bryce, 2017</a:t>
            </a:r>
          </a:p>
          <a:p>
            <a:pPr marL="342900" indent="-342900">
              <a:buFont typeface="+mj-lt"/>
              <a:buAutoNum type="arabicPeriod"/>
            </a:pPr>
            <a:r>
              <a:rPr lang="en-US" sz="1200" dirty="0">
                <a:solidFill>
                  <a:schemeClr val="tx2"/>
                </a:solidFill>
              </a:rPr>
              <a:t>Towards a better digital future</a:t>
            </a:r>
            <a:r>
              <a:rPr lang="en-GB" sz="1200" dirty="0">
                <a:solidFill>
                  <a:schemeClr val="tx2"/>
                </a:solidFill>
              </a:rPr>
              <a:t>, Revealing Reality, Information Commissioner’s Office, 2019</a:t>
            </a:r>
          </a:p>
          <a:p>
            <a:pPr marL="342900" indent="-342900">
              <a:buFont typeface="+mj-lt"/>
              <a:buAutoNum type="arabicPeriod"/>
            </a:pPr>
            <a:r>
              <a:rPr lang="en-US" sz="1200" dirty="0">
                <a:solidFill>
                  <a:schemeClr val="tx2"/>
                </a:solidFill>
              </a:rPr>
              <a:t>Children’s online </a:t>
            </a:r>
            <a:r>
              <a:rPr lang="en-US" sz="1200" dirty="0" err="1">
                <a:solidFill>
                  <a:schemeClr val="tx2"/>
                </a:solidFill>
              </a:rPr>
              <a:t>behaviour</a:t>
            </a:r>
            <a:r>
              <a:rPr lang="en-US" sz="1200" dirty="0">
                <a:solidFill>
                  <a:schemeClr val="tx2"/>
                </a:solidFill>
              </a:rPr>
              <a:t>: issues of risk and trust, </a:t>
            </a:r>
            <a:r>
              <a:rPr lang="en-US" sz="1200" dirty="0" err="1">
                <a:solidFill>
                  <a:schemeClr val="tx2"/>
                </a:solidFill>
              </a:rPr>
              <a:t>Ofcom</a:t>
            </a:r>
            <a:r>
              <a:rPr lang="en-US" sz="1200" dirty="0">
                <a:solidFill>
                  <a:schemeClr val="tx2"/>
                </a:solidFill>
              </a:rPr>
              <a:t>, 2014</a:t>
            </a:r>
          </a:p>
          <a:p>
            <a:pPr marL="342900" indent="-342900">
              <a:buFont typeface="+mj-lt"/>
              <a:buAutoNum type="arabicPeriod"/>
            </a:pPr>
            <a:r>
              <a:rPr lang="en-US" sz="1200" dirty="0">
                <a:solidFill>
                  <a:schemeClr val="tx2"/>
                </a:solidFill>
              </a:rPr>
              <a:t>Child Privacy in the Age of Web 2.0 and 3.0: Challenges and opportunities for policy, UNICEF, 2017</a:t>
            </a:r>
          </a:p>
          <a:p>
            <a:pPr marL="342900" indent="-342900">
              <a:buFont typeface="+mj-lt"/>
              <a:buAutoNum type="arabicPeriod"/>
            </a:pPr>
            <a:r>
              <a:rPr lang="en-GB" sz="1200" dirty="0">
                <a:solidFill>
                  <a:schemeClr val="tx2"/>
                </a:solidFill>
              </a:rPr>
              <a:t>Keeping Children Safe Online</a:t>
            </a:r>
            <a:r>
              <a:rPr lang="en-US" sz="1200" dirty="0">
                <a:solidFill>
                  <a:schemeClr val="tx2"/>
                </a:solidFill>
              </a:rPr>
              <a:t>, Green, Wilkins, </a:t>
            </a:r>
            <a:r>
              <a:rPr lang="en-US" sz="1200" dirty="0" err="1">
                <a:solidFill>
                  <a:schemeClr val="tx2"/>
                </a:solidFill>
              </a:rPr>
              <a:t>Wyld</a:t>
            </a:r>
            <a:r>
              <a:rPr lang="en-US" sz="1200" dirty="0">
                <a:solidFill>
                  <a:schemeClr val="tx2"/>
                </a:solidFill>
              </a:rPr>
              <a:t>, 2019</a:t>
            </a:r>
          </a:p>
          <a:p>
            <a:pPr marL="342900" indent="-342900">
              <a:buFont typeface="+mj-lt"/>
              <a:buAutoNum type="arabicPeriod"/>
            </a:pPr>
            <a:r>
              <a:rPr lang="en-US" sz="1200" dirty="0">
                <a:solidFill>
                  <a:schemeClr val="tx2"/>
                </a:solidFill>
              </a:rPr>
              <a:t>Toys that Listen: A Study of Parents, Children and Internet-Connected Toys. </a:t>
            </a:r>
            <a:r>
              <a:rPr lang="en-GB" sz="1200" dirty="0">
                <a:solidFill>
                  <a:schemeClr val="tx2"/>
                </a:solidFill>
              </a:rPr>
              <a:t>McReynolds</a:t>
            </a:r>
            <a:r>
              <a:rPr lang="en-US" sz="1200" dirty="0">
                <a:solidFill>
                  <a:schemeClr val="tx2"/>
                </a:solidFill>
              </a:rPr>
              <a:t>, Hubbard, Lau et al, 2017</a:t>
            </a:r>
          </a:p>
          <a:p>
            <a:pPr marL="342900" indent="-342900">
              <a:buFont typeface="+mj-lt"/>
              <a:buAutoNum type="arabicPeriod"/>
            </a:pPr>
            <a:r>
              <a:rPr lang="en-US" sz="1200" dirty="0">
                <a:solidFill>
                  <a:schemeClr val="tx2"/>
                </a:solidFill>
              </a:rPr>
              <a:t>Risks and safety on the internet: the perspective of European children, Livingstone, Haddon, </a:t>
            </a:r>
            <a:r>
              <a:rPr lang="en-GB" sz="1200" dirty="0" err="1">
                <a:solidFill>
                  <a:schemeClr val="tx2"/>
                </a:solidFill>
              </a:rPr>
              <a:t>Görzig</a:t>
            </a:r>
            <a:r>
              <a:rPr lang="en-US" sz="1200" dirty="0">
                <a:solidFill>
                  <a:schemeClr val="tx2"/>
                </a:solidFill>
              </a:rPr>
              <a:t>, </a:t>
            </a:r>
            <a:r>
              <a:rPr lang="en-GB" sz="1200" dirty="0" err="1">
                <a:solidFill>
                  <a:schemeClr val="tx2"/>
                </a:solidFill>
              </a:rPr>
              <a:t>Ólafsson</a:t>
            </a:r>
            <a:r>
              <a:rPr lang="en-US" sz="1200" dirty="0">
                <a:solidFill>
                  <a:schemeClr val="tx2"/>
                </a:solidFill>
              </a:rPr>
              <a:t>, 2011</a:t>
            </a:r>
          </a:p>
          <a:p>
            <a:pPr marL="342900" indent="-342900">
              <a:buFont typeface="+mj-lt"/>
              <a:buAutoNum type="arabicPeriod"/>
            </a:pPr>
            <a:r>
              <a:rPr lang="en-US" sz="1200" dirty="0">
                <a:solidFill>
                  <a:schemeClr val="tx2"/>
                </a:solidFill>
              </a:rPr>
              <a:t>Children’s Media Lives - Wave 6</a:t>
            </a:r>
            <a:r>
              <a:rPr lang="en-GB" sz="1200" dirty="0">
                <a:solidFill>
                  <a:schemeClr val="tx2"/>
                </a:solidFill>
              </a:rPr>
              <a:t>, Revealing Reality for Ofcom, 2020</a:t>
            </a:r>
          </a:p>
          <a:p>
            <a:pPr marL="342900" indent="-342900">
              <a:buFont typeface="+mj-lt"/>
              <a:buAutoNum type="arabicPeriod"/>
            </a:pPr>
            <a:r>
              <a:rPr lang="en-US" sz="1200" dirty="0">
                <a:solidFill>
                  <a:schemeClr val="tx2"/>
                </a:solidFill>
              </a:rPr>
              <a:t>UK young adults' safety awareness online – is it a ‘girl thing’? Pederson, 2013</a:t>
            </a:r>
          </a:p>
          <a:p>
            <a:pPr marL="342900" indent="-342900">
              <a:buFont typeface="+mj-lt"/>
              <a:buAutoNum type="arabicPeriod"/>
            </a:pPr>
            <a:r>
              <a:rPr lang="en-US" sz="1200" dirty="0">
                <a:solidFill>
                  <a:schemeClr val="tx2"/>
                </a:solidFill>
              </a:rPr>
              <a:t>Children and Parents: Media Use and Attitudes </a:t>
            </a:r>
            <a:r>
              <a:rPr lang="en-US" sz="1200" dirty="0" err="1">
                <a:solidFill>
                  <a:schemeClr val="tx2"/>
                </a:solidFill>
              </a:rPr>
              <a:t>Repor</a:t>
            </a:r>
            <a:r>
              <a:rPr lang="en-GB" sz="1200" dirty="0">
                <a:solidFill>
                  <a:schemeClr val="tx2"/>
                </a:solidFill>
              </a:rPr>
              <a:t>t, Ofcom, 2017</a:t>
            </a:r>
          </a:p>
          <a:p>
            <a:pPr marL="342900" indent="-342900">
              <a:buFont typeface="+mj-lt"/>
              <a:buAutoNum type="arabicPeriod"/>
            </a:pPr>
            <a:r>
              <a:rPr lang="en-US" sz="1200" dirty="0">
                <a:solidFill>
                  <a:schemeClr val="tx2"/>
                </a:solidFill>
              </a:rPr>
              <a:t>In Their Own </a:t>
            </a:r>
            <a:r>
              <a:rPr lang="en-US" sz="1200" dirty="0" err="1">
                <a:solidFill>
                  <a:schemeClr val="tx2"/>
                </a:solidFill>
              </a:rPr>
              <a:t>Words:The</a:t>
            </a:r>
            <a:r>
              <a:rPr lang="en-US" sz="1200" dirty="0">
                <a:solidFill>
                  <a:schemeClr val="tx2"/>
                </a:solidFill>
              </a:rPr>
              <a:t> Digital Lives of Schoolchildren, Katz &amp; </a:t>
            </a:r>
            <a:r>
              <a:rPr lang="en-GB" sz="1200" dirty="0">
                <a:solidFill>
                  <a:schemeClr val="tx2"/>
                </a:solidFill>
              </a:rPr>
              <a:t>El </a:t>
            </a:r>
            <a:r>
              <a:rPr lang="en-GB" sz="1200" dirty="0" err="1">
                <a:solidFill>
                  <a:schemeClr val="tx2"/>
                </a:solidFill>
              </a:rPr>
              <a:t>Asam</a:t>
            </a:r>
            <a:r>
              <a:rPr lang="en-GB" sz="1200" dirty="0">
                <a:solidFill>
                  <a:schemeClr val="tx2"/>
                </a:solidFill>
              </a:rPr>
              <a:t>, 2019</a:t>
            </a:r>
          </a:p>
          <a:p>
            <a:pPr marL="342900" indent="-342900">
              <a:buFont typeface="+mj-lt"/>
              <a:buAutoNum type="arabicPeriod"/>
            </a:pPr>
            <a:r>
              <a:rPr lang="en-GB" sz="1200" dirty="0">
                <a:solidFill>
                  <a:schemeClr val="tx2"/>
                </a:solidFill>
              </a:rPr>
              <a:t>EU Kids Online 2020: Survey results from 19 countries, </a:t>
            </a:r>
            <a:r>
              <a:rPr lang="en-GB" sz="1200" dirty="0" err="1">
                <a:solidFill>
                  <a:schemeClr val="tx2"/>
                </a:solidFill>
              </a:rPr>
              <a:t>Smahel</a:t>
            </a:r>
            <a:r>
              <a:rPr lang="en-GB" sz="1200" dirty="0">
                <a:solidFill>
                  <a:schemeClr val="tx2"/>
                </a:solidFill>
              </a:rPr>
              <a:t>, </a:t>
            </a:r>
            <a:r>
              <a:rPr lang="en-GB" sz="1200" dirty="0" err="1">
                <a:solidFill>
                  <a:schemeClr val="tx2"/>
                </a:solidFill>
              </a:rPr>
              <a:t>Machackova</a:t>
            </a:r>
            <a:r>
              <a:rPr lang="en-GB" sz="1200" dirty="0">
                <a:solidFill>
                  <a:schemeClr val="tx2"/>
                </a:solidFill>
              </a:rPr>
              <a:t>, </a:t>
            </a:r>
            <a:r>
              <a:rPr lang="en-GB" sz="1200" dirty="0" err="1">
                <a:solidFill>
                  <a:schemeClr val="tx2"/>
                </a:solidFill>
              </a:rPr>
              <a:t>Mascheroni</a:t>
            </a:r>
            <a:r>
              <a:rPr lang="en-GB" sz="1200" dirty="0">
                <a:solidFill>
                  <a:schemeClr val="tx2"/>
                </a:solidFill>
              </a:rPr>
              <a:t>, </a:t>
            </a:r>
            <a:r>
              <a:rPr lang="en-GB" sz="1200" dirty="0" err="1">
                <a:solidFill>
                  <a:schemeClr val="tx2"/>
                </a:solidFill>
              </a:rPr>
              <a:t>Dedkova</a:t>
            </a:r>
            <a:r>
              <a:rPr lang="en-GB" sz="1200" dirty="0">
                <a:solidFill>
                  <a:schemeClr val="tx2"/>
                </a:solidFill>
              </a:rPr>
              <a:t>, </a:t>
            </a:r>
            <a:r>
              <a:rPr lang="en-GB" sz="1200" dirty="0" err="1">
                <a:solidFill>
                  <a:schemeClr val="tx2"/>
                </a:solidFill>
              </a:rPr>
              <a:t>Staksrud</a:t>
            </a:r>
            <a:r>
              <a:rPr lang="en-GB" sz="1200" dirty="0">
                <a:solidFill>
                  <a:schemeClr val="tx2"/>
                </a:solidFill>
              </a:rPr>
              <a:t>, </a:t>
            </a:r>
            <a:r>
              <a:rPr lang="en-GB" sz="1200" dirty="0" err="1">
                <a:solidFill>
                  <a:schemeClr val="tx2"/>
                </a:solidFill>
              </a:rPr>
              <a:t>Ólafsson</a:t>
            </a:r>
            <a:r>
              <a:rPr lang="en-GB" sz="1200" dirty="0">
                <a:solidFill>
                  <a:schemeClr val="tx2"/>
                </a:solidFill>
              </a:rPr>
              <a:t>, Livingstone, </a:t>
            </a:r>
            <a:r>
              <a:rPr lang="en-GB" sz="1200" dirty="0" err="1">
                <a:solidFill>
                  <a:schemeClr val="tx2"/>
                </a:solidFill>
              </a:rPr>
              <a:t>Hasebrink</a:t>
            </a:r>
            <a:r>
              <a:rPr lang="en-GB" sz="1200" dirty="0">
                <a:solidFill>
                  <a:schemeClr val="tx2"/>
                </a:solidFill>
              </a:rPr>
              <a:t>, 2020</a:t>
            </a:r>
          </a:p>
          <a:p>
            <a:pPr marL="342900" indent="-342900">
              <a:buFont typeface="+mj-lt"/>
              <a:buAutoNum type="arabicPeriod"/>
            </a:pPr>
            <a:r>
              <a:rPr lang="en-US" sz="1200" dirty="0">
                <a:solidFill>
                  <a:schemeClr val="tx2"/>
                </a:solidFill>
              </a:rPr>
              <a:t>Children and Parents: Media Use and Attitudes Report, </a:t>
            </a:r>
            <a:r>
              <a:rPr lang="en-US" sz="1200" dirty="0" err="1">
                <a:solidFill>
                  <a:schemeClr val="tx2"/>
                </a:solidFill>
              </a:rPr>
              <a:t>Ofcom</a:t>
            </a:r>
            <a:r>
              <a:rPr lang="en-US" sz="1200" dirty="0">
                <a:solidFill>
                  <a:schemeClr val="tx2"/>
                </a:solidFill>
              </a:rPr>
              <a:t>, 2020/21</a:t>
            </a:r>
          </a:p>
          <a:p>
            <a:pPr marL="342900" indent="-342900">
              <a:buFont typeface="+mj-lt"/>
              <a:buAutoNum type="arabicPeriod"/>
            </a:pPr>
            <a:endParaRPr lang="en-GB" sz="1200" dirty="0">
              <a:solidFill>
                <a:schemeClr val="tx2"/>
              </a:solidFill>
            </a:endParaRPr>
          </a:p>
          <a:p>
            <a:pPr marL="342900" indent="-342900">
              <a:buFont typeface="+mj-lt"/>
              <a:buAutoNum type="arabicPeriod"/>
            </a:pPr>
            <a:endParaRPr lang="en-GB" sz="1200" dirty="0">
              <a:solidFill>
                <a:schemeClr val="tx2"/>
              </a:solidFill>
            </a:endParaRPr>
          </a:p>
          <a:p>
            <a:pPr marL="342900" indent="-342900">
              <a:buFont typeface="+mj-lt"/>
              <a:buAutoNum type="arabicPeriod"/>
            </a:pPr>
            <a:endParaRPr lang="en-GB" dirty="0"/>
          </a:p>
          <a:p>
            <a:endParaRPr lang="en-US" dirty="0"/>
          </a:p>
          <a:p>
            <a:pPr marL="342900" indent="-342900">
              <a:buFont typeface="+mj-lt"/>
              <a:buAutoNum type="arabicPeriod"/>
            </a:pPr>
            <a:endParaRPr lang="en-GB" dirty="0"/>
          </a:p>
          <a:p>
            <a:pPr marL="342900" indent="-342900">
              <a:buFont typeface="+mj-lt"/>
              <a:buAutoNum type="arabicPeriod"/>
            </a:pPr>
            <a:endParaRPr lang="en-GB" dirty="0"/>
          </a:p>
          <a:p>
            <a:pPr marL="342900" indent="-342900">
              <a:buFont typeface="+mj-lt"/>
              <a:buAutoNum type="arabicPeriod"/>
            </a:pPr>
            <a:endParaRPr lang="en-US" dirty="0">
              <a:highlight>
                <a:srgbClr val="FFFF00"/>
              </a:highlight>
            </a:endParaRPr>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GB" dirty="0"/>
          </a:p>
          <a:p>
            <a:pPr marL="342900" indent="-342900">
              <a:buFont typeface="+mj-lt"/>
              <a:buAutoNum type="arabicPeriod"/>
            </a:pPr>
            <a:endParaRPr lang="en-GB" dirty="0"/>
          </a:p>
          <a:p>
            <a:pPr marL="342900" indent="-342900">
              <a:buFont typeface="+mj-lt"/>
              <a:buAutoNum type="arabicPeriod"/>
            </a:pPr>
            <a:endParaRPr lang="en-GB" dirty="0"/>
          </a:p>
          <a:p>
            <a:pPr marL="342900" indent="-342900">
              <a:buFont typeface="+mj-lt"/>
              <a:buAutoNum type="arabicPeriod"/>
            </a:pPr>
            <a:endParaRPr lang="en-GB" dirty="0"/>
          </a:p>
          <a:p>
            <a:pPr marL="342900" indent="-342900">
              <a:buFont typeface="+mj-lt"/>
              <a:buAutoNum type="arabicPeriod"/>
            </a:pPr>
            <a:endParaRPr lang="en-GB" dirty="0"/>
          </a:p>
          <a:p>
            <a:pPr marL="342900" indent="-342900">
              <a:buFont typeface="+mj-lt"/>
              <a:buAutoNum type="arabicPeriod"/>
            </a:pPr>
            <a:endParaRPr lang="en-GB" dirty="0"/>
          </a:p>
          <a:p>
            <a:pPr marL="342900" indent="-342900">
              <a:buFont typeface="+mj-lt"/>
              <a:buAutoNum type="arabicPeriod"/>
            </a:pPr>
            <a:endParaRPr lang="en-GB" dirty="0"/>
          </a:p>
          <a:p>
            <a:endParaRPr lang="en-GB" dirty="0"/>
          </a:p>
        </p:txBody>
      </p:sp>
    </p:spTree>
    <p:extLst>
      <p:ext uri="{BB962C8B-B14F-4D97-AF65-F5344CB8AC3E}">
        <p14:creationId xmlns:p14="http://schemas.microsoft.com/office/powerpoint/2010/main" val="3901750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49088" y="99391"/>
            <a:ext cx="5404562" cy="4141731"/>
          </a:xfrm>
        </p:spPr>
        <p:txBody>
          <a:bodyPr/>
          <a:lstStyle/>
          <a:p>
            <a:pPr>
              <a:spcBef>
                <a:spcPts val="1800"/>
              </a:spcBef>
            </a:pPr>
            <a:r>
              <a:rPr lang="en-US"/>
              <a:t>What’s Popular Online?</a:t>
            </a:r>
            <a:br>
              <a:rPr lang="en-US"/>
            </a:br>
            <a:br>
              <a:rPr lang="en-US"/>
            </a:br>
            <a:r>
              <a:rPr lang="en-US" sz="4400"/>
              <a:t>The Insights Family Findings</a:t>
            </a:r>
            <a:br>
              <a:rPr lang="en-US" sz="4000"/>
            </a:br>
            <a:br>
              <a:rPr lang="en-US"/>
            </a:br>
            <a:endParaRPr lang="en-GB"/>
          </a:p>
        </p:txBody>
      </p:sp>
      <p:sp>
        <p:nvSpPr>
          <p:cNvPr id="5" name="TextBox 4">
            <a:extLst>
              <a:ext uri="{FF2B5EF4-FFF2-40B4-BE49-F238E27FC236}">
                <a16:creationId xmlns:a16="http://schemas.microsoft.com/office/drawing/2014/main" id="{45DD6328-DEBD-4A38-99E9-1BE3DC9B285E}"/>
              </a:ext>
            </a:extLst>
          </p:cNvPr>
          <p:cNvSpPr txBox="1"/>
          <p:nvPr/>
        </p:nvSpPr>
        <p:spPr>
          <a:xfrm>
            <a:off x="149088" y="3803824"/>
            <a:ext cx="4346712" cy="600164"/>
          </a:xfrm>
          <a:prstGeom prst="rect">
            <a:avLst/>
          </a:prstGeom>
          <a:noFill/>
        </p:spPr>
        <p:txBody>
          <a:bodyPr wrap="square">
            <a:spAutoFit/>
          </a:bodyPr>
          <a:lstStyle/>
          <a:p>
            <a:r>
              <a:rPr lang="en-US" sz="1100" b="0" i="1" dirty="0">
                <a:solidFill>
                  <a:schemeClr val="accent6"/>
                </a:solidFill>
                <a:effectLst/>
                <a:latin typeface="Slack-Lato"/>
              </a:rPr>
              <a:t>The Insights Family is the global leader in kids, parents and family market research, providing the most comprehensive and dynamic market intelligence, through its Kids Insights™ and Parents Insights™ services.</a:t>
            </a:r>
            <a:endParaRPr lang="en-GB" sz="1100" i="1" dirty="0">
              <a:solidFill>
                <a:schemeClr val="accent6"/>
              </a:solidFill>
              <a:latin typeface="+mj-lt"/>
              <a:ea typeface="+mj-ea"/>
              <a:cs typeface="+mj-cs"/>
            </a:endParaRPr>
          </a:p>
        </p:txBody>
      </p:sp>
    </p:spTree>
    <p:extLst>
      <p:ext uri="{BB962C8B-B14F-4D97-AF65-F5344CB8AC3E}">
        <p14:creationId xmlns:p14="http://schemas.microsoft.com/office/powerpoint/2010/main" val="3923363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CA30-BE0E-4A16-B2CB-96118397DC5A}"/>
              </a:ext>
            </a:extLst>
          </p:cNvPr>
          <p:cNvSpPr>
            <a:spLocks noGrp="1"/>
          </p:cNvSpPr>
          <p:nvPr>
            <p:ph type="title"/>
          </p:nvPr>
        </p:nvSpPr>
        <p:spPr>
          <a:xfrm>
            <a:off x="1460664" y="2086472"/>
            <a:ext cx="6472053" cy="2685056"/>
          </a:xfrm>
        </p:spPr>
        <p:txBody>
          <a:bodyPr/>
          <a:lstStyle/>
          <a:p>
            <a:pPr algn="ctr"/>
            <a:r>
              <a:rPr lang="en-US" sz="2400" dirty="0"/>
              <a:t>Children are becoming increasingly more tech-savvy. Data shows they are frequently using apps and social media sites but with that comes concerns around privacy, hacking and trust. </a:t>
            </a:r>
            <a:endParaRPr lang="en-GB" sz="2400" dirty="0"/>
          </a:p>
        </p:txBody>
      </p:sp>
    </p:spTree>
    <p:extLst>
      <p:ext uri="{BB962C8B-B14F-4D97-AF65-F5344CB8AC3E}">
        <p14:creationId xmlns:p14="http://schemas.microsoft.com/office/powerpoint/2010/main" val="2332365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p:cNvGrpSpPr>
            <a:grpSpLocks noChangeAspect="1"/>
          </p:cNvGrpSpPr>
          <p:nvPr/>
        </p:nvGrpSpPr>
        <p:grpSpPr bwMode="auto">
          <a:xfrm flipH="1">
            <a:off x="782827" y="1609770"/>
            <a:ext cx="6600612" cy="3425825"/>
            <a:chOff x="837" y="1100"/>
            <a:chExt cx="4282" cy="2158"/>
          </a:xfrm>
        </p:grpSpPr>
        <p:sp>
          <p:nvSpPr>
            <p:cNvPr id="8" name="AutoShape 3"/>
            <p:cNvSpPr>
              <a:spLocks noChangeAspect="1" noChangeArrowheads="1" noTextEdit="1"/>
            </p:cNvSpPr>
            <p:nvPr userDrawn="1"/>
          </p:nvSpPr>
          <p:spPr bwMode="auto">
            <a:xfrm>
              <a:off x="837" y="1100"/>
              <a:ext cx="4282" cy="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 name="Freeform 5"/>
            <p:cNvSpPr>
              <a:spLocks/>
            </p:cNvSpPr>
            <p:nvPr userDrawn="1"/>
          </p:nvSpPr>
          <p:spPr bwMode="auto">
            <a:xfrm>
              <a:off x="836" y="1100"/>
              <a:ext cx="4282" cy="2157"/>
            </a:xfrm>
            <a:custGeom>
              <a:avLst/>
              <a:gdLst>
                <a:gd name="T0" fmla="*/ 0 w 3735"/>
                <a:gd name="T1" fmla="*/ 2363 h 2363"/>
                <a:gd name="T2" fmla="*/ 0 w 3735"/>
                <a:gd name="T3" fmla="*/ 287 h 2363"/>
                <a:gd name="T4" fmla="*/ 288 w 3735"/>
                <a:gd name="T5" fmla="*/ 0 h 2363"/>
                <a:gd name="T6" fmla="*/ 3447 w 3735"/>
                <a:gd name="T7" fmla="*/ 0 h 2363"/>
                <a:gd name="T8" fmla="*/ 3735 w 3735"/>
                <a:gd name="T9" fmla="*/ 287 h 2363"/>
                <a:gd name="T10" fmla="*/ 3735 w 3735"/>
                <a:gd name="T11" fmla="*/ 1808 h 2363"/>
                <a:gd name="T12" fmla="*/ 3447 w 3735"/>
                <a:gd name="T13" fmla="*/ 2095 h 2363"/>
                <a:gd name="T14" fmla="*/ 288 w 3735"/>
                <a:gd name="T15" fmla="*/ 2095 h 2363"/>
                <a:gd name="T16" fmla="*/ 0 w 3735"/>
                <a:gd name="T17" fmla="*/ 2363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5" h="2363">
                  <a:moveTo>
                    <a:pt x="0" y="2363"/>
                  </a:moveTo>
                  <a:cubicBezTo>
                    <a:pt x="0" y="287"/>
                    <a:pt x="0" y="287"/>
                    <a:pt x="0" y="287"/>
                  </a:cubicBezTo>
                  <a:cubicBezTo>
                    <a:pt x="0" y="129"/>
                    <a:pt x="129" y="0"/>
                    <a:pt x="288" y="0"/>
                  </a:cubicBezTo>
                  <a:cubicBezTo>
                    <a:pt x="3447" y="0"/>
                    <a:pt x="3447" y="0"/>
                    <a:pt x="3447" y="0"/>
                  </a:cubicBezTo>
                  <a:cubicBezTo>
                    <a:pt x="3606" y="0"/>
                    <a:pt x="3735" y="129"/>
                    <a:pt x="3735" y="287"/>
                  </a:cubicBezTo>
                  <a:cubicBezTo>
                    <a:pt x="3735" y="1808"/>
                    <a:pt x="3735" y="1808"/>
                    <a:pt x="3735" y="1808"/>
                  </a:cubicBezTo>
                  <a:cubicBezTo>
                    <a:pt x="3735" y="1966"/>
                    <a:pt x="3606" y="2095"/>
                    <a:pt x="3447" y="2095"/>
                  </a:cubicBezTo>
                  <a:cubicBezTo>
                    <a:pt x="288" y="2095"/>
                    <a:pt x="288" y="2095"/>
                    <a:pt x="288" y="2095"/>
                  </a:cubicBezTo>
                  <a:lnTo>
                    <a:pt x="0" y="23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6" name="Content Placeholder 5"/>
          <p:cNvSpPr>
            <a:spLocks noGrp="1"/>
          </p:cNvSpPr>
          <p:nvPr>
            <p:ph idx="1"/>
          </p:nvPr>
        </p:nvSpPr>
        <p:spPr/>
        <p:txBody>
          <a:bodyPr anchor="ctr">
            <a:normAutofit/>
          </a:bodyPr>
          <a:lstStyle/>
          <a:p>
            <a:pPr algn="ctr"/>
            <a:r>
              <a:rPr lang="en-US" sz="4400">
                <a:solidFill>
                  <a:schemeClr val="bg1"/>
                </a:solidFill>
              </a:rPr>
              <a:t>Apps</a:t>
            </a:r>
            <a:endParaRPr lang="en-GB" sz="4400">
              <a:solidFill>
                <a:schemeClr val="bg1"/>
              </a:solidFill>
            </a:endParaRPr>
          </a:p>
        </p:txBody>
      </p:sp>
    </p:spTree>
    <p:extLst>
      <p:ext uri="{BB962C8B-B14F-4D97-AF65-F5344CB8AC3E}">
        <p14:creationId xmlns:p14="http://schemas.microsoft.com/office/powerpoint/2010/main" val="1161076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5"/>
          </p:nvPr>
        </p:nvSpPr>
        <p:spPr/>
        <p:txBody>
          <a:bodyPr/>
          <a:lstStyle/>
          <a:p>
            <a:r>
              <a:rPr lang="en-GB"/>
              <a:t>!</a:t>
            </a:r>
          </a:p>
        </p:txBody>
      </p:sp>
      <p:sp>
        <p:nvSpPr>
          <p:cNvPr id="3" name="Text Placeholder 2"/>
          <p:cNvSpPr>
            <a:spLocks noGrp="1"/>
          </p:cNvSpPr>
          <p:nvPr>
            <p:ph type="body" sz="quarter" idx="14"/>
          </p:nvPr>
        </p:nvSpPr>
        <p:spPr/>
        <p:txBody>
          <a:bodyPr>
            <a:normAutofit fontScale="85000" lnSpcReduction="20000"/>
          </a:bodyPr>
          <a:lstStyle/>
          <a:p>
            <a:pPr algn="ctr"/>
            <a:r>
              <a:rPr lang="en-US" sz="13700" dirty="0"/>
              <a:t>248%</a:t>
            </a:r>
            <a:endParaRPr lang="en-US" sz="19500" dirty="0"/>
          </a:p>
          <a:p>
            <a:pPr algn="ctr"/>
            <a:r>
              <a:rPr lang="en-US" dirty="0"/>
              <a:t>TikTok’s popularity has grown by 248% from 2019 to 2020</a:t>
            </a:r>
          </a:p>
        </p:txBody>
      </p:sp>
      <p:sp>
        <p:nvSpPr>
          <p:cNvPr id="7" name="TextBox 6">
            <a:extLst>
              <a:ext uri="{FF2B5EF4-FFF2-40B4-BE49-F238E27FC236}">
                <a16:creationId xmlns:a16="http://schemas.microsoft.com/office/drawing/2014/main" id="{F0F1A8E0-86DD-4B2F-8D77-36CDBC1113D5}"/>
              </a:ext>
            </a:extLst>
          </p:cNvPr>
          <p:cNvSpPr txBox="1"/>
          <p:nvPr/>
        </p:nvSpPr>
        <p:spPr>
          <a:xfrm>
            <a:off x="2139605" y="6582365"/>
            <a:ext cx="4858438" cy="184666"/>
          </a:xfrm>
          <a:prstGeom prst="rect">
            <a:avLst/>
          </a:prstGeom>
        </p:spPr>
        <p:txBody>
          <a:bodyPr vert="horz" lIns="91440" tIns="45720" rIns="91440" bIns="45720" rtlCol="0" anchor="ctr"/>
          <a:lstStyle>
            <a:defPPr>
              <a:defRPr lang="en-US"/>
            </a:defPPr>
            <a:lvl1pPr algn="ctr">
              <a:defRPr sz="600">
                <a:solidFill>
                  <a:schemeClr val="tx1">
                    <a:tint val="75000"/>
                  </a:schemeClr>
                </a:solidFill>
              </a:defRPr>
            </a:lvl1pPr>
          </a:lstStyle>
          <a:p>
            <a:r>
              <a:rPr lang="en-US">
                <a:solidFill>
                  <a:schemeClr val="bg1"/>
                </a:solidFill>
              </a:rPr>
              <a:t>Data comes from Kids Insights™ UK research, January 1st 2020 – December 31st 2020</a:t>
            </a:r>
            <a:endParaRPr lang="en-US">
              <a:solidFill>
                <a:schemeClr val="bg1"/>
              </a:solidFill>
              <a:highlight>
                <a:srgbClr val="FFFF00"/>
              </a:highlight>
            </a:endParaRPr>
          </a:p>
        </p:txBody>
      </p:sp>
    </p:spTree>
    <p:extLst>
      <p:ext uri="{BB962C8B-B14F-4D97-AF65-F5344CB8AC3E}">
        <p14:creationId xmlns:p14="http://schemas.microsoft.com/office/powerpoint/2010/main" val="2057354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518F4-F956-410C-988E-7FD53E5D76E6}"/>
              </a:ext>
            </a:extLst>
          </p:cNvPr>
          <p:cNvSpPr>
            <a:spLocks noGrp="1"/>
          </p:cNvSpPr>
          <p:nvPr>
            <p:ph type="title"/>
          </p:nvPr>
        </p:nvSpPr>
        <p:spPr/>
        <p:txBody>
          <a:bodyPr>
            <a:noAutofit/>
          </a:bodyPr>
          <a:lstStyle/>
          <a:p>
            <a:r>
              <a:rPr lang="en-GB" sz="2800"/>
              <a:t>Children’s Use of Apps</a:t>
            </a:r>
          </a:p>
        </p:txBody>
      </p:sp>
      <p:sp>
        <p:nvSpPr>
          <p:cNvPr id="3" name="Content Placeholder 2">
            <a:extLst>
              <a:ext uri="{FF2B5EF4-FFF2-40B4-BE49-F238E27FC236}">
                <a16:creationId xmlns:a16="http://schemas.microsoft.com/office/drawing/2014/main" id="{2EE59BA5-94AD-4D32-88C3-25B5506C7826}"/>
              </a:ext>
            </a:extLst>
          </p:cNvPr>
          <p:cNvSpPr>
            <a:spLocks noGrp="1"/>
          </p:cNvSpPr>
          <p:nvPr>
            <p:ph idx="1"/>
          </p:nvPr>
        </p:nvSpPr>
        <p:spPr>
          <a:xfrm>
            <a:off x="227582" y="1198178"/>
            <a:ext cx="4311082" cy="5517931"/>
          </a:xfrm>
        </p:spPr>
        <p:txBody>
          <a:bodyPr>
            <a:normAutofit/>
          </a:bodyPr>
          <a:lstStyle/>
          <a:p>
            <a:pPr marL="171450" indent="-171450">
              <a:spcBef>
                <a:spcPts val="1000"/>
              </a:spcBef>
              <a:buFont typeface="Arial" panose="020B0604020202020204" pitchFamily="34" charset="0"/>
              <a:buChar char="•"/>
            </a:pPr>
            <a:r>
              <a:rPr lang="en-GB" sz="1200" dirty="0"/>
              <a:t>Looking at 2020, data from Kids Insights™ shows children aged 3-18 spend an average of 1h:14m on apps per day, across smartphones, tablets and other connected devices. </a:t>
            </a:r>
            <a:endParaRPr lang="en-GB" sz="1200" dirty="0">
              <a:highlight>
                <a:srgbClr val="FFFF00"/>
              </a:highlight>
            </a:endParaRPr>
          </a:p>
          <a:p>
            <a:pPr marL="171450" indent="-171450">
              <a:spcBef>
                <a:spcPts val="1000"/>
              </a:spcBef>
              <a:buFont typeface="Arial" panose="020B0604020202020204" pitchFamily="34" charset="0"/>
              <a:buChar char="•"/>
            </a:pPr>
            <a:r>
              <a:rPr lang="en-GB" sz="1200" dirty="0"/>
              <a:t>Children’s time and focus is mainly towards online videos, with YouTube being the favourite app for 12% of all children across the UK.</a:t>
            </a:r>
          </a:p>
          <a:p>
            <a:pPr marL="171450" indent="-171450">
              <a:spcBef>
                <a:spcPts val="1000"/>
              </a:spcBef>
              <a:buFont typeface="Arial" panose="020B0604020202020204" pitchFamily="34" charset="0"/>
              <a:buChar char="•"/>
            </a:pPr>
            <a:r>
              <a:rPr lang="en-GB" sz="1200" dirty="0"/>
              <a:t>The data also indicates that teens (10-12s) and tweens (13-18s) have been spending significantly more time on TikTok, (a video-sharing social media platform) than they were last year. TikTok’s popularity has grown by 248% from 2019 to 2020 as trends have accelerated on the app (among 10-18s).</a:t>
            </a:r>
          </a:p>
          <a:p>
            <a:pPr marL="171450" indent="-171450">
              <a:spcBef>
                <a:spcPts val="1000"/>
              </a:spcBef>
              <a:buFont typeface="Arial" panose="020B0604020202020204" pitchFamily="34" charset="0"/>
              <a:buChar char="•"/>
            </a:pPr>
            <a:r>
              <a:rPr lang="en-GB" sz="1200" dirty="0" err="1"/>
              <a:t>Disney+’s</a:t>
            </a:r>
            <a:r>
              <a:rPr lang="en-GB" sz="1200" dirty="0"/>
              <a:t> release in late March exploded in popularity across the globe, with a wide array of shows and films on offer to stream ‘on-demand’ on the platform. The survey results indicate that amongst 3-9s in the UK, Disney+ is the 5</a:t>
            </a:r>
            <a:r>
              <a:rPr lang="en-GB" sz="1200" baseline="30000" dirty="0"/>
              <a:t>th</a:t>
            </a:r>
            <a:r>
              <a:rPr lang="en-GB" sz="1200" dirty="0"/>
              <a:t> favourite app for 2020. </a:t>
            </a:r>
          </a:p>
        </p:txBody>
      </p:sp>
      <p:sp>
        <p:nvSpPr>
          <p:cNvPr id="4" name="Content Placeholder 2">
            <a:extLst>
              <a:ext uri="{FF2B5EF4-FFF2-40B4-BE49-F238E27FC236}">
                <a16:creationId xmlns:a16="http://schemas.microsoft.com/office/drawing/2014/main" id="{13D924E0-1A88-4490-BB78-BA6DD932FCB1}"/>
              </a:ext>
            </a:extLst>
          </p:cNvPr>
          <p:cNvSpPr txBox="1">
            <a:spLocks/>
          </p:cNvSpPr>
          <p:nvPr/>
        </p:nvSpPr>
        <p:spPr>
          <a:xfrm>
            <a:off x="4528761" y="1198177"/>
            <a:ext cx="4311082" cy="5517931"/>
          </a:xfrm>
          <a:prstGeom prst="rect">
            <a:avLst/>
          </a:prstGeom>
        </p:spPr>
        <p:txBody>
          <a:bodyPr vert="horz" lIns="91440" tIns="45720" rIns="91440" bIns="45720" rtlCol="0">
            <a:normAutofit/>
          </a:bodyPr>
          <a:lstStyle>
            <a:lvl1pPr marL="0" indent="0" algn="l" defTabSz="914400" rtl="0" eaLnBrk="1" latinLnBrk="0" hangingPunct="1">
              <a:spcBef>
                <a:spcPts val="2400"/>
              </a:spcBef>
              <a:buFont typeface="Arial" panose="020B0604020202020204" pitchFamily="34" charset="0"/>
              <a:buNone/>
              <a:defRPr sz="2200" kern="1200">
                <a:solidFill>
                  <a:schemeClr val="tx2"/>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800" kern="1200">
                <a:solidFill>
                  <a:schemeClr val="tx2"/>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4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spcBef>
                <a:spcPts val="1000"/>
              </a:spcBef>
              <a:buFont typeface="Arial" panose="020B0604020202020204" pitchFamily="34" charset="0"/>
              <a:buChar char="•"/>
            </a:pPr>
            <a:r>
              <a:rPr lang="en-GB" sz="1200" dirty="0"/>
              <a:t>Smartphones and tablets are by far the most popular method for children across the UK to access their favourite apps. Teens and Tweens in the UK are predominantly using smartphones, with 2020 data indicating that 84% of children have access to a smartphone. Children aged 3-9 are mainly accessing their favourite entertainment through tablets such as, the iPad and Amazon Kindle, with 78% of children having access to one.</a:t>
            </a:r>
          </a:p>
          <a:p>
            <a:pPr marL="171450" indent="-171450">
              <a:spcBef>
                <a:spcPts val="1000"/>
              </a:spcBef>
              <a:buFont typeface="Arial" panose="020B0604020202020204" pitchFamily="34" charset="0"/>
              <a:buChar char="•"/>
            </a:pPr>
            <a:r>
              <a:rPr lang="en-GB" sz="1200" dirty="0"/>
              <a:t>Social media is a strong presence on children’s connected devices. Popular platforms such as Instagram, Snapchat and Facebook can be found on most tweens and teens devices. Children’s time and focus online has shifted towards more private methods of communication. As children’s social media use has diversified, messaging platforms like Snapchat and WhatsApp have surged in popularity among younger children.¹</a:t>
            </a:r>
          </a:p>
          <a:p>
            <a:pPr marL="171450" indent="-171450">
              <a:spcBef>
                <a:spcPts val="1000"/>
              </a:spcBef>
              <a:buFont typeface="Arial" panose="020B0604020202020204" pitchFamily="34" charset="0"/>
              <a:buChar char="•"/>
            </a:pPr>
            <a:endParaRPr lang="en-GB" sz="1200" dirty="0"/>
          </a:p>
        </p:txBody>
      </p:sp>
      <p:sp>
        <p:nvSpPr>
          <p:cNvPr id="5" name="Footer Placeholder 4">
            <a:extLst>
              <a:ext uri="{FF2B5EF4-FFF2-40B4-BE49-F238E27FC236}">
                <a16:creationId xmlns:a16="http://schemas.microsoft.com/office/drawing/2014/main" id="{F55A4A68-F8A8-4357-8366-2B32F78BAC78}"/>
              </a:ext>
            </a:extLst>
          </p:cNvPr>
          <p:cNvSpPr>
            <a:spLocks noGrp="1"/>
          </p:cNvSpPr>
          <p:nvPr>
            <p:ph type="ftr" sz="quarter" idx="11"/>
          </p:nvPr>
        </p:nvSpPr>
        <p:spPr>
          <a:xfrm>
            <a:off x="171048" y="6498243"/>
            <a:ext cx="8868579" cy="359757"/>
          </a:xfrm>
        </p:spPr>
        <p:txBody>
          <a:bodyPr/>
          <a:lstStyle/>
          <a:p>
            <a:r>
              <a:rPr lang="en-GB" sz="700" dirty="0"/>
              <a:t>Unless otherwise mentioned, data comes from Kids Insights™ UK research, based on January 1</a:t>
            </a:r>
            <a:r>
              <a:rPr lang="en-GB" sz="700" baseline="30000" dirty="0"/>
              <a:t>st</a:t>
            </a:r>
            <a:r>
              <a:rPr lang="en-GB" sz="700" dirty="0"/>
              <a:t> 2020 – December 31</a:t>
            </a:r>
            <a:r>
              <a:rPr lang="en-GB" sz="700" baseline="30000" dirty="0"/>
              <a:t>st</a:t>
            </a:r>
            <a:r>
              <a:rPr lang="en-GB" sz="700" dirty="0"/>
              <a:t> 2020. </a:t>
            </a:r>
          </a:p>
          <a:p>
            <a:r>
              <a:rPr lang="en-GB" sz="700" dirty="0"/>
              <a:t>1. Access Denied </a:t>
            </a:r>
          </a:p>
        </p:txBody>
      </p:sp>
    </p:spTree>
    <p:extLst>
      <p:ext uri="{BB962C8B-B14F-4D97-AF65-F5344CB8AC3E}">
        <p14:creationId xmlns:p14="http://schemas.microsoft.com/office/powerpoint/2010/main" val="418805494"/>
      </p:ext>
    </p:extLst>
  </p:cSld>
  <p:clrMapOvr>
    <a:masterClrMapping/>
  </p:clrMapOvr>
</p:sld>
</file>

<file path=ppt/theme/theme1.xml><?xml version="1.0" encoding="utf-8"?>
<a:theme xmlns:a="http://schemas.openxmlformats.org/drawingml/2006/main" name="Office Theme">
  <a:themeElements>
    <a:clrScheme name="ICO">
      <a:dk1>
        <a:srgbClr val="000000"/>
      </a:dk1>
      <a:lt1>
        <a:sysClr val="window" lastClr="FFFFFF"/>
      </a:lt1>
      <a:dk2>
        <a:srgbClr val="54534A"/>
      </a:dk2>
      <a:lt2>
        <a:srgbClr val="003768"/>
      </a:lt2>
      <a:accent1>
        <a:srgbClr val="26BCD7"/>
      </a:accent1>
      <a:accent2>
        <a:srgbClr val="49176D"/>
      </a:accent2>
      <a:accent3>
        <a:srgbClr val="EC008C"/>
      </a:accent3>
      <a:accent4>
        <a:srgbClr val="F99D31"/>
      </a:accent4>
      <a:accent5>
        <a:srgbClr val="004D43"/>
      </a:accent5>
      <a:accent6>
        <a:srgbClr val="FFE153"/>
      </a:accent6>
      <a:hlink>
        <a:srgbClr val="54534A"/>
      </a:hlink>
      <a:folHlink>
        <a:srgbClr val="004D43"/>
      </a:folHlink>
    </a:clrScheme>
    <a:fontScheme name="ICO">
      <a:majorFont>
        <a:latin typeface="Georgi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003768"/>
    </a:lt1>
    <a:dk2>
      <a:srgbClr val="000000"/>
    </a:dk2>
    <a:lt2>
      <a:srgbClr val="808080"/>
    </a:lt2>
    <a:accent1>
      <a:srgbClr val="BBE0E3"/>
    </a:accent1>
    <a:accent2>
      <a:srgbClr val="333399"/>
    </a:accent2>
    <a:accent3>
      <a:srgbClr val="AAAEB9"/>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8f7bf62f-bb56-49ff-a0d6-c4d082e13b4b">
      <UserInfo>
        <DisplayName>Janice Milbourne</DisplayName>
        <AccountId>30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0BF075B5E9DCE4688DA61EA3D335078" ma:contentTypeVersion="11" ma:contentTypeDescription="Create a new document." ma:contentTypeScope="" ma:versionID="426a60d6ccfdd6dc8feb1a6b0d5a1a5d">
  <xsd:schema xmlns:xsd="http://www.w3.org/2001/XMLSchema" xmlns:xs="http://www.w3.org/2001/XMLSchema" xmlns:p="http://schemas.microsoft.com/office/2006/metadata/properties" xmlns:ns2="f7cf9357-aa52-494f-b652-8336bf7be4c9" xmlns:ns3="8f7bf62f-bb56-49ff-a0d6-c4d082e13b4b" targetNamespace="http://schemas.microsoft.com/office/2006/metadata/properties" ma:root="true" ma:fieldsID="674d8d965b8eabd0bd7ed45db0e774a0" ns2:_="" ns3:_="">
    <xsd:import namespace="f7cf9357-aa52-494f-b652-8336bf7be4c9"/>
    <xsd:import namespace="8f7bf62f-bb56-49ff-a0d6-c4d082e13b4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cf9357-aa52-494f-b652-8336bf7be4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f7bf62f-bb56-49ff-a0d6-c4d082e13b4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C276F8-5A28-4A4B-BCF4-D4725E21FE23}">
  <ds:schemaRefs>
    <ds:schemaRef ds:uri="http://schemas.microsoft.com/office/2006/metadata/properties"/>
    <ds:schemaRef ds:uri="http://schemas.microsoft.com/office/2006/documentManagement/types"/>
    <ds:schemaRef ds:uri="http://purl.org/dc/terms/"/>
    <ds:schemaRef ds:uri="f7cf9357-aa52-494f-b652-8336bf7be4c9"/>
    <ds:schemaRef ds:uri="http://www.w3.org/XML/1998/namespace"/>
    <ds:schemaRef ds:uri="http://purl.org/dc/elements/1.1/"/>
    <ds:schemaRef ds:uri="http://purl.org/dc/dcmitype/"/>
    <ds:schemaRef ds:uri="http://schemas.microsoft.com/office/infopath/2007/PartnerControls"/>
    <ds:schemaRef ds:uri="http://schemas.openxmlformats.org/package/2006/metadata/core-properties"/>
    <ds:schemaRef ds:uri="8f7bf62f-bb56-49ff-a0d6-c4d082e13b4b"/>
  </ds:schemaRefs>
</ds:datastoreItem>
</file>

<file path=customXml/itemProps2.xml><?xml version="1.0" encoding="utf-8"?>
<ds:datastoreItem xmlns:ds="http://schemas.openxmlformats.org/officeDocument/2006/customXml" ds:itemID="{C0C8A332-D4C8-47E4-80AE-CDE30D9B42CE}">
  <ds:schemaRefs>
    <ds:schemaRef ds:uri="http://schemas.microsoft.com/sharepoint/v3/contenttype/forms"/>
  </ds:schemaRefs>
</ds:datastoreItem>
</file>

<file path=customXml/itemProps3.xml><?xml version="1.0" encoding="utf-8"?>
<ds:datastoreItem xmlns:ds="http://schemas.openxmlformats.org/officeDocument/2006/customXml" ds:itemID="{7BA1FAA7-E758-497E-B166-61B537A806CC}">
  <ds:schemaRefs>
    <ds:schemaRef ds:uri="8f7bf62f-bb56-49ff-a0d6-c4d082e13b4b"/>
    <ds:schemaRef ds:uri="f7cf9357-aa52-494f-b652-8336bf7be4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7356</Words>
  <Application>Microsoft Office PowerPoint</Application>
  <PresentationFormat>On-screen Show (4:3)</PresentationFormat>
  <Paragraphs>340</Paragraphs>
  <Slides>45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Georgia</vt:lpstr>
      <vt:lpstr>Slack-Lato</vt:lpstr>
      <vt:lpstr>Verdana</vt:lpstr>
      <vt:lpstr>Office Theme</vt:lpstr>
      <vt:lpstr>The Insights Family: Parents and Children’s Online Data</vt:lpstr>
      <vt:lpstr>Contents</vt:lpstr>
      <vt:lpstr>Executive Summary</vt:lpstr>
      <vt:lpstr>PowerPoint Presentation</vt:lpstr>
      <vt:lpstr>What’s Popular Online?  The Insights Family Findings  </vt:lpstr>
      <vt:lpstr>Children are becoming increasingly more tech-savvy. Data shows they are frequently using apps and social media sites but with that comes concerns around privacy, hacking and trust. </vt:lpstr>
      <vt:lpstr>PowerPoint Presentation</vt:lpstr>
      <vt:lpstr>PowerPoint Presentation</vt:lpstr>
      <vt:lpstr>Children’s Use of Apps</vt:lpstr>
      <vt:lpstr>PowerPoint Presentation</vt:lpstr>
      <vt:lpstr>PowerPoint Presentation</vt:lpstr>
      <vt:lpstr>Children’s Device Access and the Implications</vt:lpstr>
      <vt:lpstr>PowerPoint Presentation</vt:lpstr>
      <vt:lpstr>PowerPoint Presentation</vt:lpstr>
      <vt:lpstr>Children’s Networks &amp; Website Use</vt:lpstr>
      <vt:lpstr>PowerPoint Presentation</vt:lpstr>
      <vt:lpstr>Trust</vt:lpstr>
      <vt:lpstr>Data Collection,  How It’s Used &amp; Parents and Children’s Understanding</vt:lpstr>
      <vt:lpstr>Children of varying ages understand that personal details are collected online i.e. from outlets like Social Media Sites. However, there is confusion around how exactly data is collected and stored and who has access to this. Concerns stem from areas like Terms and Conditions, inferred data and location tracking.</vt:lpstr>
      <vt:lpstr>PowerPoint Presentation</vt:lpstr>
      <vt:lpstr>PowerPoint Presentation</vt:lpstr>
      <vt:lpstr>Understanding Around Data Storage, Usage &amp; Risk</vt:lpstr>
      <vt:lpstr>Data Expiration, Interconnected Devices &amp; Trust</vt:lpstr>
      <vt:lpstr>PowerPoint Presentation</vt:lpstr>
      <vt:lpstr>PowerPoint Presentation</vt:lpstr>
      <vt:lpstr>Inferred Data</vt:lpstr>
      <vt:lpstr>Social Media</vt:lpstr>
      <vt:lpstr>Location Tracking</vt:lpstr>
      <vt:lpstr>Profiling</vt:lpstr>
      <vt:lpstr>PowerPoint Presentation</vt:lpstr>
      <vt:lpstr>PowerPoint Presentation</vt:lpstr>
      <vt:lpstr>Barriers to Understanding</vt:lpstr>
      <vt:lpstr>Reporting Problems</vt:lpstr>
      <vt:lpstr>Attitudes,  Key Concerns &amp; Worries Around Data Collection &amp; Online Use</vt:lpstr>
      <vt:lpstr>Children are concerned with concepts like data misuse or hacking which could allow them to be identified or located. There are lower levels of understanding around less-tangible data and its consequences i.e. browsing data or digital footprints.  </vt:lpstr>
      <vt:lpstr>PowerPoint Presentation</vt:lpstr>
      <vt:lpstr>PowerPoint Presentation</vt:lpstr>
      <vt:lpstr>Attitudes Towards Data Collection and Usage</vt:lpstr>
      <vt:lpstr>PowerPoint Presentation</vt:lpstr>
      <vt:lpstr>PowerPoint Presentation</vt:lpstr>
      <vt:lpstr>Misuse of Data</vt:lpstr>
      <vt:lpstr>Scams, Hacking &amp; Cyber-bullying.</vt:lpstr>
      <vt:lpstr>Conclusion &amp; Further Research</vt:lpstr>
      <vt:lpstr>Appendix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presentation slides - 20150512</dc:title>
  <dc:creator>Windows User</dc:creator>
  <cp:lastModifiedBy>Michael Murray</cp:lastModifiedBy>
  <cp:revision>33</cp:revision>
  <dcterms:created xsi:type="dcterms:W3CDTF">2014-12-15T09:33:02Z</dcterms:created>
  <dcterms:modified xsi:type="dcterms:W3CDTF">2021-05-17T18:04:18Z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0x01010010BF075B5E9DCE4688DA61EA3D335078</vt:lpwstr>
  </property>
  <property fmtid="{D5CDD505-2E9C-101B-9397-08002B2CF9AE}" pid="3" name="_dlc_DocIdItemGuid">
    <vt:lpwstr>7b978cf7-bbf7-46ac-9c1c-a65f48345898</vt:lpwstr>
  </property>
  <property fmtid="{D5CDD505-2E9C-101B-9397-08002B2CF9AE}" pid="4" name="TaxKeyword">
    <vt:lpwstr/>
  </property>
  <property fmtid="{D5CDD505-2E9C-101B-9397-08002B2CF9AE}" pid="5" name="SharedWithUsers">
    <vt:lpwstr>30;#Janice Milbourne</vt:lpwstr>
  </property>
  <property fmtid="{D5CDD505-2E9C-101B-9397-08002B2CF9AE}" pid="6" name="TaxCatchAll">
    <vt:lpwstr/>
  </property>
  <property fmtid="{D5CDD505-2E9C-101B-9397-08002B2CF9AE}" pid="7" name="TaxKeywordTaxHTField">
    <vt:lpwstr/>
  </property>
  <property fmtid="{D5CDD505-2E9C-101B-9397-08002B2CF9AE}" pid="8" name="MSIP_Label_43c3b674-32e1-4382-8a53-e395f4b43124_Enabled">
    <vt:lpwstr>true</vt:lpwstr>
  </property>
  <property fmtid="{D5CDD505-2E9C-101B-9397-08002B2CF9AE}" pid="9" name="MSIP_Label_43c3b674-32e1-4382-8a53-e395f4b43124_SetDate">
    <vt:lpwstr>2021-04-14T19:57:36Z</vt:lpwstr>
  </property>
  <property fmtid="{D5CDD505-2E9C-101B-9397-08002B2CF9AE}" pid="10" name="MSIP_Label_43c3b674-32e1-4382-8a53-e395f4b43124_Method">
    <vt:lpwstr>Privileged</vt:lpwstr>
  </property>
  <property fmtid="{D5CDD505-2E9C-101B-9397-08002B2CF9AE}" pid="11" name="MSIP_Label_43c3b674-32e1-4382-8a53-e395f4b43124_Name">
    <vt:lpwstr>General</vt:lpwstr>
  </property>
  <property fmtid="{D5CDD505-2E9C-101B-9397-08002B2CF9AE}" pid="12" name="MSIP_Label_43c3b674-32e1-4382-8a53-e395f4b43124_SiteId">
    <vt:lpwstr>50129323-8fab-4000-adc1-c4cfebfa21e6</vt:lpwstr>
  </property>
  <property fmtid="{D5CDD505-2E9C-101B-9397-08002B2CF9AE}" pid="13" name="MSIP_Label_43c3b674-32e1-4382-8a53-e395f4b43124_ActionId">
    <vt:lpwstr>ad46ead8-5d19-40f7-b949-d208e636dbdd</vt:lpwstr>
  </property>
  <property fmtid="{D5CDD505-2E9C-101B-9397-08002B2CF9AE}" pid="14" name="MSIP_Label_43c3b674-32e1-4382-8a53-e395f4b43124_ContentBits">
    <vt:lpwstr>0</vt:lpwstr>
  </property>
</Properties>
</file>