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7" r:id="rId27"/>
    <p:sldId id="282" r:id="rId28"/>
    <p:sldId id="283" r:id="rId29"/>
    <p:sldId id="284" r:id="rId30"/>
    <p:sldId id="285" r:id="rId31"/>
    <p:sldId id="286" r:id="rId32"/>
  </p:sldIdLst>
  <p:sldSz cx="16257588" cy="9144000"/>
  <p:notesSz cx="6858000" cy="9947275"/>
  <p:embeddedFontLst>
    <p:embeddedFont>
      <p:font typeface="Calibri" panose="020F0502020204030204" pitchFamily="34" charset="0"/>
      <p:regular r:id="rId34"/>
      <p:bold r:id="rId35"/>
      <p:italic r:id="rId36"/>
      <p:boldItalic r:id="rId37"/>
    </p:embeddedFont>
    <p:embeddedFont>
      <p:font typeface="Overpass Mono" panose="00000509000000000000" pitchFamily="50" charset="0"/>
      <p:regular r:id="rId38"/>
      <p:bold r:id="rId39"/>
    </p:embeddedFont>
    <p:embeddedFont>
      <p:font typeface="Roboto" panose="02000000000000000000" pitchFamily="2" charset="0"/>
      <p:regular r:id="rId40"/>
      <p:bold r:id="rId41"/>
      <p:italic r:id="rId42"/>
      <p:boldItalic r:id="rId43"/>
    </p:embeddedFont>
    <p:embeddedFont>
      <p:font typeface="Verdana" panose="020B060403050404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userDrawn="1">
          <p15:clr>
            <a:srgbClr val="A4A3A4"/>
          </p15:clr>
        </p15:guide>
        <p15:guide id="2" pos="512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g7shRKAKcQ4O2f35syjGQFxeb+4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67"/>
    <a:srgbClr val="F6E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7D4FFD-A32A-4572-AD31-322B27459C27}" v="7" dt="2022-03-24T10:51:49.4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85171" autoAdjust="0"/>
  </p:normalViewPr>
  <p:slideViewPr>
    <p:cSldViewPr snapToGrid="0" snapToObjects="1" showGuides="1">
      <p:cViewPr varScale="1">
        <p:scale>
          <a:sx n="73" d="100"/>
          <a:sy n="73" d="100"/>
        </p:scale>
        <p:origin x="1098" y="54"/>
      </p:cViewPr>
      <p:guideLst>
        <p:guide orient="horz" pos="2880"/>
        <p:guide pos="5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63" Type="http://schemas.microsoft.com/office/2015/10/relationships/revisionInfo" Target="revisionInfo.xml"/><Relationship Id="rId68" Type="http://schemas.openxmlformats.org/officeDocument/2006/relationships/customXml" Target="../customXml/item5.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8" Type="http://schemas.openxmlformats.org/officeDocument/2006/relationships/commentAuthors" Target="commentAuthors.xml"/><Relationship Id="rId66"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64"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presProps" Target="presProps.xml"/><Relationship Id="rId67" Type="http://schemas.openxmlformats.org/officeDocument/2006/relationships/customXml" Target="../customXml/item4.xml"/><Relationship Id="rId20" Type="http://schemas.openxmlformats.org/officeDocument/2006/relationships/slide" Target="slides/slide19.xml"/><Relationship Id="rId41" Type="http://schemas.openxmlformats.org/officeDocument/2006/relationships/font" Target="fonts/font8.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57" Type="http://customschemas.google.com/relationships/presentationmetadata" Target="meta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1.fntdata"/><Relationship Id="rId60" Type="http://schemas.openxmlformats.org/officeDocument/2006/relationships/viewProps" Target="viewProps.xml"/><Relationship Id="rId65"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9909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9909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787126"/>
            <a:ext cx="5486400" cy="39167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6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8185"/>
            <a:ext cx="2971800" cy="49909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448185"/>
            <a:ext cx="2971800" cy="499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ico.org.uk/for-organisations/posters-stickers-and-e-learning/school-resources/#england"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ico.org.uk/"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thinkuknow.co.uk/"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1:notes"/>
          <p:cNvSpPr txBox="1">
            <a:spLocks noGrp="1"/>
          </p:cNvSpPr>
          <p:nvPr>
            <p:ph type="body" idx="1"/>
          </p:nvPr>
        </p:nvSpPr>
        <p:spPr>
          <a:xfrm>
            <a:off x="685800" y="4787126"/>
            <a:ext cx="5486400" cy="39167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1:notes"/>
          <p:cNvSpPr txBox="1">
            <a:spLocks noGrp="1"/>
          </p:cNvSpPr>
          <p:nvPr>
            <p:ph type="sldNum" idx="12"/>
          </p:nvPr>
        </p:nvSpPr>
        <p:spPr>
          <a:xfrm>
            <a:off x="3884613" y="9448185"/>
            <a:ext cx="2971800" cy="499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0: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0:notes"/>
          <p:cNvSpPr txBox="1">
            <a:spLocks noGrp="1"/>
          </p:cNvSpPr>
          <p:nvPr>
            <p:ph type="body" idx="1"/>
          </p:nvPr>
        </p:nvSpPr>
        <p:spPr>
          <a:xfrm>
            <a:off x="685800" y="4787126"/>
            <a:ext cx="5486400" cy="39167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GB" b="1" dirty="0" err="1"/>
              <a:t>Asesiad</a:t>
            </a:r>
            <a:r>
              <a:rPr lang="en-GB" b="1" dirty="0"/>
              <a:t> </a:t>
            </a:r>
            <a:r>
              <a:rPr lang="en-GB" b="1" dirty="0" err="1"/>
              <a:t>sylfaenol</a:t>
            </a:r>
            <a:r>
              <a:rPr lang="en-GB" b="1" dirty="0"/>
              <a:t> (10 </a:t>
            </a:r>
            <a:r>
              <a:rPr lang="en-GB" b="1" dirty="0" err="1"/>
              <a:t>munud</a:t>
            </a:r>
            <a:r>
              <a:rPr lang="en-GB" b="1" dirty="0"/>
              <a:t>)
</a:t>
            </a:r>
            <a:endParaRPr dirty="0"/>
          </a:p>
          <a:p>
            <a:pPr marL="457200" lvl="0" indent="-317500" algn="l" rtl="0">
              <a:lnSpc>
                <a:spcPct val="100000"/>
              </a:lnSpc>
              <a:spcBef>
                <a:spcPts val="0"/>
              </a:spcBef>
              <a:spcAft>
                <a:spcPts val="0"/>
              </a:spcAft>
              <a:buClr>
                <a:schemeClr val="dk1"/>
              </a:buClr>
              <a:buSzPts val="1400"/>
              <a:buFont typeface="Calibri"/>
              <a:buChar char="●"/>
            </a:pPr>
            <a:r>
              <a:rPr lang="en-GB" dirty="0" err="1"/>
              <a:t>Rhannwch</a:t>
            </a:r>
            <a:r>
              <a:rPr lang="en-GB" dirty="0"/>
              <a:t> y </a:t>
            </a:r>
            <a:r>
              <a:rPr lang="en-GB" b="1" dirty="0"/>
              <a:t>map </a:t>
            </a:r>
            <a:r>
              <a:rPr lang="en-GB" b="1" dirty="0" err="1"/>
              <a:t>meddwl</a:t>
            </a:r>
            <a:r>
              <a:rPr lang="en-GB" b="1" dirty="0"/>
              <a:t> data </a:t>
            </a:r>
            <a:r>
              <a:rPr lang="en-GB" b="1" err="1"/>
              <a:t>personol</a:t>
            </a:r>
            <a:r>
              <a:rPr lang="en-GB" b="1"/>
              <a:t> </a:t>
            </a:r>
            <a:r>
              <a:rPr lang="en-GB"/>
              <a:t>i’r </a:t>
            </a:r>
            <a:r>
              <a:rPr lang="en-GB" dirty="0" err="1"/>
              <a:t>myfyrwyr</a:t>
            </a:r>
            <a:r>
              <a:rPr lang="en-GB" dirty="0"/>
              <a:t> </a:t>
            </a:r>
            <a:r>
              <a:rPr lang="en-GB" dirty="0" err="1"/>
              <a:t>ei</a:t>
            </a:r>
            <a:r>
              <a:rPr lang="en-GB" dirty="0"/>
              <a:t> </a:t>
            </a:r>
            <a:r>
              <a:rPr lang="en-GB" dirty="0" err="1"/>
              <a:t>gwblhau</a:t>
            </a:r>
            <a:r>
              <a:rPr lang="en-GB" dirty="0"/>
              <a:t> </a:t>
            </a:r>
            <a:r>
              <a:rPr lang="en-GB" dirty="0" err="1"/>
              <a:t>mewn</a:t>
            </a:r>
            <a:r>
              <a:rPr lang="en-GB" dirty="0"/>
              <a:t> </a:t>
            </a:r>
            <a:r>
              <a:rPr lang="en-GB" dirty="0" err="1"/>
              <a:t>parau</a:t>
            </a:r>
            <a:r>
              <a:rPr lang="en-GB" dirty="0"/>
              <a:t> neu </a:t>
            </a:r>
            <a:r>
              <a:rPr lang="en-GB" dirty="0" err="1"/>
              <a:t>grwpiau</a:t>
            </a:r>
            <a:r>
              <a:rPr lang="en-GB" dirty="0"/>
              <a:t> </a:t>
            </a:r>
            <a:r>
              <a:rPr lang="en-GB" dirty="0" err="1"/>
              <a:t>bach</a:t>
            </a:r>
            <a:r>
              <a:rPr lang="en-GB" dirty="0"/>
              <a:t>. </a:t>
            </a:r>
            <a:r>
              <a:rPr lang="en-GB" dirty="0" err="1"/>
              <a:t>Defnyddiwch</a:t>
            </a:r>
            <a:r>
              <a:rPr lang="en-GB" dirty="0"/>
              <a:t> yr </a:t>
            </a:r>
            <a:r>
              <a:rPr lang="en-GB" dirty="0" err="1"/>
              <a:t>ymarfer</a:t>
            </a:r>
            <a:r>
              <a:rPr lang="en-GB" dirty="0"/>
              <a:t> </a:t>
            </a:r>
            <a:r>
              <a:rPr lang="en-GB" dirty="0" err="1"/>
              <a:t>fel</a:t>
            </a:r>
            <a:r>
              <a:rPr lang="en-GB" dirty="0"/>
              <a:t> </a:t>
            </a:r>
            <a:r>
              <a:rPr lang="en-GB" dirty="0" err="1"/>
              <a:t>asesiad</a:t>
            </a:r>
            <a:r>
              <a:rPr lang="en-GB" dirty="0"/>
              <a:t> </a:t>
            </a:r>
            <a:r>
              <a:rPr lang="en-GB" dirty="0" err="1"/>
              <a:t>sylfaenol</a:t>
            </a:r>
            <a:r>
              <a:rPr lang="en-GB" dirty="0"/>
              <a:t> </a:t>
            </a:r>
            <a:r>
              <a:rPr lang="en-GB" dirty="0" err="1"/>
              <a:t>i</a:t>
            </a:r>
            <a:r>
              <a:rPr lang="en-GB" dirty="0"/>
              <a:t> </a:t>
            </a:r>
            <a:r>
              <a:rPr lang="en-GB" dirty="0" err="1"/>
              <a:t>asesu</a:t>
            </a:r>
            <a:r>
              <a:rPr lang="en-GB" dirty="0"/>
              <a:t> </a:t>
            </a:r>
            <a:r>
              <a:rPr lang="en-GB"/>
              <a:t>faint mae’r </a:t>
            </a:r>
            <a:r>
              <a:rPr lang="en-GB" dirty="0" err="1"/>
              <a:t>myfyrwyr</a:t>
            </a:r>
            <a:r>
              <a:rPr lang="en-GB" dirty="0"/>
              <a:t> </a:t>
            </a:r>
            <a:r>
              <a:rPr lang="en-GB" dirty="0" err="1"/>
              <a:t>yn</a:t>
            </a:r>
            <a:r>
              <a:rPr lang="en-GB" dirty="0"/>
              <a:t> </a:t>
            </a:r>
            <a:r>
              <a:rPr lang="en-GB" dirty="0" err="1"/>
              <a:t>ei</a:t>
            </a:r>
            <a:r>
              <a:rPr lang="en-GB" dirty="0"/>
              <a:t> </a:t>
            </a:r>
            <a:r>
              <a:rPr lang="en-GB" err="1"/>
              <a:t>wybod</a:t>
            </a:r>
            <a:r>
              <a:rPr lang="en-GB"/>
              <a:t> neu'n </a:t>
            </a:r>
            <a:r>
              <a:rPr lang="en-GB" dirty="0" err="1"/>
              <a:t>ei</a:t>
            </a:r>
            <a:r>
              <a:rPr lang="en-GB" dirty="0"/>
              <a:t> gofio am </a:t>
            </a:r>
            <a:r>
              <a:rPr lang="en-GB" dirty="0" err="1"/>
              <a:t>ddata</a:t>
            </a:r>
            <a:r>
              <a:rPr lang="en-GB" dirty="0"/>
              <a:t> personol, a </a:t>
            </a:r>
            <a:r>
              <a:rPr lang="en-GB" dirty="0" err="1"/>
              <a:t>drafodir</a:t>
            </a:r>
            <a:r>
              <a:rPr lang="en-GB" dirty="0"/>
              <a:t> </a:t>
            </a:r>
            <a:r>
              <a:rPr lang="en-GB" dirty="0" err="1"/>
              <a:t>yn</a:t>
            </a:r>
            <a:r>
              <a:rPr lang="en-GB" dirty="0"/>
              <a:t> yr </a:t>
            </a:r>
            <a:r>
              <a:rPr lang="en-GB" b="1" u="sng" err="1">
                <a:solidFill>
                  <a:schemeClr val="hlink"/>
                </a:solidFill>
                <a:hlinkClick r:id="rId3"/>
              </a:rPr>
              <a:t>adnoddau</a:t>
            </a:r>
            <a:r>
              <a:rPr lang="en-GB" b="1" u="sng">
                <a:solidFill>
                  <a:schemeClr val="hlink"/>
                </a:solidFill>
                <a:hlinkClick r:id="rId3"/>
              </a:rPr>
              <a:t> Mae’ch Data Chi’n </a:t>
            </a:r>
            <a:r>
              <a:rPr lang="en-GB" b="1" u="sng" dirty="0" err="1">
                <a:solidFill>
                  <a:schemeClr val="hlink"/>
                </a:solidFill>
                <a:hlinkClick r:id="rId3"/>
              </a:rPr>
              <a:t>Cyfrif</a:t>
            </a:r>
            <a:r>
              <a:rPr lang="en-GB" b="1" u="sng" dirty="0">
                <a:solidFill>
                  <a:schemeClr val="hlink"/>
                </a:solidFill>
                <a:hlinkClick r:id="rId3"/>
              </a:rPr>
              <a:t> </a:t>
            </a:r>
            <a:r>
              <a:rPr lang="en-GB" b="1" u="sng" dirty="0" err="1">
                <a:solidFill>
                  <a:schemeClr val="hlink"/>
                </a:solidFill>
                <a:hlinkClick r:id="rId3"/>
              </a:rPr>
              <a:t>i</a:t>
            </a:r>
            <a:r>
              <a:rPr lang="en-GB" b="1" u="sng" dirty="0">
                <a:solidFill>
                  <a:schemeClr val="hlink"/>
                </a:solidFill>
                <a:hlinkClick r:id="rId3"/>
              </a:rPr>
              <a:t> </a:t>
            </a:r>
            <a:r>
              <a:rPr lang="en-GB" b="1" u="sng" dirty="0" err="1">
                <a:solidFill>
                  <a:schemeClr val="hlink"/>
                </a:solidFill>
                <a:hlinkClick r:id="rId3"/>
              </a:rPr>
              <a:t>ysgolion</a:t>
            </a:r>
            <a:r>
              <a:rPr lang="en-GB" b="1" u="sng" dirty="0">
                <a:solidFill>
                  <a:schemeClr val="hlink"/>
                </a:solidFill>
                <a:hlinkClick r:id="rId3"/>
              </a:rPr>
              <a:t> </a:t>
            </a:r>
            <a:r>
              <a:rPr lang="en-GB" b="1" u="sng" dirty="0" err="1">
                <a:solidFill>
                  <a:schemeClr val="hlink"/>
                </a:solidFill>
                <a:hlinkClick r:id="rId3"/>
              </a:rPr>
              <a:t>uwchradd</a:t>
            </a:r>
            <a:r>
              <a:rPr lang="en-GB" b="1" dirty="0"/>
              <a:t>.</a:t>
            </a:r>
            <a:endParaRPr dirty="0"/>
          </a:p>
          <a:p>
            <a:pPr marL="457200" lvl="0" indent="-317500" algn="l" rtl="0">
              <a:lnSpc>
                <a:spcPct val="100000"/>
              </a:lnSpc>
              <a:spcBef>
                <a:spcPts val="0"/>
              </a:spcBef>
              <a:spcAft>
                <a:spcPts val="0"/>
              </a:spcAft>
              <a:buClr>
                <a:schemeClr val="dk1"/>
              </a:buClr>
              <a:buSzPts val="1400"/>
              <a:buFont typeface="Calibri"/>
              <a:buChar char="●"/>
            </a:pPr>
            <a:r>
              <a:rPr lang="en-GB" dirty="0" err="1"/>
              <a:t>Fel</a:t>
            </a:r>
            <a:r>
              <a:rPr lang="en-GB" dirty="0"/>
              <a:t> </a:t>
            </a:r>
            <a:r>
              <a:rPr lang="en-GB" dirty="0" err="1"/>
              <a:t>dosbarth</a:t>
            </a:r>
            <a:r>
              <a:rPr lang="en-GB" dirty="0"/>
              <a:t>, </a:t>
            </a:r>
            <a:r>
              <a:rPr lang="en-GB" dirty="0" err="1"/>
              <a:t>llenwch</a:t>
            </a:r>
            <a:r>
              <a:rPr lang="en-GB" dirty="0"/>
              <a:t> y </a:t>
            </a:r>
            <a:r>
              <a:rPr lang="en-GB" err="1"/>
              <a:t>cwestiwn</a:t>
            </a:r>
            <a:r>
              <a:rPr lang="en-GB"/>
              <a:t> ‘</a:t>
            </a:r>
            <a:r>
              <a:rPr lang="en-GB" b="1"/>
              <a:t>Beth </a:t>
            </a:r>
            <a:r>
              <a:rPr lang="en-GB" b="1" dirty="0" err="1"/>
              <a:t>yw</a:t>
            </a:r>
            <a:r>
              <a:rPr lang="en-GB" b="1" dirty="0"/>
              <a:t> data </a:t>
            </a:r>
            <a:r>
              <a:rPr lang="en-GB" b="1" err="1"/>
              <a:t>personol</a:t>
            </a:r>
            <a:r>
              <a:rPr lang="en-GB" b="1"/>
              <a:t>?</a:t>
            </a:r>
            <a:r>
              <a:rPr lang="en-GB"/>
              <a:t>’ </a:t>
            </a:r>
            <a:r>
              <a:rPr lang="en-GB" dirty="0" err="1"/>
              <a:t>ar</a:t>
            </a:r>
            <a:r>
              <a:rPr lang="en-GB" dirty="0"/>
              <a:t> y map </a:t>
            </a:r>
            <a:r>
              <a:rPr lang="en-GB" dirty="0" err="1"/>
              <a:t>meddwl</a:t>
            </a:r>
            <a:r>
              <a:rPr lang="en-GB" dirty="0"/>
              <a:t>, ac </a:t>
            </a:r>
            <a:r>
              <a:rPr lang="en-GB" dirty="0" err="1"/>
              <a:t>yna</a:t>
            </a:r>
            <a:r>
              <a:rPr lang="en-GB" dirty="0"/>
              <a:t> </a:t>
            </a:r>
            <a:r>
              <a:rPr lang="en-GB" err="1"/>
              <a:t>gofynnwch</a:t>
            </a:r>
            <a:r>
              <a:rPr lang="en-GB"/>
              <a:t> i'r </a:t>
            </a:r>
            <a:r>
              <a:rPr lang="en-GB" dirty="0" err="1"/>
              <a:t>myfyrwyr</a:t>
            </a:r>
            <a:r>
              <a:rPr lang="en-GB" dirty="0"/>
              <a:t> </a:t>
            </a:r>
            <a:r>
              <a:rPr lang="en-GB" dirty="0" err="1"/>
              <a:t>weithio</a:t>
            </a:r>
            <a:r>
              <a:rPr lang="en-GB" dirty="0"/>
              <a:t> </a:t>
            </a:r>
            <a:r>
              <a:rPr lang="en-GB" dirty="0" err="1"/>
              <a:t>mewn</a:t>
            </a:r>
            <a:r>
              <a:rPr lang="en-GB" dirty="0"/>
              <a:t> </a:t>
            </a:r>
            <a:r>
              <a:rPr lang="en-GB" dirty="0" err="1"/>
              <a:t>parau</a:t>
            </a:r>
            <a:r>
              <a:rPr lang="en-GB" dirty="0"/>
              <a:t> neu </a:t>
            </a:r>
            <a:r>
              <a:rPr lang="en-GB" dirty="0" err="1"/>
              <a:t>grwpiau</a:t>
            </a:r>
            <a:r>
              <a:rPr lang="en-GB" dirty="0"/>
              <a:t> o </a:t>
            </a:r>
            <a:r>
              <a:rPr lang="en-GB" dirty="0" err="1"/>
              <a:t>dri</a:t>
            </a:r>
            <a:r>
              <a:rPr lang="en-GB" dirty="0"/>
              <a:t> </a:t>
            </a:r>
            <a:r>
              <a:rPr lang="en-GB" dirty="0" err="1"/>
              <a:t>i</a:t>
            </a:r>
            <a:r>
              <a:rPr lang="en-GB" dirty="0"/>
              <a:t> </a:t>
            </a:r>
            <a:r>
              <a:rPr lang="en-GB" dirty="0" err="1"/>
              <a:t>lenwi</a:t>
            </a:r>
            <a:r>
              <a:rPr lang="en-GB" dirty="0"/>
              <a:t> </a:t>
            </a:r>
            <a:r>
              <a:rPr lang="en-GB" dirty="0" err="1"/>
              <a:t>gweddill</a:t>
            </a:r>
            <a:r>
              <a:rPr lang="en-GB" dirty="0"/>
              <a:t> y map </a:t>
            </a:r>
            <a:r>
              <a:rPr lang="en-GB" dirty="0" err="1"/>
              <a:t>meddwl</a:t>
            </a:r>
            <a:r>
              <a:rPr lang="en-GB" dirty="0"/>
              <a:t>.</a:t>
            </a:r>
            <a:endParaRPr dirty="0"/>
          </a:p>
          <a:p>
            <a:pPr marL="457200" lvl="0" indent="-317500" algn="l" rtl="0">
              <a:lnSpc>
                <a:spcPct val="100000"/>
              </a:lnSpc>
              <a:spcBef>
                <a:spcPts val="0"/>
              </a:spcBef>
              <a:spcAft>
                <a:spcPts val="0"/>
              </a:spcAft>
              <a:buClr>
                <a:schemeClr val="dk1"/>
              </a:buClr>
              <a:buSzPts val="1400"/>
              <a:buFont typeface="Calibri"/>
              <a:buChar char="●"/>
            </a:pPr>
            <a:r>
              <a:rPr lang="en-GB" err="1"/>
              <a:t>Gofynnwch</a:t>
            </a:r>
            <a:r>
              <a:rPr lang="en-GB"/>
              <a:t> i'r </a:t>
            </a:r>
            <a:r>
              <a:rPr lang="en-GB" dirty="0" err="1"/>
              <a:t>myfyrwyr</a:t>
            </a:r>
            <a:r>
              <a:rPr lang="en-GB" dirty="0"/>
              <a:t> </a:t>
            </a:r>
            <a:r>
              <a:rPr lang="en-GB" dirty="0" err="1"/>
              <a:t>rannu</a:t>
            </a:r>
            <a:r>
              <a:rPr lang="en-GB" dirty="0"/>
              <a:t> </a:t>
            </a:r>
            <a:r>
              <a:rPr lang="en-GB" dirty="0" err="1"/>
              <a:t>eu</a:t>
            </a:r>
            <a:r>
              <a:rPr lang="en-GB" dirty="0"/>
              <a:t> </a:t>
            </a:r>
            <a:r>
              <a:rPr lang="en-GB" dirty="0" err="1"/>
              <a:t>hatebion</a:t>
            </a:r>
            <a:r>
              <a:rPr lang="en-GB" dirty="0"/>
              <a:t> ac </a:t>
            </a:r>
            <a:r>
              <a:rPr lang="en-GB" dirty="0" err="1"/>
              <a:t>ewch</a:t>
            </a:r>
            <a:r>
              <a:rPr lang="en-GB" dirty="0"/>
              <a:t> </a:t>
            </a:r>
            <a:r>
              <a:rPr lang="en-GB" dirty="0" err="1"/>
              <a:t>dros</a:t>
            </a:r>
            <a:r>
              <a:rPr lang="en-GB" dirty="0"/>
              <a:t> y </a:t>
            </a:r>
            <a:r>
              <a:rPr lang="en-GB" dirty="0" err="1"/>
              <a:t>pwyntiau</a:t>
            </a:r>
            <a:r>
              <a:rPr lang="en-GB" dirty="0"/>
              <a:t> </a:t>
            </a:r>
            <a:r>
              <a:rPr lang="en-GB" dirty="0" err="1"/>
              <a:t>allweddol</a:t>
            </a:r>
            <a:r>
              <a:rPr lang="en-GB" dirty="0"/>
              <a:t> </a:t>
            </a:r>
            <a:r>
              <a:rPr lang="en-GB" dirty="0" err="1"/>
              <a:t>eto</a:t>
            </a:r>
            <a:r>
              <a:rPr lang="en-GB" dirty="0"/>
              <a:t> </a:t>
            </a:r>
            <a:r>
              <a:rPr lang="en-GB" err="1"/>
              <a:t>drwy</a:t>
            </a:r>
            <a:r>
              <a:rPr lang="en-GB"/>
              <a:t> ddefnyddio'r </a:t>
            </a:r>
            <a:r>
              <a:rPr lang="en-GB" dirty="0" err="1"/>
              <a:t>sleid</a:t>
            </a:r>
            <a:r>
              <a:rPr lang="en-GB" dirty="0"/>
              <a:t> </a:t>
            </a:r>
            <a:r>
              <a:rPr lang="en-GB" dirty="0" err="1"/>
              <a:t>nesaf</a:t>
            </a:r>
            <a:r>
              <a:rPr lang="en-GB" dirty="0"/>
              <a:t>. </a:t>
            </a: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Arial"/>
              <a:buNone/>
            </a:pPr>
            <a:endParaRPr b="1" dirty="0"/>
          </a:p>
          <a:p>
            <a:pPr marL="0" lvl="0" indent="0" algn="l" rtl="0">
              <a:lnSpc>
                <a:spcPct val="100000"/>
              </a:lnSpc>
              <a:spcBef>
                <a:spcPts val="0"/>
              </a:spcBef>
              <a:spcAft>
                <a:spcPts val="0"/>
              </a:spcAft>
              <a:buClr>
                <a:schemeClr val="dk1"/>
              </a:buClr>
              <a:buSzPts val="1400"/>
              <a:buFont typeface="Arial"/>
              <a:buNone/>
            </a:pPr>
            <a:endParaRPr b="1" dirty="0"/>
          </a:p>
          <a:p>
            <a:pPr marL="0" lvl="0" indent="0" algn="l" rtl="0">
              <a:lnSpc>
                <a:spcPct val="100000"/>
              </a:lnSpc>
              <a:spcBef>
                <a:spcPts val="800"/>
              </a:spcBef>
              <a:spcAft>
                <a:spcPts val="0"/>
              </a:spcAft>
              <a:buClr>
                <a:schemeClr val="dk1"/>
              </a:buClr>
              <a:buSzPts val="1400"/>
              <a:buFont typeface="Calibri"/>
              <a:buNone/>
            </a:pPr>
            <a:endParaRPr b="1" dirty="0"/>
          </a:p>
          <a:p>
            <a:pPr marL="0" lvl="0" indent="0" algn="l" rtl="0">
              <a:spcBef>
                <a:spcPts val="0"/>
              </a:spcBef>
              <a:spcAft>
                <a:spcPts val="0"/>
              </a:spcAft>
              <a:buNone/>
            </a:pPr>
            <a:endParaRPr dirty="0"/>
          </a:p>
        </p:txBody>
      </p:sp>
      <p:sp>
        <p:nvSpPr>
          <p:cNvPr id="281" name="Google Shape;281;p10:notes"/>
          <p:cNvSpPr txBox="1">
            <a:spLocks noGrp="1"/>
          </p:cNvSpPr>
          <p:nvPr>
            <p:ph type="sldNum" idx="12"/>
          </p:nvPr>
        </p:nvSpPr>
        <p:spPr>
          <a:xfrm>
            <a:off x="3884613" y="9448185"/>
            <a:ext cx="2971800" cy="499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1: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1:notes"/>
          <p:cNvSpPr txBox="1">
            <a:spLocks noGrp="1"/>
          </p:cNvSpPr>
          <p:nvPr>
            <p:ph type="body" idx="1"/>
          </p:nvPr>
        </p:nvSpPr>
        <p:spPr>
          <a:xfrm>
            <a:off x="685800" y="4787126"/>
            <a:ext cx="5486400" cy="39167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r>
              <a:rPr lang="en-GB" b="1" dirty="0" err="1"/>
              <a:t>Asesiad</a:t>
            </a:r>
            <a:r>
              <a:rPr lang="en-GB" b="1" dirty="0"/>
              <a:t> </a:t>
            </a:r>
            <a:r>
              <a:rPr lang="en-GB" b="1" dirty="0" err="1"/>
              <a:t>sylfaenol</a:t>
            </a:r>
            <a:r>
              <a:rPr lang="en-GB" b="1" dirty="0"/>
              <a:t> – </a:t>
            </a:r>
            <a:r>
              <a:rPr lang="en-GB" b="1" dirty="0" err="1"/>
              <a:t>atebion</a:t>
            </a:r>
            <a:br>
              <a:rPr lang="en-GB" b="1" dirty="0"/>
            </a:br>
            <a:br>
              <a:rPr lang="en-GB" dirty="0"/>
            </a:br>
            <a:r>
              <a:rPr lang="en-GB" err="1"/>
              <a:t>Gofynnwch</a:t>
            </a:r>
            <a:r>
              <a:rPr lang="en-GB"/>
              <a:t> i'r </a:t>
            </a:r>
            <a:r>
              <a:rPr lang="en-GB" dirty="0" err="1"/>
              <a:t>myfyrwyr</a:t>
            </a:r>
            <a:r>
              <a:rPr lang="en-GB" dirty="0"/>
              <a:t> </a:t>
            </a:r>
            <a:r>
              <a:rPr lang="en-GB" dirty="0" err="1"/>
              <a:t>rannu</a:t>
            </a:r>
            <a:r>
              <a:rPr lang="en-GB" dirty="0"/>
              <a:t> </a:t>
            </a:r>
            <a:r>
              <a:rPr lang="en-GB" dirty="0" err="1"/>
              <a:t>eu</a:t>
            </a:r>
            <a:r>
              <a:rPr lang="en-GB" dirty="0"/>
              <a:t> </a:t>
            </a:r>
            <a:r>
              <a:rPr lang="en-GB" dirty="0" err="1"/>
              <a:t>hatebion</a:t>
            </a:r>
            <a:r>
              <a:rPr lang="en-GB" dirty="0"/>
              <a:t> ac </a:t>
            </a:r>
            <a:r>
              <a:rPr lang="en-GB" dirty="0" err="1"/>
              <a:t>ewch</a:t>
            </a:r>
            <a:r>
              <a:rPr lang="en-GB" dirty="0"/>
              <a:t> </a:t>
            </a:r>
            <a:r>
              <a:rPr lang="en-GB" dirty="0" err="1"/>
              <a:t>dros</a:t>
            </a:r>
            <a:r>
              <a:rPr lang="en-GB" dirty="0"/>
              <a:t> y </a:t>
            </a:r>
            <a:r>
              <a:rPr lang="en-GB" dirty="0" err="1"/>
              <a:t>pwyntiau</a:t>
            </a:r>
            <a:r>
              <a:rPr lang="en-GB" dirty="0"/>
              <a:t> </a:t>
            </a:r>
            <a:r>
              <a:rPr lang="en-GB" dirty="0" err="1"/>
              <a:t>allweddol</a:t>
            </a:r>
            <a:r>
              <a:rPr lang="en-GB" dirty="0"/>
              <a:t> </a:t>
            </a:r>
            <a:r>
              <a:rPr lang="en-GB" dirty="0" err="1"/>
              <a:t>eto</a:t>
            </a:r>
            <a:r>
              <a:rPr lang="en-GB" dirty="0"/>
              <a:t> </a:t>
            </a:r>
            <a:r>
              <a:rPr lang="en-GB" err="1"/>
              <a:t>drwy</a:t>
            </a:r>
            <a:r>
              <a:rPr lang="en-GB"/>
              <a:t> ddefnyddio’r </a:t>
            </a:r>
            <a:r>
              <a:rPr lang="en-GB" dirty="0" err="1"/>
              <a:t>sleid</a:t>
            </a:r>
            <a:r>
              <a:rPr lang="en-GB" dirty="0"/>
              <a:t> hon. </a:t>
            </a: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en-GB" b="1" dirty="0" err="1"/>
              <a:t>Cwestiwn</a:t>
            </a:r>
            <a:r>
              <a:rPr lang="en-GB" b="1" dirty="0"/>
              <a:t> her
</a:t>
            </a:r>
            <a:r>
              <a:rPr lang="en-GB" b="1"/>
              <a:t>Pam mae'n </a:t>
            </a:r>
            <a:r>
              <a:rPr lang="en-GB" b="1" dirty="0" err="1"/>
              <a:t>bwysig</a:t>
            </a:r>
            <a:r>
              <a:rPr lang="en-GB" b="1" dirty="0"/>
              <a:t> bod data personol </a:t>
            </a:r>
            <a:r>
              <a:rPr lang="en-GB" b="1" dirty="0" err="1"/>
              <a:t>pobl</a:t>
            </a:r>
            <a:r>
              <a:rPr lang="en-GB" b="1" dirty="0"/>
              <a:t> </a:t>
            </a:r>
            <a:r>
              <a:rPr lang="en-GB" b="1" dirty="0" err="1"/>
              <a:t>yn</a:t>
            </a:r>
            <a:r>
              <a:rPr lang="en-GB" b="1" dirty="0"/>
              <a:t> </a:t>
            </a:r>
            <a:r>
              <a:rPr lang="en-GB" b="1" dirty="0" err="1"/>
              <a:t>cael</a:t>
            </a:r>
            <a:r>
              <a:rPr lang="en-GB" b="1" dirty="0"/>
              <a:t> </a:t>
            </a:r>
            <a:r>
              <a:rPr lang="en-GB" b="1" dirty="0" err="1"/>
              <a:t>ei</a:t>
            </a:r>
            <a:r>
              <a:rPr lang="en-GB" b="1" dirty="0"/>
              <a:t> </a:t>
            </a:r>
            <a:r>
              <a:rPr lang="en-GB" b="1" dirty="0" err="1"/>
              <a:t>ddiogelu</a:t>
            </a:r>
            <a:r>
              <a:rPr lang="en-GB" b="1" dirty="0"/>
              <a:t> pan </a:t>
            </a:r>
            <a:r>
              <a:rPr lang="en-GB" b="1" err="1"/>
              <a:t>fyddan</a:t>
            </a:r>
            <a:r>
              <a:rPr lang="en-GB" b="1"/>
              <a:t> nhw’n </a:t>
            </a:r>
            <a:r>
              <a:rPr lang="en-GB" b="1" dirty="0" err="1"/>
              <a:t>mynd</a:t>
            </a:r>
            <a:r>
              <a:rPr lang="en-GB" b="1" dirty="0"/>
              <a:t> </a:t>
            </a:r>
            <a:r>
              <a:rPr lang="en-GB" b="1" dirty="0" err="1"/>
              <a:t>ar-lein</a:t>
            </a:r>
            <a:r>
              <a:rPr lang="en-GB" b="1" dirty="0"/>
              <a:t>?</a:t>
            </a:r>
            <a:r>
              <a:rPr lang="en-GB" dirty="0"/>
              <a:t> </a:t>
            </a:r>
            <a:endParaRPr dirty="0"/>
          </a:p>
          <a:p>
            <a:pPr marL="457200" lvl="0" indent="0" algn="l" rtl="0">
              <a:lnSpc>
                <a:spcPct val="100000"/>
              </a:lnSpc>
              <a:spcBef>
                <a:spcPts val="0"/>
              </a:spcBef>
              <a:spcAft>
                <a:spcPts val="0"/>
              </a:spcAft>
              <a:buClr>
                <a:schemeClr val="dk1"/>
              </a:buClr>
              <a:buSzPts val="1400"/>
              <a:buFont typeface="Calibri"/>
              <a:buNone/>
            </a:pPr>
            <a:r>
              <a:rPr lang="en-GB" dirty="0"/>
              <a:t>(Mae data personol </a:t>
            </a:r>
            <a:r>
              <a:rPr lang="en-GB" dirty="0" err="1"/>
              <a:t>yn</a:t>
            </a:r>
            <a:r>
              <a:rPr lang="en-GB" dirty="0"/>
              <a:t> </a:t>
            </a:r>
            <a:r>
              <a:rPr lang="en-GB" dirty="0" err="1"/>
              <a:t>werthfawr</a:t>
            </a:r>
            <a:r>
              <a:rPr lang="en-GB" dirty="0"/>
              <a:t> </a:t>
            </a:r>
            <a:r>
              <a:rPr lang="en-GB" dirty="0" err="1"/>
              <a:t>iawn</a:t>
            </a:r>
            <a:r>
              <a:rPr lang="en-GB" dirty="0"/>
              <a:t> </a:t>
            </a:r>
            <a:r>
              <a:rPr lang="en-GB" dirty="0" err="1"/>
              <a:t>i</a:t>
            </a:r>
            <a:r>
              <a:rPr lang="en-GB" dirty="0"/>
              <a:t> </a:t>
            </a:r>
            <a:r>
              <a:rPr lang="en-GB" dirty="0" err="1"/>
              <a:t>gwmnïau</a:t>
            </a:r>
            <a:r>
              <a:rPr lang="en-GB" dirty="0"/>
              <a:t> </a:t>
            </a:r>
            <a:r>
              <a:rPr lang="en-GB" dirty="0" err="1"/>
              <a:t>ar-lein</a:t>
            </a:r>
            <a:r>
              <a:rPr lang="en-GB" dirty="0"/>
              <a:t>. Gall </a:t>
            </a:r>
            <a:r>
              <a:rPr lang="en-GB" dirty="0" err="1"/>
              <a:t>gael</a:t>
            </a:r>
            <a:r>
              <a:rPr lang="en-GB" dirty="0"/>
              <a:t> </a:t>
            </a:r>
            <a:r>
              <a:rPr lang="en-GB" err="1"/>
              <a:t>ei</a:t>
            </a:r>
            <a:r>
              <a:rPr lang="en-GB"/>
              <a:t> ddefnyddio'n </a:t>
            </a:r>
            <a:r>
              <a:rPr lang="en-GB" dirty="0" err="1"/>
              <a:t>fasnachol</a:t>
            </a:r>
            <a:r>
              <a:rPr lang="en-GB" dirty="0"/>
              <a:t>, er </a:t>
            </a:r>
            <a:r>
              <a:rPr lang="en-GB" dirty="0" err="1"/>
              <a:t>enghraifft</a:t>
            </a:r>
            <a:r>
              <a:rPr lang="en-GB" dirty="0"/>
              <a:t> </a:t>
            </a:r>
            <a:r>
              <a:rPr lang="en-GB" dirty="0" err="1"/>
              <a:t>i</a:t>
            </a:r>
            <a:r>
              <a:rPr lang="en-GB" dirty="0"/>
              <a:t> </a:t>
            </a:r>
            <a:r>
              <a:rPr lang="en-GB" dirty="0" err="1"/>
              <a:t>dargedu</a:t>
            </a:r>
            <a:r>
              <a:rPr lang="en-GB" dirty="0"/>
              <a:t> </a:t>
            </a:r>
            <a:r>
              <a:rPr lang="en-GB" dirty="0" err="1"/>
              <a:t>defnyddwyr</a:t>
            </a:r>
            <a:r>
              <a:rPr lang="en-GB" dirty="0"/>
              <a:t> â </a:t>
            </a:r>
            <a:r>
              <a:rPr lang="en-GB" dirty="0" err="1"/>
              <a:t>hysbysebion</a:t>
            </a:r>
            <a:r>
              <a:rPr lang="en-GB" dirty="0"/>
              <a:t> neu </a:t>
            </a:r>
            <a:r>
              <a:rPr lang="en-GB" dirty="0" err="1"/>
              <a:t>negeseuon</a:t>
            </a:r>
            <a:r>
              <a:rPr lang="en-GB" dirty="0"/>
              <a:t> ebost. Mae </a:t>
            </a:r>
            <a:r>
              <a:rPr lang="en-GB" err="1"/>
              <a:t>cadw</a:t>
            </a:r>
            <a:r>
              <a:rPr lang="en-GB"/>
              <a:t> data'n </a:t>
            </a:r>
            <a:r>
              <a:rPr lang="en-GB" dirty="0" err="1"/>
              <a:t>breifat</a:t>
            </a:r>
            <a:r>
              <a:rPr lang="en-GB" dirty="0"/>
              <a:t> </a:t>
            </a:r>
            <a:r>
              <a:rPr lang="en-GB" dirty="0" err="1"/>
              <a:t>yn</a:t>
            </a:r>
            <a:r>
              <a:rPr lang="en-GB" dirty="0"/>
              <a:t> </a:t>
            </a:r>
            <a:r>
              <a:rPr lang="en-GB" dirty="0" err="1"/>
              <a:t>diogelu</a:t>
            </a:r>
            <a:r>
              <a:rPr lang="en-GB" dirty="0"/>
              <a:t> </a:t>
            </a:r>
            <a:r>
              <a:rPr lang="en-GB" dirty="0" err="1"/>
              <a:t>rhywun</a:t>
            </a:r>
            <a:r>
              <a:rPr lang="en-GB" dirty="0"/>
              <a:t> </a:t>
            </a:r>
            <a:r>
              <a:rPr lang="en-GB" dirty="0" err="1"/>
              <a:t>rhag</a:t>
            </a:r>
            <a:r>
              <a:rPr lang="en-GB" dirty="0"/>
              <a:t> </a:t>
            </a:r>
            <a:r>
              <a:rPr lang="en-GB" dirty="0" err="1"/>
              <a:t>hysbysebion</a:t>
            </a:r>
            <a:r>
              <a:rPr lang="en-GB" dirty="0"/>
              <a:t> </a:t>
            </a:r>
            <a:r>
              <a:rPr lang="en-GB" dirty="0" err="1"/>
              <a:t>ymwthiol</a:t>
            </a:r>
            <a:r>
              <a:rPr lang="en-GB" dirty="0"/>
              <a:t> </a:t>
            </a:r>
            <a:r>
              <a:rPr lang="en-GB" dirty="0" err="1"/>
              <a:t>gan</a:t>
            </a:r>
            <a:r>
              <a:rPr lang="en-GB" dirty="0"/>
              <a:t> </a:t>
            </a:r>
            <a:r>
              <a:rPr lang="en-GB" dirty="0" err="1"/>
              <a:t>gwmnïau</a:t>
            </a:r>
            <a:r>
              <a:rPr lang="en-GB" dirty="0"/>
              <a:t> </a:t>
            </a:r>
            <a:r>
              <a:rPr lang="en-GB" dirty="0" err="1"/>
              <a:t>nad</a:t>
            </a:r>
            <a:r>
              <a:rPr lang="en-GB" dirty="0"/>
              <a:t> </a:t>
            </a:r>
            <a:r>
              <a:rPr lang="en-GB" dirty="0" err="1"/>
              <a:t>ydyn</a:t>
            </a:r>
            <a:r>
              <a:rPr lang="en-GB" dirty="0"/>
              <a:t> </a:t>
            </a:r>
            <a:r>
              <a:rPr lang="en-GB" dirty="0" err="1"/>
              <a:t>nhw</a:t>
            </a:r>
            <a:r>
              <a:rPr lang="en-GB" dirty="0"/>
              <a:t> </a:t>
            </a:r>
            <a:r>
              <a:rPr lang="en-GB" dirty="0" err="1"/>
              <a:t>efallai</a:t>
            </a:r>
            <a:r>
              <a:rPr lang="en-GB" dirty="0"/>
              <a:t> am </a:t>
            </a:r>
            <a:r>
              <a:rPr lang="en-GB" dirty="0" err="1"/>
              <a:t>glywed</a:t>
            </a:r>
            <a:r>
              <a:rPr lang="en-GB" dirty="0"/>
              <a:t> </a:t>
            </a:r>
            <a:r>
              <a:rPr lang="en-GB" dirty="0" err="1"/>
              <a:t>ganddyn</a:t>
            </a:r>
            <a:r>
              <a:rPr lang="en-GB" dirty="0"/>
              <a:t> </a:t>
            </a:r>
            <a:r>
              <a:rPr lang="en-GB" dirty="0" err="1"/>
              <a:t>nhw</a:t>
            </a:r>
            <a:r>
              <a:rPr lang="en-GB" dirty="0"/>
              <a:t>, a </a:t>
            </a:r>
            <a:r>
              <a:rPr lang="en-GB" dirty="0" err="1"/>
              <a:t>rhag</a:t>
            </a:r>
            <a:r>
              <a:rPr lang="en-GB" dirty="0"/>
              <a:t> </a:t>
            </a:r>
            <a:r>
              <a:rPr lang="en-GB" dirty="0" err="1"/>
              <a:t>gweld</a:t>
            </a:r>
            <a:r>
              <a:rPr lang="en-GB" dirty="0"/>
              <a:t> </a:t>
            </a:r>
            <a:r>
              <a:rPr lang="en-GB" dirty="0" err="1"/>
              <a:t>gwybodaeth</a:t>
            </a:r>
            <a:r>
              <a:rPr lang="en-GB" dirty="0"/>
              <a:t> </a:t>
            </a:r>
            <a:r>
              <a:rPr lang="en-GB" dirty="0" err="1"/>
              <a:t>sensitif</a:t>
            </a:r>
            <a:r>
              <a:rPr lang="en-GB" dirty="0"/>
              <a:t> </a:t>
            </a:r>
            <a:r>
              <a:rPr lang="en-GB" dirty="0" err="1"/>
              <a:t>yn</a:t>
            </a:r>
            <a:r>
              <a:rPr lang="en-GB" dirty="0"/>
              <a:t> </a:t>
            </a:r>
            <a:r>
              <a:rPr lang="en-GB" dirty="0" err="1"/>
              <a:t>cael</a:t>
            </a:r>
            <a:r>
              <a:rPr lang="en-GB" dirty="0"/>
              <a:t> </a:t>
            </a:r>
            <a:r>
              <a:rPr lang="en-GB" dirty="0" err="1"/>
              <a:t>ei</a:t>
            </a:r>
            <a:r>
              <a:rPr lang="en-GB" dirty="0"/>
              <a:t> </a:t>
            </a:r>
            <a:r>
              <a:rPr lang="en-GB" dirty="0" err="1"/>
              <a:t>chyhoeddi</a:t>
            </a:r>
            <a:r>
              <a:rPr lang="en-GB"/>
              <a:t>. Mae'n </a:t>
            </a:r>
            <a:r>
              <a:rPr lang="en-GB" dirty="0" err="1"/>
              <a:t>ofynnol</a:t>
            </a:r>
            <a:r>
              <a:rPr lang="en-GB" dirty="0"/>
              <a:t> o dan y </a:t>
            </a:r>
            <a:r>
              <a:rPr lang="en-GB" dirty="0" err="1"/>
              <a:t>gyfraith</a:t>
            </a:r>
            <a:r>
              <a:rPr lang="en-GB" dirty="0"/>
              <a:t> </a:t>
            </a:r>
            <a:r>
              <a:rPr lang="en-GB" dirty="0" err="1"/>
              <a:t>i</a:t>
            </a:r>
            <a:r>
              <a:rPr lang="en-GB" dirty="0"/>
              <a:t> </a:t>
            </a:r>
            <a:r>
              <a:rPr lang="en-GB" dirty="0" err="1"/>
              <a:t>gwmnïau</a:t>
            </a:r>
            <a:r>
              <a:rPr lang="en-GB" dirty="0"/>
              <a:t> </a:t>
            </a:r>
            <a:r>
              <a:rPr lang="en-GB" dirty="0" err="1"/>
              <a:t>gadw</a:t>
            </a:r>
            <a:r>
              <a:rPr lang="en-GB" dirty="0"/>
              <a:t> data personol </a:t>
            </a:r>
            <a:r>
              <a:rPr lang="en-GB" dirty="0" err="1"/>
              <a:t>eu</a:t>
            </a:r>
            <a:r>
              <a:rPr lang="en-GB" dirty="0"/>
              <a:t> </a:t>
            </a:r>
            <a:r>
              <a:rPr lang="en-GB" dirty="0" err="1"/>
              <a:t>defnyddwyr</a:t>
            </a:r>
            <a:r>
              <a:rPr lang="en-GB" dirty="0"/>
              <a:t> </a:t>
            </a:r>
            <a:r>
              <a:rPr lang="en-GB" dirty="0" err="1"/>
              <a:t>yn</a:t>
            </a:r>
            <a:r>
              <a:rPr lang="en-GB" dirty="0"/>
              <a:t> </a:t>
            </a:r>
            <a:r>
              <a:rPr lang="en-GB" dirty="0" err="1"/>
              <a:t>ddiogel</a:t>
            </a:r>
            <a:r>
              <a:rPr lang="en-GB" dirty="0"/>
              <a:t>, </a:t>
            </a:r>
            <a:r>
              <a:rPr lang="en-GB" dirty="0" err="1"/>
              <a:t>ei</a:t>
            </a:r>
            <a:r>
              <a:rPr lang="en-GB" dirty="0"/>
              <a:t> </a:t>
            </a:r>
            <a:r>
              <a:rPr lang="en-GB" dirty="0" err="1"/>
              <a:t>ddiogelu</a:t>
            </a:r>
            <a:r>
              <a:rPr lang="en-GB" dirty="0"/>
              <a:t> </a:t>
            </a:r>
            <a:r>
              <a:rPr lang="en-GB" dirty="0" err="1"/>
              <a:t>rhag</a:t>
            </a:r>
            <a:r>
              <a:rPr lang="en-GB" dirty="0"/>
              <a:t> </a:t>
            </a:r>
            <a:r>
              <a:rPr lang="en-GB" dirty="0" err="1"/>
              <a:t>hacwyr</a:t>
            </a:r>
            <a:r>
              <a:rPr lang="en-GB" dirty="0"/>
              <a:t> a </a:t>
            </a:r>
            <a:r>
              <a:rPr lang="en-GB" dirty="0" err="1"/>
              <a:t>phobl</a:t>
            </a:r>
            <a:r>
              <a:rPr lang="en-GB" dirty="0"/>
              <a:t> </a:t>
            </a:r>
            <a:r>
              <a:rPr lang="en-GB" dirty="0" err="1"/>
              <a:t>sydd</a:t>
            </a:r>
            <a:r>
              <a:rPr lang="en-GB" dirty="0"/>
              <a:t> â </a:t>
            </a:r>
            <a:r>
              <a:rPr lang="en-GB" dirty="0" err="1"/>
              <a:t>bwriad</a:t>
            </a:r>
            <a:r>
              <a:rPr lang="en-GB" dirty="0"/>
              <a:t> </a:t>
            </a:r>
            <a:r>
              <a:rPr lang="en-GB" dirty="0" err="1"/>
              <a:t>troseddol</a:t>
            </a:r>
            <a:r>
              <a:rPr lang="en-GB" dirty="0"/>
              <a:t> </a:t>
            </a:r>
            <a:r>
              <a:rPr lang="en-GB"/>
              <a:t>ac sy'n </a:t>
            </a:r>
            <a:r>
              <a:rPr lang="en-GB" dirty="0" err="1"/>
              <a:t>ceisio</a:t>
            </a:r>
            <a:r>
              <a:rPr lang="en-GB" dirty="0"/>
              <a:t> </a:t>
            </a:r>
            <a:r>
              <a:rPr lang="en-GB" dirty="0" err="1"/>
              <a:t>dwyn</a:t>
            </a:r>
            <a:r>
              <a:rPr lang="en-GB" dirty="0"/>
              <a:t> a </a:t>
            </a:r>
            <a:r>
              <a:rPr lang="en-GB" dirty="0" err="1"/>
              <a:t>gwerthu</a:t>
            </a:r>
            <a:r>
              <a:rPr lang="en-GB" dirty="0"/>
              <a:t> data </a:t>
            </a:r>
            <a:r>
              <a:rPr lang="en-GB" dirty="0" err="1"/>
              <a:t>pobl</a:t>
            </a:r>
            <a:r>
              <a:rPr lang="en-GB" dirty="0"/>
              <a:t>. Mae </a:t>
            </a:r>
            <a:r>
              <a:rPr lang="en-GB" dirty="0" err="1"/>
              <a:t>cadw</a:t>
            </a:r>
            <a:r>
              <a:rPr lang="en-GB" dirty="0"/>
              <a:t> data personol </a:t>
            </a:r>
            <a:r>
              <a:rPr lang="en-GB" dirty="0" err="1"/>
              <a:t>yn</a:t>
            </a:r>
            <a:r>
              <a:rPr lang="en-GB" dirty="0"/>
              <a:t> </a:t>
            </a:r>
            <a:r>
              <a:rPr lang="en-GB" dirty="0" err="1"/>
              <a:t>ddiogel</a:t>
            </a:r>
            <a:r>
              <a:rPr lang="en-GB" dirty="0"/>
              <a:t> </a:t>
            </a:r>
            <a:r>
              <a:rPr lang="en-GB" dirty="0" err="1"/>
              <a:t>hefyd</a:t>
            </a:r>
            <a:r>
              <a:rPr lang="en-GB" dirty="0"/>
              <a:t> </a:t>
            </a:r>
            <a:r>
              <a:rPr lang="en-GB" dirty="0" err="1"/>
              <a:t>yn</a:t>
            </a:r>
            <a:r>
              <a:rPr lang="en-GB" dirty="0"/>
              <a:t> </a:t>
            </a:r>
            <a:r>
              <a:rPr lang="en-GB" dirty="0" err="1"/>
              <a:t>amddiffyn</a:t>
            </a:r>
            <a:r>
              <a:rPr lang="en-GB" dirty="0"/>
              <a:t> </a:t>
            </a:r>
            <a:r>
              <a:rPr lang="en-GB" dirty="0" err="1"/>
              <a:t>pobl</a:t>
            </a:r>
            <a:r>
              <a:rPr lang="en-GB" dirty="0"/>
              <a:t> </a:t>
            </a:r>
            <a:r>
              <a:rPr lang="en-GB" dirty="0" err="1"/>
              <a:t>rhag</a:t>
            </a:r>
            <a:r>
              <a:rPr lang="en-GB" dirty="0"/>
              <a:t> </a:t>
            </a:r>
            <a:r>
              <a:rPr lang="en-GB" dirty="0" err="1"/>
              <a:t>dwyn</a:t>
            </a:r>
            <a:r>
              <a:rPr lang="en-GB" dirty="0"/>
              <a:t> </a:t>
            </a:r>
            <a:r>
              <a:rPr lang="en-GB" dirty="0" err="1"/>
              <a:t>hunaniaeth</a:t>
            </a:r>
            <a:r>
              <a:rPr lang="en-GB" dirty="0"/>
              <a:t>. </a:t>
            </a:r>
            <a:r>
              <a:rPr lang="en-GB" dirty="0" err="1"/>
              <a:t>Dwyn</a:t>
            </a:r>
            <a:r>
              <a:rPr lang="en-GB" dirty="0"/>
              <a:t> </a:t>
            </a:r>
            <a:r>
              <a:rPr lang="en-GB" dirty="0" err="1"/>
              <a:t>hunaniaeth</a:t>
            </a:r>
            <a:r>
              <a:rPr lang="en-GB" dirty="0"/>
              <a:t> </a:t>
            </a:r>
            <a:r>
              <a:rPr lang="en-GB" dirty="0" err="1"/>
              <a:t>yw</a:t>
            </a:r>
            <a:r>
              <a:rPr lang="en-GB" dirty="0"/>
              <a:t> pan </a:t>
            </a:r>
            <a:r>
              <a:rPr lang="en-GB" dirty="0" err="1"/>
              <a:t>fydd</a:t>
            </a:r>
            <a:r>
              <a:rPr lang="en-GB" dirty="0"/>
              <a:t> </a:t>
            </a:r>
            <a:r>
              <a:rPr lang="en-GB" dirty="0" err="1"/>
              <a:t>rhywun</a:t>
            </a:r>
            <a:r>
              <a:rPr lang="en-GB" dirty="0"/>
              <a:t> </a:t>
            </a:r>
            <a:r>
              <a:rPr lang="en-GB" dirty="0" err="1"/>
              <a:t>yn</a:t>
            </a:r>
            <a:r>
              <a:rPr lang="en-GB" dirty="0"/>
              <a:t> </a:t>
            </a:r>
            <a:r>
              <a:rPr lang="en-GB" dirty="0" err="1"/>
              <a:t>dwyn</a:t>
            </a:r>
            <a:r>
              <a:rPr lang="en-GB" dirty="0"/>
              <a:t> data personol </a:t>
            </a:r>
            <a:r>
              <a:rPr lang="en-GB" dirty="0" err="1"/>
              <a:t>rhywun</a:t>
            </a:r>
            <a:r>
              <a:rPr lang="en-GB" dirty="0"/>
              <a:t> </a:t>
            </a:r>
            <a:r>
              <a:rPr lang="en-GB" dirty="0" err="1"/>
              <a:t>arall</a:t>
            </a:r>
            <a:r>
              <a:rPr lang="en-GB" dirty="0"/>
              <a:t> - </a:t>
            </a:r>
            <a:r>
              <a:rPr lang="en-GB" dirty="0" err="1"/>
              <a:t>fel</a:t>
            </a:r>
            <a:r>
              <a:rPr lang="en-GB" dirty="0"/>
              <a:t> </a:t>
            </a:r>
            <a:r>
              <a:rPr lang="en-GB" dirty="0" err="1"/>
              <a:t>enw</a:t>
            </a:r>
            <a:r>
              <a:rPr lang="en-GB" dirty="0"/>
              <a:t>, </a:t>
            </a:r>
            <a:r>
              <a:rPr lang="en-GB" dirty="0" err="1"/>
              <a:t>cyfeiriad</a:t>
            </a:r>
            <a:r>
              <a:rPr lang="en-GB" dirty="0"/>
              <a:t> ebost, </a:t>
            </a:r>
            <a:r>
              <a:rPr lang="en-GB" dirty="0" err="1"/>
              <a:t>manylion</a:t>
            </a:r>
            <a:r>
              <a:rPr lang="en-GB" dirty="0"/>
              <a:t> banc - er </a:t>
            </a:r>
            <a:r>
              <a:rPr lang="en-GB" dirty="0" err="1"/>
              <a:t>mwyn</a:t>
            </a:r>
            <a:r>
              <a:rPr lang="en-GB" dirty="0"/>
              <a:t> </a:t>
            </a:r>
            <a:r>
              <a:rPr lang="en-GB" dirty="0" err="1"/>
              <a:t>eu</a:t>
            </a:r>
            <a:r>
              <a:rPr lang="en-GB" dirty="0"/>
              <a:t> </a:t>
            </a:r>
            <a:r>
              <a:rPr lang="en-GB" dirty="0" err="1"/>
              <a:t>dynwared</a:t>
            </a:r>
            <a:r>
              <a:rPr lang="en-GB" dirty="0"/>
              <a:t> </a:t>
            </a:r>
            <a:r>
              <a:rPr lang="en-GB" dirty="0" err="1"/>
              <a:t>nhw</a:t>
            </a:r>
            <a:r>
              <a:rPr lang="en-GB" dirty="0"/>
              <a:t> </a:t>
            </a:r>
            <a:r>
              <a:rPr lang="en-GB" dirty="0" err="1"/>
              <a:t>ar-lein</a:t>
            </a:r>
            <a:r>
              <a:rPr lang="en-GB" dirty="0"/>
              <a:t>, </a:t>
            </a:r>
            <a:r>
              <a:rPr lang="en-GB" dirty="0" err="1"/>
              <a:t>dwyn</a:t>
            </a:r>
            <a:r>
              <a:rPr lang="en-GB" dirty="0"/>
              <a:t> </a:t>
            </a:r>
            <a:r>
              <a:rPr lang="en-GB" dirty="0" err="1"/>
              <a:t>oddi</a:t>
            </a:r>
            <a:r>
              <a:rPr lang="en-GB" dirty="0"/>
              <a:t> </a:t>
            </a:r>
            <a:r>
              <a:rPr lang="en-GB" dirty="0" err="1"/>
              <a:t>arnyn</a:t>
            </a:r>
            <a:r>
              <a:rPr lang="en-GB" dirty="0"/>
              <a:t> </a:t>
            </a:r>
            <a:r>
              <a:rPr lang="en-GB" dirty="0" err="1"/>
              <a:t>nhw</a:t>
            </a:r>
            <a:r>
              <a:rPr lang="en-GB" dirty="0"/>
              <a:t> neu </a:t>
            </a:r>
            <a:r>
              <a:rPr lang="en-GB" dirty="0" err="1"/>
              <a:t>wneud</a:t>
            </a:r>
            <a:r>
              <a:rPr lang="en-GB" dirty="0"/>
              <a:t> </a:t>
            </a:r>
            <a:r>
              <a:rPr lang="en-GB" dirty="0" err="1"/>
              <a:t>cais</a:t>
            </a:r>
            <a:r>
              <a:rPr lang="en-GB" dirty="0"/>
              <a:t> am </a:t>
            </a:r>
            <a:r>
              <a:rPr lang="en-GB" dirty="0" err="1"/>
              <a:t>ddogfennau</a:t>
            </a:r>
            <a:r>
              <a:rPr lang="en-GB" dirty="0"/>
              <a:t> </a:t>
            </a:r>
            <a:r>
              <a:rPr lang="en-GB" dirty="0" err="1"/>
              <a:t>fel</a:t>
            </a:r>
            <a:r>
              <a:rPr lang="en-GB" dirty="0"/>
              <a:t> </a:t>
            </a:r>
            <a:r>
              <a:rPr lang="en-GB" dirty="0" err="1"/>
              <a:t>pasbortau</a:t>
            </a:r>
            <a:r>
              <a:rPr lang="en-GB" dirty="0"/>
              <a:t> neu </a:t>
            </a:r>
            <a:r>
              <a:rPr lang="en-GB" dirty="0" err="1"/>
              <a:t>gardiau</a:t>
            </a:r>
            <a:r>
              <a:rPr lang="en-GB" dirty="0"/>
              <a:t> </a:t>
            </a:r>
            <a:r>
              <a:rPr lang="en-GB" dirty="0" err="1"/>
              <a:t>credyd</a:t>
            </a:r>
            <a:r>
              <a:rPr lang="en-GB" dirty="0"/>
              <a:t>.</a:t>
            </a:r>
          </a:p>
          <a:p>
            <a:pPr marL="45720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Arial"/>
              <a:buNone/>
            </a:pPr>
            <a:r>
              <a:rPr lang="en-GB" dirty="0" err="1"/>
              <a:t>Eglurwch</a:t>
            </a:r>
            <a:r>
              <a:rPr lang="en-GB" dirty="0"/>
              <a:t> </a:t>
            </a:r>
            <a:r>
              <a:rPr lang="en-GB" dirty="0" err="1"/>
              <a:t>fod</a:t>
            </a:r>
            <a:r>
              <a:rPr lang="en-GB" dirty="0"/>
              <a:t> </a:t>
            </a:r>
            <a:r>
              <a:rPr lang="en-GB" dirty="0" err="1"/>
              <a:t>yna</a:t>
            </a:r>
            <a:r>
              <a:rPr lang="en-GB" dirty="0"/>
              <a:t> </a:t>
            </a:r>
            <a:r>
              <a:rPr lang="en-GB" dirty="0" err="1"/>
              <a:t>reolau</a:t>
            </a:r>
            <a:r>
              <a:rPr lang="en-GB" dirty="0"/>
              <a:t> </a:t>
            </a:r>
            <a:r>
              <a:rPr lang="en-GB" dirty="0" err="1"/>
              <a:t>arbennig</a:t>
            </a:r>
            <a:r>
              <a:rPr lang="en-GB" dirty="0"/>
              <a:t> </a:t>
            </a:r>
            <a:r>
              <a:rPr lang="en-GB" dirty="0" err="1"/>
              <a:t>bellach</a:t>
            </a:r>
            <a:r>
              <a:rPr lang="en-GB" dirty="0"/>
              <a:t> </a:t>
            </a:r>
            <a:r>
              <a:rPr lang="en-GB" dirty="0" err="1"/>
              <a:t>ar</a:t>
            </a:r>
            <a:r>
              <a:rPr lang="en-GB" dirty="0"/>
              <a:t> </a:t>
            </a:r>
            <a:r>
              <a:rPr lang="en-GB" dirty="0" err="1"/>
              <a:t>gyfer</a:t>
            </a:r>
            <a:r>
              <a:rPr lang="en-GB" dirty="0"/>
              <a:t> </a:t>
            </a:r>
            <a:r>
              <a:rPr lang="en-GB" err="1"/>
              <a:t>sut</a:t>
            </a:r>
            <a:r>
              <a:rPr lang="en-GB"/>
              <a:t> mae'n </a:t>
            </a:r>
            <a:r>
              <a:rPr lang="en-GB" dirty="0" err="1"/>
              <a:t>rhaid</a:t>
            </a:r>
            <a:r>
              <a:rPr lang="en-GB" dirty="0"/>
              <a:t> </a:t>
            </a:r>
            <a:r>
              <a:rPr lang="en-GB" dirty="0" err="1"/>
              <a:t>i</a:t>
            </a:r>
            <a:r>
              <a:rPr lang="en-GB" dirty="0"/>
              <a:t> </a:t>
            </a:r>
            <a:r>
              <a:rPr lang="en-GB" dirty="0" err="1"/>
              <a:t>gwmnïau</a:t>
            </a:r>
            <a:r>
              <a:rPr lang="en-GB" dirty="0"/>
              <a:t> </a:t>
            </a:r>
            <a:r>
              <a:rPr lang="en-GB" dirty="0" err="1"/>
              <a:t>ar-lein</a:t>
            </a:r>
            <a:r>
              <a:rPr lang="en-GB" dirty="0"/>
              <a:t> </a:t>
            </a:r>
            <a:r>
              <a:rPr lang="en-GB" dirty="0" err="1"/>
              <a:t>drin</a:t>
            </a:r>
            <a:r>
              <a:rPr lang="en-GB" dirty="0"/>
              <a:t> data personol plant a </a:t>
            </a:r>
            <a:r>
              <a:rPr lang="en-GB" dirty="0" err="1"/>
              <a:t>phobl</a:t>
            </a:r>
            <a:r>
              <a:rPr lang="en-GB" dirty="0"/>
              <a:t> </a:t>
            </a:r>
            <a:r>
              <a:rPr lang="en-GB" dirty="0" err="1"/>
              <a:t>ifanc</a:t>
            </a:r>
            <a:r>
              <a:rPr lang="en-GB" dirty="0"/>
              <a:t>, er </a:t>
            </a:r>
            <a:r>
              <a:rPr lang="en-GB" dirty="0" err="1"/>
              <a:t>mwyn</a:t>
            </a:r>
            <a:r>
              <a:rPr lang="en-GB" dirty="0"/>
              <a:t> </a:t>
            </a:r>
            <a:r>
              <a:rPr lang="en-GB" err="1"/>
              <a:t>ei</a:t>
            </a:r>
            <a:r>
              <a:rPr lang="en-GB"/>
              <a:t> gadw'n </a:t>
            </a:r>
            <a:r>
              <a:rPr lang="en-GB" dirty="0" err="1"/>
              <a:t>ddiogel</a:t>
            </a:r>
            <a:r>
              <a:rPr lang="en-GB"/>
              <a:t>. Gyda’i </a:t>
            </a:r>
            <a:r>
              <a:rPr lang="en-GB" dirty="0" err="1"/>
              <a:t>gilydd</a:t>
            </a:r>
            <a:r>
              <a:rPr lang="en-GB" dirty="0"/>
              <a:t>, yr </a:t>
            </a:r>
            <a:r>
              <a:rPr lang="en-GB" dirty="0" err="1"/>
              <a:t>enw</a:t>
            </a:r>
            <a:r>
              <a:rPr lang="en-GB" dirty="0"/>
              <a:t> </a:t>
            </a:r>
            <a:r>
              <a:rPr lang="en-GB" dirty="0" err="1"/>
              <a:t>ar</a:t>
            </a:r>
            <a:r>
              <a:rPr lang="en-GB" dirty="0"/>
              <a:t> y </a:t>
            </a:r>
            <a:r>
              <a:rPr lang="en-GB" dirty="0" err="1"/>
              <a:t>rheolau</a:t>
            </a:r>
            <a:r>
              <a:rPr lang="en-GB" dirty="0"/>
              <a:t> </a:t>
            </a:r>
            <a:r>
              <a:rPr lang="en-GB" err="1"/>
              <a:t>hyn</a:t>
            </a:r>
            <a:r>
              <a:rPr lang="en-GB"/>
              <a:t> yw’r 'Cod Plant' </a:t>
            </a:r>
            <a:r>
              <a:rPr lang="en-GB" dirty="0"/>
              <a:t>ac </a:t>
            </a:r>
            <a:r>
              <a:rPr lang="en-GB" dirty="0" err="1"/>
              <a:t>maen</a:t>
            </a:r>
            <a:r>
              <a:rPr lang="en-GB" dirty="0"/>
              <a:t> </a:t>
            </a:r>
            <a:r>
              <a:rPr lang="en-GB" err="1"/>
              <a:t>nhw</a:t>
            </a:r>
            <a:r>
              <a:rPr lang="en-GB"/>
              <a:t> wedi’u </a:t>
            </a:r>
            <a:r>
              <a:rPr lang="en-GB" dirty="0" err="1"/>
              <a:t>datblygu</a:t>
            </a:r>
            <a:r>
              <a:rPr lang="en-GB" dirty="0"/>
              <a:t> </a:t>
            </a:r>
            <a:r>
              <a:rPr lang="en-GB" dirty="0" err="1"/>
              <a:t>gan</a:t>
            </a:r>
            <a:r>
              <a:rPr lang="en-GB" dirty="0"/>
              <a:t> yr ICO, y </a:t>
            </a:r>
            <a:r>
              <a:rPr lang="en-GB" err="1"/>
              <a:t>sefydliad</a:t>
            </a:r>
            <a:r>
              <a:rPr lang="en-GB"/>
              <a:t> sy'n </a:t>
            </a:r>
            <a:r>
              <a:rPr lang="en-GB" dirty="0" err="1"/>
              <a:t>gyfrifol</a:t>
            </a:r>
            <a:r>
              <a:rPr lang="en-GB" dirty="0"/>
              <a:t> am </a:t>
            </a:r>
            <a:r>
              <a:rPr lang="en-GB" dirty="0" err="1"/>
              <a:t>gadw</a:t>
            </a:r>
            <a:r>
              <a:rPr lang="en-GB" dirty="0"/>
              <a:t> data personol </a:t>
            </a:r>
            <a:r>
              <a:rPr lang="en-GB" dirty="0" err="1"/>
              <a:t>yn</a:t>
            </a:r>
            <a:r>
              <a:rPr lang="en-GB" dirty="0"/>
              <a:t> </a:t>
            </a:r>
            <a:r>
              <a:rPr lang="en-GB" dirty="0" err="1"/>
              <a:t>ddiogel</a:t>
            </a:r>
            <a:r>
              <a:rPr lang="en-GB" dirty="0"/>
              <a:t>.</a:t>
            </a: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800"/>
              </a:spcBef>
              <a:spcAft>
                <a:spcPts val="0"/>
              </a:spcAft>
              <a:buClr>
                <a:schemeClr val="dk1"/>
              </a:buClr>
              <a:buSzPts val="1400"/>
              <a:buFont typeface="Calibri"/>
              <a:buNone/>
            </a:pPr>
            <a:endParaRPr b="1" dirty="0"/>
          </a:p>
        </p:txBody>
      </p:sp>
      <p:sp>
        <p:nvSpPr>
          <p:cNvPr id="300" name="Google Shape;300;p11:notes"/>
          <p:cNvSpPr txBox="1">
            <a:spLocks noGrp="1"/>
          </p:cNvSpPr>
          <p:nvPr>
            <p:ph type="sldNum" idx="12"/>
          </p:nvPr>
        </p:nvSpPr>
        <p:spPr>
          <a:xfrm>
            <a:off x="3884613" y="9448185"/>
            <a:ext cx="2971800" cy="499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2: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12:notes"/>
          <p:cNvSpPr txBox="1">
            <a:spLocks noGrp="1"/>
          </p:cNvSpPr>
          <p:nvPr>
            <p:ph type="body" idx="1"/>
          </p:nvPr>
        </p:nvSpPr>
        <p:spPr>
          <a:xfrm>
            <a:off x="685800" y="4787126"/>
            <a:ext cx="5486400" cy="39167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GB" b="1" dirty="0"/>
              <a:t>Y Cod Plant</a:t>
            </a: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en-GB" dirty="0" err="1"/>
              <a:t>Cyflwynwch</a:t>
            </a:r>
            <a:r>
              <a:rPr lang="en-GB" dirty="0"/>
              <a:t> </a:t>
            </a:r>
            <a:r>
              <a:rPr lang="en-GB" dirty="0" err="1"/>
              <a:t>gysyniad</a:t>
            </a:r>
            <a:r>
              <a:rPr lang="en-GB" dirty="0"/>
              <a:t> y Cod Plant </a:t>
            </a:r>
            <a:r>
              <a:rPr lang="en-GB" err="1"/>
              <a:t>drwy</a:t>
            </a:r>
            <a:r>
              <a:rPr lang="en-GB"/>
              <a:t> ddefnyddio'r </a:t>
            </a:r>
            <a:r>
              <a:rPr lang="en-GB" dirty="0" err="1"/>
              <a:t>sleid</a:t>
            </a:r>
            <a:r>
              <a:rPr lang="en-GB" dirty="0"/>
              <a:t> hon.</a:t>
            </a:r>
            <a:endParaRPr dirty="0"/>
          </a:p>
        </p:txBody>
      </p:sp>
      <p:sp>
        <p:nvSpPr>
          <p:cNvPr id="372" name="Google Shape;372;p12:notes"/>
          <p:cNvSpPr txBox="1">
            <a:spLocks noGrp="1"/>
          </p:cNvSpPr>
          <p:nvPr>
            <p:ph type="sldNum" idx="12"/>
          </p:nvPr>
        </p:nvSpPr>
        <p:spPr>
          <a:xfrm>
            <a:off x="3884613" y="9448185"/>
            <a:ext cx="2971800" cy="499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3: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13:notes"/>
          <p:cNvSpPr txBox="1">
            <a:spLocks noGrp="1"/>
          </p:cNvSpPr>
          <p:nvPr>
            <p:ph type="body" idx="1"/>
          </p:nvPr>
        </p:nvSpPr>
        <p:spPr>
          <a:xfrm>
            <a:off x="685800" y="4787126"/>
            <a:ext cx="5486400" cy="39167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GB" b="1" dirty="0" err="1"/>
              <a:t>Meddwl</a:t>
            </a:r>
            <a:r>
              <a:rPr lang="en-GB" b="1" dirty="0"/>
              <a:t>, </a:t>
            </a:r>
            <a:r>
              <a:rPr lang="en-GB" b="1" dirty="0" err="1"/>
              <a:t>paru</a:t>
            </a:r>
            <a:r>
              <a:rPr lang="en-GB" b="1" dirty="0"/>
              <a:t>, </a:t>
            </a:r>
            <a:r>
              <a:rPr lang="en-GB" b="1" dirty="0" err="1"/>
              <a:t>rhannu</a:t>
            </a:r>
            <a:r>
              <a:rPr lang="en-GB" b="1" dirty="0"/>
              <a:t> (10 - 15 </a:t>
            </a:r>
            <a:r>
              <a:rPr lang="en-GB" b="1" dirty="0" err="1"/>
              <a:t>munud</a:t>
            </a:r>
            <a:r>
              <a:rPr lang="en-GB" b="1" dirty="0"/>
              <a:t>)</a:t>
            </a:r>
            <a:br>
              <a:rPr lang="en-GB" b="1" dirty="0"/>
            </a:br>
            <a:r>
              <a:rPr lang="en-GB" b="1"/>
              <a:t>
</a:t>
            </a:r>
            <a:r>
              <a:rPr lang="en-GB" b="0"/>
              <a:t>Mae'r </a:t>
            </a:r>
            <a:r>
              <a:rPr lang="en-GB" b="0" dirty="0" err="1"/>
              <a:t>gweithgaredd</a:t>
            </a:r>
            <a:r>
              <a:rPr lang="en-GB" b="0" dirty="0"/>
              <a:t> </a:t>
            </a:r>
            <a:r>
              <a:rPr lang="en-GB" b="0" dirty="0" err="1"/>
              <a:t>hwn</a:t>
            </a:r>
            <a:r>
              <a:rPr lang="en-GB" b="0" dirty="0"/>
              <a:t> </a:t>
            </a:r>
            <a:r>
              <a:rPr lang="en-GB" b="0" dirty="0" err="1"/>
              <a:t>yn</a:t>
            </a:r>
            <a:r>
              <a:rPr lang="en-GB" b="0" dirty="0"/>
              <a:t> </a:t>
            </a:r>
            <a:r>
              <a:rPr lang="en-GB" b="0" dirty="0" err="1"/>
              <a:t>defnyddio</a:t>
            </a:r>
            <a:r>
              <a:rPr lang="en-GB" b="0" dirty="0"/>
              <a:t> </a:t>
            </a:r>
            <a:r>
              <a:rPr lang="en-GB" b="0" err="1"/>
              <a:t>strwythur</a:t>
            </a:r>
            <a:r>
              <a:rPr lang="en-GB" b="0"/>
              <a:t> ‘meddwl</a:t>
            </a:r>
            <a:r>
              <a:rPr lang="en-GB" b="0" dirty="0"/>
              <a:t>, </a:t>
            </a:r>
            <a:r>
              <a:rPr lang="en-GB" b="0" dirty="0" err="1"/>
              <a:t>paru</a:t>
            </a:r>
            <a:r>
              <a:rPr lang="en-GB" b="0"/>
              <a:t>, rhannu’ </a:t>
            </a:r>
            <a:r>
              <a:rPr lang="en-GB" b="0" dirty="0" err="1"/>
              <a:t>i</a:t>
            </a:r>
            <a:r>
              <a:rPr lang="en-GB" b="0" dirty="0"/>
              <a:t> </a:t>
            </a:r>
            <a:r>
              <a:rPr lang="en-GB" b="0" dirty="0" err="1"/>
              <a:t>gael</a:t>
            </a:r>
            <a:r>
              <a:rPr lang="en-GB" b="0" dirty="0"/>
              <a:t> y </a:t>
            </a:r>
            <a:r>
              <a:rPr lang="en-GB" b="0" dirty="0" err="1"/>
              <a:t>myfyrwyr</a:t>
            </a:r>
            <a:r>
              <a:rPr lang="en-GB" b="0" dirty="0"/>
              <a:t> </a:t>
            </a:r>
            <a:r>
              <a:rPr lang="en-GB" b="0" dirty="0" err="1"/>
              <a:t>i</a:t>
            </a:r>
            <a:r>
              <a:rPr lang="en-GB" b="0" dirty="0"/>
              <a:t> </a:t>
            </a:r>
            <a:r>
              <a:rPr lang="en-GB" b="0" dirty="0" err="1"/>
              <a:t>feddwl</a:t>
            </a:r>
            <a:r>
              <a:rPr lang="en-GB" b="0" dirty="0"/>
              <a:t> </a:t>
            </a:r>
            <a:r>
              <a:rPr lang="en-GB" b="1" dirty="0"/>
              <a:t>pam</a:t>
            </a:r>
            <a:r>
              <a:rPr lang="en-GB" b="0" dirty="0"/>
              <a:t> </a:t>
            </a:r>
            <a:r>
              <a:rPr lang="en-GB" b="0" dirty="0" err="1"/>
              <a:t>mae</a:t>
            </a:r>
            <a:r>
              <a:rPr lang="en-GB" b="0" dirty="0"/>
              <a:t> </a:t>
            </a:r>
            <a:r>
              <a:rPr lang="en-GB" b="0" dirty="0" err="1"/>
              <a:t>yna</a:t>
            </a:r>
            <a:r>
              <a:rPr lang="en-GB" b="0" dirty="0"/>
              <a:t> </a:t>
            </a:r>
            <a:r>
              <a:rPr lang="en-GB" b="0" dirty="0" err="1"/>
              <a:t>gyfreithiau</a:t>
            </a:r>
            <a:r>
              <a:rPr lang="en-GB" b="0" dirty="0"/>
              <a:t> </a:t>
            </a:r>
            <a:r>
              <a:rPr lang="en-GB" b="0" err="1"/>
              <a:t>arbennig</a:t>
            </a:r>
            <a:r>
              <a:rPr lang="en-GB" b="0"/>
              <a:t> sy'n </a:t>
            </a:r>
            <a:r>
              <a:rPr lang="en-GB" b="0" dirty="0" err="1"/>
              <a:t>rheoli</a:t>
            </a:r>
            <a:r>
              <a:rPr lang="en-GB" b="0" dirty="0"/>
              <a:t> </a:t>
            </a:r>
            <a:r>
              <a:rPr lang="en-GB" b="0" dirty="0" err="1"/>
              <a:t>sut</a:t>
            </a:r>
            <a:r>
              <a:rPr lang="en-GB" b="0" dirty="0"/>
              <a:t> </a:t>
            </a:r>
            <a:r>
              <a:rPr lang="en-GB" b="0" dirty="0" err="1"/>
              <a:t>mae</a:t>
            </a:r>
            <a:r>
              <a:rPr lang="en-GB" b="0" dirty="0"/>
              <a:t> </a:t>
            </a:r>
            <a:r>
              <a:rPr lang="en-GB" b="0" dirty="0" err="1"/>
              <a:t>cwmnïau</a:t>
            </a:r>
            <a:r>
              <a:rPr lang="en-GB" b="0" dirty="0"/>
              <a:t> </a:t>
            </a:r>
            <a:r>
              <a:rPr lang="en-GB" b="0" dirty="0" err="1"/>
              <a:t>ar-lein</a:t>
            </a:r>
            <a:r>
              <a:rPr lang="en-GB" b="0" dirty="0"/>
              <a:t> </a:t>
            </a:r>
            <a:r>
              <a:rPr lang="en-GB" b="0" dirty="0" err="1"/>
              <a:t>yn</a:t>
            </a:r>
            <a:r>
              <a:rPr lang="en-GB" b="0" dirty="0"/>
              <a:t> trin data personol, ac </a:t>
            </a:r>
            <a:r>
              <a:rPr lang="en-GB" b="0" dirty="0" err="1"/>
              <a:t>yn</a:t>
            </a:r>
            <a:r>
              <a:rPr lang="en-GB" b="0" dirty="0"/>
              <a:t> </a:t>
            </a:r>
            <a:r>
              <a:rPr lang="en-GB" b="0" dirty="0" err="1"/>
              <a:t>enwedig</a:t>
            </a:r>
            <a:r>
              <a:rPr lang="en-GB" b="0" dirty="0"/>
              <a:t> data plant a </a:t>
            </a:r>
            <a:r>
              <a:rPr lang="en-GB" b="0" dirty="0" err="1"/>
              <a:t>phobl</a:t>
            </a:r>
            <a:r>
              <a:rPr lang="en-GB" b="0" dirty="0"/>
              <a:t> </a:t>
            </a:r>
            <a:r>
              <a:rPr lang="en-GB" b="0" dirty="0" err="1"/>
              <a:t>ifanc</a:t>
            </a:r>
            <a:r>
              <a:rPr lang="en-GB" b="0" dirty="0"/>
              <a:t>.</a:t>
            </a:r>
            <a:r>
              <a:rPr lang="en-GB" dirty="0"/>
              <a:t> </a:t>
            </a:r>
            <a:endParaRPr dirty="0"/>
          </a:p>
          <a:p>
            <a:pPr marL="0" lvl="0" indent="0" algn="l" rtl="0">
              <a:lnSpc>
                <a:spcPct val="100000"/>
              </a:lnSpc>
              <a:spcBef>
                <a:spcPts val="800"/>
              </a:spcBef>
              <a:spcAft>
                <a:spcPts val="0"/>
              </a:spcAft>
              <a:buClr>
                <a:schemeClr val="dk1"/>
              </a:buClr>
              <a:buSzPts val="1400"/>
              <a:buFont typeface="Calibri"/>
              <a:buNone/>
            </a:pPr>
            <a:r>
              <a:rPr lang="en-GB" dirty="0" err="1"/>
              <a:t>Os</a:t>
            </a:r>
            <a:r>
              <a:rPr lang="en-GB" dirty="0"/>
              <a:t> </a:t>
            </a:r>
            <a:r>
              <a:rPr lang="en-GB" dirty="0" err="1"/>
              <a:t>bydd</a:t>
            </a:r>
            <a:r>
              <a:rPr lang="en-GB" dirty="0"/>
              <a:t> </a:t>
            </a:r>
            <a:r>
              <a:rPr lang="en-GB" dirty="0" err="1"/>
              <a:t>amser</a:t>
            </a:r>
            <a:r>
              <a:rPr lang="en-GB" dirty="0"/>
              <a:t> </a:t>
            </a:r>
            <a:r>
              <a:rPr lang="en-GB" dirty="0" err="1"/>
              <a:t>yn</a:t>
            </a:r>
            <a:r>
              <a:rPr lang="en-GB" dirty="0"/>
              <a:t> </a:t>
            </a:r>
            <a:r>
              <a:rPr lang="en-GB" dirty="0" err="1"/>
              <a:t>caniatáu</a:t>
            </a:r>
            <a:r>
              <a:rPr lang="en-GB" dirty="0"/>
              <a:t>, </a:t>
            </a:r>
            <a:r>
              <a:rPr lang="en-GB" err="1"/>
              <a:t>gofynnwch</a:t>
            </a:r>
            <a:r>
              <a:rPr lang="en-GB"/>
              <a:t> i'r </a:t>
            </a:r>
            <a:r>
              <a:rPr lang="en-GB" err="1"/>
              <a:t>myfyrwyr</a:t>
            </a:r>
            <a:r>
              <a:rPr lang="en-GB"/>
              <a:t> uno'u </a:t>
            </a:r>
            <a:r>
              <a:rPr lang="en-GB" err="1"/>
              <a:t>parau</a:t>
            </a:r>
            <a:r>
              <a:rPr lang="en-GB"/>
              <a:t> gyda'i </a:t>
            </a:r>
            <a:r>
              <a:rPr lang="en-GB" dirty="0" err="1"/>
              <a:t>gilydd</a:t>
            </a:r>
            <a:r>
              <a:rPr lang="en-GB" dirty="0"/>
              <a:t> </a:t>
            </a:r>
            <a:r>
              <a:rPr lang="en-GB" dirty="0" err="1"/>
              <a:t>i</a:t>
            </a:r>
            <a:r>
              <a:rPr lang="en-GB" dirty="0"/>
              <a:t> </a:t>
            </a:r>
            <a:r>
              <a:rPr lang="en-GB" dirty="0" err="1"/>
              <a:t>ffurfio</a:t>
            </a:r>
            <a:r>
              <a:rPr lang="en-GB" dirty="0"/>
              <a:t> </a:t>
            </a:r>
            <a:r>
              <a:rPr lang="en-GB" dirty="0" err="1"/>
              <a:t>grwpiau</a:t>
            </a:r>
            <a:r>
              <a:rPr lang="en-GB" dirty="0"/>
              <a:t> </a:t>
            </a:r>
            <a:r>
              <a:rPr lang="en-GB" dirty="0" err="1"/>
              <a:t>bach</a:t>
            </a:r>
            <a:r>
              <a:rPr lang="en-GB" dirty="0"/>
              <a:t>, a </a:t>
            </a:r>
            <a:r>
              <a:rPr lang="en-GB" dirty="0" err="1"/>
              <a:t>llunio</a:t>
            </a:r>
            <a:r>
              <a:rPr lang="en-GB" dirty="0"/>
              <a:t> </a:t>
            </a:r>
            <a:r>
              <a:rPr lang="en-GB" dirty="0" err="1"/>
              <a:t>awgrymiadau</a:t>
            </a:r>
            <a:r>
              <a:rPr lang="en-GB" dirty="0"/>
              <a:t> </a:t>
            </a:r>
            <a:r>
              <a:rPr lang="en-GB" dirty="0" err="1"/>
              <a:t>ar</a:t>
            </a:r>
            <a:r>
              <a:rPr lang="en-GB" dirty="0"/>
              <a:t> </a:t>
            </a:r>
            <a:r>
              <a:rPr lang="en-GB" dirty="0" err="1"/>
              <a:t>gyfer</a:t>
            </a:r>
            <a:r>
              <a:rPr lang="en-GB" dirty="0"/>
              <a:t> </a:t>
            </a:r>
            <a:r>
              <a:rPr lang="en-GB" dirty="0" err="1"/>
              <a:t>rheolau</a:t>
            </a:r>
            <a:r>
              <a:rPr lang="en-GB" dirty="0"/>
              <a:t> y </a:t>
            </a:r>
            <a:r>
              <a:rPr lang="en-GB" dirty="0" err="1"/>
              <a:t>gellid</a:t>
            </a:r>
            <a:r>
              <a:rPr lang="en-GB" dirty="0"/>
              <a:t> </a:t>
            </a:r>
            <a:r>
              <a:rPr lang="en-GB" dirty="0" err="1"/>
              <a:t>eu</a:t>
            </a:r>
            <a:r>
              <a:rPr lang="en-GB" dirty="0"/>
              <a:t> </a:t>
            </a:r>
            <a:r>
              <a:rPr lang="en-GB" dirty="0" err="1"/>
              <a:t>rhoi</a:t>
            </a:r>
            <a:r>
              <a:rPr lang="en-GB" dirty="0"/>
              <a:t> </a:t>
            </a:r>
            <a:r>
              <a:rPr lang="en-GB" dirty="0" err="1"/>
              <a:t>ar</a:t>
            </a:r>
            <a:r>
              <a:rPr lang="en-GB" dirty="0"/>
              <a:t> </a:t>
            </a:r>
            <a:r>
              <a:rPr lang="en-GB" dirty="0" err="1"/>
              <a:t>waith</a:t>
            </a:r>
            <a:r>
              <a:rPr lang="en-GB" dirty="0"/>
              <a:t> </a:t>
            </a:r>
            <a:r>
              <a:rPr lang="en-GB" dirty="0" err="1"/>
              <a:t>i</a:t>
            </a:r>
            <a:r>
              <a:rPr lang="en-GB" dirty="0"/>
              <a:t> </a:t>
            </a:r>
            <a:r>
              <a:rPr lang="en-GB" dirty="0" err="1"/>
              <a:t>ddiogelu</a:t>
            </a:r>
            <a:r>
              <a:rPr lang="en-GB" dirty="0"/>
              <a:t> plant a </a:t>
            </a:r>
            <a:r>
              <a:rPr lang="en-GB" dirty="0" err="1"/>
              <a:t>phobl</a:t>
            </a:r>
            <a:r>
              <a:rPr lang="en-GB" dirty="0"/>
              <a:t> </a:t>
            </a:r>
            <a:r>
              <a:rPr lang="en-GB" dirty="0" err="1"/>
              <a:t>ifanc</a:t>
            </a:r>
            <a:r>
              <a:rPr lang="en-GB" dirty="0"/>
              <a:t> </a:t>
            </a:r>
            <a:r>
              <a:rPr lang="en-GB" dirty="0" err="1"/>
              <a:t>ar-lein</a:t>
            </a:r>
            <a:r>
              <a:rPr lang="en-GB" dirty="0"/>
              <a:t>.  </a:t>
            </a:r>
            <a:endParaRPr dirty="0"/>
          </a:p>
          <a:p>
            <a:pPr marL="457200" lvl="0" indent="-304800" algn="l" rtl="0">
              <a:lnSpc>
                <a:spcPct val="107000"/>
              </a:lnSpc>
              <a:spcBef>
                <a:spcPts val="1800"/>
              </a:spcBef>
              <a:spcAft>
                <a:spcPts val="0"/>
              </a:spcAft>
              <a:buClr>
                <a:schemeClr val="dk1"/>
              </a:buClr>
              <a:buSzPts val="1200"/>
              <a:buFont typeface="Calibri"/>
              <a:buChar char="●"/>
            </a:pPr>
            <a:r>
              <a:rPr lang="en-GB" b="1" dirty="0"/>
              <a:t>Pam </a:t>
            </a:r>
            <a:r>
              <a:rPr lang="en-GB" b="1" dirty="0" err="1"/>
              <a:t>yn</a:t>
            </a:r>
            <a:r>
              <a:rPr lang="en-GB" b="1" dirty="0"/>
              <a:t> </a:t>
            </a:r>
            <a:r>
              <a:rPr lang="en-GB" b="1" dirty="0" err="1"/>
              <a:t>eich</a:t>
            </a:r>
            <a:r>
              <a:rPr lang="en-GB" b="1" dirty="0"/>
              <a:t> barn chi </a:t>
            </a:r>
            <a:r>
              <a:rPr lang="en-GB" b="1" dirty="0" err="1"/>
              <a:t>mae</a:t>
            </a:r>
            <a:r>
              <a:rPr lang="en-GB" b="1" dirty="0"/>
              <a:t> </a:t>
            </a:r>
            <a:r>
              <a:rPr lang="en-GB" b="1" dirty="0" err="1"/>
              <a:t>yna</a:t>
            </a:r>
            <a:r>
              <a:rPr lang="en-GB" b="1" dirty="0"/>
              <a:t> </a:t>
            </a:r>
            <a:r>
              <a:rPr lang="en-GB" b="1" dirty="0" err="1"/>
              <a:t>gyfreithiau</a:t>
            </a:r>
            <a:r>
              <a:rPr lang="en-GB" b="1" dirty="0"/>
              <a:t> </a:t>
            </a:r>
            <a:r>
              <a:rPr lang="en-GB" b="1" dirty="0" err="1"/>
              <a:t>ar</a:t>
            </a:r>
            <a:r>
              <a:rPr lang="en-GB" b="1" dirty="0"/>
              <a:t> </a:t>
            </a:r>
            <a:r>
              <a:rPr lang="en-GB" b="1" dirty="0" err="1"/>
              <a:t>sut</a:t>
            </a:r>
            <a:r>
              <a:rPr lang="en-GB" b="1" dirty="0"/>
              <a:t> </a:t>
            </a:r>
            <a:r>
              <a:rPr lang="en-GB" b="1" err="1"/>
              <a:t>mae</a:t>
            </a:r>
            <a:r>
              <a:rPr lang="en-GB" b="1"/>
              <a:t> cwmnïau'n </a:t>
            </a:r>
            <a:r>
              <a:rPr lang="en-GB" b="1" dirty="0"/>
              <a:t>trin data personol</a:t>
            </a:r>
            <a:r>
              <a:rPr lang="en-GB" b="1"/>
              <a:t>? </a:t>
            </a:r>
            <a:r>
              <a:rPr lang="en-GB" b="0"/>
              <a:t>Mae’r </a:t>
            </a:r>
            <a:r>
              <a:rPr lang="en-GB" b="0" dirty="0"/>
              <a:t>GDPR </a:t>
            </a:r>
            <a:r>
              <a:rPr lang="en-GB" b="0" dirty="0" err="1"/>
              <a:t>yn</a:t>
            </a:r>
            <a:r>
              <a:rPr lang="en-GB" b="0" dirty="0"/>
              <a:t> </a:t>
            </a:r>
            <a:r>
              <a:rPr lang="en-GB" b="0" dirty="0" err="1"/>
              <a:t>gyfres</a:t>
            </a:r>
            <a:r>
              <a:rPr lang="en-GB" b="0" dirty="0"/>
              <a:t> o </a:t>
            </a:r>
            <a:r>
              <a:rPr lang="en-GB" b="0" dirty="0" err="1"/>
              <a:t>reolau</a:t>
            </a:r>
            <a:r>
              <a:rPr lang="en-GB" b="0" dirty="0"/>
              <a:t> a </a:t>
            </a:r>
            <a:r>
              <a:rPr lang="en-GB" b="0" dirty="0" err="1"/>
              <a:t>ddatblygwyd</a:t>
            </a:r>
            <a:r>
              <a:rPr lang="en-GB" b="0" dirty="0"/>
              <a:t> </a:t>
            </a:r>
            <a:r>
              <a:rPr lang="en-GB" b="0" dirty="0" err="1"/>
              <a:t>gan</a:t>
            </a:r>
            <a:r>
              <a:rPr lang="en-GB" b="0" dirty="0"/>
              <a:t> yr </a:t>
            </a:r>
            <a:r>
              <a:rPr lang="en-GB" b="0" dirty="0" err="1"/>
              <a:t>Undeb</a:t>
            </a:r>
            <a:r>
              <a:rPr lang="en-GB" b="0" dirty="0"/>
              <a:t> </a:t>
            </a:r>
            <a:r>
              <a:rPr lang="en-GB" b="0" err="1"/>
              <a:t>Ewropeaidd</a:t>
            </a:r>
            <a:r>
              <a:rPr lang="en-GB" b="0"/>
              <a:t> sy'n </a:t>
            </a:r>
            <a:r>
              <a:rPr lang="en-GB" b="0" dirty="0" err="1"/>
              <a:t>pennu</a:t>
            </a:r>
            <a:r>
              <a:rPr lang="en-GB" b="0" dirty="0"/>
              <a:t> </a:t>
            </a:r>
            <a:r>
              <a:rPr lang="en-GB" b="0" err="1"/>
              <a:t>sut</a:t>
            </a:r>
            <a:r>
              <a:rPr lang="en-GB" b="0"/>
              <a:t> mae'n </a:t>
            </a:r>
            <a:r>
              <a:rPr lang="en-GB" b="0" dirty="0" err="1"/>
              <a:t>rhaid</a:t>
            </a:r>
            <a:r>
              <a:rPr lang="en-GB" b="0" dirty="0"/>
              <a:t> </a:t>
            </a:r>
            <a:r>
              <a:rPr lang="en-GB" b="0" dirty="0" err="1"/>
              <a:t>i</a:t>
            </a:r>
            <a:r>
              <a:rPr lang="en-GB" b="0" dirty="0"/>
              <a:t> </a:t>
            </a:r>
            <a:r>
              <a:rPr lang="en-GB" b="0" dirty="0" err="1"/>
              <a:t>ddata</a:t>
            </a:r>
            <a:r>
              <a:rPr lang="en-GB" b="0" dirty="0"/>
              <a:t> personol </a:t>
            </a:r>
            <a:r>
              <a:rPr lang="en-GB" b="0" dirty="0" err="1"/>
              <a:t>gael</a:t>
            </a:r>
            <a:r>
              <a:rPr lang="en-GB" b="0" dirty="0"/>
              <a:t> </a:t>
            </a:r>
            <a:r>
              <a:rPr lang="en-GB" b="0" err="1"/>
              <a:t>ei</a:t>
            </a:r>
            <a:r>
              <a:rPr lang="en-GB" b="0"/>
              <a:t> gadw’n </a:t>
            </a:r>
            <a:r>
              <a:rPr lang="en-GB" b="0" dirty="0" err="1"/>
              <a:t>ddiogel</a:t>
            </a:r>
            <a:r>
              <a:rPr lang="en-GB" b="0" dirty="0"/>
              <a:t>, er </a:t>
            </a:r>
            <a:r>
              <a:rPr lang="en-GB" b="0" dirty="0" err="1"/>
              <a:t>enghraifft</a:t>
            </a:r>
            <a:r>
              <a:rPr lang="en-GB" b="0" dirty="0"/>
              <a:t>, </a:t>
            </a:r>
            <a:r>
              <a:rPr lang="en-GB" b="0" dirty="0" err="1"/>
              <a:t>gan</a:t>
            </a:r>
            <a:r>
              <a:rPr lang="en-GB" b="0" dirty="0"/>
              <a:t> </a:t>
            </a:r>
            <a:r>
              <a:rPr lang="en-GB" b="0" dirty="0" err="1"/>
              <a:t>fusnesau</a:t>
            </a:r>
            <a:r>
              <a:rPr lang="en-GB" b="0" dirty="0"/>
              <a:t> neu </a:t>
            </a:r>
            <a:r>
              <a:rPr lang="en-GB" b="0" dirty="0" err="1"/>
              <a:t>sefydliadau</a:t>
            </a:r>
            <a:r>
              <a:rPr lang="en-GB" b="0" dirty="0"/>
              <a:t>. </a:t>
            </a:r>
            <a:r>
              <a:rPr lang="en-GB" b="0" dirty="0" err="1"/>
              <a:t>Rhaid</a:t>
            </a:r>
            <a:r>
              <a:rPr lang="en-GB" b="0" dirty="0"/>
              <a:t> </a:t>
            </a:r>
            <a:r>
              <a:rPr lang="en-GB" b="0" dirty="0" err="1"/>
              <a:t>cadw</a:t>
            </a:r>
            <a:r>
              <a:rPr lang="en-GB" b="0" dirty="0"/>
              <a:t> data personol, </a:t>
            </a:r>
            <a:r>
              <a:rPr lang="en-GB" b="0" dirty="0" err="1"/>
              <a:t>megis</a:t>
            </a:r>
            <a:r>
              <a:rPr lang="en-GB" b="0" dirty="0"/>
              <a:t> </a:t>
            </a:r>
            <a:r>
              <a:rPr lang="en-GB" b="0" dirty="0" err="1"/>
              <a:t>cyfeiriadau</a:t>
            </a:r>
            <a:r>
              <a:rPr lang="en-GB" b="0" dirty="0"/>
              <a:t> ebost neu </a:t>
            </a:r>
            <a:r>
              <a:rPr lang="en-GB" b="0" dirty="0" err="1"/>
              <a:t>gofnodion</a:t>
            </a:r>
            <a:r>
              <a:rPr lang="en-GB" b="0" dirty="0"/>
              <a:t> </a:t>
            </a:r>
            <a:r>
              <a:rPr lang="en-GB" b="0" dirty="0" err="1"/>
              <a:t>meddygol</a:t>
            </a:r>
            <a:r>
              <a:rPr lang="en-GB" b="0" dirty="0"/>
              <a:t>, </a:t>
            </a:r>
            <a:r>
              <a:rPr lang="en-GB" b="0" dirty="0" err="1"/>
              <a:t>yn</a:t>
            </a:r>
            <a:r>
              <a:rPr lang="en-GB" b="0" dirty="0"/>
              <a:t> </a:t>
            </a:r>
            <a:r>
              <a:rPr lang="en-GB" b="0" dirty="0" err="1"/>
              <a:t>breifat</a:t>
            </a:r>
            <a:r>
              <a:rPr lang="en-GB" b="0" dirty="0"/>
              <a:t> ac </a:t>
            </a:r>
            <a:r>
              <a:rPr lang="en-GB" b="0" dirty="0" err="1"/>
              <a:t>yn</a:t>
            </a:r>
            <a:r>
              <a:rPr lang="en-GB" b="0" dirty="0"/>
              <a:t> </a:t>
            </a:r>
            <a:r>
              <a:rPr lang="en-GB" b="0" dirty="0" err="1"/>
              <a:t>ddiogel</a:t>
            </a:r>
            <a:r>
              <a:rPr lang="en-GB" b="0" dirty="0"/>
              <a:t> </a:t>
            </a:r>
            <a:r>
              <a:rPr lang="en-GB" b="0" dirty="0" err="1"/>
              <a:t>yn</a:t>
            </a:r>
            <a:r>
              <a:rPr lang="en-GB" b="0" dirty="0"/>
              <a:t> </a:t>
            </a:r>
            <a:r>
              <a:rPr lang="en-GB" b="0" dirty="0" err="1"/>
              <a:t>ôl</a:t>
            </a:r>
            <a:r>
              <a:rPr lang="en-GB" b="0" dirty="0"/>
              <a:t> y </a:t>
            </a:r>
            <a:r>
              <a:rPr lang="en-GB" b="0" dirty="0" err="1"/>
              <a:t>gyfraith</a:t>
            </a:r>
            <a:r>
              <a:rPr lang="en-GB" b="0" dirty="0"/>
              <a:t>, er </a:t>
            </a:r>
            <a:r>
              <a:rPr lang="en-GB" b="0" dirty="0" err="1"/>
              <a:t>mwyn</a:t>
            </a:r>
            <a:r>
              <a:rPr lang="en-GB" b="0" dirty="0"/>
              <a:t> </a:t>
            </a:r>
            <a:r>
              <a:rPr lang="en-GB" b="0" err="1"/>
              <a:t>cydymffurfio</a:t>
            </a:r>
            <a:r>
              <a:rPr lang="en-GB" b="0"/>
              <a:t> â’r </a:t>
            </a:r>
            <a:r>
              <a:rPr lang="en-GB" b="0" dirty="0"/>
              <a:t>GDPR. Mae </a:t>
            </a:r>
            <a:r>
              <a:rPr lang="en-GB" b="0" dirty="0" err="1"/>
              <a:t>hyn</a:t>
            </a:r>
            <a:r>
              <a:rPr lang="en-GB" b="0" dirty="0"/>
              <a:t> </a:t>
            </a:r>
            <a:r>
              <a:rPr lang="en-GB" b="0" dirty="0" err="1"/>
              <a:t>yn</a:t>
            </a:r>
            <a:r>
              <a:rPr lang="en-GB" b="0" dirty="0"/>
              <a:t> </a:t>
            </a:r>
            <a:r>
              <a:rPr lang="en-GB" b="0" dirty="0" err="1"/>
              <a:t>diogelu</a:t>
            </a:r>
            <a:r>
              <a:rPr lang="en-GB" b="0" dirty="0"/>
              <a:t> </a:t>
            </a:r>
            <a:r>
              <a:rPr lang="en-GB" b="0" dirty="0" err="1"/>
              <a:t>unigolion</a:t>
            </a:r>
            <a:r>
              <a:rPr lang="en-GB" b="0" dirty="0"/>
              <a:t> </a:t>
            </a:r>
            <a:r>
              <a:rPr lang="en-GB" b="0" dirty="0" err="1"/>
              <a:t>drwy</a:t>
            </a:r>
            <a:r>
              <a:rPr lang="en-GB" b="0" dirty="0"/>
              <a:t> </a:t>
            </a:r>
            <a:r>
              <a:rPr lang="en-GB" b="0" dirty="0" err="1"/>
              <a:t>sicrhau</a:t>
            </a:r>
            <a:r>
              <a:rPr lang="en-GB" b="0" dirty="0"/>
              <a:t> </a:t>
            </a:r>
            <a:r>
              <a:rPr lang="en-GB" b="0" dirty="0" err="1"/>
              <a:t>na</a:t>
            </a:r>
            <a:r>
              <a:rPr lang="en-GB" b="0" dirty="0"/>
              <a:t> </a:t>
            </a:r>
            <a:r>
              <a:rPr lang="en-GB" b="0" dirty="0" err="1"/>
              <a:t>fydd</a:t>
            </a:r>
            <a:r>
              <a:rPr lang="en-GB" b="0" dirty="0"/>
              <a:t> </a:t>
            </a:r>
            <a:r>
              <a:rPr lang="en-GB" b="0" dirty="0" err="1"/>
              <a:t>gwybodaeth</a:t>
            </a:r>
            <a:r>
              <a:rPr lang="en-GB" b="0" dirty="0"/>
              <a:t> </a:t>
            </a:r>
            <a:r>
              <a:rPr lang="en-GB" b="0" dirty="0" err="1"/>
              <a:t>maen</a:t>
            </a:r>
            <a:r>
              <a:rPr lang="en-GB" b="0" dirty="0"/>
              <a:t> </a:t>
            </a:r>
            <a:r>
              <a:rPr lang="en-GB" b="0" dirty="0" err="1"/>
              <a:t>nhw</a:t>
            </a:r>
            <a:r>
              <a:rPr lang="en-GB" b="0" dirty="0"/>
              <a:t> am </a:t>
            </a:r>
            <a:r>
              <a:rPr lang="en-GB" b="0" dirty="0" err="1"/>
              <a:t>iddi</a:t>
            </a:r>
            <a:r>
              <a:rPr lang="en-GB" b="0" dirty="0"/>
              <a:t> </a:t>
            </a:r>
            <a:r>
              <a:rPr lang="en-GB" b="0" dirty="0" err="1"/>
              <a:t>fod</a:t>
            </a:r>
            <a:r>
              <a:rPr lang="en-GB" b="0" dirty="0"/>
              <a:t> </a:t>
            </a:r>
            <a:r>
              <a:rPr lang="en-GB" b="0" dirty="0" err="1"/>
              <a:t>yn</a:t>
            </a:r>
            <a:r>
              <a:rPr lang="en-GB" b="0" dirty="0"/>
              <a:t> </a:t>
            </a:r>
            <a:r>
              <a:rPr lang="en-GB" b="0" dirty="0" err="1"/>
              <a:t>breifat</a:t>
            </a:r>
            <a:r>
              <a:rPr lang="en-GB" b="0" dirty="0"/>
              <a:t>, </a:t>
            </a:r>
            <a:r>
              <a:rPr lang="en-GB" b="0" dirty="0" err="1"/>
              <a:t>megis</a:t>
            </a:r>
            <a:r>
              <a:rPr lang="en-GB" b="0" dirty="0"/>
              <a:t> </a:t>
            </a:r>
            <a:r>
              <a:rPr lang="en-GB" b="0" dirty="0" err="1"/>
              <a:t>cofnodion</a:t>
            </a:r>
            <a:r>
              <a:rPr lang="en-GB" b="0" dirty="0"/>
              <a:t> </a:t>
            </a:r>
            <a:r>
              <a:rPr lang="en-GB" b="0" dirty="0" err="1"/>
              <a:t>meddygol</a:t>
            </a:r>
            <a:r>
              <a:rPr lang="en-GB" b="0" dirty="0"/>
              <a:t>, </a:t>
            </a:r>
            <a:r>
              <a:rPr lang="en-GB" b="0" dirty="0" err="1"/>
              <a:t>yn</a:t>
            </a:r>
            <a:r>
              <a:rPr lang="en-GB" b="0" dirty="0"/>
              <a:t> </a:t>
            </a:r>
            <a:r>
              <a:rPr lang="en-GB" b="0" dirty="0" err="1"/>
              <a:t>cael</a:t>
            </a:r>
            <a:r>
              <a:rPr lang="en-GB" b="0" dirty="0"/>
              <a:t> </a:t>
            </a:r>
            <a:r>
              <a:rPr lang="en-GB" b="0" dirty="0" err="1"/>
              <a:t>ei</a:t>
            </a:r>
            <a:r>
              <a:rPr lang="en-GB" b="0" dirty="0"/>
              <a:t> </a:t>
            </a:r>
            <a:r>
              <a:rPr lang="en-GB" b="0" dirty="0" err="1"/>
              <a:t>chyhoeddi</a:t>
            </a:r>
            <a:r>
              <a:rPr lang="en-GB" b="0" dirty="0"/>
              <a:t>, </a:t>
            </a:r>
            <a:r>
              <a:rPr lang="en-GB" b="0"/>
              <a:t>ac mae'n </a:t>
            </a:r>
            <a:r>
              <a:rPr lang="en-GB" b="0" dirty="0" err="1"/>
              <a:t>golygu</a:t>
            </a:r>
            <a:r>
              <a:rPr lang="en-GB" b="0" dirty="0"/>
              <a:t> </a:t>
            </a:r>
            <a:r>
              <a:rPr lang="en-GB" b="0" dirty="0" err="1"/>
              <a:t>na</a:t>
            </a:r>
            <a:r>
              <a:rPr lang="en-GB" b="0" dirty="0"/>
              <a:t> all </a:t>
            </a:r>
            <a:r>
              <a:rPr lang="en-GB" b="0" dirty="0" err="1"/>
              <a:t>busnesau</a:t>
            </a:r>
            <a:r>
              <a:rPr lang="en-GB" b="0" dirty="0"/>
              <a:t> </a:t>
            </a:r>
            <a:r>
              <a:rPr lang="en-GB" b="0" dirty="0" err="1"/>
              <a:t>gysylltu</a:t>
            </a:r>
            <a:r>
              <a:rPr lang="en-GB" b="0" dirty="0"/>
              <a:t> â </a:t>
            </a:r>
            <a:r>
              <a:rPr lang="en-GB" b="0" err="1"/>
              <a:t>defnyddwyr</a:t>
            </a:r>
            <a:r>
              <a:rPr lang="en-GB" b="0"/>
              <a:t> drwy’r </a:t>
            </a:r>
            <a:r>
              <a:rPr lang="en-GB" b="0" dirty="0"/>
              <a:t>ebost </a:t>
            </a:r>
            <a:r>
              <a:rPr lang="en-GB" b="0" dirty="0" err="1"/>
              <a:t>heb</a:t>
            </a:r>
            <a:r>
              <a:rPr lang="en-GB" b="0" dirty="0"/>
              <a:t> </a:t>
            </a:r>
            <a:r>
              <a:rPr lang="en-GB" b="0" dirty="0" err="1"/>
              <a:t>eu</a:t>
            </a:r>
            <a:r>
              <a:rPr lang="en-GB" b="0" dirty="0"/>
              <a:t> </a:t>
            </a:r>
            <a:r>
              <a:rPr lang="en-GB" b="0" dirty="0" err="1"/>
              <a:t>caniatâd</a:t>
            </a:r>
            <a:r>
              <a:rPr lang="en-GB" b="0" dirty="0"/>
              <a:t> </a:t>
            </a:r>
            <a:r>
              <a:rPr lang="en-GB" b="0" dirty="0" err="1"/>
              <a:t>ymlaen</a:t>
            </a:r>
            <a:r>
              <a:rPr lang="en-GB" b="0" dirty="0"/>
              <a:t> </a:t>
            </a:r>
            <a:r>
              <a:rPr lang="en-GB" b="0" dirty="0" err="1"/>
              <a:t>llaw</a:t>
            </a:r>
            <a:r>
              <a:rPr lang="en-GB" b="0" dirty="0"/>
              <a:t>. Mae </a:t>
            </a:r>
            <a:r>
              <a:rPr lang="en-GB" b="0" dirty="0" err="1"/>
              <a:t>gan</a:t>
            </a:r>
            <a:r>
              <a:rPr lang="en-GB" b="0" dirty="0"/>
              <a:t> </a:t>
            </a:r>
            <a:r>
              <a:rPr lang="en-GB" b="0" dirty="0" err="1"/>
              <a:t>unrhyw</a:t>
            </a:r>
            <a:r>
              <a:rPr lang="en-GB" b="0" dirty="0"/>
              <a:t> un yr </a:t>
            </a:r>
            <a:r>
              <a:rPr lang="en-GB" b="0" dirty="0" err="1"/>
              <a:t>hawl</a:t>
            </a:r>
            <a:r>
              <a:rPr lang="en-GB" b="0" dirty="0"/>
              <a:t> </a:t>
            </a:r>
            <a:r>
              <a:rPr lang="en-GB" b="0" dirty="0" err="1"/>
              <a:t>gyfreithiol</a:t>
            </a:r>
            <a:r>
              <a:rPr lang="en-GB" b="0" dirty="0"/>
              <a:t> </a:t>
            </a:r>
            <a:r>
              <a:rPr lang="en-GB" b="0" dirty="0" err="1"/>
              <a:t>i</a:t>
            </a:r>
            <a:r>
              <a:rPr lang="en-GB" b="0" dirty="0"/>
              <a:t> </a:t>
            </a:r>
            <a:r>
              <a:rPr lang="en-GB" b="0" dirty="0" err="1"/>
              <a:t>ddad-danysgrifio</a:t>
            </a:r>
            <a:r>
              <a:rPr lang="en-GB" b="0" dirty="0"/>
              <a:t> o </a:t>
            </a:r>
            <a:r>
              <a:rPr lang="en-GB" b="0" dirty="0" err="1"/>
              <a:t>unrhyw</a:t>
            </a:r>
            <a:r>
              <a:rPr lang="en-GB" b="0" dirty="0"/>
              <a:t> </a:t>
            </a:r>
            <a:r>
              <a:rPr lang="en-GB" b="0" dirty="0" err="1"/>
              <a:t>restr</a:t>
            </a:r>
            <a:r>
              <a:rPr lang="en-GB" b="0" dirty="0"/>
              <a:t> </a:t>
            </a:r>
            <a:r>
              <a:rPr lang="en-GB" b="0" dirty="0" err="1"/>
              <a:t>bostio</a:t>
            </a:r>
            <a:r>
              <a:rPr lang="en-GB" b="0" dirty="0"/>
              <a:t> o dan y GDPR</a:t>
            </a:r>
            <a:r>
              <a:rPr lang="en-GB" b="0"/>
              <a:t>, sy'n diogelu'r </a:t>
            </a:r>
            <a:r>
              <a:rPr lang="en-GB" b="0" dirty="0" err="1"/>
              <a:t>defnyddiwr</a:t>
            </a:r>
            <a:r>
              <a:rPr lang="en-GB" b="0" dirty="0"/>
              <a:t> </a:t>
            </a:r>
            <a:r>
              <a:rPr lang="en-GB" b="0" dirty="0" err="1"/>
              <a:t>rhag</a:t>
            </a:r>
            <a:r>
              <a:rPr lang="en-GB" b="0" dirty="0"/>
              <a:t> </a:t>
            </a:r>
            <a:r>
              <a:rPr lang="en-GB" b="0" dirty="0" err="1"/>
              <a:t>cael</a:t>
            </a:r>
            <a:r>
              <a:rPr lang="en-GB" b="0" dirty="0"/>
              <a:t> </a:t>
            </a:r>
            <a:r>
              <a:rPr lang="en-GB" b="0" dirty="0" err="1"/>
              <a:t>ei</a:t>
            </a:r>
            <a:r>
              <a:rPr lang="en-GB" b="0" dirty="0"/>
              <a:t> </a:t>
            </a:r>
            <a:r>
              <a:rPr lang="en-GB" b="0" dirty="0" err="1"/>
              <a:t>bledu</a:t>
            </a:r>
            <a:r>
              <a:rPr lang="en-GB" b="0" dirty="0"/>
              <a:t> â </a:t>
            </a:r>
            <a:r>
              <a:rPr lang="en-GB" b="0" dirty="0" err="1"/>
              <a:t>negeseuon</a:t>
            </a:r>
            <a:r>
              <a:rPr lang="en-GB" b="0" dirty="0"/>
              <a:t> </a:t>
            </a:r>
            <a:r>
              <a:rPr lang="en-GB" b="0" dirty="0" err="1"/>
              <a:t>ymwthiol</a:t>
            </a:r>
            <a:r>
              <a:rPr lang="en-GB" b="0" dirty="0"/>
              <a:t>.</a:t>
            </a:r>
            <a:r>
              <a:rPr lang="en-GB" b="1" dirty="0"/>
              <a:t>
Pam </a:t>
            </a:r>
            <a:r>
              <a:rPr lang="en-GB" b="1" dirty="0" err="1"/>
              <a:t>yn</a:t>
            </a:r>
            <a:r>
              <a:rPr lang="en-GB" b="1" dirty="0"/>
              <a:t> </a:t>
            </a:r>
            <a:r>
              <a:rPr lang="en-GB" b="1" dirty="0" err="1"/>
              <a:t>eich</a:t>
            </a:r>
            <a:r>
              <a:rPr lang="en-GB" b="1" dirty="0"/>
              <a:t> barn chi </a:t>
            </a:r>
            <a:r>
              <a:rPr lang="en-GB" b="1" dirty="0" err="1"/>
              <a:t>mae</a:t>
            </a:r>
            <a:r>
              <a:rPr lang="en-GB" b="1" dirty="0"/>
              <a:t> data plant a </a:t>
            </a:r>
            <a:r>
              <a:rPr lang="en-GB" b="1" dirty="0" err="1"/>
              <a:t>phobl</a:t>
            </a:r>
            <a:r>
              <a:rPr lang="en-GB" b="1" dirty="0"/>
              <a:t> </a:t>
            </a:r>
            <a:r>
              <a:rPr lang="en-GB" b="1" dirty="0" err="1"/>
              <a:t>ifanc</a:t>
            </a:r>
            <a:r>
              <a:rPr lang="en-GB" b="1" dirty="0"/>
              <a:t> </a:t>
            </a:r>
            <a:r>
              <a:rPr lang="en-GB" b="1" dirty="0" err="1"/>
              <a:t>yn</a:t>
            </a:r>
            <a:r>
              <a:rPr lang="en-GB" b="1" dirty="0"/>
              <a:t> </a:t>
            </a:r>
            <a:r>
              <a:rPr lang="en-GB" b="1" dirty="0" err="1"/>
              <a:t>cael</a:t>
            </a:r>
            <a:r>
              <a:rPr lang="en-GB" b="1" dirty="0"/>
              <a:t> </a:t>
            </a:r>
            <a:r>
              <a:rPr lang="en-GB" b="1" dirty="0" err="1"/>
              <a:t>ei</a:t>
            </a:r>
            <a:r>
              <a:rPr lang="en-GB" b="1" dirty="0"/>
              <a:t> </a:t>
            </a:r>
            <a:r>
              <a:rPr lang="en-GB" b="1" dirty="0" err="1"/>
              <a:t>drin</a:t>
            </a:r>
            <a:r>
              <a:rPr lang="en-GB" b="1" dirty="0"/>
              <a:t> </a:t>
            </a:r>
            <a:r>
              <a:rPr lang="en-GB" b="1" dirty="0" err="1"/>
              <a:t>yn</a:t>
            </a:r>
            <a:r>
              <a:rPr lang="en-GB" b="1" dirty="0"/>
              <a:t> </a:t>
            </a:r>
            <a:r>
              <a:rPr lang="en-GB" b="1" dirty="0" err="1"/>
              <a:t>wahanol</a:t>
            </a:r>
            <a:r>
              <a:rPr lang="en-GB" b="1" dirty="0"/>
              <a:t>? </a:t>
            </a:r>
            <a:r>
              <a:rPr lang="en-GB" dirty="0"/>
              <a:t>Mae </a:t>
            </a:r>
            <a:r>
              <a:rPr lang="en-GB" dirty="0" err="1"/>
              <a:t>Confensiwn</a:t>
            </a:r>
            <a:r>
              <a:rPr lang="en-GB" dirty="0"/>
              <a:t> y </a:t>
            </a:r>
            <a:r>
              <a:rPr lang="en-GB" dirty="0" err="1"/>
              <a:t>Cenhedloedd</a:t>
            </a:r>
            <a:r>
              <a:rPr lang="en-GB" dirty="0"/>
              <a:t> </a:t>
            </a:r>
            <a:r>
              <a:rPr lang="en-GB" dirty="0" err="1"/>
              <a:t>Unedig</a:t>
            </a:r>
            <a:r>
              <a:rPr lang="en-GB" dirty="0"/>
              <a:t> </a:t>
            </a:r>
            <a:r>
              <a:rPr lang="en-GB" err="1"/>
              <a:t>ar</a:t>
            </a:r>
            <a:r>
              <a:rPr lang="en-GB"/>
              <a:t> Hawliau'r </a:t>
            </a:r>
            <a:r>
              <a:rPr lang="en-GB" dirty="0" err="1"/>
              <a:t>Plentyn</a:t>
            </a:r>
            <a:r>
              <a:rPr lang="en-GB" dirty="0"/>
              <a:t> (CCUHP) </a:t>
            </a:r>
            <a:r>
              <a:rPr lang="en-GB" dirty="0" err="1"/>
              <a:t>yn</a:t>
            </a:r>
            <a:r>
              <a:rPr lang="en-GB" dirty="0"/>
              <a:t> </a:t>
            </a:r>
            <a:r>
              <a:rPr lang="en-GB" dirty="0" err="1"/>
              <a:t>cydnabod</a:t>
            </a:r>
            <a:r>
              <a:rPr lang="en-GB" dirty="0"/>
              <a:t> bod </a:t>
            </a:r>
            <a:r>
              <a:rPr lang="en-GB" dirty="0" err="1"/>
              <a:t>ar</a:t>
            </a:r>
            <a:r>
              <a:rPr lang="en-GB" dirty="0"/>
              <a:t> </a:t>
            </a:r>
            <a:r>
              <a:rPr lang="en-GB" dirty="0" err="1"/>
              <a:t>blant</a:t>
            </a:r>
            <a:r>
              <a:rPr lang="en-GB" dirty="0"/>
              <a:t> </a:t>
            </a:r>
            <a:r>
              <a:rPr lang="en-GB" dirty="0" err="1"/>
              <a:t>angen</a:t>
            </a:r>
            <a:r>
              <a:rPr lang="en-GB" dirty="0"/>
              <a:t> </a:t>
            </a:r>
            <a:r>
              <a:rPr lang="en-GB" dirty="0" err="1"/>
              <a:t>mesurau</a:t>
            </a:r>
            <a:r>
              <a:rPr lang="en-GB" dirty="0"/>
              <a:t> </a:t>
            </a:r>
            <a:r>
              <a:rPr lang="en-GB" dirty="0" err="1"/>
              <a:t>diogelu</a:t>
            </a:r>
            <a:r>
              <a:rPr lang="en-GB" dirty="0"/>
              <a:t> a </a:t>
            </a:r>
            <a:r>
              <a:rPr lang="en-GB" dirty="0" err="1"/>
              <a:t>gofal</a:t>
            </a:r>
            <a:r>
              <a:rPr lang="en-GB" dirty="0"/>
              <a:t> </a:t>
            </a:r>
            <a:r>
              <a:rPr lang="en-GB" dirty="0" err="1"/>
              <a:t>arbennig</a:t>
            </a:r>
            <a:r>
              <a:rPr lang="en-GB" dirty="0"/>
              <a:t> </a:t>
            </a:r>
            <a:r>
              <a:rPr lang="en-GB" dirty="0" err="1"/>
              <a:t>ym</a:t>
            </a:r>
            <a:r>
              <a:rPr lang="en-GB" dirty="0"/>
              <a:t> </a:t>
            </a:r>
            <a:r>
              <a:rPr lang="en-GB" dirty="0" err="1"/>
              <a:t>mhob</a:t>
            </a:r>
            <a:r>
              <a:rPr lang="en-GB" dirty="0"/>
              <a:t> </a:t>
            </a:r>
            <a:r>
              <a:rPr lang="en-GB" dirty="0" err="1"/>
              <a:t>agwedd</a:t>
            </a:r>
            <a:r>
              <a:rPr lang="en-GB" dirty="0"/>
              <a:t> </a:t>
            </a:r>
            <a:r>
              <a:rPr lang="en-GB" dirty="0" err="1"/>
              <a:t>ar</a:t>
            </a:r>
            <a:r>
              <a:rPr lang="en-GB" dirty="0"/>
              <a:t> </a:t>
            </a:r>
            <a:r>
              <a:rPr lang="en-GB" dirty="0" err="1"/>
              <a:t>eu</a:t>
            </a:r>
            <a:r>
              <a:rPr lang="en-GB" dirty="0"/>
              <a:t> </a:t>
            </a:r>
            <a:r>
              <a:rPr lang="en-GB" dirty="0" err="1"/>
              <a:t>bywyd</a:t>
            </a:r>
            <a:r>
              <a:rPr lang="en-GB" dirty="0"/>
              <a:t>. Pan </a:t>
            </a:r>
            <a:r>
              <a:rPr lang="en-GB" dirty="0" err="1"/>
              <a:t>fydd</a:t>
            </a:r>
            <a:r>
              <a:rPr lang="en-GB" dirty="0"/>
              <a:t> plant a </a:t>
            </a:r>
            <a:r>
              <a:rPr lang="en-GB" dirty="0" err="1"/>
              <a:t>phobl</a:t>
            </a:r>
            <a:r>
              <a:rPr lang="en-GB" dirty="0"/>
              <a:t> </a:t>
            </a:r>
            <a:r>
              <a:rPr lang="en-GB" dirty="0" err="1"/>
              <a:t>ifanc</a:t>
            </a:r>
            <a:r>
              <a:rPr lang="en-GB" dirty="0"/>
              <a:t> </a:t>
            </a:r>
            <a:r>
              <a:rPr lang="en-GB" dirty="0" err="1"/>
              <a:t>yn</a:t>
            </a:r>
            <a:r>
              <a:rPr lang="en-GB" dirty="0"/>
              <a:t> </a:t>
            </a:r>
            <a:r>
              <a:rPr lang="en-GB" dirty="0" err="1"/>
              <a:t>mynd</a:t>
            </a:r>
            <a:r>
              <a:rPr lang="en-GB" dirty="0"/>
              <a:t> </a:t>
            </a:r>
            <a:r>
              <a:rPr lang="en-GB" dirty="0" err="1"/>
              <a:t>ar-lein</a:t>
            </a:r>
            <a:r>
              <a:rPr lang="en-GB" dirty="0"/>
              <a:t> </a:t>
            </a:r>
            <a:r>
              <a:rPr lang="en-GB" dirty="0" err="1"/>
              <a:t>fe</a:t>
            </a:r>
            <a:r>
              <a:rPr lang="en-GB" dirty="0"/>
              <a:t> </a:t>
            </a:r>
            <a:r>
              <a:rPr lang="en-GB" dirty="0" err="1"/>
              <a:t>allen</a:t>
            </a:r>
            <a:r>
              <a:rPr lang="en-GB" dirty="0"/>
              <a:t> </a:t>
            </a:r>
            <a:r>
              <a:rPr lang="en-GB" dirty="0" err="1"/>
              <a:t>nhw</a:t>
            </a:r>
            <a:r>
              <a:rPr lang="en-GB" dirty="0"/>
              <a:t> </a:t>
            </a:r>
            <a:r>
              <a:rPr lang="en-GB" dirty="0" err="1"/>
              <a:t>rannu</a:t>
            </a:r>
            <a:r>
              <a:rPr lang="en-GB" dirty="0"/>
              <a:t> </a:t>
            </a:r>
            <a:r>
              <a:rPr lang="en-GB" dirty="0" err="1"/>
              <a:t>gwybodaeth</a:t>
            </a:r>
            <a:r>
              <a:rPr lang="en-GB" dirty="0"/>
              <a:t> </a:t>
            </a:r>
            <a:r>
              <a:rPr lang="en-GB" dirty="0" err="1"/>
              <a:t>bersonol</a:t>
            </a:r>
            <a:r>
              <a:rPr lang="en-GB" dirty="0"/>
              <a:t> </a:t>
            </a:r>
            <a:r>
              <a:rPr lang="en-GB" dirty="0" err="1"/>
              <a:t>yn</a:t>
            </a:r>
            <a:r>
              <a:rPr lang="en-GB" dirty="0"/>
              <a:t> y pen draw </a:t>
            </a:r>
            <a:r>
              <a:rPr lang="en-GB" dirty="0" err="1"/>
              <a:t>heb</a:t>
            </a:r>
            <a:r>
              <a:rPr lang="en-GB" dirty="0"/>
              <a:t> </a:t>
            </a:r>
            <a:r>
              <a:rPr lang="en-GB" dirty="0" err="1"/>
              <a:t>ddeall</a:t>
            </a:r>
            <a:r>
              <a:rPr lang="en-GB" dirty="0"/>
              <a:t> y </a:t>
            </a:r>
            <a:r>
              <a:rPr lang="en-GB" dirty="0" err="1"/>
              <a:t>goblygiadau</a:t>
            </a:r>
            <a:r>
              <a:rPr lang="en-GB" dirty="0"/>
              <a:t>. </a:t>
            </a:r>
            <a:r>
              <a:rPr lang="en-GB" dirty="0" err="1"/>
              <a:t>Gallan</a:t>
            </a:r>
            <a:r>
              <a:rPr lang="en-GB" dirty="0"/>
              <a:t> </a:t>
            </a:r>
            <a:r>
              <a:rPr lang="en-GB" dirty="0" err="1"/>
              <a:t>nhw</a:t>
            </a:r>
            <a:r>
              <a:rPr lang="en-GB" dirty="0"/>
              <a:t> </a:t>
            </a:r>
            <a:r>
              <a:rPr lang="en-GB" dirty="0" err="1"/>
              <a:t>hefyd</a:t>
            </a:r>
            <a:r>
              <a:rPr lang="en-GB" dirty="0"/>
              <a:t> </a:t>
            </a:r>
            <a:r>
              <a:rPr lang="en-GB" dirty="0" err="1"/>
              <a:t>fod</a:t>
            </a:r>
            <a:r>
              <a:rPr lang="en-GB" dirty="0"/>
              <a:t> </a:t>
            </a:r>
            <a:r>
              <a:rPr lang="en-GB" dirty="0" err="1"/>
              <a:t>yn</a:t>
            </a:r>
            <a:r>
              <a:rPr lang="en-GB" dirty="0"/>
              <a:t> </a:t>
            </a:r>
            <a:r>
              <a:rPr lang="en-GB" dirty="0" err="1"/>
              <a:t>fwy</a:t>
            </a:r>
            <a:r>
              <a:rPr lang="en-GB" dirty="0"/>
              <a:t> </a:t>
            </a:r>
            <a:r>
              <a:rPr lang="en-GB" dirty="0" err="1"/>
              <a:t>agored</a:t>
            </a:r>
            <a:r>
              <a:rPr lang="en-GB" dirty="0"/>
              <a:t> </a:t>
            </a:r>
            <a:r>
              <a:rPr lang="en-GB" dirty="0" err="1"/>
              <a:t>i</a:t>
            </a:r>
            <a:r>
              <a:rPr lang="en-GB" dirty="0"/>
              <a:t> </a:t>
            </a:r>
            <a:r>
              <a:rPr lang="en-GB" dirty="0" err="1"/>
              <a:t>dechnegau</a:t>
            </a:r>
            <a:r>
              <a:rPr lang="en-GB" dirty="0"/>
              <a:t> a </a:t>
            </a:r>
            <a:r>
              <a:rPr lang="en-GB" dirty="0" err="1"/>
              <a:t>ddefnyddir</a:t>
            </a:r>
            <a:r>
              <a:rPr lang="en-GB" dirty="0"/>
              <a:t> </a:t>
            </a:r>
            <a:r>
              <a:rPr lang="en-GB" dirty="0" err="1"/>
              <a:t>gan</a:t>
            </a:r>
            <a:r>
              <a:rPr lang="en-GB" dirty="0"/>
              <a:t> </a:t>
            </a:r>
            <a:r>
              <a:rPr lang="en-GB" dirty="0" err="1"/>
              <a:t>gwmnïau</a:t>
            </a:r>
            <a:r>
              <a:rPr lang="en-GB" dirty="0"/>
              <a:t> </a:t>
            </a:r>
            <a:r>
              <a:rPr lang="en-GB" err="1"/>
              <a:t>ar-lein</a:t>
            </a:r>
            <a:r>
              <a:rPr lang="en-GB"/>
              <a:t> i'w </a:t>
            </a:r>
            <a:r>
              <a:rPr lang="en-GB" dirty="0" err="1"/>
              <a:t>hannog</a:t>
            </a:r>
            <a:r>
              <a:rPr lang="en-GB" dirty="0"/>
              <a:t> </a:t>
            </a:r>
            <a:r>
              <a:rPr lang="en-GB" dirty="0" err="1"/>
              <a:t>i</a:t>
            </a:r>
            <a:r>
              <a:rPr lang="en-GB" dirty="0"/>
              <a:t> </a:t>
            </a:r>
            <a:r>
              <a:rPr lang="en-GB" dirty="0" err="1"/>
              <a:t>dreulio</a:t>
            </a:r>
            <a:r>
              <a:rPr lang="en-GB" dirty="0"/>
              <a:t> </a:t>
            </a:r>
            <a:r>
              <a:rPr lang="en-GB" dirty="0" err="1"/>
              <a:t>mwy</a:t>
            </a:r>
            <a:r>
              <a:rPr lang="en-GB" dirty="0"/>
              <a:t> o </a:t>
            </a:r>
            <a:r>
              <a:rPr lang="en-GB" dirty="0" err="1"/>
              <a:t>amser</a:t>
            </a:r>
            <a:r>
              <a:rPr lang="en-GB" dirty="0"/>
              <a:t> </a:t>
            </a:r>
            <a:r>
              <a:rPr lang="en-GB" dirty="0" err="1"/>
              <a:t>ar</a:t>
            </a:r>
            <a:r>
              <a:rPr lang="en-GB" dirty="0"/>
              <a:t> apiau a </a:t>
            </a:r>
            <a:r>
              <a:rPr lang="en-GB" dirty="0" err="1"/>
              <a:t>gwefannau</a:t>
            </a:r>
            <a:r>
              <a:rPr lang="en-GB" dirty="0"/>
              <a:t>, neu </a:t>
            </a:r>
            <a:r>
              <a:rPr lang="en-GB" dirty="0" err="1"/>
              <a:t>i</a:t>
            </a:r>
            <a:r>
              <a:rPr lang="en-GB" dirty="0"/>
              <a:t> </a:t>
            </a:r>
            <a:r>
              <a:rPr lang="en-GB" dirty="0" err="1"/>
              <a:t>brynu</a:t>
            </a:r>
            <a:r>
              <a:rPr lang="en-GB" dirty="0"/>
              <a:t>. Felly</a:t>
            </a:r>
            <a:r>
              <a:rPr lang="en-GB"/>
              <a:t>, mae’rY </a:t>
            </a:r>
            <a:r>
              <a:rPr lang="en-GB" dirty="0"/>
              <a:t>Cod Plant </a:t>
            </a:r>
            <a:r>
              <a:rPr lang="en-GB" dirty="0" err="1"/>
              <a:t>yn</a:t>
            </a:r>
            <a:r>
              <a:rPr lang="en-GB" dirty="0"/>
              <a:t> </a:t>
            </a:r>
            <a:r>
              <a:rPr lang="en-GB" dirty="0" err="1"/>
              <a:t>mynnu</a:t>
            </a:r>
            <a:r>
              <a:rPr lang="en-GB" dirty="0"/>
              <a:t> bod </a:t>
            </a:r>
            <a:r>
              <a:rPr lang="en-GB" dirty="0" err="1"/>
              <a:t>dylunio</a:t>
            </a:r>
            <a:r>
              <a:rPr lang="en-GB" dirty="0"/>
              <a:t> </a:t>
            </a:r>
            <a:r>
              <a:rPr lang="en-GB" dirty="0" err="1"/>
              <a:t>digidol</a:t>
            </a:r>
            <a:r>
              <a:rPr lang="en-GB" dirty="0"/>
              <a:t> </a:t>
            </a:r>
            <a:r>
              <a:rPr lang="en-GB" dirty="0" err="1"/>
              <a:t>yn</a:t>
            </a:r>
            <a:r>
              <a:rPr lang="en-GB" dirty="0"/>
              <a:t> </a:t>
            </a:r>
            <a:r>
              <a:rPr lang="en-GB" dirty="0" err="1"/>
              <a:t>rhoi</a:t>
            </a:r>
            <a:r>
              <a:rPr lang="en-GB" dirty="0"/>
              <a:t> </a:t>
            </a:r>
            <a:r>
              <a:rPr lang="en-GB" dirty="0" err="1"/>
              <a:t>blaenoriaeth</a:t>
            </a:r>
            <a:r>
              <a:rPr lang="en-GB" dirty="0"/>
              <a:t> </a:t>
            </a:r>
            <a:r>
              <a:rPr lang="en-GB" dirty="0" err="1"/>
              <a:t>i</a:t>
            </a:r>
            <a:r>
              <a:rPr lang="en-GB" dirty="0"/>
              <a:t> iechyd a </a:t>
            </a:r>
            <a:r>
              <a:rPr lang="en-GB" dirty="0" err="1"/>
              <a:t>lles</a:t>
            </a:r>
            <a:r>
              <a:rPr lang="en-GB" dirty="0"/>
              <a:t> y </a:t>
            </a:r>
            <a:r>
              <a:rPr lang="en-GB" dirty="0" err="1"/>
              <a:t>plentyn</a:t>
            </a:r>
            <a:r>
              <a:rPr lang="en-GB" dirty="0"/>
              <a:t>.  </a:t>
            </a:r>
            <a:endParaRPr dirty="0"/>
          </a:p>
          <a:p>
            <a:pPr marL="0" lvl="0" indent="0" algn="l" rtl="0">
              <a:lnSpc>
                <a:spcPct val="107000"/>
              </a:lnSpc>
              <a:spcBef>
                <a:spcPts val="1800"/>
              </a:spcBef>
              <a:spcAft>
                <a:spcPts val="0"/>
              </a:spcAft>
              <a:buClr>
                <a:schemeClr val="dk1"/>
              </a:buClr>
              <a:buSzPts val="1400"/>
              <a:buFont typeface="Calibri"/>
              <a:buNone/>
            </a:pPr>
            <a:endParaRPr dirty="0"/>
          </a:p>
        </p:txBody>
      </p:sp>
      <p:sp>
        <p:nvSpPr>
          <p:cNvPr id="387" name="Google Shape;387;p13:notes"/>
          <p:cNvSpPr txBox="1">
            <a:spLocks noGrp="1"/>
          </p:cNvSpPr>
          <p:nvPr>
            <p:ph type="sldNum" idx="12"/>
          </p:nvPr>
        </p:nvSpPr>
        <p:spPr>
          <a:xfrm>
            <a:off x="3884613" y="9448185"/>
            <a:ext cx="2971800" cy="499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4: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14:notes"/>
          <p:cNvSpPr txBox="1">
            <a:spLocks noGrp="1"/>
          </p:cNvSpPr>
          <p:nvPr>
            <p:ph type="body" idx="1"/>
          </p:nvPr>
        </p:nvSpPr>
        <p:spPr>
          <a:xfrm>
            <a:off x="685800" y="4787126"/>
            <a:ext cx="5486400" cy="39167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GB" b="1" dirty="0" err="1"/>
              <a:t>Meddwl</a:t>
            </a:r>
            <a:r>
              <a:rPr lang="en-GB" b="1" dirty="0"/>
              <a:t>, </a:t>
            </a:r>
            <a:r>
              <a:rPr lang="en-GB" b="1" dirty="0" err="1"/>
              <a:t>paru</a:t>
            </a:r>
            <a:r>
              <a:rPr lang="en-GB" b="1" dirty="0"/>
              <a:t>, </a:t>
            </a:r>
            <a:r>
              <a:rPr lang="en-GB" b="1" dirty="0" err="1"/>
              <a:t>rhannu</a:t>
            </a:r>
            <a:r>
              <a:rPr lang="en-GB" b="1" dirty="0"/>
              <a:t> (10 - 15 </a:t>
            </a:r>
            <a:r>
              <a:rPr lang="en-GB" b="1" dirty="0" err="1"/>
              <a:t>munud</a:t>
            </a:r>
            <a:r>
              <a:rPr lang="en-GB" b="1" dirty="0"/>
              <a:t>)</a:t>
            </a:r>
            <a:br>
              <a:rPr lang="en-GB" b="1" dirty="0"/>
            </a:br>
            <a:r>
              <a:rPr lang="en-GB" b="1"/>
              <a:t>
</a:t>
            </a:r>
            <a:r>
              <a:rPr lang="en-GB" b="0"/>
              <a:t>Mae'r </a:t>
            </a:r>
            <a:r>
              <a:rPr lang="en-GB" b="0" dirty="0" err="1"/>
              <a:t>gweithgaredd</a:t>
            </a:r>
            <a:r>
              <a:rPr lang="en-GB" b="0" dirty="0"/>
              <a:t> </a:t>
            </a:r>
            <a:r>
              <a:rPr lang="en-GB" b="0" dirty="0" err="1"/>
              <a:t>hwn</a:t>
            </a:r>
            <a:r>
              <a:rPr lang="en-GB" b="0" dirty="0"/>
              <a:t> </a:t>
            </a:r>
            <a:r>
              <a:rPr lang="en-GB" b="0" dirty="0" err="1"/>
              <a:t>yn</a:t>
            </a:r>
            <a:r>
              <a:rPr lang="en-GB" b="0" dirty="0"/>
              <a:t> </a:t>
            </a:r>
            <a:r>
              <a:rPr lang="en-GB" b="0" dirty="0" err="1"/>
              <a:t>defnyddio</a:t>
            </a:r>
            <a:r>
              <a:rPr lang="en-GB" b="0" dirty="0"/>
              <a:t> </a:t>
            </a:r>
            <a:r>
              <a:rPr lang="en-GB" b="0" err="1"/>
              <a:t>strwythur</a:t>
            </a:r>
            <a:r>
              <a:rPr lang="en-GB" b="0"/>
              <a:t> ‘meddwl</a:t>
            </a:r>
            <a:r>
              <a:rPr lang="en-GB" b="0" dirty="0"/>
              <a:t>, </a:t>
            </a:r>
            <a:r>
              <a:rPr lang="en-GB" b="0" dirty="0" err="1"/>
              <a:t>paru</a:t>
            </a:r>
            <a:r>
              <a:rPr lang="en-GB" b="0"/>
              <a:t>, rhannu’ </a:t>
            </a:r>
            <a:r>
              <a:rPr lang="en-GB" b="0" dirty="0" err="1"/>
              <a:t>i</a:t>
            </a:r>
            <a:r>
              <a:rPr lang="en-GB" b="0" dirty="0"/>
              <a:t> </a:t>
            </a:r>
            <a:r>
              <a:rPr lang="en-GB" b="0" dirty="0" err="1"/>
              <a:t>gael</a:t>
            </a:r>
            <a:r>
              <a:rPr lang="en-GB" b="0" dirty="0"/>
              <a:t> y </a:t>
            </a:r>
            <a:r>
              <a:rPr lang="en-GB" b="0" dirty="0" err="1"/>
              <a:t>myfyrwyr</a:t>
            </a:r>
            <a:r>
              <a:rPr lang="en-GB" b="0" dirty="0"/>
              <a:t> </a:t>
            </a:r>
            <a:r>
              <a:rPr lang="en-GB" b="0" dirty="0" err="1"/>
              <a:t>i</a:t>
            </a:r>
            <a:r>
              <a:rPr lang="en-GB" b="0" dirty="0"/>
              <a:t> </a:t>
            </a:r>
            <a:r>
              <a:rPr lang="en-GB" b="0" dirty="0" err="1"/>
              <a:t>feddwl</a:t>
            </a:r>
            <a:r>
              <a:rPr lang="en-GB" b="0" dirty="0"/>
              <a:t> </a:t>
            </a:r>
            <a:r>
              <a:rPr lang="en-GB" b="1" dirty="0"/>
              <a:t>pam</a:t>
            </a:r>
            <a:r>
              <a:rPr lang="en-GB" b="0" dirty="0"/>
              <a:t> </a:t>
            </a:r>
            <a:r>
              <a:rPr lang="en-GB" b="0" dirty="0" err="1"/>
              <a:t>mae</a:t>
            </a:r>
            <a:r>
              <a:rPr lang="en-GB" b="0" dirty="0"/>
              <a:t> </a:t>
            </a:r>
            <a:r>
              <a:rPr lang="en-GB" b="0" dirty="0" err="1"/>
              <a:t>yna</a:t>
            </a:r>
            <a:r>
              <a:rPr lang="en-GB" b="0" dirty="0"/>
              <a:t> </a:t>
            </a:r>
            <a:r>
              <a:rPr lang="en-GB" b="0" dirty="0" err="1"/>
              <a:t>gyfreithiau</a:t>
            </a:r>
            <a:r>
              <a:rPr lang="en-GB" b="0" dirty="0"/>
              <a:t> </a:t>
            </a:r>
            <a:r>
              <a:rPr lang="en-GB" b="0" err="1"/>
              <a:t>arbennig</a:t>
            </a:r>
            <a:r>
              <a:rPr lang="en-GB" b="0"/>
              <a:t> sy'n </a:t>
            </a:r>
            <a:r>
              <a:rPr lang="en-GB" b="0" dirty="0" err="1"/>
              <a:t>rheoli</a:t>
            </a:r>
            <a:r>
              <a:rPr lang="en-GB" b="0" dirty="0"/>
              <a:t> </a:t>
            </a:r>
            <a:r>
              <a:rPr lang="en-GB" b="0" dirty="0" err="1"/>
              <a:t>sut</a:t>
            </a:r>
            <a:r>
              <a:rPr lang="en-GB" b="0" dirty="0"/>
              <a:t> </a:t>
            </a:r>
            <a:r>
              <a:rPr lang="en-GB" b="0" dirty="0" err="1"/>
              <a:t>mae</a:t>
            </a:r>
            <a:r>
              <a:rPr lang="en-GB" b="0" dirty="0"/>
              <a:t> </a:t>
            </a:r>
            <a:r>
              <a:rPr lang="en-GB" b="0" dirty="0" err="1"/>
              <a:t>cwmnïau</a:t>
            </a:r>
            <a:r>
              <a:rPr lang="en-GB" b="0" dirty="0"/>
              <a:t> </a:t>
            </a:r>
            <a:r>
              <a:rPr lang="en-GB" b="0" dirty="0" err="1"/>
              <a:t>ar-lein</a:t>
            </a:r>
            <a:r>
              <a:rPr lang="en-GB" b="0" dirty="0"/>
              <a:t> </a:t>
            </a:r>
            <a:r>
              <a:rPr lang="en-GB" b="0" dirty="0" err="1"/>
              <a:t>yn</a:t>
            </a:r>
            <a:r>
              <a:rPr lang="en-GB" b="0" dirty="0"/>
              <a:t> trin data personol, ac </a:t>
            </a:r>
            <a:r>
              <a:rPr lang="en-GB" b="0" dirty="0" err="1"/>
              <a:t>yn</a:t>
            </a:r>
            <a:r>
              <a:rPr lang="en-GB" b="0" dirty="0"/>
              <a:t> </a:t>
            </a:r>
            <a:r>
              <a:rPr lang="en-GB" b="0" dirty="0" err="1"/>
              <a:t>enwedig</a:t>
            </a:r>
            <a:r>
              <a:rPr lang="en-GB" b="0" dirty="0"/>
              <a:t> data plant a </a:t>
            </a:r>
            <a:r>
              <a:rPr lang="en-GB" b="0" dirty="0" err="1"/>
              <a:t>phobl</a:t>
            </a:r>
            <a:r>
              <a:rPr lang="en-GB" b="0" dirty="0"/>
              <a:t> </a:t>
            </a:r>
            <a:r>
              <a:rPr lang="en-GB" b="0" dirty="0" err="1"/>
              <a:t>ifanc</a:t>
            </a:r>
            <a:r>
              <a:rPr lang="en-GB" b="0" dirty="0"/>
              <a:t>.</a:t>
            </a:r>
            <a:r>
              <a:rPr lang="en-GB" dirty="0"/>
              <a:t> </a:t>
            </a:r>
          </a:p>
          <a:p>
            <a:pPr marL="0" lvl="0" indent="0" algn="l" rtl="0">
              <a:lnSpc>
                <a:spcPct val="100000"/>
              </a:lnSpc>
              <a:spcBef>
                <a:spcPts val="800"/>
              </a:spcBef>
              <a:spcAft>
                <a:spcPts val="0"/>
              </a:spcAft>
              <a:buClr>
                <a:schemeClr val="dk1"/>
              </a:buClr>
              <a:buSzPts val="1400"/>
              <a:buFont typeface="Calibri"/>
              <a:buNone/>
            </a:pPr>
            <a:r>
              <a:rPr lang="en-GB" dirty="0" err="1"/>
              <a:t>Os</a:t>
            </a:r>
            <a:r>
              <a:rPr lang="en-GB" dirty="0"/>
              <a:t> </a:t>
            </a:r>
            <a:r>
              <a:rPr lang="en-GB" dirty="0" err="1"/>
              <a:t>bydd</a:t>
            </a:r>
            <a:r>
              <a:rPr lang="en-GB" dirty="0"/>
              <a:t> </a:t>
            </a:r>
            <a:r>
              <a:rPr lang="en-GB" dirty="0" err="1"/>
              <a:t>amser</a:t>
            </a:r>
            <a:r>
              <a:rPr lang="en-GB" dirty="0"/>
              <a:t> </a:t>
            </a:r>
            <a:r>
              <a:rPr lang="en-GB" dirty="0" err="1"/>
              <a:t>yn</a:t>
            </a:r>
            <a:r>
              <a:rPr lang="en-GB" dirty="0"/>
              <a:t> </a:t>
            </a:r>
            <a:r>
              <a:rPr lang="en-GB" dirty="0" err="1"/>
              <a:t>caniatáu</a:t>
            </a:r>
            <a:r>
              <a:rPr lang="en-GB" dirty="0"/>
              <a:t>, </a:t>
            </a:r>
            <a:r>
              <a:rPr lang="en-GB" err="1"/>
              <a:t>gofynnwch</a:t>
            </a:r>
            <a:r>
              <a:rPr lang="en-GB"/>
              <a:t> i'r </a:t>
            </a:r>
            <a:r>
              <a:rPr lang="en-GB" err="1"/>
              <a:t>myfyrwyr</a:t>
            </a:r>
            <a:r>
              <a:rPr lang="en-GB"/>
              <a:t> uno'u </a:t>
            </a:r>
            <a:r>
              <a:rPr lang="en-GB" err="1"/>
              <a:t>parau</a:t>
            </a:r>
            <a:r>
              <a:rPr lang="en-GB"/>
              <a:t> gyda'i </a:t>
            </a:r>
            <a:r>
              <a:rPr lang="en-GB" dirty="0" err="1"/>
              <a:t>gilydd</a:t>
            </a:r>
            <a:r>
              <a:rPr lang="en-GB" dirty="0"/>
              <a:t> </a:t>
            </a:r>
            <a:r>
              <a:rPr lang="en-GB" dirty="0" err="1"/>
              <a:t>i</a:t>
            </a:r>
            <a:r>
              <a:rPr lang="en-GB" dirty="0"/>
              <a:t> </a:t>
            </a:r>
            <a:r>
              <a:rPr lang="en-GB" dirty="0" err="1"/>
              <a:t>ffurfio</a:t>
            </a:r>
            <a:r>
              <a:rPr lang="en-GB" dirty="0"/>
              <a:t> </a:t>
            </a:r>
            <a:r>
              <a:rPr lang="en-GB" dirty="0" err="1"/>
              <a:t>grwpiau</a:t>
            </a:r>
            <a:r>
              <a:rPr lang="en-GB" dirty="0"/>
              <a:t> </a:t>
            </a:r>
            <a:r>
              <a:rPr lang="en-GB" dirty="0" err="1"/>
              <a:t>bach</a:t>
            </a:r>
            <a:r>
              <a:rPr lang="en-GB" dirty="0"/>
              <a:t>, a </a:t>
            </a:r>
            <a:r>
              <a:rPr lang="en-GB" dirty="0" err="1"/>
              <a:t>llunio</a:t>
            </a:r>
            <a:r>
              <a:rPr lang="en-GB" dirty="0"/>
              <a:t> </a:t>
            </a:r>
            <a:r>
              <a:rPr lang="en-GB" dirty="0" err="1"/>
              <a:t>awgrymiadau</a:t>
            </a:r>
            <a:r>
              <a:rPr lang="en-GB" dirty="0"/>
              <a:t> </a:t>
            </a:r>
            <a:r>
              <a:rPr lang="en-GB" dirty="0" err="1"/>
              <a:t>ar</a:t>
            </a:r>
            <a:r>
              <a:rPr lang="en-GB" dirty="0"/>
              <a:t> </a:t>
            </a:r>
            <a:r>
              <a:rPr lang="en-GB" dirty="0" err="1"/>
              <a:t>gyfer</a:t>
            </a:r>
            <a:r>
              <a:rPr lang="en-GB" dirty="0"/>
              <a:t> </a:t>
            </a:r>
            <a:r>
              <a:rPr lang="en-GB" dirty="0" err="1"/>
              <a:t>rheolau</a:t>
            </a:r>
            <a:r>
              <a:rPr lang="en-GB" dirty="0"/>
              <a:t> y </a:t>
            </a:r>
            <a:r>
              <a:rPr lang="en-GB" dirty="0" err="1"/>
              <a:t>gellid</a:t>
            </a:r>
            <a:r>
              <a:rPr lang="en-GB" dirty="0"/>
              <a:t> </a:t>
            </a:r>
            <a:r>
              <a:rPr lang="en-GB" dirty="0" err="1"/>
              <a:t>eu</a:t>
            </a:r>
            <a:r>
              <a:rPr lang="en-GB" dirty="0"/>
              <a:t> </a:t>
            </a:r>
            <a:r>
              <a:rPr lang="en-GB" dirty="0" err="1"/>
              <a:t>rhoi</a:t>
            </a:r>
            <a:r>
              <a:rPr lang="en-GB" dirty="0"/>
              <a:t> </a:t>
            </a:r>
            <a:r>
              <a:rPr lang="en-GB" dirty="0" err="1"/>
              <a:t>ar</a:t>
            </a:r>
            <a:r>
              <a:rPr lang="en-GB" dirty="0"/>
              <a:t> </a:t>
            </a:r>
            <a:r>
              <a:rPr lang="en-GB" dirty="0" err="1"/>
              <a:t>waith</a:t>
            </a:r>
            <a:r>
              <a:rPr lang="en-GB" dirty="0"/>
              <a:t> </a:t>
            </a:r>
            <a:r>
              <a:rPr lang="en-GB" dirty="0" err="1"/>
              <a:t>i</a:t>
            </a:r>
            <a:r>
              <a:rPr lang="en-GB" dirty="0"/>
              <a:t> </a:t>
            </a:r>
            <a:r>
              <a:rPr lang="en-GB" dirty="0" err="1"/>
              <a:t>ddiogelu</a:t>
            </a:r>
            <a:r>
              <a:rPr lang="en-GB" dirty="0"/>
              <a:t> plant a </a:t>
            </a:r>
            <a:r>
              <a:rPr lang="en-GB" dirty="0" err="1"/>
              <a:t>phobl</a:t>
            </a:r>
            <a:r>
              <a:rPr lang="en-GB" dirty="0"/>
              <a:t> </a:t>
            </a:r>
            <a:r>
              <a:rPr lang="en-GB" dirty="0" err="1"/>
              <a:t>ifanc</a:t>
            </a:r>
            <a:r>
              <a:rPr lang="en-GB" dirty="0"/>
              <a:t> </a:t>
            </a:r>
            <a:r>
              <a:rPr lang="en-GB" dirty="0" err="1"/>
              <a:t>ar-lein</a:t>
            </a:r>
            <a:r>
              <a:rPr lang="en-GB" dirty="0"/>
              <a:t>.  </a:t>
            </a:r>
          </a:p>
          <a:p>
            <a:pPr marL="457200" lvl="0" indent="-304800" algn="l" rtl="0">
              <a:lnSpc>
                <a:spcPct val="107000"/>
              </a:lnSpc>
              <a:spcBef>
                <a:spcPts val="1800"/>
              </a:spcBef>
              <a:spcAft>
                <a:spcPts val="0"/>
              </a:spcAft>
              <a:buClr>
                <a:schemeClr val="dk1"/>
              </a:buClr>
              <a:buSzPts val="1200"/>
              <a:buFont typeface="Calibri"/>
              <a:buChar char="●"/>
            </a:pPr>
            <a:r>
              <a:rPr lang="en-GB" b="1" dirty="0"/>
              <a:t>Pam </a:t>
            </a:r>
            <a:r>
              <a:rPr lang="en-GB" b="1" dirty="0" err="1"/>
              <a:t>yn</a:t>
            </a:r>
            <a:r>
              <a:rPr lang="en-GB" b="1" dirty="0"/>
              <a:t> </a:t>
            </a:r>
            <a:r>
              <a:rPr lang="en-GB" b="1" dirty="0" err="1"/>
              <a:t>eich</a:t>
            </a:r>
            <a:r>
              <a:rPr lang="en-GB" b="1" dirty="0"/>
              <a:t> barn chi </a:t>
            </a:r>
            <a:r>
              <a:rPr lang="en-GB" b="1" dirty="0" err="1"/>
              <a:t>mae</a:t>
            </a:r>
            <a:r>
              <a:rPr lang="en-GB" b="1" dirty="0"/>
              <a:t> </a:t>
            </a:r>
            <a:r>
              <a:rPr lang="en-GB" b="1" dirty="0" err="1"/>
              <a:t>yna</a:t>
            </a:r>
            <a:r>
              <a:rPr lang="en-GB" b="1" dirty="0"/>
              <a:t> </a:t>
            </a:r>
            <a:r>
              <a:rPr lang="en-GB" b="1" dirty="0" err="1"/>
              <a:t>gyfreithiau</a:t>
            </a:r>
            <a:r>
              <a:rPr lang="en-GB" b="1" dirty="0"/>
              <a:t> </a:t>
            </a:r>
            <a:r>
              <a:rPr lang="en-GB" b="1" dirty="0" err="1"/>
              <a:t>ar</a:t>
            </a:r>
            <a:r>
              <a:rPr lang="en-GB" b="1" dirty="0"/>
              <a:t> </a:t>
            </a:r>
            <a:r>
              <a:rPr lang="en-GB" b="1" dirty="0" err="1"/>
              <a:t>sut</a:t>
            </a:r>
            <a:r>
              <a:rPr lang="en-GB" b="1" dirty="0"/>
              <a:t> </a:t>
            </a:r>
            <a:r>
              <a:rPr lang="en-GB" b="1" err="1"/>
              <a:t>mae</a:t>
            </a:r>
            <a:r>
              <a:rPr lang="en-GB" b="1"/>
              <a:t> cwmnïau'n </a:t>
            </a:r>
            <a:r>
              <a:rPr lang="en-GB" b="1" dirty="0"/>
              <a:t>trin data personol</a:t>
            </a:r>
            <a:r>
              <a:rPr lang="en-GB" b="1"/>
              <a:t>? </a:t>
            </a:r>
            <a:r>
              <a:rPr lang="en-GB" b="0"/>
              <a:t>Mae’r </a:t>
            </a:r>
            <a:r>
              <a:rPr lang="en-GB" b="0" dirty="0"/>
              <a:t>GDPR </a:t>
            </a:r>
            <a:r>
              <a:rPr lang="en-GB" b="0" dirty="0" err="1"/>
              <a:t>yn</a:t>
            </a:r>
            <a:r>
              <a:rPr lang="en-GB" b="0" dirty="0"/>
              <a:t> </a:t>
            </a:r>
            <a:r>
              <a:rPr lang="en-GB" b="0" dirty="0" err="1"/>
              <a:t>gyfres</a:t>
            </a:r>
            <a:r>
              <a:rPr lang="en-GB" b="0" dirty="0"/>
              <a:t> o </a:t>
            </a:r>
            <a:r>
              <a:rPr lang="en-GB" b="0" dirty="0" err="1"/>
              <a:t>reolau</a:t>
            </a:r>
            <a:r>
              <a:rPr lang="en-GB" b="0" dirty="0"/>
              <a:t> a </a:t>
            </a:r>
            <a:r>
              <a:rPr lang="en-GB" b="0" dirty="0" err="1"/>
              <a:t>ddatblygwyd</a:t>
            </a:r>
            <a:r>
              <a:rPr lang="en-GB" b="0" dirty="0"/>
              <a:t> </a:t>
            </a:r>
            <a:r>
              <a:rPr lang="en-GB" b="0" dirty="0" err="1"/>
              <a:t>gan</a:t>
            </a:r>
            <a:r>
              <a:rPr lang="en-GB" b="0" dirty="0"/>
              <a:t> yr </a:t>
            </a:r>
            <a:r>
              <a:rPr lang="en-GB" b="0" dirty="0" err="1"/>
              <a:t>Undeb</a:t>
            </a:r>
            <a:r>
              <a:rPr lang="en-GB" b="0" dirty="0"/>
              <a:t> </a:t>
            </a:r>
            <a:r>
              <a:rPr lang="en-GB" b="0" err="1"/>
              <a:t>Ewropeaidd</a:t>
            </a:r>
            <a:r>
              <a:rPr lang="en-GB" b="0"/>
              <a:t> sy'n </a:t>
            </a:r>
            <a:r>
              <a:rPr lang="en-GB" b="0" dirty="0" err="1"/>
              <a:t>pennu</a:t>
            </a:r>
            <a:r>
              <a:rPr lang="en-GB" b="0" dirty="0"/>
              <a:t> </a:t>
            </a:r>
            <a:r>
              <a:rPr lang="en-GB" b="0" err="1"/>
              <a:t>sut</a:t>
            </a:r>
            <a:r>
              <a:rPr lang="en-GB" b="0"/>
              <a:t> mae'n </a:t>
            </a:r>
            <a:r>
              <a:rPr lang="en-GB" b="0" dirty="0" err="1"/>
              <a:t>rhaid</a:t>
            </a:r>
            <a:r>
              <a:rPr lang="en-GB" b="0" dirty="0"/>
              <a:t> </a:t>
            </a:r>
            <a:r>
              <a:rPr lang="en-GB" b="0" dirty="0" err="1"/>
              <a:t>i</a:t>
            </a:r>
            <a:r>
              <a:rPr lang="en-GB" b="0" dirty="0"/>
              <a:t> </a:t>
            </a:r>
            <a:r>
              <a:rPr lang="en-GB" b="0" dirty="0" err="1"/>
              <a:t>ddata</a:t>
            </a:r>
            <a:r>
              <a:rPr lang="en-GB" b="0" dirty="0"/>
              <a:t> personol </a:t>
            </a:r>
            <a:r>
              <a:rPr lang="en-GB" b="0" dirty="0" err="1"/>
              <a:t>gael</a:t>
            </a:r>
            <a:r>
              <a:rPr lang="en-GB" b="0" dirty="0"/>
              <a:t> </a:t>
            </a:r>
            <a:r>
              <a:rPr lang="en-GB" b="0" err="1"/>
              <a:t>ei</a:t>
            </a:r>
            <a:r>
              <a:rPr lang="en-GB" b="0"/>
              <a:t> gadw’n </a:t>
            </a:r>
            <a:r>
              <a:rPr lang="en-GB" b="0" dirty="0" err="1"/>
              <a:t>ddiogel</a:t>
            </a:r>
            <a:r>
              <a:rPr lang="en-GB" b="0" dirty="0"/>
              <a:t>, er </a:t>
            </a:r>
            <a:r>
              <a:rPr lang="en-GB" b="0" dirty="0" err="1"/>
              <a:t>enghraifft</a:t>
            </a:r>
            <a:r>
              <a:rPr lang="en-GB" b="0" dirty="0"/>
              <a:t>, </a:t>
            </a:r>
            <a:r>
              <a:rPr lang="en-GB" b="0" dirty="0" err="1"/>
              <a:t>gan</a:t>
            </a:r>
            <a:r>
              <a:rPr lang="en-GB" b="0" dirty="0"/>
              <a:t> </a:t>
            </a:r>
            <a:r>
              <a:rPr lang="en-GB" b="0" dirty="0" err="1"/>
              <a:t>fusnesau</a:t>
            </a:r>
            <a:r>
              <a:rPr lang="en-GB" b="0" dirty="0"/>
              <a:t> neu </a:t>
            </a:r>
            <a:r>
              <a:rPr lang="en-GB" b="0" dirty="0" err="1"/>
              <a:t>sefydliadau</a:t>
            </a:r>
            <a:r>
              <a:rPr lang="en-GB" b="0" dirty="0"/>
              <a:t>. </a:t>
            </a:r>
            <a:r>
              <a:rPr lang="en-GB" b="0" dirty="0" err="1"/>
              <a:t>Rhaid</a:t>
            </a:r>
            <a:r>
              <a:rPr lang="en-GB" b="0" dirty="0"/>
              <a:t> </a:t>
            </a:r>
            <a:r>
              <a:rPr lang="en-GB" b="0" dirty="0" err="1"/>
              <a:t>cadw</a:t>
            </a:r>
            <a:r>
              <a:rPr lang="en-GB" b="0" dirty="0"/>
              <a:t> data personol, </a:t>
            </a:r>
            <a:r>
              <a:rPr lang="en-GB" b="0" dirty="0" err="1"/>
              <a:t>megis</a:t>
            </a:r>
            <a:r>
              <a:rPr lang="en-GB" b="0" dirty="0"/>
              <a:t> </a:t>
            </a:r>
            <a:r>
              <a:rPr lang="en-GB" b="0" dirty="0" err="1"/>
              <a:t>cyfeiriadau</a:t>
            </a:r>
            <a:r>
              <a:rPr lang="en-GB" b="0" dirty="0"/>
              <a:t> ebost neu </a:t>
            </a:r>
            <a:r>
              <a:rPr lang="en-GB" b="0" dirty="0" err="1"/>
              <a:t>gofnodion</a:t>
            </a:r>
            <a:r>
              <a:rPr lang="en-GB" b="0" dirty="0"/>
              <a:t> </a:t>
            </a:r>
            <a:r>
              <a:rPr lang="en-GB" b="0" dirty="0" err="1"/>
              <a:t>meddygol</a:t>
            </a:r>
            <a:r>
              <a:rPr lang="en-GB" b="0" dirty="0"/>
              <a:t>, </a:t>
            </a:r>
            <a:r>
              <a:rPr lang="en-GB" b="0" dirty="0" err="1"/>
              <a:t>yn</a:t>
            </a:r>
            <a:r>
              <a:rPr lang="en-GB" b="0" dirty="0"/>
              <a:t> </a:t>
            </a:r>
            <a:r>
              <a:rPr lang="en-GB" b="0" dirty="0" err="1"/>
              <a:t>breifat</a:t>
            </a:r>
            <a:r>
              <a:rPr lang="en-GB" b="0" dirty="0"/>
              <a:t> ac </a:t>
            </a:r>
            <a:r>
              <a:rPr lang="en-GB" b="0" dirty="0" err="1"/>
              <a:t>yn</a:t>
            </a:r>
            <a:r>
              <a:rPr lang="en-GB" b="0" dirty="0"/>
              <a:t> </a:t>
            </a:r>
            <a:r>
              <a:rPr lang="en-GB" b="0" dirty="0" err="1"/>
              <a:t>ddiogel</a:t>
            </a:r>
            <a:r>
              <a:rPr lang="en-GB" b="0" dirty="0"/>
              <a:t> </a:t>
            </a:r>
            <a:r>
              <a:rPr lang="en-GB" b="0" dirty="0" err="1"/>
              <a:t>yn</a:t>
            </a:r>
            <a:r>
              <a:rPr lang="en-GB" b="0" dirty="0"/>
              <a:t> </a:t>
            </a:r>
            <a:r>
              <a:rPr lang="en-GB" b="0" dirty="0" err="1"/>
              <a:t>ôl</a:t>
            </a:r>
            <a:r>
              <a:rPr lang="en-GB" b="0" dirty="0"/>
              <a:t> y </a:t>
            </a:r>
            <a:r>
              <a:rPr lang="en-GB" b="0" dirty="0" err="1"/>
              <a:t>gyfraith</a:t>
            </a:r>
            <a:r>
              <a:rPr lang="en-GB" b="0" dirty="0"/>
              <a:t>, er </a:t>
            </a:r>
            <a:r>
              <a:rPr lang="en-GB" b="0" dirty="0" err="1"/>
              <a:t>mwyn</a:t>
            </a:r>
            <a:r>
              <a:rPr lang="en-GB" b="0" dirty="0"/>
              <a:t> </a:t>
            </a:r>
            <a:r>
              <a:rPr lang="en-GB" b="0" err="1"/>
              <a:t>cydymffurfio</a:t>
            </a:r>
            <a:r>
              <a:rPr lang="en-GB" b="0"/>
              <a:t> â’r </a:t>
            </a:r>
            <a:r>
              <a:rPr lang="en-GB" b="0" dirty="0"/>
              <a:t>GDPR. Mae </a:t>
            </a:r>
            <a:r>
              <a:rPr lang="en-GB" b="0" dirty="0" err="1"/>
              <a:t>hyn</a:t>
            </a:r>
            <a:r>
              <a:rPr lang="en-GB" b="0" dirty="0"/>
              <a:t> </a:t>
            </a:r>
            <a:r>
              <a:rPr lang="en-GB" b="0" dirty="0" err="1"/>
              <a:t>yn</a:t>
            </a:r>
            <a:r>
              <a:rPr lang="en-GB" b="0" dirty="0"/>
              <a:t> </a:t>
            </a:r>
            <a:r>
              <a:rPr lang="en-GB" b="0" dirty="0" err="1"/>
              <a:t>diogelu</a:t>
            </a:r>
            <a:r>
              <a:rPr lang="en-GB" b="0" dirty="0"/>
              <a:t> </a:t>
            </a:r>
            <a:r>
              <a:rPr lang="en-GB" b="0" dirty="0" err="1"/>
              <a:t>unigolion</a:t>
            </a:r>
            <a:r>
              <a:rPr lang="en-GB" b="0" dirty="0"/>
              <a:t> </a:t>
            </a:r>
            <a:r>
              <a:rPr lang="en-GB" b="0" dirty="0" err="1"/>
              <a:t>drwy</a:t>
            </a:r>
            <a:r>
              <a:rPr lang="en-GB" b="0" dirty="0"/>
              <a:t> </a:t>
            </a:r>
            <a:r>
              <a:rPr lang="en-GB" b="0" dirty="0" err="1"/>
              <a:t>sicrhau</a:t>
            </a:r>
            <a:r>
              <a:rPr lang="en-GB" b="0" dirty="0"/>
              <a:t> </a:t>
            </a:r>
            <a:r>
              <a:rPr lang="en-GB" b="0" dirty="0" err="1"/>
              <a:t>na</a:t>
            </a:r>
            <a:r>
              <a:rPr lang="en-GB" b="0" dirty="0"/>
              <a:t> </a:t>
            </a:r>
            <a:r>
              <a:rPr lang="en-GB" b="0" dirty="0" err="1"/>
              <a:t>fydd</a:t>
            </a:r>
            <a:r>
              <a:rPr lang="en-GB" b="0" dirty="0"/>
              <a:t> </a:t>
            </a:r>
            <a:r>
              <a:rPr lang="en-GB" b="0" dirty="0" err="1"/>
              <a:t>gwybodaeth</a:t>
            </a:r>
            <a:r>
              <a:rPr lang="en-GB" b="0" dirty="0"/>
              <a:t> </a:t>
            </a:r>
            <a:r>
              <a:rPr lang="en-GB" b="0" dirty="0" err="1"/>
              <a:t>maen</a:t>
            </a:r>
            <a:r>
              <a:rPr lang="en-GB" b="0" dirty="0"/>
              <a:t> </a:t>
            </a:r>
            <a:r>
              <a:rPr lang="en-GB" b="0" dirty="0" err="1"/>
              <a:t>nhw</a:t>
            </a:r>
            <a:r>
              <a:rPr lang="en-GB" b="0" dirty="0"/>
              <a:t> am </a:t>
            </a:r>
            <a:r>
              <a:rPr lang="en-GB" b="0" dirty="0" err="1"/>
              <a:t>iddi</a:t>
            </a:r>
            <a:r>
              <a:rPr lang="en-GB" b="0" dirty="0"/>
              <a:t> </a:t>
            </a:r>
            <a:r>
              <a:rPr lang="en-GB" b="0" dirty="0" err="1"/>
              <a:t>fod</a:t>
            </a:r>
            <a:r>
              <a:rPr lang="en-GB" b="0" dirty="0"/>
              <a:t> </a:t>
            </a:r>
            <a:r>
              <a:rPr lang="en-GB" b="0" dirty="0" err="1"/>
              <a:t>yn</a:t>
            </a:r>
            <a:r>
              <a:rPr lang="en-GB" b="0" dirty="0"/>
              <a:t> </a:t>
            </a:r>
            <a:r>
              <a:rPr lang="en-GB" b="0" dirty="0" err="1"/>
              <a:t>breifat</a:t>
            </a:r>
            <a:r>
              <a:rPr lang="en-GB" b="0" dirty="0"/>
              <a:t>, </a:t>
            </a:r>
            <a:r>
              <a:rPr lang="en-GB" b="0" dirty="0" err="1"/>
              <a:t>megis</a:t>
            </a:r>
            <a:r>
              <a:rPr lang="en-GB" b="0" dirty="0"/>
              <a:t> </a:t>
            </a:r>
            <a:r>
              <a:rPr lang="en-GB" b="0" dirty="0" err="1"/>
              <a:t>cofnodion</a:t>
            </a:r>
            <a:r>
              <a:rPr lang="en-GB" b="0" dirty="0"/>
              <a:t> </a:t>
            </a:r>
            <a:r>
              <a:rPr lang="en-GB" b="0" dirty="0" err="1"/>
              <a:t>meddygol</a:t>
            </a:r>
            <a:r>
              <a:rPr lang="en-GB" b="0" dirty="0"/>
              <a:t>, </a:t>
            </a:r>
            <a:r>
              <a:rPr lang="en-GB" b="0" dirty="0" err="1"/>
              <a:t>yn</a:t>
            </a:r>
            <a:r>
              <a:rPr lang="en-GB" b="0" dirty="0"/>
              <a:t> </a:t>
            </a:r>
            <a:r>
              <a:rPr lang="en-GB" b="0" dirty="0" err="1"/>
              <a:t>cael</a:t>
            </a:r>
            <a:r>
              <a:rPr lang="en-GB" b="0" dirty="0"/>
              <a:t> </a:t>
            </a:r>
            <a:r>
              <a:rPr lang="en-GB" b="0" dirty="0" err="1"/>
              <a:t>ei</a:t>
            </a:r>
            <a:r>
              <a:rPr lang="en-GB" b="0" dirty="0"/>
              <a:t> </a:t>
            </a:r>
            <a:r>
              <a:rPr lang="en-GB" b="0" dirty="0" err="1"/>
              <a:t>chyhoeddi</a:t>
            </a:r>
            <a:r>
              <a:rPr lang="en-GB" b="0" dirty="0"/>
              <a:t>, </a:t>
            </a:r>
            <a:r>
              <a:rPr lang="en-GB" b="0"/>
              <a:t>ac mae'n </a:t>
            </a:r>
            <a:r>
              <a:rPr lang="en-GB" b="0" dirty="0" err="1"/>
              <a:t>golygu</a:t>
            </a:r>
            <a:r>
              <a:rPr lang="en-GB" b="0" dirty="0"/>
              <a:t> </a:t>
            </a:r>
            <a:r>
              <a:rPr lang="en-GB" b="0" dirty="0" err="1"/>
              <a:t>na</a:t>
            </a:r>
            <a:r>
              <a:rPr lang="en-GB" b="0" dirty="0"/>
              <a:t> all </a:t>
            </a:r>
            <a:r>
              <a:rPr lang="en-GB" b="0" dirty="0" err="1"/>
              <a:t>busnesau</a:t>
            </a:r>
            <a:r>
              <a:rPr lang="en-GB" b="0" dirty="0"/>
              <a:t> </a:t>
            </a:r>
            <a:r>
              <a:rPr lang="en-GB" b="0" dirty="0" err="1"/>
              <a:t>gysylltu</a:t>
            </a:r>
            <a:r>
              <a:rPr lang="en-GB" b="0" dirty="0"/>
              <a:t> â </a:t>
            </a:r>
            <a:r>
              <a:rPr lang="en-GB" b="0" err="1"/>
              <a:t>defnyddwyr</a:t>
            </a:r>
            <a:r>
              <a:rPr lang="en-GB" b="0"/>
              <a:t> drwy’r </a:t>
            </a:r>
            <a:r>
              <a:rPr lang="en-GB" b="0" dirty="0"/>
              <a:t>ebost </a:t>
            </a:r>
            <a:r>
              <a:rPr lang="en-GB" b="0" dirty="0" err="1"/>
              <a:t>heb</a:t>
            </a:r>
            <a:r>
              <a:rPr lang="en-GB" b="0" dirty="0"/>
              <a:t> </a:t>
            </a:r>
            <a:r>
              <a:rPr lang="en-GB" b="0" dirty="0" err="1"/>
              <a:t>eu</a:t>
            </a:r>
            <a:r>
              <a:rPr lang="en-GB" b="0" dirty="0"/>
              <a:t> </a:t>
            </a:r>
            <a:r>
              <a:rPr lang="en-GB" b="0" dirty="0" err="1"/>
              <a:t>caniatâd</a:t>
            </a:r>
            <a:r>
              <a:rPr lang="en-GB" b="0" dirty="0"/>
              <a:t> </a:t>
            </a:r>
            <a:r>
              <a:rPr lang="en-GB" b="0" dirty="0" err="1"/>
              <a:t>ymlaen</a:t>
            </a:r>
            <a:r>
              <a:rPr lang="en-GB" b="0" dirty="0"/>
              <a:t> </a:t>
            </a:r>
            <a:r>
              <a:rPr lang="en-GB" b="0" dirty="0" err="1"/>
              <a:t>llaw</a:t>
            </a:r>
            <a:r>
              <a:rPr lang="en-GB" b="0" dirty="0"/>
              <a:t>. Mae </a:t>
            </a:r>
            <a:r>
              <a:rPr lang="en-GB" b="0" dirty="0" err="1"/>
              <a:t>gan</a:t>
            </a:r>
            <a:r>
              <a:rPr lang="en-GB" b="0" dirty="0"/>
              <a:t> </a:t>
            </a:r>
            <a:r>
              <a:rPr lang="en-GB" b="0" dirty="0" err="1"/>
              <a:t>unrhyw</a:t>
            </a:r>
            <a:r>
              <a:rPr lang="en-GB" b="0" dirty="0"/>
              <a:t> un yr </a:t>
            </a:r>
            <a:r>
              <a:rPr lang="en-GB" b="0" dirty="0" err="1"/>
              <a:t>hawl</a:t>
            </a:r>
            <a:r>
              <a:rPr lang="en-GB" b="0" dirty="0"/>
              <a:t> </a:t>
            </a:r>
            <a:r>
              <a:rPr lang="en-GB" b="0" dirty="0" err="1"/>
              <a:t>gyfreithiol</a:t>
            </a:r>
            <a:r>
              <a:rPr lang="en-GB" b="0" dirty="0"/>
              <a:t> </a:t>
            </a:r>
            <a:r>
              <a:rPr lang="en-GB" b="0" dirty="0" err="1"/>
              <a:t>i</a:t>
            </a:r>
            <a:r>
              <a:rPr lang="en-GB" b="0" dirty="0"/>
              <a:t> </a:t>
            </a:r>
            <a:r>
              <a:rPr lang="en-GB" b="0" dirty="0" err="1"/>
              <a:t>ddad-danysgrifio</a:t>
            </a:r>
            <a:r>
              <a:rPr lang="en-GB" b="0" dirty="0"/>
              <a:t> o </a:t>
            </a:r>
            <a:r>
              <a:rPr lang="en-GB" b="0" dirty="0" err="1"/>
              <a:t>unrhyw</a:t>
            </a:r>
            <a:r>
              <a:rPr lang="en-GB" b="0" dirty="0"/>
              <a:t> </a:t>
            </a:r>
            <a:r>
              <a:rPr lang="en-GB" b="0" dirty="0" err="1"/>
              <a:t>restr</a:t>
            </a:r>
            <a:r>
              <a:rPr lang="en-GB" b="0" dirty="0"/>
              <a:t> </a:t>
            </a:r>
            <a:r>
              <a:rPr lang="en-GB" b="0" dirty="0" err="1"/>
              <a:t>bostio</a:t>
            </a:r>
            <a:r>
              <a:rPr lang="en-GB" b="0" dirty="0"/>
              <a:t> o dan y GDPR</a:t>
            </a:r>
            <a:r>
              <a:rPr lang="en-GB" b="0"/>
              <a:t>, sy'n diogelu'r </a:t>
            </a:r>
            <a:r>
              <a:rPr lang="en-GB" b="0" dirty="0" err="1"/>
              <a:t>defnyddiwr</a:t>
            </a:r>
            <a:r>
              <a:rPr lang="en-GB" b="0" dirty="0"/>
              <a:t> </a:t>
            </a:r>
            <a:r>
              <a:rPr lang="en-GB" b="0" dirty="0" err="1"/>
              <a:t>rhag</a:t>
            </a:r>
            <a:r>
              <a:rPr lang="en-GB" b="0" dirty="0"/>
              <a:t> </a:t>
            </a:r>
            <a:r>
              <a:rPr lang="en-GB" b="0" dirty="0" err="1"/>
              <a:t>cael</a:t>
            </a:r>
            <a:r>
              <a:rPr lang="en-GB" b="0" dirty="0"/>
              <a:t> </a:t>
            </a:r>
            <a:r>
              <a:rPr lang="en-GB" b="0" dirty="0" err="1"/>
              <a:t>ei</a:t>
            </a:r>
            <a:r>
              <a:rPr lang="en-GB" b="0" dirty="0"/>
              <a:t> </a:t>
            </a:r>
            <a:r>
              <a:rPr lang="en-GB" b="0" dirty="0" err="1"/>
              <a:t>bledu</a:t>
            </a:r>
            <a:r>
              <a:rPr lang="en-GB" b="0" dirty="0"/>
              <a:t> â </a:t>
            </a:r>
            <a:r>
              <a:rPr lang="en-GB" b="0" dirty="0" err="1"/>
              <a:t>negeseuon</a:t>
            </a:r>
            <a:r>
              <a:rPr lang="en-GB" b="0" dirty="0"/>
              <a:t> </a:t>
            </a:r>
            <a:r>
              <a:rPr lang="en-GB" b="0" dirty="0" err="1"/>
              <a:t>ymwthiol</a:t>
            </a:r>
            <a:r>
              <a:rPr lang="en-GB" b="0" dirty="0"/>
              <a:t>.</a:t>
            </a:r>
            <a:r>
              <a:rPr lang="en-GB" b="1" dirty="0"/>
              <a:t>
Pam </a:t>
            </a:r>
            <a:r>
              <a:rPr lang="en-GB" b="1" dirty="0" err="1"/>
              <a:t>yn</a:t>
            </a:r>
            <a:r>
              <a:rPr lang="en-GB" b="1" dirty="0"/>
              <a:t> </a:t>
            </a:r>
            <a:r>
              <a:rPr lang="en-GB" b="1" dirty="0" err="1"/>
              <a:t>eich</a:t>
            </a:r>
            <a:r>
              <a:rPr lang="en-GB" b="1" dirty="0"/>
              <a:t> barn chi </a:t>
            </a:r>
            <a:r>
              <a:rPr lang="en-GB" b="1" dirty="0" err="1"/>
              <a:t>mae</a:t>
            </a:r>
            <a:r>
              <a:rPr lang="en-GB" b="1" dirty="0"/>
              <a:t> data plant a </a:t>
            </a:r>
            <a:r>
              <a:rPr lang="en-GB" b="1" dirty="0" err="1"/>
              <a:t>phobl</a:t>
            </a:r>
            <a:r>
              <a:rPr lang="en-GB" b="1" dirty="0"/>
              <a:t> </a:t>
            </a:r>
            <a:r>
              <a:rPr lang="en-GB" b="1" dirty="0" err="1"/>
              <a:t>ifanc</a:t>
            </a:r>
            <a:r>
              <a:rPr lang="en-GB" b="1" dirty="0"/>
              <a:t> </a:t>
            </a:r>
            <a:r>
              <a:rPr lang="en-GB" b="1" dirty="0" err="1"/>
              <a:t>yn</a:t>
            </a:r>
            <a:r>
              <a:rPr lang="en-GB" b="1" dirty="0"/>
              <a:t> </a:t>
            </a:r>
            <a:r>
              <a:rPr lang="en-GB" b="1" dirty="0" err="1"/>
              <a:t>cael</a:t>
            </a:r>
            <a:r>
              <a:rPr lang="en-GB" b="1" dirty="0"/>
              <a:t> </a:t>
            </a:r>
            <a:r>
              <a:rPr lang="en-GB" b="1" dirty="0" err="1"/>
              <a:t>ei</a:t>
            </a:r>
            <a:r>
              <a:rPr lang="en-GB" b="1" dirty="0"/>
              <a:t> </a:t>
            </a:r>
            <a:r>
              <a:rPr lang="en-GB" b="1" dirty="0" err="1"/>
              <a:t>drin</a:t>
            </a:r>
            <a:r>
              <a:rPr lang="en-GB" b="1" dirty="0"/>
              <a:t> </a:t>
            </a:r>
            <a:r>
              <a:rPr lang="en-GB" b="1" dirty="0" err="1"/>
              <a:t>yn</a:t>
            </a:r>
            <a:r>
              <a:rPr lang="en-GB" b="1" dirty="0"/>
              <a:t> </a:t>
            </a:r>
            <a:r>
              <a:rPr lang="en-GB" b="1" dirty="0" err="1"/>
              <a:t>wahanol</a:t>
            </a:r>
            <a:r>
              <a:rPr lang="en-GB" b="1" dirty="0"/>
              <a:t>? </a:t>
            </a:r>
            <a:r>
              <a:rPr lang="en-GB" dirty="0"/>
              <a:t>Mae </a:t>
            </a:r>
            <a:r>
              <a:rPr lang="en-GB" dirty="0" err="1"/>
              <a:t>Confensiwn</a:t>
            </a:r>
            <a:r>
              <a:rPr lang="en-GB" dirty="0"/>
              <a:t> y </a:t>
            </a:r>
            <a:r>
              <a:rPr lang="en-GB" dirty="0" err="1"/>
              <a:t>Cenhedloedd</a:t>
            </a:r>
            <a:r>
              <a:rPr lang="en-GB" dirty="0"/>
              <a:t> </a:t>
            </a:r>
            <a:r>
              <a:rPr lang="en-GB" dirty="0" err="1"/>
              <a:t>Unedig</a:t>
            </a:r>
            <a:r>
              <a:rPr lang="en-GB" dirty="0"/>
              <a:t> </a:t>
            </a:r>
            <a:r>
              <a:rPr lang="en-GB" err="1"/>
              <a:t>ar</a:t>
            </a:r>
            <a:r>
              <a:rPr lang="en-GB"/>
              <a:t> Hawliau'r </a:t>
            </a:r>
            <a:r>
              <a:rPr lang="en-GB" dirty="0" err="1"/>
              <a:t>Plentyn</a:t>
            </a:r>
            <a:r>
              <a:rPr lang="en-GB" dirty="0"/>
              <a:t> (CCUHP) </a:t>
            </a:r>
            <a:r>
              <a:rPr lang="en-GB" dirty="0" err="1"/>
              <a:t>yn</a:t>
            </a:r>
            <a:r>
              <a:rPr lang="en-GB" dirty="0"/>
              <a:t> </a:t>
            </a:r>
            <a:r>
              <a:rPr lang="en-GB" dirty="0" err="1"/>
              <a:t>cydnabod</a:t>
            </a:r>
            <a:r>
              <a:rPr lang="en-GB" dirty="0"/>
              <a:t> bod </a:t>
            </a:r>
            <a:r>
              <a:rPr lang="en-GB" dirty="0" err="1"/>
              <a:t>ar</a:t>
            </a:r>
            <a:r>
              <a:rPr lang="en-GB" dirty="0"/>
              <a:t> </a:t>
            </a:r>
            <a:r>
              <a:rPr lang="en-GB" dirty="0" err="1"/>
              <a:t>blant</a:t>
            </a:r>
            <a:r>
              <a:rPr lang="en-GB" dirty="0"/>
              <a:t> </a:t>
            </a:r>
            <a:r>
              <a:rPr lang="en-GB" dirty="0" err="1"/>
              <a:t>angen</a:t>
            </a:r>
            <a:r>
              <a:rPr lang="en-GB" dirty="0"/>
              <a:t> </a:t>
            </a:r>
            <a:r>
              <a:rPr lang="en-GB" dirty="0" err="1"/>
              <a:t>mesurau</a:t>
            </a:r>
            <a:r>
              <a:rPr lang="en-GB" dirty="0"/>
              <a:t> </a:t>
            </a:r>
            <a:r>
              <a:rPr lang="en-GB" dirty="0" err="1"/>
              <a:t>diogelu</a:t>
            </a:r>
            <a:r>
              <a:rPr lang="en-GB" dirty="0"/>
              <a:t> a </a:t>
            </a:r>
            <a:r>
              <a:rPr lang="en-GB" dirty="0" err="1"/>
              <a:t>gofal</a:t>
            </a:r>
            <a:r>
              <a:rPr lang="en-GB" dirty="0"/>
              <a:t> </a:t>
            </a:r>
            <a:r>
              <a:rPr lang="en-GB" dirty="0" err="1"/>
              <a:t>arbennig</a:t>
            </a:r>
            <a:r>
              <a:rPr lang="en-GB" dirty="0"/>
              <a:t> </a:t>
            </a:r>
            <a:r>
              <a:rPr lang="en-GB" dirty="0" err="1"/>
              <a:t>ym</a:t>
            </a:r>
            <a:r>
              <a:rPr lang="en-GB" dirty="0"/>
              <a:t> </a:t>
            </a:r>
            <a:r>
              <a:rPr lang="en-GB" dirty="0" err="1"/>
              <a:t>mhob</a:t>
            </a:r>
            <a:r>
              <a:rPr lang="en-GB" dirty="0"/>
              <a:t> </a:t>
            </a:r>
            <a:r>
              <a:rPr lang="en-GB" dirty="0" err="1"/>
              <a:t>agwedd</a:t>
            </a:r>
            <a:r>
              <a:rPr lang="en-GB" dirty="0"/>
              <a:t> </a:t>
            </a:r>
            <a:r>
              <a:rPr lang="en-GB" dirty="0" err="1"/>
              <a:t>ar</a:t>
            </a:r>
            <a:r>
              <a:rPr lang="en-GB" dirty="0"/>
              <a:t> </a:t>
            </a:r>
            <a:r>
              <a:rPr lang="en-GB" dirty="0" err="1"/>
              <a:t>eu</a:t>
            </a:r>
            <a:r>
              <a:rPr lang="en-GB" dirty="0"/>
              <a:t> </a:t>
            </a:r>
            <a:r>
              <a:rPr lang="en-GB" dirty="0" err="1"/>
              <a:t>bywyd</a:t>
            </a:r>
            <a:r>
              <a:rPr lang="en-GB" dirty="0"/>
              <a:t>. Pan </a:t>
            </a:r>
            <a:r>
              <a:rPr lang="en-GB" dirty="0" err="1"/>
              <a:t>fydd</a:t>
            </a:r>
            <a:r>
              <a:rPr lang="en-GB" dirty="0"/>
              <a:t> plant a </a:t>
            </a:r>
            <a:r>
              <a:rPr lang="en-GB" dirty="0" err="1"/>
              <a:t>phobl</a:t>
            </a:r>
            <a:r>
              <a:rPr lang="en-GB" dirty="0"/>
              <a:t> </a:t>
            </a:r>
            <a:r>
              <a:rPr lang="en-GB" dirty="0" err="1"/>
              <a:t>ifanc</a:t>
            </a:r>
            <a:r>
              <a:rPr lang="en-GB" dirty="0"/>
              <a:t> </a:t>
            </a:r>
            <a:r>
              <a:rPr lang="en-GB" dirty="0" err="1"/>
              <a:t>yn</a:t>
            </a:r>
            <a:r>
              <a:rPr lang="en-GB" dirty="0"/>
              <a:t> </a:t>
            </a:r>
            <a:r>
              <a:rPr lang="en-GB" dirty="0" err="1"/>
              <a:t>mynd</a:t>
            </a:r>
            <a:r>
              <a:rPr lang="en-GB" dirty="0"/>
              <a:t> </a:t>
            </a:r>
            <a:r>
              <a:rPr lang="en-GB" dirty="0" err="1"/>
              <a:t>ar-lein</a:t>
            </a:r>
            <a:r>
              <a:rPr lang="en-GB" dirty="0"/>
              <a:t> </a:t>
            </a:r>
            <a:r>
              <a:rPr lang="en-GB" dirty="0" err="1"/>
              <a:t>fe</a:t>
            </a:r>
            <a:r>
              <a:rPr lang="en-GB" dirty="0"/>
              <a:t> </a:t>
            </a:r>
            <a:r>
              <a:rPr lang="en-GB" dirty="0" err="1"/>
              <a:t>allen</a:t>
            </a:r>
            <a:r>
              <a:rPr lang="en-GB" dirty="0"/>
              <a:t> </a:t>
            </a:r>
            <a:r>
              <a:rPr lang="en-GB" dirty="0" err="1"/>
              <a:t>nhw</a:t>
            </a:r>
            <a:r>
              <a:rPr lang="en-GB" dirty="0"/>
              <a:t> </a:t>
            </a:r>
            <a:r>
              <a:rPr lang="en-GB" dirty="0" err="1"/>
              <a:t>rannu</a:t>
            </a:r>
            <a:r>
              <a:rPr lang="en-GB" dirty="0"/>
              <a:t> </a:t>
            </a:r>
            <a:r>
              <a:rPr lang="en-GB" dirty="0" err="1"/>
              <a:t>gwybodaeth</a:t>
            </a:r>
            <a:r>
              <a:rPr lang="en-GB" dirty="0"/>
              <a:t> </a:t>
            </a:r>
            <a:r>
              <a:rPr lang="en-GB" dirty="0" err="1"/>
              <a:t>bersonol</a:t>
            </a:r>
            <a:r>
              <a:rPr lang="en-GB" dirty="0"/>
              <a:t> </a:t>
            </a:r>
            <a:r>
              <a:rPr lang="en-GB" dirty="0" err="1"/>
              <a:t>yn</a:t>
            </a:r>
            <a:r>
              <a:rPr lang="en-GB" dirty="0"/>
              <a:t> y pen draw </a:t>
            </a:r>
            <a:r>
              <a:rPr lang="en-GB" dirty="0" err="1"/>
              <a:t>heb</a:t>
            </a:r>
            <a:r>
              <a:rPr lang="en-GB" dirty="0"/>
              <a:t> </a:t>
            </a:r>
            <a:r>
              <a:rPr lang="en-GB" dirty="0" err="1"/>
              <a:t>ddeall</a:t>
            </a:r>
            <a:r>
              <a:rPr lang="en-GB" dirty="0"/>
              <a:t> y </a:t>
            </a:r>
            <a:r>
              <a:rPr lang="en-GB" dirty="0" err="1"/>
              <a:t>goblygiadau</a:t>
            </a:r>
            <a:r>
              <a:rPr lang="en-GB" dirty="0"/>
              <a:t>. </a:t>
            </a:r>
            <a:r>
              <a:rPr lang="en-GB" dirty="0" err="1"/>
              <a:t>Gallan</a:t>
            </a:r>
            <a:r>
              <a:rPr lang="en-GB" dirty="0"/>
              <a:t> </a:t>
            </a:r>
            <a:r>
              <a:rPr lang="en-GB" dirty="0" err="1"/>
              <a:t>nhw</a:t>
            </a:r>
            <a:r>
              <a:rPr lang="en-GB" dirty="0"/>
              <a:t> </a:t>
            </a:r>
            <a:r>
              <a:rPr lang="en-GB" dirty="0" err="1"/>
              <a:t>hefyd</a:t>
            </a:r>
            <a:r>
              <a:rPr lang="en-GB" dirty="0"/>
              <a:t> </a:t>
            </a:r>
            <a:r>
              <a:rPr lang="en-GB" dirty="0" err="1"/>
              <a:t>fod</a:t>
            </a:r>
            <a:r>
              <a:rPr lang="en-GB" dirty="0"/>
              <a:t> </a:t>
            </a:r>
            <a:r>
              <a:rPr lang="en-GB" dirty="0" err="1"/>
              <a:t>yn</a:t>
            </a:r>
            <a:r>
              <a:rPr lang="en-GB" dirty="0"/>
              <a:t> </a:t>
            </a:r>
            <a:r>
              <a:rPr lang="en-GB" dirty="0" err="1"/>
              <a:t>fwy</a:t>
            </a:r>
            <a:r>
              <a:rPr lang="en-GB" dirty="0"/>
              <a:t> </a:t>
            </a:r>
            <a:r>
              <a:rPr lang="en-GB" dirty="0" err="1"/>
              <a:t>agored</a:t>
            </a:r>
            <a:r>
              <a:rPr lang="en-GB" dirty="0"/>
              <a:t> </a:t>
            </a:r>
            <a:r>
              <a:rPr lang="en-GB" dirty="0" err="1"/>
              <a:t>i</a:t>
            </a:r>
            <a:r>
              <a:rPr lang="en-GB" dirty="0"/>
              <a:t> </a:t>
            </a:r>
            <a:r>
              <a:rPr lang="en-GB" dirty="0" err="1"/>
              <a:t>dechnegau</a:t>
            </a:r>
            <a:r>
              <a:rPr lang="en-GB" dirty="0"/>
              <a:t> a </a:t>
            </a:r>
            <a:r>
              <a:rPr lang="en-GB" dirty="0" err="1"/>
              <a:t>ddefnyddir</a:t>
            </a:r>
            <a:r>
              <a:rPr lang="en-GB" dirty="0"/>
              <a:t> </a:t>
            </a:r>
            <a:r>
              <a:rPr lang="en-GB" dirty="0" err="1"/>
              <a:t>gan</a:t>
            </a:r>
            <a:r>
              <a:rPr lang="en-GB" dirty="0"/>
              <a:t> </a:t>
            </a:r>
            <a:r>
              <a:rPr lang="en-GB" dirty="0" err="1"/>
              <a:t>gwmnïau</a:t>
            </a:r>
            <a:r>
              <a:rPr lang="en-GB" dirty="0"/>
              <a:t> </a:t>
            </a:r>
            <a:r>
              <a:rPr lang="en-GB" err="1"/>
              <a:t>ar-lein</a:t>
            </a:r>
            <a:r>
              <a:rPr lang="en-GB"/>
              <a:t> i'w </a:t>
            </a:r>
            <a:r>
              <a:rPr lang="en-GB" dirty="0" err="1"/>
              <a:t>hannog</a:t>
            </a:r>
            <a:r>
              <a:rPr lang="en-GB" dirty="0"/>
              <a:t> </a:t>
            </a:r>
            <a:r>
              <a:rPr lang="en-GB" dirty="0" err="1"/>
              <a:t>i</a:t>
            </a:r>
            <a:r>
              <a:rPr lang="en-GB" dirty="0"/>
              <a:t> </a:t>
            </a:r>
            <a:r>
              <a:rPr lang="en-GB" dirty="0" err="1"/>
              <a:t>dreulio</a:t>
            </a:r>
            <a:r>
              <a:rPr lang="en-GB" dirty="0"/>
              <a:t> </a:t>
            </a:r>
            <a:r>
              <a:rPr lang="en-GB" dirty="0" err="1"/>
              <a:t>mwy</a:t>
            </a:r>
            <a:r>
              <a:rPr lang="en-GB" dirty="0"/>
              <a:t> o </a:t>
            </a:r>
            <a:r>
              <a:rPr lang="en-GB" dirty="0" err="1"/>
              <a:t>amser</a:t>
            </a:r>
            <a:r>
              <a:rPr lang="en-GB" dirty="0"/>
              <a:t> </a:t>
            </a:r>
            <a:r>
              <a:rPr lang="en-GB" dirty="0" err="1"/>
              <a:t>ar</a:t>
            </a:r>
            <a:r>
              <a:rPr lang="en-GB" dirty="0"/>
              <a:t> apiau a </a:t>
            </a:r>
            <a:r>
              <a:rPr lang="en-GB" dirty="0" err="1"/>
              <a:t>gwefannau</a:t>
            </a:r>
            <a:r>
              <a:rPr lang="en-GB" dirty="0"/>
              <a:t>, neu </a:t>
            </a:r>
            <a:r>
              <a:rPr lang="en-GB" dirty="0" err="1"/>
              <a:t>i</a:t>
            </a:r>
            <a:r>
              <a:rPr lang="en-GB" dirty="0"/>
              <a:t> </a:t>
            </a:r>
            <a:r>
              <a:rPr lang="en-GB" dirty="0" err="1"/>
              <a:t>brynu</a:t>
            </a:r>
            <a:r>
              <a:rPr lang="en-GB" dirty="0"/>
              <a:t>. Felly</a:t>
            </a:r>
            <a:r>
              <a:rPr lang="en-GB"/>
              <a:t>, mae’rY </a:t>
            </a:r>
            <a:r>
              <a:rPr lang="en-GB" dirty="0"/>
              <a:t>Cod Plant </a:t>
            </a:r>
            <a:r>
              <a:rPr lang="en-GB" dirty="0" err="1"/>
              <a:t>yn</a:t>
            </a:r>
            <a:r>
              <a:rPr lang="en-GB" dirty="0"/>
              <a:t> </a:t>
            </a:r>
            <a:r>
              <a:rPr lang="en-GB" dirty="0" err="1"/>
              <a:t>mynnu</a:t>
            </a:r>
            <a:r>
              <a:rPr lang="en-GB" dirty="0"/>
              <a:t> bod </a:t>
            </a:r>
            <a:r>
              <a:rPr lang="en-GB" dirty="0" err="1"/>
              <a:t>dylunio</a:t>
            </a:r>
            <a:r>
              <a:rPr lang="en-GB" dirty="0"/>
              <a:t> </a:t>
            </a:r>
            <a:r>
              <a:rPr lang="en-GB" dirty="0" err="1"/>
              <a:t>digidol</a:t>
            </a:r>
            <a:r>
              <a:rPr lang="en-GB" dirty="0"/>
              <a:t> </a:t>
            </a:r>
            <a:r>
              <a:rPr lang="en-GB" dirty="0" err="1"/>
              <a:t>yn</a:t>
            </a:r>
            <a:r>
              <a:rPr lang="en-GB" dirty="0"/>
              <a:t> </a:t>
            </a:r>
            <a:r>
              <a:rPr lang="en-GB" dirty="0" err="1"/>
              <a:t>rhoi</a:t>
            </a:r>
            <a:r>
              <a:rPr lang="en-GB" dirty="0"/>
              <a:t> </a:t>
            </a:r>
            <a:r>
              <a:rPr lang="en-GB" dirty="0" err="1"/>
              <a:t>blaenoriaeth</a:t>
            </a:r>
            <a:r>
              <a:rPr lang="en-GB" dirty="0"/>
              <a:t> </a:t>
            </a:r>
            <a:r>
              <a:rPr lang="en-GB" dirty="0" err="1"/>
              <a:t>i</a:t>
            </a:r>
            <a:r>
              <a:rPr lang="en-GB" dirty="0"/>
              <a:t> iechyd a </a:t>
            </a:r>
            <a:r>
              <a:rPr lang="en-GB" dirty="0" err="1"/>
              <a:t>lles</a:t>
            </a:r>
            <a:r>
              <a:rPr lang="en-GB" dirty="0"/>
              <a:t> y </a:t>
            </a:r>
            <a:r>
              <a:rPr lang="en-GB" dirty="0" err="1"/>
              <a:t>plentyn</a:t>
            </a:r>
            <a:r>
              <a:rPr lang="en-GB" dirty="0"/>
              <a:t>.  </a:t>
            </a:r>
          </a:p>
          <a:p>
            <a:pPr marL="0" lvl="0" indent="0" algn="l" rtl="0">
              <a:lnSpc>
                <a:spcPct val="107000"/>
              </a:lnSpc>
              <a:spcBef>
                <a:spcPts val="1800"/>
              </a:spcBef>
              <a:spcAft>
                <a:spcPts val="0"/>
              </a:spcAft>
              <a:buClr>
                <a:schemeClr val="dk1"/>
              </a:buClr>
              <a:buSzPts val="1400"/>
              <a:buFont typeface="Calibri"/>
              <a:buNone/>
            </a:pPr>
            <a:endParaRPr dirty="0"/>
          </a:p>
        </p:txBody>
      </p:sp>
      <p:sp>
        <p:nvSpPr>
          <p:cNvPr id="404" name="Google Shape;404;p14:notes"/>
          <p:cNvSpPr txBox="1">
            <a:spLocks noGrp="1"/>
          </p:cNvSpPr>
          <p:nvPr>
            <p:ph type="sldNum" idx="12"/>
          </p:nvPr>
        </p:nvSpPr>
        <p:spPr>
          <a:xfrm>
            <a:off x="3884613" y="9448185"/>
            <a:ext cx="2971800" cy="499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15: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15:notes"/>
          <p:cNvSpPr txBox="1">
            <a:spLocks noGrp="1"/>
          </p:cNvSpPr>
          <p:nvPr>
            <p:ph type="body" idx="1"/>
          </p:nvPr>
        </p:nvSpPr>
        <p:spPr>
          <a:xfrm>
            <a:off x="685800" y="4787126"/>
            <a:ext cx="5486400" cy="39167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Calibri"/>
              <a:buNone/>
            </a:pPr>
            <a:r>
              <a:rPr lang="en-GB" b="1" dirty="0"/>
              <a:t>Y </a:t>
            </a:r>
            <a:r>
              <a:rPr lang="en-GB" b="1" dirty="0" err="1"/>
              <a:t>rheolau</a:t>
            </a:r>
            <a:r>
              <a:rPr lang="en-GB" b="1" dirty="0"/>
              <a:t> (15 </a:t>
            </a:r>
            <a:r>
              <a:rPr lang="en-GB" b="1" dirty="0" err="1"/>
              <a:t>munud</a:t>
            </a:r>
            <a:r>
              <a:rPr lang="en-GB" b="1" dirty="0"/>
              <a:t>)</a:t>
            </a:r>
            <a:r>
              <a:rPr lang="en-GB" dirty="0"/>
              <a:t>
</a:t>
            </a:r>
            <a:r>
              <a:rPr lang="en-GB" dirty="0" err="1"/>
              <a:t>Dangoswch</a:t>
            </a:r>
            <a:r>
              <a:rPr lang="en-GB" dirty="0"/>
              <a:t> </a:t>
            </a:r>
            <a:r>
              <a:rPr lang="en-GB" dirty="0" err="1"/>
              <a:t>sleidiau</a:t>
            </a:r>
            <a:r>
              <a:rPr lang="en-GB" dirty="0"/>
              <a:t> 15 </a:t>
            </a:r>
            <a:r>
              <a:rPr lang="en-GB" dirty="0" err="1"/>
              <a:t>i</a:t>
            </a:r>
            <a:r>
              <a:rPr lang="en-GB" dirty="0"/>
              <a:t> 22 a </a:t>
            </a:r>
            <a:r>
              <a:rPr lang="en-GB" dirty="0" err="1"/>
              <a:t>siaradwch</a:t>
            </a:r>
            <a:r>
              <a:rPr lang="en-GB" dirty="0"/>
              <a:t> </a:t>
            </a:r>
            <a:r>
              <a:rPr lang="en-GB" dirty="0" err="1"/>
              <a:t>drwy</a:t>
            </a:r>
            <a:r>
              <a:rPr lang="en-GB" dirty="0"/>
              <a:t> rai </a:t>
            </a:r>
            <a:r>
              <a:rPr lang="en-GB"/>
              <a:t>o reolau’r </a:t>
            </a:r>
            <a:r>
              <a:rPr lang="en-GB" dirty="0"/>
              <a:t>Cod Plant (</a:t>
            </a:r>
            <a:r>
              <a:rPr lang="en-GB" dirty="0" err="1"/>
              <a:t>mae</a:t>
            </a:r>
            <a:r>
              <a:rPr lang="en-GB" dirty="0"/>
              <a:t> </a:t>
            </a:r>
            <a:r>
              <a:rPr lang="en-GB" dirty="0" err="1"/>
              <a:t>cyfanswm</a:t>
            </a:r>
            <a:r>
              <a:rPr lang="en-GB" dirty="0"/>
              <a:t> o 15 o </a:t>
            </a:r>
            <a:r>
              <a:rPr lang="en-GB" dirty="0" err="1"/>
              <a:t>reolau</a:t>
            </a:r>
            <a:r>
              <a:rPr lang="en-GB" dirty="0"/>
              <a:t>.) </a:t>
            </a:r>
            <a:r>
              <a:rPr lang="en-GB" dirty="0" err="1"/>
              <a:t>Ar</a:t>
            </a:r>
            <a:r>
              <a:rPr lang="en-GB" dirty="0"/>
              <a:t> </a:t>
            </a:r>
            <a:r>
              <a:rPr lang="en-GB" dirty="0" err="1"/>
              <a:t>gyfer</a:t>
            </a:r>
            <a:r>
              <a:rPr lang="en-GB" dirty="0"/>
              <a:t> </a:t>
            </a:r>
            <a:r>
              <a:rPr lang="en-GB" dirty="0" err="1"/>
              <a:t>pob</a:t>
            </a:r>
            <a:r>
              <a:rPr lang="en-GB" dirty="0"/>
              <a:t> </a:t>
            </a:r>
            <a:r>
              <a:rPr lang="en-GB" dirty="0" err="1"/>
              <a:t>sleid</a:t>
            </a:r>
            <a:r>
              <a:rPr lang="en-GB" dirty="0"/>
              <a:t>, </a:t>
            </a:r>
            <a:r>
              <a:rPr lang="en-GB" err="1"/>
              <a:t>gofynnwch</a:t>
            </a:r>
            <a:r>
              <a:rPr lang="en-GB"/>
              <a:t> i'r </a:t>
            </a:r>
            <a:r>
              <a:rPr lang="en-GB" dirty="0" err="1"/>
              <a:t>myfyrwyr</a:t>
            </a:r>
            <a:r>
              <a:rPr lang="en-GB" dirty="0"/>
              <a:t> </a:t>
            </a:r>
            <a:r>
              <a:rPr lang="en-GB" dirty="0" err="1"/>
              <a:t>sut</a:t>
            </a:r>
            <a:r>
              <a:rPr lang="en-GB" dirty="0"/>
              <a:t> </a:t>
            </a:r>
            <a:r>
              <a:rPr lang="en-GB" err="1"/>
              <a:t>maen</a:t>
            </a:r>
            <a:r>
              <a:rPr lang="en-GB"/>
              <a:t> nhw'n </a:t>
            </a:r>
            <a:r>
              <a:rPr lang="en-GB" dirty="0" err="1"/>
              <a:t>meddwl</a:t>
            </a:r>
            <a:r>
              <a:rPr lang="en-GB" dirty="0"/>
              <a:t> bod y </a:t>
            </a:r>
            <a:r>
              <a:rPr lang="en-GB" dirty="0" err="1"/>
              <a:t>rheol</a:t>
            </a:r>
            <a:r>
              <a:rPr lang="en-GB" dirty="0"/>
              <a:t> </a:t>
            </a:r>
            <a:r>
              <a:rPr lang="en-GB" dirty="0" err="1"/>
              <a:t>yn</a:t>
            </a:r>
            <a:r>
              <a:rPr lang="en-GB" dirty="0"/>
              <a:t> </a:t>
            </a:r>
            <a:r>
              <a:rPr lang="en-GB" dirty="0" err="1"/>
              <a:t>amddiffyn</a:t>
            </a:r>
            <a:r>
              <a:rPr lang="en-GB" dirty="0"/>
              <a:t> plant a </a:t>
            </a:r>
            <a:r>
              <a:rPr lang="en-GB" dirty="0" err="1"/>
              <a:t>phobl</a:t>
            </a:r>
            <a:r>
              <a:rPr lang="en-GB" dirty="0"/>
              <a:t> </a:t>
            </a:r>
            <a:r>
              <a:rPr lang="en-GB" dirty="0" err="1"/>
              <a:t>ifanc</a:t>
            </a:r>
            <a:r>
              <a:rPr lang="en-GB" dirty="0"/>
              <a:t>. 
</a:t>
            </a:r>
            <a:endParaRPr b="1" dirty="0"/>
          </a:p>
          <a:p>
            <a:pPr marL="0" lvl="0" indent="0" algn="l" rtl="0">
              <a:lnSpc>
                <a:spcPct val="100000"/>
              </a:lnSpc>
              <a:spcBef>
                <a:spcPts val="0"/>
              </a:spcBef>
              <a:spcAft>
                <a:spcPts val="0"/>
              </a:spcAft>
              <a:buClr>
                <a:schemeClr val="dk1"/>
              </a:buClr>
              <a:buSzPts val="1100"/>
              <a:buFont typeface="Arial"/>
              <a:buNone/>
            </a:pPr>
            <a:r>
              <a:rPr lang="en-GB" b="1" dirty="0"/>
              <a:t>C. </a:t>
            </a:r>
            <a:r>
              <a:rPr lang="en-GB" b="1"/>
              <a:t>Sut mae'r </a:t>
            </a:r>
            <a:r>
              <a:rPr lang="en-GB" b="1" dirty="0" err="1"/>
              <a:t>rheol</a:t>
            </a:r>
            <a:r>
              <a:rPr lang="en-GB" b="1" dirty="0"/>
              <a:t> hon </a:t>
            </a:r>
            <a:r>
              <a:rPr lang="en-GB" b="1" dirty="0" err="1"/>
              <a:t>yn</a:t>
            </a:r>
            <a:r>
              <a:rPr lang="en-GB" b="1" dirty="0"/>
              <a:t> </a:t>
            </a:r>
            <a:r>
              <a:rPr lang="en-GB" b="1" dirty="0" err="1"/>
              <a:t>amddiffyn</a:t>
            </a:r>
            <a:r>
              <a:rPr lang="en-GB" b="1" dirty="0"/>
              <a:t> plant a </a:t>
            </a:r>
            <a:r>
              <a:rPr lang="en-GB" b="1" dirty="0" err="1"/>
              <a:t>phobl</a:t>
            </a:r>
            <a:r>
              <a:rPr lang="en-GB" b="1" dirty="0"/>
              <a:t> </a:t>
            </a:r>
            <a:r>
              <a:rPr lang="en-GB" b="1" dirty="0" err="1"/>
              <a:t>ifanc</a:t>
            </a:r>
            <a:r>
              <a:rPr lang="en-GB" b="1" dirty="0"/>
              <a:t>? </a:t>
            </a:r>
            <a:endParaRPr dirty="0"/>
          </a:p>
          <a:p>
            <a:pPr marL="0" lvl="0" indent="0" algn="l" rtl="0">
              <a:lnSpc>
                <a:spcPct val="142857"/>
              </a:lnSpc>
              <a:spcBef>
                <a:spcPts val="0"/>
              </a:spcBef>
              <a:spcAft>
                <a:spcPts val="0"/>
              </a:spcAft>
              <a:buClr>
                <a:schemeClr val="dk1"/>
              </a:buClr>
              <a:buSzPts val="1100"/>
              <a:buFont typeface="Calibri"/>
              <a:buNone/>
            </a:pPr>
            <a:endParaRPr dirty="0"/>
          </a:p>
          <a:p>
            <a:pPr marL="0" lvl="0" indent="0" algn="l" rtl="0">
              <a:lnSpc>
                <a:spcPct val="142857"/>
              </a:lnSpc>
              <a:spcBef>
                <a:spcPts val="0"/>
              </a:spcBef>
              <a:spcAft>
                <a:spcPts val="0"/>
              </a:spcAft>
              <a:buClr>
                <a:schemeClr val="dk1"/>
              </a:buClr>
              <a:buSzPts val="1100"/>
              <a:buFont typeface="Arial"/>
              <a:buNone/>
            </a:pPr>
            <a:r>
              <a:rPr lang="en-GB" sz="1600" b="0" i="0" u="none" strike="noStrike" cap="none" dirty="0">
                <a:solidFill>
                  <a:schemeClr val="dk1"/>
                </a:solidFill>
                <a:latin typeface="Calibri"/>
                <a:ea typeface="Roboto"/>
                <a:cs typeface="Calibri"/>
                <a:sym typeface="Roboto"/>
              </a:rPr>
              <a:t>Mae </a:t>
            </a:r>
            <a:r>
              <a:rPr lang="en-GB" sz="1600" b="0" i="0" u="none" strike="noStrike" cap="none" dirty="0" err="1">
                <a:solidFill>
                  <a:schemeClr val="dk1"/>
                </a:solidFill>
                <a:latin typeface="Calibri"/>
                <a:ea typeface="Roboto"/>
                <a:cs typeface="Calibri"/>
                <a:sym typeface="Roboto"/>
              </a:rPr>
              <a:t>gosodiadau</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preifatrwydd</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uchel</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yn</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rhoi</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mwy</a:t>
            </a:r>
            <a:r>
              <a:rPr lang="en-GB" sz="1600" b="0" i="0" u="none" strike="noStrike" cap="none" dirty="0">
                <a:solidFill>
                  <a:schemeClr val="dk1"/>
                </a:solidFill>
                <a:latin typeface="Calibri"/>
                <a:ea typeface="Roboto"/>
                <a:cs typeface="Calibri"/>
                <a:sym typeface="Roboto"/>
              </a:rPr>
              <a:t> o </a:t>
            </a:r>
            <a:r>
              <a:rPr lang="en-GB" sz="1600" b="0" i="0" u="none" strike="noStrike" cap="none" err="1">
                <a:solidFill>
                  <a:schemeClr val="dk1"/>
                </a:solidFill>
                <a:latin typeface="Calibri"/>
                <a:ea typeface="Roboto"/>
                <a:cs typeface="Calibri"/>
                <a:sym typeface="Roboto"/>
              </a:rPr>
              <a:t>reolaeth</a:t>
            </a:r>
            <a:r>
              <a:rPr lang="en-GB" sz="1600" b="0" i="0" u="none" strike="noStrike" cap="none">
                <a:solidFill>
                  <a:schemeClr val="dk1"/>
                </a:solidFill>
                <a:latin typeface="Calibri"/>
                <a:ea typeface="Roboto"/>
                <a:cs typeface="Calibri"/>
                <a:sym typeface="Roboto"/>
              </a:rPr>
              <a:t> i’r </a:t>
            </a:r>
            <a:r>
              <a:rPr lang="en-GB" sz="1600" b="0" i="0" u="none" strike="noStrike" cap="none" dirty="0" err="1">
                <a:solidFill>
                  <a:schemeClr val="dk1"/>
                </a:solidFill>
                <a:latin typeface="Calibri"/>
                <a:ea typeface="Roboto"/>
                <a:cs typeface="Calibri"/>
                <a:sym typeface="Roboto"/>
              </a:rPr>
              <a:t>defnyddwyr</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dros</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sut</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mae</a:t>
            </a:r>
            <a:r>
              <a:rPr lang="en-GB" sz="1600" b="0" i="0" u="none" strike="noStrike" cap="none" dirty="0">
                <a:solidFill>
                  <a:schemeClr val="dk1"/>
                </a:solidFill>
                <a:latin typeface="Calibri"/>
                <a:ea typeface="Roboto"/>
                <a:cs typeface="Calibri"/>
                <a:sym typeface="Roboto"/>
              </a:rPr>
              <a:t> </a:t>
            </a:r>
            <a:r>
              <a:rPr lang="en-GB" sz="1600" b="0" i="0" u="none" strike="noStrike" cap="none" err="1">
                <a:solidFill>
                  <a:schemeClr val="dk1"/>
                </a:solidFill>
                <a:latin typeface="Calibri"/>
                <a:ea typeface="Roboto"/>
                <a:cs typeface="Calibri"/>
                <a:sym typeface="Roboto"/>
              </a:rPr>
              <a:t>eu</a:t>
            </a:r>
            <a:r>
              <a:rPr lang="en-GB" sz="1600" b="0" i="0" u="none" strike="noStrike" cap="none">
                <a:solidFill>
                  <a:schemeClr val="dk1"/>
                </a:solidFill>
                <a:latin typeface="Calibri"/>
                <a:ea typeface="Roboto"/>
                <a:cs typeface="Calibri"/>
                <a:sym typeface="Roboto"/>
              </a:rPr>
              <a:t> data'n </a:t>
            </a:r>
            <a:r>
              <a:rPr lang="en-GB" sz="1600" b="0" i="0" u="none" strike="noStrike" cap="none" dirty="0" err="1">
                <a:solidFill>
                  <a:schemeClr val="dk1"/>
                </a:solidFill>
                <a:latin typeface="Calibri"/>
                <a:ea typeface="Roboto"/>
                <a:cs typeface="Calibri"/>
                <a:sym typeface="Roboto"/>
              </a:rPr>
              <a:t>cael</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ei</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ddefnyddio</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gan</a:t>
            </a:r>
            <a:r>
              <a:rPr lang="en-GB" sz="1600" b="0" i="0" u="none" strike="noStrike" cap="none" dirty="0">
                <a:solidFill>
                  <a:schemeClr val="dk1"/>
                </a:solidFill>
                <a:latin typeface="Calibri"/>
                <a:ea typeface="Roboto"/>
                <a:cs typeface="Calibri"/>
                <a:sym typeface="Roboto"/>
              </a:rPr>
              <a:t> apiau / </a:t>
            </a:r>
            <a:r>
              <a:rPr lang="en-GB" sz="1600" b="0" i="0" u="none" strike="noStrike" cap="none" dirty="0" err="1">
                <a:solidFill>
                  <a:schemeClr val="dk1"/>
                </a:solidFill>
                <a:latin typeface="Calibri"/>
                <a:ea typeface="Roboto"/>
                <a:cs typeface="Calibri"/>
                <a:sym typeface="Roboto"/>
              </a:rPr>
              <a:t>gwefannau</a:t>
            </a:r>
            <a:r>
              <a:rPr lang="en-GB" sz="1600" b="0" i="0" u="none" strike="noStrike" cap="none" dirty="0">
                <a:solidFill>
                  <a:schemeClr val="dk1"/>
                </a:solidFill>
                <a:latin typeface="Calibri"/>
                <a:ea typeface="Roboto"/>
                <a:cs typeface="Calibri"/>
                <a:sym typeface="Roboto"/>
              </a:rPr>
              <a:t> / </a:t>
            </a:r>
            <a:r>
              <a:rPr lang="en-GB" sz="1600" b="0" i="0" u="none" strike="noStrike" cap="none" dirty="0" err="1">
                <a:solidFill>
                  <a:schemeClr val="dk1"/>
                </a:solidFill>
                <a:latin typeface="Calibri"/>
                <a:ea typeface="Roboto"/>
                <a:cs typeface="Calibri"/>
                <a:sym typeface="Roboto"/>
              </a:rPr>
              <a:t>gemau</a:t>
            </a:r>
            <a:r>
              <a:rPr lang="en-GB" sz="1600" b="0" i="0" u="none" strike="noStrike" cap="none" dirty="0">
                <a:solidFill>
                  <a:schemeClr val="dk1"/>
                </a:solidFill>
                <a:latin typeface="Calibri"/>
                <a:ea typeface="Roboto"/>
                <a:cs typeface="Calibri"/>
                <a:sym typeface="Roboto"/>
              </a:rPr>
              <a:t>.
Mae </a:t>
            </a:r>
            <a:r>
              <a:rPr lang="en-GB" sz="1600" b="0" i="0" u="none" strike="noStrike" cap="none" dirty="0" err="1">
                <a:solidFill>
                  <a:schemeClr val="dk1"/>
                </a:solidFill>
                <a:latin typeface="Calibri"/>
                <a:ea typeface="Roboto"/>
                <a:cs typeface="Calibri"/>
                <a:sym typeface="Roboto"/>
              </a:rPr>
              <a:t>cael</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proffil</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preifat</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ar</a:t>
            </a:r>
            <a:r>
              <a:rPr lang="en-GB" sz="1600" b="0" i="0" u="none" strike="noStrike" cap="none" dirty="0">
                <a:solidFill>
                  <a:schemeClr val="dk1"/>
                </a:solidFill>
                <a:latin typeface="Calibri"/>
                <a:ea typeface="Roboto"/>
                <a:cs typeface="Calibri"/>
                <a:sym typeface="Roboto"/>
              </a:rPr>
              <a:t> y </a:t>
            </a:r>
            <a:r>
              <a:rPr lang="en-GB" sz="1600" b="0" i="0" u="none" strike="noStrike" cap="none" dirty="0" err="1">
                <a:solidFill>
                  <a:schemeClr val="dk1"/>
                </a:solidFill>
                <a:latin typeface="Calibri"/>
                <a:ea typeface="Roboto"/>
                <a:cs typeface="Calibri"/>
                <a:sym typeface="Roboto"/>
              </a:rPr>
              <a:t>cyfryngau</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cymdeithasol</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yn</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diogelu</a:t>
            </a:r>
            <a:r>
              <a:rPr lang="en-GB" sz="1600" b="0" i="0" u="none" strike="noStrike" cap="none" dirty="0">
                <a:solidFill>
                  <a:schemeClr val="dk1"/>
                </a:solidFill>
                <a:latin typeface="Calibri"/>
                <a:ea typeface="Roboto"/>
                <a:cs typeface="Calibri"/>
                <a:sym typeface="Roboto"/>
              </a:rPr>
              <a:t> data personol </a:t>
            </a:r>
            <a:r>
              <a:rPr lang="en-GB" sz="1600" b="0" i="0" u="none" strike="noStrike" cap="none" dirty="0" err="1">
                <a:solidFill>
                  <a:schemeClr val="dk1"/>
                </a:solidFill>
                <a:latin typeface="Calibri"/>
                <a:ea typeface="Roboto"/>
                <a:cs typeface="Calibri"/>
                <a:sym typeface="Roboto"/>
              </a:rPr>
              <a:t>rhywun</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sydd</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ar</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gael</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yn</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gyhoeddus</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e.e.</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enw</a:t>
            </a:r>
            <a:r>
              <a:rPr lang="en-GB" sz="1600" b="0" i="0" u="none" strike="noStrike" cap="none" dirty="0">
                <a:solidFill>
                  <a:schemeClr val="dk1"/>
                </a:solidFill>
                <a:latin typeface="Calibri"/>
                <a:ea typeface="Roboto"/>
                <a:cs typeface="Calibri"/>
                <a:sym typeface="Roboto"/>
              </a:rPr>
              <a:t>, pen-</a:t>
            </a:r>
            <a:r>
              <a:rPr lang="en-GB" sz="1600" b="0" i="0" u="none" strike="noStrike" cap="none" dirty="0" err="1">
                <a:solidFill>
                  <a:schemeClr val="dk1"/>
                </a:solidFill>
                <a:latin typeface="Calibri"/>
                <a:ea typeface="Roboto"/>
                <a:cs typeface="Calibri"/>
                <a:sym typeface="Roboto"/>
              </a:rPr>
              <a:t>blwydd</a:t>
            </a:r>
            <a:r>
              <a:rPr lang="en-GB" sz="1600" b="0" i="0" u="none" strike="noStrike" cap="none" dirty="0">
                <a:solidFill>
                  <a:schemeClr val="dk1"/>
                </a:solidFill>
                <a:latin typeface="Calibri"/>
                <a:ea typeface="Roboto"/>
                <a:cs typeface="Calibri"/>
                <a:sym typeface="Roboto"/>
              </a:rPr>
              <a:t> a </a:t>
            </a:r>
            <a:r>
              <a:rPr lang="en-GB" sz="1600" b="0" i="0" u="none" strike="noStrike" cap="none" dirty="0" err="1">
                <a:solidFill>
                  <a:schemeClr val="dk1"/>
                </a:solidFill>
                <a:latin typeface="Calibri"/>
                <a:ea typeface="Roboto"/>
                <a:cs typeface="Calibri"/>
                <a:sym typeface="Roboto"/>
              </a:rPr>
              <a:t>lluniau</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rhag</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cael</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eu</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gweld</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gan</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bobl</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nad</a:t>
            </a:r>
            <a:r>
              <a:rPr lang="en-GB" sz="1600" b="0" i="0" u="none" strike="noStrike" cap="none" dirty="0">
                <a:solidFill>
                  <a:schemeClr val="dk1"/>
                </a:solidFill>
                <a:latin typeface="Calibri"/>
                <a:ea typeface="Roboto"/>
                <a:cs typeface="Calibri"/>
                <a:sym typeface="Roboto"/>
              </a:rPr>
              <a:t> </a:t>
            </a:r>
            <a:r>
              <a:rPr lang="en-GB" sz="1600" b="0" i="0" u="none" strike="noStrike" cap="none" err="1">
                <a:solidFill>
                  <a:schemeClr val="dk1"/>
                </a:solidFill>
                <a:latin typeface="Calibri"/>
                <a:ea typeface="Roboto"/>
                <a:cs typeface="Calibri"/>
                <a:sym typeface="Roboto"/>
              </a:rPr>
              <a:t>ydyn</a:t>
            </a:r>
            <a:r>
              <a:rPr lang="en-GB" sz="1600" b="0" i="0" u="none" strike="noStrike" cap="none">
                <a:solidFill>
                  <a:schemeClr val="dk1"/>
                </a:solidFill>
                <a:latin typeface="Calibri"/>
                <a:ea typeface="Roboto"/>
                <a:cs typeface="Calibri"/>
                <a:sym typeface="Roboto"/>
              </a:rPr>
              <a:t> nhw’n </a:t>
            </a:r>
            <a:r>
              <a:rPr lang="en-GB" sz="1600" b="0" i="0" u="none" strike="noStrike" cap="none" dirty="0" err="1">
                <a:solidFill>
                  <a:schemeClr val="dk1"/>
                </a:solidFill>
                <a:latin typeface="Calibri"/>
                <a:ea typeface="Roboto"/>
                <a:cs typeface="Calibri"/>
                <a:sym typeface="Roboto"/>
              </a:rPr>
              <a:t>eu</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hadnabod</a:t>
            </a:r>
            <a:r>
              <a:rPr lang="en-GB" sz="1600" b="0" i="0" u="none" strike="noStrike" cap="none" dirty="0">
                <a:solidFill>
                  <a:schemeClr val="dk1"/>
                </a:solidFill>
                <a:latin typeface="Calibri"/>
                <a:ea typeface="Roboto"/>
                <a:cs typeface="Calibri"/>
                <a:sym typeface="Roboto"/>
              </a:rPr>
              <a:t> ac </a:t>
            </a:r>
            <a:r>
              <a:rPr lang="en-GB" sz="1600" b="0" i="0" u="none" strike="noStrike" cap="none" dirty="0" err="1">
                <a:solidFill>
                  <a:schemeClr val="dk1"/>
                </a:solidFill>
                <a:latin typeface="Calibri"/>
                <a:ea typeface="Roboto"/>
                <a:cs typeface="Calibri"/>
                <a:sym typeface="Roboto"/>
              </a:rPr>
              <a:t>efallai</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nad</a:t>
            </a:r>
            <a:r>
              <a:rPr lang="en-GB" sz="1600" b="0" i="0" u="none" strike="noStrike" cap="none" dirty="0">
                <a:solidFill>
                  <a:schemeClr val="dk1"/>
                </a:solidFill>
                <a:latin typeface="Calibri"/>
                <a:ea typeface="Roboto"/>
                <a:cs typeface="Calibri"/>
                <a:sym typeface="Roboto"/>
              </a:rPr>
              <a:t> </a:t>
            </a:r>
            <a:r>
              <a:rPr lang="en-GB" sz="1600" b="0" i="0" u="none" strike="noStrike" cap="none" err="1">
                <a:solidFill>
                  <a:schemeClr val="dk1"/>
                </a:solidFill>
                <a:latin typeface="Calibri"/>
                <a:ea typeface="Roboto"/>
                <a:cs typeface="Calibri"/>
                <a:sym typeface="Roboto"/>
              </a:rPr>
              <a:t>ydyn</a:t>
            </a:r>
            <a:r>
              <a:rPr lang="en-GB" sz="1600" b="0" i="0" u="none" strike="noStrike" cap="none">
                <a:solidFill>
                  <a:schemeClr val="dk1"/>
                </a:solidFill>
                <a:latin typeface="Calibri"/>
                <a:ea typeface="Roboto"/>
                <a:cs typeface="Calibri"/>
                <a:sym typeface="Roboto"/>
              </a:rPr>
              <a:t> nhw’n </a:t>
            </a:r>
            <a:r>
              <a:rPr lang="en-GB" sz="1600" b="0" i="0" u="none" strike="noStrike" cap="none" dirty="0" err="1">
                <a:solidFill>
                  <a:schemeClr val="dk1"/>
                </a:solidFill>
                <a:latin typeface="Calibri"/>
                <a:ea typeface="Roboto"/>
                <a:cs typeface="Calibri"/>
                <a:sym typeface="Roboto"/>
              </a:rPr>
              <a:t>ymddiried</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ynddyn</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nhw</a:t>
            </a:r>
            <a:r>
              <a:rPr lang="en-GB" sz="1600" b="0" i="0" u="none" strike="noStrike" cap="none" dirty="0">
                <a:solidFill>
                  <a:schemeClr val="dk1"/>
                </a:solidFill>
                <a:latin typeface="Calibri"/>
                <a:ea typeface="Roboto"/>
                <a:cs typeface="Calibri"/>
                <a:sym typeface="Roboto"/>
              </a:rPr>
              <a:t>.</a:t>
            </a:r>
            <a:r>
              <a:rPr lang="en-GB" sz="1600" dirty="0">
                <a:solidFill>
                  <a:srgbClr val="3C4043"/>
                </a:solidFill>
                <a:latin typeface="Roboto"/>
                <a:ea typeface="Roboto"/>
                <a:cs typeface="Roboto"/>
                <a:sym typeface="Roboto"/>
              </a:rPr>
              <a:t>
</a:t>
            </a:r>
            <a:endParaRPr sz="1800" dirty="0">
              <a:latin typeface="Arial"/>
              <a:ea typeface="Arial"/>
              <a:cs typeface="Arial"/>
              <a:sym typeface="Arial"/>
            </a:endParaRPr>
          </a:p>
          <a:p>
            <a:pPr marL="0" lvl="0" indent="0" algn="l" rtl="0">
              <a:lnSpc>
                <a:spcPct val="100000"/>
              </a:lnSpc>
              <a:spcBef>
                <a:spcPts val="800"/>
              </a:spcBef>
              <a:spcAft>
                <a:spcPts val="0"/>
              </a:spcAft>
              <a:buClr>
                <a:schemeClr val="dk1"/>
              </a:buClr>
              <a:buSzPts val="1400"/>
              <a:buFont typeface="Calibri"/>
              <a:buNone/>
            </a:pPr>
            <a:endParaRPr dirty="0"/>
          </a:p>
        </p:txBody>
      </p:sp>
      <p:sp>
        <p:nvSpPr>
          <p:cNvPr id="435" name="Google Shape;435;p15:notes"/>
          <p:cNvSpPr txBox="1">
            <a:spLocks noGrp="1"/>
          </p:cNvSpPr>
          <p:nvPr>
            <p:ph type="sldNum" idx="12"/>
          </p:nvPr>
        </p:nvSpPr>
        <p:spPr>
          <a:xfrm>
            <a:off x="3884613" y="9448185"/>
            <a:ext cx="2971800" cy="499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6: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16:notes"/>
          <p:cNvSpPr txBox="1">
            <a:spLocks noGrp="1"/>
          </p:cNvSpPr>
          <p:nvPr>
            <p:ph type="body" idx="1"/>
          </p:nvPr>
        </p:nvSpPr>
        <p:spPr>
          <a:xfrm>
            <a:off x="685800" y="4787126"/>
            <a:ext cx="5486400" cy="39167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Calibri"/>
              <a:buNone/>
            </a:pPr>
            <a:r>
              <a:rPr lang="en-GB" b="1" dirty="0"/>
              <a:t>Y </a:t>
            </a:r>
            <a:r>
              <a:rPr lang="en-GB" b="1" dirty="0" err="1"/>
              <a:t>rheolau</a:t>
            </a:r>
            <a:r>
              <a:rPr lang="en-GB" b="1" dirty="0"/>
              <a:t> (15 </a:t>
            </a:r>
            <a:r>
              <a:rPr lang="en-GB" b="1" dirty="0" err="1"/>
              <a:t>munud</a:t>
            </a:r>
            <a:r>
              <a:rPr lang="en-GB" b="1" dirty="0"/>
              <a:t>)
</a:t>
            </a:r>
            <a:endParaRPr dirty="0"/>
          </a:p>
          <a:p>
            <a:pPr marL="0" lvl="0" indent="0" algn="l" rtl="0">
              <a:lnSpc>
                <a:spcPct val="100000"/>
              </a:lnSpc>
              <a:spcBef>
                <a:spcPts val="0"/>
              </a:spcBef>
              <a:spcAft>
                <a:spcPts val="0"/>
              </a:spcAft>
              <a:buClr>
                <a:schemeClr val="dk1"/>
              </a:buClr>
              <a:buSzPts val="1100"/>
              <a:buFont typeface="Calibri"/>
              <a:buNone/>
            </a:pPr>
            <a:r>
              <a:rPr lang="en-GB" dirty="0" err="1"/>
              <a:t>Dangoswch</a:t>
            </a:r>
            <a:r>
              <a:rPr lang="en-GB" dirty="0"/>
              <a:t> </a:t>
            </a:r>
            <a:r>
              <a:rPr lang="en-GB" dirty="0" err="1"/>
              <a:t>sleidiau</a:t>
            </a:r>
            <a:r>
              <a:rPr lang="en-GB" dirty="0"/>
              <a:t> 15 </a:t>
            </a:r>
            <a:r>
              <a:rPr lang="en-GB" dirty="0" err="1"/>
              <a:t>i</a:t>
            </a:r>
            <a:r>
              <a:rPr lang="en-GB" dirty="0"/>
              <a:t> 22 a </a:t>
            </a:r>
            <a:r>
              <a:rPr lang="en-GB" dirty="0" err="1"/>
              <a:t>siaradwch</a:t>
            </a:r>
            <a:r>
              <a:rPr lang="en-GB" dirty="0"/>
              <a:t> </a:t>
            </a:r>
            <a:r>
              <a:rPr lang="en-GB" dirty="0" err="1"/>
              <a:t>drwy</a:t>
            </a:r>
            <a:r>
              <a:rPr lang="en-GB" dirty="0"/>
              <a:t> rai </a:t>
            </a:r>
            <a:r>
              <a:rPr lang="en-GB"/>
              <a:t>o reolau’r </a:t>
            </a:r>
            <a:r>
              <a:rPr lang="en-GB" dirty="0"/>
              <a:t>Cod Plant (</a:t>
            </a:r>
            <a:r>
              <a:rPr lang="en-GB" dirty="0" err="1"/>
              <a:t>mae</a:t>
            </a:r>
            <a:r>
              <a:rPr lang="en-GB" dirty="0"/>
              <a:t> </a:t>
            </a:r>
            <a:r>
              <a:rPr lang="en-GB" dirty="0" err="1"/>
              <a:t>cyfanswm</a:t>
            </a:r>
            <a:r>
              <a:rPr lang="en-GB" dirty="0"/>
              <a:t> o 15 o </a:t>
            </a:r>
            <a:r>
              <a:rPr lang="en-GB" dirty="0" err="1"/>
              <a:t>reolau</a:t>
            </a:r>
            <a:r>
              <a:rPr lang="en-GB" dirty="0"/>
              <a:t>.) </a:t>
            </a:r>
            <a:r>
              <a:rPr lang="en-GB" dirty="0" err="1"/>
              <a:t>Ar</a:t>
            </a:r>
            <a:r>
              <a:rPr lang="en-GB" dirty="0"/>
              <a:t> </a:t>
            </a:r>
            <a:r>
              <a:rPr lang="en-GB" dirty="0" err="1"/>
              <a:t>gyfer</a:t>
            </a:r>
            <a:r>
              <a:rPr lang="en-GB" dirty="0"/>
              <a:t> </a:t>
            </a:r>
            <a:r>
              <a:rPr lang="en-GB" dirty="0" err="1"/>
              <a:t>pob</a:t>
            </a:r>
            <a:r>
              <a:rPr lang="en-GB" dirty="0"/>
              <a:t> </a:t>
            </a:r>
            <a:r>
              <a:rPr lang="en-GB" dirty="0" err="1"/>
              <a:t>sleid</a:t>
            </a:r>
            <a:r>
              <a:rPr lang="en-GB" dirty="0"/>
              <a:t>, </a:t>
            </a:r>
            <a:r>
              <a:rPr lang="en-GB" err="1"/>
              <a:t>gofynnwch</a:t>
            </a:r>
            <a:r>
              <a:rPr lang="en-GB"/>
              <a:t> i'r </a:t>
            </a:r>
            <a:r>
              <a:rPr lang="en-GB" dirty="0" err="1"/>
              <a:t>myfyrwyr</a:t>
            </a:r>
            <a:r>
              <a:rPr lang="en-GB" dirty="0"/>
              <a:t> </a:t>
            </a:r>
            <a:r>
              <a:rPr lang="en-GB" dirty="0" err="1"/>
              <a:t>sut</a:t>
            </a:r>
            <a:r>
              <a:rPr lang="en-GB" dirty="0"/>
              <a:t> </a:t>
            </a:r>
            <a:r>
              <a:rPr lang="en-GB" err="1"/>
              <a:t>maen</a:t>
            </a:r>
            <a:r>
              <a:rPr lang="en-GB"/>
              <a:t> nhw'n </a:t>
            </a:r>
            <a:r>
              <a:rPr lang="en-GB" dirty="0" err="1"/>
              <a:t>meddwl</a:t>
            </a:r>
            <a:r>
              <a:rPr lang="en-GB" dirty="0"/>
              <a:t> bod y </a:t>
            </a:r>
            <a:r>
              <a:rPr lang="en-GB" dirty="0" err="1"/>
              <a:t>rheol</a:t>
            </a:r>
            <a:r>
              <a:rPr lang="en-GB" dirty="0"/>
              <a:t> </a:t>
            </a:r>
            <a:r>
              <a:rPr lang="en-GB" dirty="0" err="1"/>
              <a:t>yn</a:t>
            </a:r>
            <a:r>
              <a:rPr lang="en-GB" dirty="0"/>
              <a:t> </a:t>
            </a:r>
            <a:r>
              <a:rPr lang="en-GB" dirty="0" err="1"/>
              <a:t>amddiffyn</a:t>
            </a:r>
            <a:r>
              <a:rPr lang="en-GB" dirty="0"/>
              <a:t> plant a </a:t>
            </a:r>
            <a:r>
              <a:rPr lang="en-GB" dirty="0" err="1"/>
              <a:t>phobl</a:t>
            </a:r>
            <a:r>
              <a:rPr lang="en-GB" dirty="0"/>
              <a:t> </a:t>
            </a:r>
            <a:r>
              <a:rPr lang="en-GB" dirty="0" err="1"/>
              <a:t>ifanc</a:t>
            </a:r>
            <a:r>
              <a:rPr lang="en-GB" dirty="0"/>
              <a:t>. </a:t>
            </a:r>
          </a:p>
          <a:p>
            <a:pPr marL="0" lvl="0" indent="0" algn="l" rtl="0">
              <a:lnSpc>
                <a:spcPct val="100000"/>
              </a:lnSpc>
              <a:spcBef>
                <a:spcPts val="0"/>
              </a:spcBef>
              <a:spcAft>
                <a:spcPts val="0"/>
              </a:spcAft>
              <a:buClr>
                <a:schemeClr val="dk1"/>
              </a:buClr>
              <a:buSzPts val="1100"/>
              <a:buFont typeface="Calibri"/>
              <a:buNone/>
            </a:pPr>
            <a:endParaRPr b="1" dirty="0"/>
          </a:p>
          <a:p>
            <a:pPr marL="0" lvl="0" indent="0" algn="l" rtl="0">
              <a:lnSpc>
                <a:spcPct val="100000"/>
              </a:lnSpc>
              <a:spcBef>
                <a:spcPts val="0"/>
              </a:spcBef>
              <a:spcAft>
                <a:spcPts val="0"/>
              </a:spcAft>
              <a:buClr>
                <a:schemeClr val="dk1"/>
              </a:buClr>
              <a:buSzPts val="1100"/>
              <a:buFont typeface="Arial"/>
              <a:buNone/>
            </a:pPr>
            <a:r>
              <a:rPr lang="en-GB" b="1" dirty="0"/>
              <a:t>C. </a:t>
            </a:r>
            <a:r>
              <a:rPr lang="en-GB" b="1"/>
              <a:t>Sut mae'r </a:t>
            </a:r>
            <a:r>
              <a:rPr lang="en-GB" b="1" dirty="0" err="1"/>
              <a:t>rheol</a:t>
            </a:r>
            <a:r>
              <a:rPr lang="en-GB" b="1" dirty="0"/>
              <a:t> hon </a:t>
            </a:r>
            <a:r>
              <a:rPr lang="en-GB" b="1" dirty="0" err="1"/>
              <a:t>yn</a:t>
            </a:r>
            <a:r>
              <a:rPr lang="en-GB" b="1" dirty="0"/>
              <a:t> </a:t>
            </a:r>
            <a:r>
              <a:rPr lang="en-GB" b="1" dirty="0" err="1"/>
              <a:t>amddiffyn</a:t>
            </a:r>
            <a:r>
              <a:rPr lang="en-GB" b="1" dirty="0"/>
              <a:t> plant a </a:t>
            </a:r>
            <a:r>
              <a:rPr lang="en-GB" b="1" dirty="0" err="1"/>
              <a:t>phobl</a:t>
            </a:r>
            <a:r>
              <a:rPr lang="en-GB" b="1" dirty="0"/>
              <a:t> </a:t>
            </a:r>
            <a:r>
              <a:rPr lang="en-GB" b="1" dirty="0" err="1"/>
              <a:t>ifanc</a:t>
            </a:r>
            <a:r>
              <a:rPr lang="en-GB" b="1" dirty="0"/>
              <a:t>? </a:t>
            </a:r>
            <a:endParaRPr dirty="0"/>
          </a:p>
          <a:p>
            <a:pPr marL="0" lvl="0" indent="0" algn="l" rtl="0">
              <a:lnSpc>
                <a:spcPct val="142857"/>
              </a:lnSpc>
              <a:spcBef>
                <a:spcPts val="0"/>
              </a:spcBef>
              <a:spcAft>
                <a:spcPts val="0"/>
              </a:spcAft>
              <a:buClr>
                <a:schemeClr val="dk1"/>
              </a:buClr>
              <a:buSzPts val="1100"/>
              <a:buFont typeface="Calibri"/>
              <a:buNone/>
            </a:pPr>
            <a:endParaRPr dirty="0"/>
          </a:p>
          <a:p>
            <a:pPr marL="0" lvl="0" indent="0" algn="l" rtl="0">
              <a:lnSpc>
                <a:spcPct val="142857"/>
              </a:lnSpc>
              <a:spcBef>
                <a:spcPts val="0"/>
              </a:spcBef>
              <a:spcAft>
                <a:spcPts val="0"/>
              </a:spcAft>
              <a:buClr>
                <a:schemeClr val="dk1"/>
              </a:buClr>
              <a:buSzPts val="1100"/>
              <a:buFont typeface="Arial"/>
              <a:buNone/>
            </a:pPr>
            <a:r>
              <a:rPr lang="en-GB" sz="1600" b="0" i="0" u="none" strike="noStrike" cap="none" dirty="0">
                <a:solidFill>
                  <a:schemeClr val="dk1"/>
                </a:solidFill>
                <a:latin typeface="Calibri"/>
                <a:ea typeface="Roboto"/>
                <a:cs typeface="Calibri"/>
                <a:sym typeface="Roboto"/>
              </a:rPr>
              <a:t>Mae </a:t>
            </a:r>
            <a:r>
              <a:rPr lang="en-GB" sz="1600" b="0" i="0" u="none" strike="noStrike" cap="none" dirty="0" err="1">
                <a:solidFill>
                  <a:schemeClr val="dk1"/>
                </a:solidFill>
                <a:latin typeface="Calibri"/>
                <a:ea typeface="Roboto"/>
                <a:cs typeface="Calibri"/>
                <a:sym typeface="Roboto"/>
              </a:rPr>
              <a:t>gosodiadau</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preifatrwydd</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uchel</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yn</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rhoi</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mwy</a:t>
            </a:r>
            <a:r>
              <a:rPr lang="en-GB" sz="1600" b="0" i="0" u="none" strike="noStrike" cap="none" dirty="0">
                <a:solidFill>
                  <a:schemeClr val="dk1"/>
                </a:solidFill>
                <a:latin typeface="Calibri"/>
                <a:ea typeface="Roboto"/>
                <a:cs typeface="Calibri"/>
                <a:sym typeface="Roboto"/>
              </a:rPr>
              <a:t> o </a:t>
            </a:r>
            <a:r>
              <a:rPr lang="en-GB" sz="1600" b="0" i="0" u="none" strike="noStrike" cap="none" err="1">
                <a:solidFill>
                  <a:schemeClr val="dk1"/>
                </a:solidFill>
                <a:latin typeface="Calibri"/>
                <a:ea typeface="Roboto"/>
                <a:cs typeface="Calibri"/>
                <a:sym typeface="Roboto"/>
              </a:rPr>
              <a:t>reolaeth</a:t>
            </a:r>
            <a:r>
              <a:rPr lang="en-GB" sz="1600" b="0" i="0" u="none" strike="noStrike" cap="none">
                <a:solidFill>
                  <a:schemeClr val="dk1"/>
                </a:solidFill>
                <a:latin typeface="Calibri"/>
                <a:ea typeface="Roboto"/>
                <a:cs typeface="Calibri"/>
                <a:sym typeface="Roboto"/>
              </a:rPr>
              <a:t> i’r </a:t>
            </a:r>
            <a:r>
              <a:rPr lang="en-GB" sz="1600" b="0" i="0" u="none" strike="noStrike" cap="none" dirty="0" err="1">
                <a:solidFill>
                  <a:schemeClr val="dk1"/>
                </a:solidFill>
                <a:latin typeface="Calibri"/>
                <a:ea typeface="Roboto"/>
                <a:cs typeface="Calibri"/>
                <a:sym typeface="Roboto"/>
              </a:rPr>
              <a:t>defnyddwyr</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dros</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sut</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mae</a:t>
            </a:r>
            <a:r>
              <a:rPr lang="en-GB" sz="1600" b="0" i="0" u="none" strike="noStrike" cap="none" dirty="0">
                <a:solidFill>
                  <a:schemeClr val="dk1"/>
                </a:solidFill>
                <a:latin typeface="Calibri"/>
                <a:ea typeface="Roboto"/>
                <a:cs typeface="Calibri"/>
                <a:sym typeface="Roboto"/>
              </a:rPr>
              <a:t> </a:t>
            </a:r>
            <a:r>
              <a:rPr lang="en-GB" sz="1600" b="0" i="0" u="none" strike="noStrike" cap="none" err="1">
                <a:solidFill>
                  <a:schemeClr val="dk1"/>
                </a:solidFill>
                <a:latin typeface="Calibri"/>
                <a:ea typeface="Roboto"/>
                <a:cs typeface="Calibri"/>
                <a:sym typeface="Roboto"/>
              </a:rPr>
              <a:t>eu</a:t>
            </a:r>
            <a:r>
              <a:rPr lang="en-GB" sz="1600" b="0" i="0" u="none" strike="noStrike" cap="none">
                <a:solidFill>
                  <a:schemeClr val="dk1"/>
                </a:solidFill>
                <a:latin typeface="Calibri"/>
                <a:ea typeface="Roboto"/>
                <a:cs typeface="Calibri"/>
                <a:sym typeface="Roboto"/>
              </a:rPr>
              <a:t> data'n </a:t>
            </a:r>
            <a:r>
              <a:rPr lang="en-GB" sz="1600" b="0" i="0" u="none" strike="noStrike" cap="none" dirty="0" err="1">
                <a:solidFill>
                  <a:schemeClr val="dk1"/>
                </a:solidFill>
                <a:latin typeface="Calibri"/>
                <a:ea typeface="Roboto"/>
                <a:cs typeface="Calibri"/>
                <a:sym typeface="Roboto"/>
              </a:rPr>
              <a:t>cael</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ei</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ddefnyddio</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gan</a:t>
            </a:r>
            <a:r>
              <a:rPr lang="en-GB" sz="1600" b="0" i="0" u="none" strike="noStrike" cap="none" dirty="0">
                <a:solidFill>
                  <a:schemeClr val="dk1"/>
                </a:solidFill>
                <a:latin typeface="Calibri"/>
                <a:ea typeface="Roboto"/>
                <a:cs typeface="Calibri"/>
                <a:sym typeface="Roboto"/>
              </a:rPr>
              <a:t> apiau / </a:t>
            </a:r>
            <a:r>
              <a:rPr lang="en-GB" sz="1600" b="0" i="0" u="none" strike="noStrike" cap="none" dirty="0" err="1">
                <a:solidFill>
                  <a:schemeClr val="dk1"/>
                </a:solidFill>
                <a:latin typeface="Calibri"/>
                <a:ea typeface="Roboto"/>
                <a:cs typeface="Calibri"/>
                <a:sym typeface="Roboto"/>
              </a:rPr>
              <a:t>gwefannau</a:t>
            </a:r>
            <a:r>
              <a:rPr lang="en-GB" sz="1600" b="0" i="0" u="none" strike="noStrike" cap="none" dirty="0">
                <a:solidFill>
                  <a:schemeClr val="dk1"/>
                </a:solidFill>
                <a:latin typeface="Calibri"/>
                <a:ea typeface="Roboto"/>
                <a:cs typeface="Calibri"/>
                <a:sym typeface="Roboto"/>
              </a:rPr>
              <a:t> / </a:t>
            </a:r>
            <a:r>
              <a:rPr lang="en-GB" sz="1600" b="0" i="0" u="none" strike="noStrike" cap="none" dirty="0" err="1">
                <a:solidFill>
                  <a:schemeClr val="dk1"/>
                </a:solidFill>
                <a:latin typeface="Calibri"/>
                <a:ea typeface="Roboto"/>
                <a:cs typeface="Calibri"/>
                <a:sym typeface="Roboto"/>
              </a:rPr>
              <a:t>gemau</a:t>
            </a:r>
            <a:r>
              <a:rPr lang="en-GB" sz="1600" b="0" i="0" u="none" strike="noStrike" cap="none" dirty="0">
                <a:solidFill>
                  <a:schemeClr val="dk1"/>
                </a:solidFill>
                <a:latin typeface="Calibri"/>
                <a:ea typeface="Roboto"/>
                <a:cs typeface="Calibri"/>
                <a:sym typeface="Roboto"/>
              </a:rPr>
              <a:t>.
Mae </a:t>
            </a:r>
            <a:r>
              <a:rPr lang="en-GB" sz="1600" b="0" i="0" u="none" strike="noStrike" cap="none" dirty="0" err="1">
                <a:solidFill>
                  <a:schemeClr val="dk1"/>
                </a:solidFill>
                <a:latin typeface="Calibri"/>
                <a:ea typeface="Roboto"/>
                <a:cs typeface="Calibri"/>
                <a:sym typeface="Roboto"/>
              </a:rPr>
              <a:t>cael</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proffil</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preifat</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ar</a:t>
            </a:r>
            <a:r>
              <a:rPr lang="en-GB" sz="1600" b="0" i="0" u="none" strike="noStrike" cap="none" dirty="0">
                <a:solidFill>
                  <a:schemeClr val="dk1"/>
                </a:solidFill>
                <a:latin typeface="Calibri"/>
                <a:ea typeface="Roboto"/>
                <a:cs typeface="Calibri"/>
                <a:sym typeface="Roboto"/>
              </a:rPr>
              <a:t> y </a:t>
            </a:r>
            <a:r>
              <a:rPr lang="en-GB" sz="1600" b="0" i="0" u="none" strike="noStrike" cap="none" dirty="0" err="1">
                <a:solidFill>
                  <a:schemeClr val="dk1"/>
                </a:solidFill>
                <a:latin typeface="Calibri"/>
                <a:ea typeface="Roboto"/>
                <a:cs typeface="Calibri"/>
                <a:sym typeface="Roboto"/>
              </a:rPr>
              <a:t>cyfryngau</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cymdeithasol</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yn</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diogelu</a:t>
            </a:r>
            <a:r>
              <a:rPr lang="en-GB" sz="1600" b="0" i="0" u="none" strike="noStrike" cap="none" dirty="0">
                <a:solidFill>
                  <a:schemeClr val="dk1"/>
                </a:solidFill>
                <a:latin typeface="Calibri"/>
                <a:ea typeface="Roboto"/>
                <a:cs typeface="Calibri"/>
                <a:sym typeface="Roboto"/>
              </a:rPr>
              <a:t> data personol </a:t>
            </a:r>
            <a:r>
              <a:rPr lang="en-GB" sz="1600" b="0" i="0" u="none" strike="noStrike" cap="none" dirty="0" err="1">
                <a:solidFill>
                  <a:schemeClr val="dk1"/>
                </a:solidFill>
                <a:latin typeface="Calibri"/>
                <a:ea typeface="Roboto"/>
                <a:cs typeface="Calibri"/>
                <a:sym typeface="Roboto"/>
              </a:rPr>
              <a:t>rhywun</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sydd</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ar</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gael</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yn</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gyhoeddus</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e.e.</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enw</a:t>
            </a:r>
            <a:r>
              <a:rPr lang="en-GB" sz="1600" b="0" i="0" u="none" strike="noStrike" cap="none" dirty="0">
                <a:solidFill>
                  <a:schemeClr val="dk1"/>
                </a:solidFill>
                <a:latin typeface="Calibri"/>
                <a:ea typeface="Roboto"/>
                <a:cs typeface="Calibri"/>
                <a:sym typeface="Roboto"/>
              </a:rPr>
              <a:t>, pen-</a:t>
            </a:r>
            <a:r>
              <a:rPr lang="en-GB" sz="1600" b="0" i="0" u="none" strike="noStrike" cap="none" dirty="0" err="1">
                <a:solidFill>
                  <a:schemeClr val="dk1"/>
                </a:solidFill>
                <a:latin typeface="Calibri"/>
                <a:ea typeface="Roboto"/>
                <a:cs typeface="Calibri"/>
                <a:sym typeface="Roboto"/>
              </a:rPr>
              <a:t>blwydd</a:t>
            </a:r>
            <a:r>
              <a:rPr lang="en-GB" sz="1600" b="0" i="0" u="none" strike="noStrike" cap="none" dirty="0">
                <a:solidFill>
                  <a:schemeClr val="dk1"/>
                </a:solidFill>
                <a:latin typeface="Calibri"/>
                <a:ea typeface="Roboto"/>
                <a:cs typeface="Calibri"/>
                <a:sym typeface="Roboto"/>
              </a:rPr>
              <a:t> a </a:t>
            </a:r>
            <a:r>
              <a:rPr lang="en-GB" sz="1600" b="0" i="0" u="none" strike="noStrike" cap="none" dirty="0" err="1">
                <a:solidFill>
                  <a:schemeClr val="dk1"/>
                </a:solidFill>
                <a:latin typeface="Calibri"/>
                <a:ea typeface="Roboto"/>
                <a:cs typeface="Calibri"/>
                <a:sym typeface="Roboto"/>
              </a:rPr>
              <a:t>lluniau</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rhag</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cael</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eu</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gweld</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gan</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bobl</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nad</a:t>
            </a:r>
            <a:r>
              <a:rPr lang="en-GB" sz="1600" b="0" i="0" u="none" strike="noStrike" cap="none" dirty="0">
                <a:solidFill>
                  <a:schemeClr val="dk1"/>
                </a:solidFill>
                <a:latin typeface="Calibri"/>
                <a:ea typeface="Roboto"/>
                <a:cs typeface="Calibri"/>
                <a:sym typeface="Roboto"/>
              </a:rPr>
              <a:t> </a:t>
            </a:r>
            <a:r>
              <a:rPr lang="en-GB" sz="1600" b="0" i="0" u="none" strike="noStrike" cap="none" err="1">
                <a:solidFill>
                  <a:schemeClr val="dk1"/>
                </a:solidFill>
                <a:latin typeface="Calibri"/>
                <a:ea typeface="Roboto"/>
                <a:cs typeface="Calibri"/>
                <a:sym typeface="Roboto"/>
              </a:rPr>
              <a:t>ydyn</a:t>
            </a:r>
            <a:r>
              <a:rPr lang="en-GB" sz="1600" b="0" i="0" u="none" strike="noStrike" cap="none">
                <a:solidFill>
                  <a:schemeClr val="dk1"/>
                </a:solidFill>
                <a:latin typeface="Calibri"/>
                <a:ea typeface="Roboto"/>
                <a:cs typeface="Calibri"/>
                <a:sym typeface="Roboto"/>
              </a:rPr>
              <a:t> nhw’n </a:t>
            </a:r>
            <a:r>
              <a:rPr lang="en-GB" sz="1600" b="0" i="0" u="none" strike="noStrike" cap="none" dirty="0" err="1">
                <a:solidFill>
                  <a:schemeClr val="dk1"/>
                </a:solidFill>
                <a:latin typeface="Calibri"/>
                <a:ea typeface="Roboto"/>
                <a:cs typeface="Calibri"/>
                <a:sym typeface="Roboto"/>
              </a:rPr>
              <a:t>eu</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hadnabod</a:t>
            </a:r>
            <a:r>
              <a:rPr lang="en-GB" sz="1600" b="0" i="0" u="none" strike="noStrike" cap="none" dirty="0">
                <a:solidFill>
                  <a:schemeClr val="dk1"/>
                </a:solidFill>
                <a:latin typeface="Calibri"/>
                <a:ea typeface="Roboto"/>
                <a:cs typeface="Calibri"/>
                <a:sym typeface="Roboto"/>
              </a:rPr>
              <a:t> ac </a:t>
            </a:r>
            <a:r>
              <a:rPr lang="en-GB" sz="1600" b="0" i="0" u="none" strike="noStrike" cap="none" dirty="0" err="1">
                <a:solidFill>
                  <a:schemeClr val="dk1"/>
                </a:solidFill>
                <a:latin typeface="Calibri"/>
                <a:ea typeface="Roboto"/>
                <a:cs typeface="Calibri"/>
                <a:sym typeface="Roboto"/>
              </a:rPr>
              <a:t>efallai</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nad</a:t>
            </a:r>
            <a:r>
              <a:rPr lang="en-GB" sz="1600" b="0" i="0" u="none" strike="noStrike" cap="none" dirty="0">
                <a:solidFill>
                  <a:schemeClr val="dk1"/>
                </a:solidFill>
                <a:latin typeface="Calibri"/>
                <a:ea typeface="Roboto"/>
                <a:cs typeface="Calibri"/>
                <a:sym typeface="Roboto"/>
              </a:rPr>
              <a:t> </a:t>
            </a:r>
            <a:r>
              <a:rPr lang="en-GB" sz="1600" b="0" i="0" u="none" strike="noStrike" cap="none" err="1">
                <a:solidFill>
                  <a:schemeClr val="dk1"/>
                </a:solidFill>
                <a:latin typeface="Calibri"/>
                <a:ea typeface="Roboto"/>
                <a:cs typeface="Calibri"/>
                <a:sym typeface="Roboto"/>
              </a:rPr>
              <a:t>ydyn</a:t>
            </a:r>
            <a:r>
              <a:rPr lang="en-GB" sz="1600" b="0" i="0" u="none" strike="noStrike" cap="none">
                <a:solidFill>
                  <a:schemeClr val="dk1"/>
                </a:solidFill>
                <a:latin typeface="Calibri"/>
                <a:ea typeface="Roboto"/>
                <a:cs typeface="Calibri"/>
                <a:sym typeface="Roboto"/>
              </a:rPr>
              <a:t> nhw’n </a:t>
            </a:r>
            <a:r>
              <a:rPr lang="en-GB" sz="1600" b="0" i="0" u="none" strike="noStrike" cap="none" dirty="0" err="1">
                <a:solidFill>
                  <a:schemeClr val="dk1"/>
                </a:solidFill>
                <a:latin typeface="Calibri"/>
                <a:ea typeface="Roboto"/>
                <a:cs typeface="Calibri"/>
                <a:sym typeface="Roboto"/>
              </a:rPr>
              <a:t>ymddiried</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ynddyn</a:t>
            </a:r>
            <a:r>
              <a:rPr lang="en-GB" sz="1600" b="0" i="0" u="none" strike="noStrike" cap="none" dirty="0">
                <a:solidFill>
                  <a:schemeClr val="dk1"/>
                </a:solidFill>
                <a:latin typeface="Calibri"/>
                <a:ea typeface="Roboto"/>
                <a:cs typeface="Calibri"/>
                <a:sym typeface="Roboto"/>
              </a:rPr>
              <a:t> </a:t>
            </a:r>
            <a:r>
              <a:rPr lang="en-GB" sz="1600" b="0" i="0" u="none" strike="noStrike" cap="none" dirty="0" err="1">
                <a:solidFill>
                  <a:schemeClr val="dk1"/>
                </a:solidFill>
                <a:latin typeface="Calibri"/>
                <a:ea typeface="Roboto"/>
                <a:cs typeface="Calibri"/>
                <a:sym typeface="Roboto"/>
              </a:rPr>
              <a:t>nhw</a:t>
            </a:r>
            <a:r>
              <a:rPr lang="en-GB" sz="1600" b="0" i="0" u="none" strike="noStrike" cap="none" dirty="0">
                <a:solidFill>
                  <a:schemeClr val="dk1"/>
                </a:solidFill>
                <a:latin typeface="Calibri"/>
                <a:ea typeface="Roboto"/>
                <a:cs typeface="Calibri"/>
                <a:sym typeface="Roboto"/>
              </a:rPr>
              <a:t>.</a:t>
            </a:r>
            <a:endParaRPr sz="1800" dirty="0">
              <a:latin typeface="Arial"/>
              <a:ea typeface="Arial"/>
              <a:cs typeface="Arial"/>
              <a:sym typeface="Arial"/>
            </a:endParaRPr>
          </a:p>
          <a:p>
            <a:pPr marL="0" lvl="0" indent="0" algn="l" rtl="0">
              <a:lnSpc>
                <a:spcPct val="100000"/>
              </a:lnSpc>
              <a:spcBef>
                <a:spcPts val="800"/>
              </a:spcBef>
              <a:spcAft>
                <a:spcPts val="0"/>
              </a:spcAft>
              <a:buClr>
                <a:schemeClr val="dk1"/>
              </a:buClr>
              <a:buSzPts val="1400"/>
              <a:buFont typeface="Calibri"/>
              <a:buNone/>
            </a:pPr>
            <a:endParaRPr dirty="0"/>
          </a:p>
        </p:txBody>
      </p:sp>
      <p:sp>
        <p:nvSpPr>
          <p:cNvPr id="447" name="Google Shape;447;p16:notes"/>
          <p:cNvSpPr txBox="1">
            <a:spLocks noGrp="1"/>
          </p:cNvSpPr>
          <p:nvPr>
            <p:ph type="sldNum" idx="12"/>
          </p:nvPr>
        </p:nvSpPr>
        <p:spPr>
          <a:xfrm>
            <a:off x="3884613" y="9448185"/>
            <a:ext cx="2971800" cy="499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7: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17:notes"/>
          <p:cNvSpPr txBox="1">
            <a:spLocks noGrp="1"/>
          </p:cNvSpPr>
          <p:nvPr>
            <p:ph type="body" idx="1"/>
          </p:nvPr>
        </p:nvSpPr>
        <p:spPr>
          <a:xfrm>
            <a:off x="685800" y="4787126"/>
            <a:ext cx="5486400" cy="39167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Calibri"/>
              <a:buNone/>
            </a:pPr>
            <a:r>
              <a:rPr lang="en-GB" b="1" dirty="0"/>
              <a:t>Y </a:t>
            </a:r>
            <a:r>
              <a:rPr lang="en-GB" b="1" dirty="0" err="1"/>
              <a:t>rheolau</a:t>
            </a:r>
            <a:r>
              <a:rPr lang="en-GB" b="1" dirty="0"/>
              <a:t> (15 </a:t>
            </a:r>
            <a:r>
              <a:rPr lang="en-GB" b="1" dirty="0" err="1"/>
              <a:t>munud</a:t>
            </a:r>
            <a:r>
              <a:rPr lang="en-GB" b="1" dirty="0"/>
              <a:t>)</a:t>
            </a:r>
            <a:endParaRPr dirty="0"/>
          </a:p>
          <a:p>
            <a:pPr marL="0" lvl="0" indent="0" algn="l" rtl="0">
              <a:lnSpc>
                <a:spcPct val="100000"/>
              </a:lnSpc>
              <a:spcBef>
                <a:spcPts val="0"/>
              </a:spcBef>
              <a:spcAft>
                <a:spcPts val="0"/>
              </a:spcAft>
              <a:buClr>
                <a:schemeClr val="dk1"/>
              </a:buClr>
              <a:buSzPts val="1100"/>
              <a:buFont typeface="Calibri"/>
              <a:buNone/>
            </a:pPr>
            <a:endParaRPr dirty="0"/>
          </a:p>
          <a:p>
            <a:pPr marL="0" lvl="0" indent="0" algn="l" rtl="0">
              <a:lnSpc>
                <a:spcPct val="100000"/>
              </a:lnSpc>
              <a:spcBef>
                <a:spcPts val="0"/>
              </a:spcBef>
              <a:spcAft>
                <a:spcPts val="0"/>
              </a:spcAft>
              <a:buClr>
                <a:schemeClr val="dk1"/>
              </a:buClr>
              <a:buSzPts val="1100"/>
              <a:buFont typeface="Calibri"/>
              <a:buNone/>
            </a:pPr>
            <a:r>
              <a:rPr lang="en-GB" dirty="0" err="1"/>
              <a:t>Dangoswch</a:t>
            </a:r>
            <a:r>
              <a:rPr lang="en-GB" dirty="0"/>
              <a:t> </a:t>
            </a:r>
            <a:r>
              <a:rPr lang="en-GB" dirty="0" err="1"/>
              <a:t>sleidiau</a:t>
            </a:r>
            <a:r>
              <a:rPr lang="en-GB" dirty="0"/>
              <a:t> 15 </a:t>
            </a:r>
            <a:r>
              <a:rPr lang="en-GB" dirty="0" err="1"/>
              <a:t>i</a:t>
            </a:r>
            <a:r>
              <a:rPr lang="en-GB" dirty="0"/>
              <a:t> 22 a </a:t>
            </a:r>
            <a:r>
              <a:rPr lang="en-GB" dirty="0" err="1"/>
              <a:t>siaradwch</a:t>
            </a:r>
            <a:r>
              <a:rPr lang="en-GB" dirty="0"/>
              <a:t> </a:t>
            </a:r>
            <a:r>
              <a:rPr lang="en-GB" dirty="0" err="1"/>
              <a:t>drwy</a:t>
            </a:r>
            <a:r>
              <a:rPr lang="en-GB" dirty="0"/>
              <a:t> rai </a:t>
            </a:r>
            <a:r>
              <a:rPr lang="en-GB"/>
              <a:t>o reolau’r </a:t>
            </a:r>
            <a:r>
              <a:rPr lang="en-GB" dirty="0"/>
              <a:t>Cod Plant (</a:t>
            </a:r>
            <a:r>
              <a:rPr lang="en-GB" dirty="0" err="1"/>
              <a:t>mae</a:t>
            </a:r>
            <a:r>
              <a:rPr lang="en-GB" dirty="0"/>
              <a:t> </a:t>
            </a:r>
            <a:r>
              <a:rPr lang="en-GB" dirty="0" err="1"/>
              <a:t>cyfanswm</a:t>
            </a:r>
            <a:r>
              <a:rPr lang="en-GB" dirty="0"/>
              <a:t> o 15 o </a:t>
            </a:r>
            <a:r>
              <a:rPr lang="en-GB" dirty="0" err="1"/>
              <a:t>reolau</a:t>
            </a:r>
            <a:r>
              <a:rPr lang="en-GB" dirty="0"/>
              <a:t>.) </a:t>
            </a:r>
            <a:r>
              <a:rPr lang="en-GB" dirty="0" err="1"/>
              <a:t>Ar</a:t>
            </a:r>
            <a:r>
              <a:rPr lang="en-GB" dirty="0"/>
              <a:t> </a:t>
            </a:r>
            <a:r>
              <a:rPr lang="en-GB" dirty="0" err="1"/>
              <a:t>gyfer</a:t>
            </a:r>
            <a:r>
              <a:rPr lang="en-GB" dirty="0"/>
              <a:t> </a:t>
            </a:r>
            <a:r>
              <a:rPr lang="en-GB" dirty="0" err="1"/>
              <a:t>pob</a:t>
            </a:r>
            <a:r>
              <a:rPr lang="en-GB" dirty="0"/>
              <a:t> </a:t>
            </a:r>
            <a:r>
              <a:rPr lang="en-GB" dirty="0" err="1"/>
              <a:t>sleid</a:t>
            </a:r>
            <a:r>
              <a:rPr lang="en-GB" dirty="0"/>
              <a:t>, </a:t>
            </a:r>
            <a:r>
              <a:rPr lang="en-GB" err="1"/>
              <a:t>gofynnwch</a:t>
            </a:r>
            <a:r>
              <a:rPr lang="en-GB"/>
              <a:t> i'r </a:t>
            </a:r>
            <a:r>
              <a:rPr lang="en-GB" dirty="0" err="1"/>
              <a:t>myfyrwyr</a:t>
            </a:r>
            <a:r>
              <a:rPr lang="en-GB" dirty="0"/>
              <a:t> </a:t>
            </a:r>
            <a:r>
              <a:rPr lang="en-GB" dirty="0" err="1"/>
              <a:t>sut</a:t>
            </a:r>
            <a:r>
              <a:rPr lang="en-GB" dirty="0"/>
              <a:t> </a:t>
            </a:r>
            <a:r>
              <a:rPr lang="en-GB" err="1"/>
              <a:t>maen</a:t>
            </a:r>
            <a:r>
              <a:rPr lang="en-GB"/>
              <a:t> nhw'n </a:t>
            </a:r>
            <a:r>
              <a:rPr lang="en-GB" dirty="0" err="1"/>
              <a:t>meddwl</a:t>
            </a:r>
            <a:r>
              <a:rPr lang="en-GB" dirty="0"/>
              <a:t> bod y </a:t>
            </a:r>
            <a:r>
              <a:rPr lang="en-GB" dirty="0" err="1"/>
              <a:t>rheol</a:t>
            </a:r>
            <a:r>
              <a:rPr lang="en-GB" dirty="0"/>
              <a:t> </a:t>
            </a:r>
            <a:r>
              <a:rPr lang="en-GB" dirty="0" err="1"/>
              <a:t>yn</a:t>
            </a:r>
            <a:r>
              <a:rPr lang="en-GB" dirty="0"/>
              <a:t> </a:t>
            </a:r>
            <a:r>
              <a:rPr lang="en-GB" dirty="0" err="1"/>
              <a:t>amddiffyn</a:t>
            </a:r>
            <a:r>
              <a:rPr lang="en-GB" dirty="0"/>
              <a:t> plant a </a:t>
            </a:r>
            <a:r>
              <a:rPr lang="en-GB" dirty="0" err="1"/>
              <a:t>phobl</a:t>
            </a:r>
            <a:r>
              <a:rPr lang="en-GB" dirty="0"/>
              <a:t> </a:t>
            </a:r>
            <a:r>
              <a:rPr lang="en-GB" dirty="0" err="1"/>
              <a:t>ifanc</a:t>
            </a:r>
            <a:r>
              <a:rPr lang="en-GB" dirty="0"/>
              <a:t>. </a:t>
            </a:r>
          </a:p>
          <a:p>
            <a:pPr marL="0" lvl="0" indent="0" algn="l" rtl="0">
              <a:lnSpc>
                <a:spcPct val="100000"/>
              </a:lnSpc>
              <a:spcBef>
                <a:spcPts val="0"/>
              </a:spcBef>
              <a:spcAft>
                <a:spcPts val="0"/>
              </a:spcAft>
              <a:buClr>
                <a:schemeClr val="dk1"/>
              </a:buClr>
              <a:buSzPts val="1100"/>
              <a:buFont typeface="Calibri"/>
              <a:buNone/>
            </a:pPr>
            <a:br>
              <a:rPr lang="en-GB" b="1" dirty="0"/>
            </a:br>
            <a:r>
              <a:rPr lang="en-GB" b="1" dirty="0"/>
              <a:t>C. </a:t>
            </a:r>
            <a:r>
              <a:rPr lang="en-GB" b="1"/>
              <a:t>Sut mae'r </a:t>
            </a:r>
            <a:r>
              <a:rPr lang="en-GB" b="1" dirty="0" err="1"/>
              <a:t>rheol</a:t>
            </a:r>
            <a:r>
              <a:rPr lang="en-GB" b="1" dirty="0"/>
              <a:t> hon </a:t>
            </a:r>
            <a:r>
              <a:rPr lang="en-GB" b="1" dirty="0" err="1"/>
              <a:t>yn</a:t>
            </a:r>
            <a:r>
              <a:rPr lang="en-GB" b="1" dirty="0"/>
              <a:t> </a:t>
            </a:r>
            <a:r>
              <a:rPr lang="en-GB" b="1" dirty="0" err="1"/>
              <a:t>amddiffyn</a:t>
            </a:r>
            <a:r>
              <a:rPr lang="en-GB" b="1" dirty="0"/>
              <a:t> plant a </a:t>
            </a:r>
            <a:r>
              <a:rPr lang="en-GB" b="1" dirty="0" err="1"/>
              <a:t>phobl</a:t>
            </a:r>
            <a:r>
              <a:rPr lang="en-GB" b="1" dirty="0"/>
              <a:t> </a:t>
            </a:r>
            <a:r>
              <a:rPr lang="en-GB" b="1" dirty="0" err="1"/>
              <a:t>ifanc</a:t>
            </a:r>
            <a:r>
              <a:rPr lang="en-GB" b="1" dirty="0"/>
              <a:t>? </a:t>
            </a:r>
            <a:br>
              <a:rPr lang="en-GB" b="1" dirty="0"/>
            </a:br>
            <a:endParaRPr b="1" dirty="0"/>
          </a:p>
          <a:p>
            <a:pPr marL="0" lvl="0" indent="0" algn="l" rtl="0">
              <a:lnSpc>
                <a:spcPct val="100000"/>
              </a:lnSpc>
              <a:spcBef>
                <a:spcPts val="800"/>
              </a:spcBef>
              <a:spcAft>
                <a:spcPts val="0"/>
              </a:spcAft>
              <a:buClr>
                <a:schemeClr val="dk1"/>
              </a:buClr>
              <a:buSzPts val="1400"/>
              <a:buFont typeface="Arial"/>
              <a:buNone/>
            </a:pPr>
            <a:r>
              <a:rPr lang="en-GB"/>
              <a:t>Mae analluogi’r </a:t>
            </a:r>
            <a:r>
              <a:rPr lang="en-GB" dirty="0" err="1"/>
              <a:t>proffilio</a:t>
            </a:r>
            <a:r>
              <a:rPr lang="en-GB" dirty="0"/>
              <a:t> </a:t>
            </a:r>
            <a:r>
              <a:rPr lang="en-GB" dirty="0" err="1"/>
              <a:t>yn</a:t>
            </a:r>
            <a:r>
              <a:rPr lang="en-GB" dirty="0"/>
              <a:t> </a:t>
            </a:r>
            <a:r>
              <a:rPr lang="en-GB" dirty="0" err="1"/>
              <a:t>golygu</a:t>
            </a:r>
            <a:r>
              <a:rPr lang="en-GB" dirty="0"/>
              <a:t> </a:t>
            </a:r>
            <a:r>
              <a:rPr lang="en-GB" dirty="0" err="1"/>
              <a:t>na</a:t>
            </a:r>
            <a:r>
              <a:rPr lang="en-GB" dirty="0"/>
              <a:t> all </a:t>
            </a:r>
            <a:r>
              <a:rPr lang="en-GB" dirty="0" err="1"/>
              <a:t>cwmnïau</a:t>
            </a:r>
            <a:r>
              <a:rPr lang="en-GB" dirty="0"/>
              <a:t> </a:t>
            </a:r>
            <a:r>
              <a:rPr lang="en-GB" dirty="0" err="1"/>
              <a:t>ar-lein</a:t>
            </a:r>
            <a:r>
              <a:rPr lang="en-GB" dirty="0"/>
              <a:t> </a:t>
            </a:r>
            <a:r>
              <a:rPr lang="en-GB" dirty="0" err="1"/>
              <a:t>olrhain</a:t>
            </a:r>
            <a:r>
              <a:rPr lang="en-GB" dirty="0"/>
              <a:t> </a:t>
            </a:r>
            <a:r>
              <a:rPr lang="en-GB" dirty="0" err="1"/>
              <a:t>gweithgarwch</a:t>
            </a:r>
            <a:r>
              <a:rPr lang="en-GB" dirty="0"/>
              <a:t> plant a </a:t>
            </a:r>
            <a:r>
              <a:rPr lang="en-GB" dirty="0" err="1"/>
              <a:t>phobl</a:t>
            </a:r>
            <a:r>
              <a:rPr lang="en-GB" dirty="0"/>
              <a:t> </a:t>
            </a:r>
            <a:r>
              <a:rPr lang="en-GB" dirty="0" err="1"/>
              <a:t>ifanc</a:t>
            </a:r>
            <a:r>
              <a:rPr lang="en-GB" dirty="0"/>
              <a:t> er </a:t>
            </a:r>
            <a:r>
              <a:rPr lang="en-GB" dirty="0" err="1"/>
              <a:t>mwyn</a:t>
            </a:r>
            <a:r>
              <a:rPr lang="en-GB" dirty="0"/>
              <a:t> </a:t>
            </a:r>
            <a:r>
              <a:rPr lang="en-GB" dirty="0" err="1"/>
              <a:t>dylanwadu</a:t>
            </a:r>
            <a:r>
              <a:rPr lang="en-GB" dirty="0"/>
              <a:t> </a:t>
            </a:r>
            <a:r>
              <a:rPr lang="en-GB" dirty="0" err="1"/>
              <a:t>ar</a:t>
            </a:r>
            <a:r>
              <a:rPr lang="en-GB" dirty="0"/>
              <a:t> </a:t>
            </a:r>
            <a:r>
              <a:rPr lang="en-GB" dirty="0" err="1"/>
              <a:t>eu</a:t>
            </a:r>
            <a:r>
              <a:rPr lang="en-GB" dirty="0"/>
              <a:t> </a:t>
            </a:r>
            <a:r>
              <a:rPr lang="en-GB" dirty="0" err="1"/>
              <a:t>hymddygiad</a:t>
            </a:r>
            <a:r>
              <a:rPr lang="en-GB" dirty="0"/>
              <a:t> </a:t>
            </a:r>
            <a:r>
              <a:rPr lang="en-GB" dirty="0" err="1"/>
              <a:t>e.e.</a:t>
            </a:r>
            <a:r>
              <a:rPr lang="en-GB" dirty="0"/>
              <a:t> </a:t>
            </a:r>
            <a:r>
              <a:rPr lang="en-GB" dirty="0" err="1"/>
              <a:t>drwy</a:t>
            </a:r>
            <a:r>
              <a:rPr lang="en-GB" dirty="0"/>
              <a:t> </a:t>
            </a:r>
            <a:r>
              <a:rPr lang="en-GB" dirty="0" err="1"/>
              <a:t>anfon</a:t>
            </a:r>
            <a:r>
              <a:rPr lang="en-GB" dirty="0"/>
              <a:t> </a:t>
            </a:r>
            <a:r>
              <a:rPr lang="en-GB" dirty="0" err="1"/>
              <a:t>hysbysiadau</a:t>
            </a:r>
            <a:r>
              <a:rPr lang="en-GB" dirty="0"/>
              <a:t> </a:t>
            </a:r>
            <a:r>
              <a:rPr lang="en-GB" dirty="0" err="1"/>
              <a:t>yn</a:t>
            </a:r>
            <a:r>
              <a:rPr lang="en-GB" dirty="0"/>
              <a:t> </a:t>
            </a:r>
            <a:r>
              <a:rPr lang="en-GB" dirty="0" err="1"/>
              <a:t>eu</a:t>
            </a:r>
            <a:r>
              <a:rPr lang="en-GB" dirty="0"/>
              <a:t> </a:t>
            </a:r>
            <a:r>
              <a:rPr lang="en-GB" dirty="0" err="1"/>
              <a:t>hannog</a:t>
            </a:r>
            <a:r>
              <a:rPr lang="en-GB" dirty="0"/>
              <a:t> </a:t>
            </a:r>
            <a:r>
              <a:rPr lang="en-GB" dirty="0" err="1"/>
              <a:t>i</a:t>
            </a:r>
            <a:r>
              <a:rPr lang="en-GB" dirty="0"/>
              <a:t> </a:t>
            </a:r>
            <a:r>
              <a:rPr lang="en-GB" dirty="0" err="1"/>
              <a:t>dreulio</a:t>
            </a:r>
            <a:r>
              <a:rPr lang="en-GB" dirty="0"/>
              <a:t> </a:t>
            </a:r>
            <a:r>
              <a:rPr lang="en-GB" dirty="0" err="1"/>
              <a:t>mwy</a:t>
            </a:r>
            <a:r>
              <a:rPr lang="en-GB" dirty="0"/>
              <a:t> o </a:t>
            </a:r>
            <a:r>
              <a:rPr lang="en-GB" dirty="0" err="1"/>
              <a:t>amser</a:t>
            </a:r>
            <a:r>
              <a:rPr lang="en-GB" dirty="0"/>
              <a:t> </a:t>
            </a:r>
            <a:r>
              <a:rPr lang="en-GB" dirty="0" err="1"/>
              <a:t>ar-lein</a:t>
            </a:r>
            <a:r>
              <a:rPr lang="en-GB" dirty="0"/>
              <a:t>, neu </a:t>
            </a:r>
            <a:r>
              <a:rPr lang="en-GB" dirty="0" err="1"/>
              <a:t>drwy</a:t>
            </a:r>
            <a:r>
              <a:rPr lang="en-GB" dirty="0"/>
              <a:t> </a:t>
            </a:r>
            <a:r>
              <a:rPr lang="en-GB" dirty="0" err="1"/>
              <a:t>ddangos</a:t>
            </a:r>
            <a:r>
              <a:rPr lang="en-GB" dirty="0"/>
              <a:t> </a:t>
            </a:r>
            <a:r>
              <a:rPr lang="en-GB" err="1"/>
              <a:t>hysbysebion</a:t>
            </a:r>
            <a:r>
              <a:rPr lang="en-GB"/>
              <a:t> wedi’u </a:t>
            </a:r>
            <a:r>
              <a:rPr lang="en-GB" dirty="0" err="1"/>
              <a:t>targedu</a:t>
            </a:r>
            <a:r>
              <a:rPr lang="en-GB" dirty="0"/>
              <a:t> </a:t>
            </a:r>
            <a:r>
              <a:rPr lang="en-GB" dirty="0" err="1"/>
              <a:t>iddyn</a:t>
            </a:r>
            <a:r>
              <a:rPr lang="en-GB" dirty="0"/>
              <a:t> </a:t>
            </a:r>
            <a:r>
              <a:rPr lang="en-GB" dirty="0" err="1"/>
              <a:t>nhw</a:t>
            </a:r>
            <a:r>
              <a:rPr lang="en-GB" dirty="0"/>
              <a:t> </a:t>
            </a:r>
            <a:r>
              <a:rPr lang="en-GB" dirty="0" err="1"/>
              <a:t>yn</a:t>
            </a:r>
            <a:r>
              <a:rPr lang="en-GB" dirty="0"/>
              <a:t> </a:t>
            </a:r>
            <a:r>
              <a:rPr lang="en-GB" dirty="0" err="1"/>
              <a:t>seiliedig</a:t>
            </a:r>
            <a:r>
              <a:rPr lang="en-GB" dirty="0"/>
              <a:t> </a:t>
            </a:r>
            <a:r>
              <a:rPr lang="en-GB" dirty="0" err="1"/>
              <a:t>ar</a:t>
            </a:r>
            <a:r>
              <a:rPr lang="en-GB" dirty="0"/>
              <a:t> </a:t>
            </a:r>
            <a:r>
              <a:rPr lang="en-GB" dirty="0" err="1"/>
              <a:t>eu</a:t>
            </a:r>
            <a:r>
              <a:rPr lang="en-GB" dirty="0"/>
              <a:t> </a:t>
            </a:r>
            <a:r>
              <a:rPr lang="en-GB" dirty="0" err="1"/>
              <a:t>harferion</a:t>
            </a:r>
            <a:r>
              <a:rPr lang="en-GB" dirty="0"/>
              <a:t> neu </a:t>
            </a:r>
            <a:r>
              <a:rPr lang="en-GB" dirty="0" err="1"/>
              <a:t>eu</a:t>
            </a:r>
            <a:r>
              <a:rPr lang="en-GB" dirty="0"/>
              <a:t> </a:t>
            </a:r>
            <a:r>
              <a:rPr lang="en-GB" dirty="0" err="1"/>
              <a:t>dewisiadau</a:t>
            </a:r>
            <a:r>
              <a:rPr lang="en-GB" dirty="0"/>
              <a:t>.</a:t>
            </a:r>
            <a:endParaRPr sz="2400" dirty="0"/>
          </a:p>
        </p:txBody>
      </p:sp>
      <p:sp>
        <p:nvSpPr>
          <p:cNvPr id="473" name="Google Shape;473;p17:notes"/>
          <p:cNvSpPr txBox="1">
            <a:spLocks noGrp="1"/>
          </p:cNvSpPr>
          <p:nvPr>
            <p:ph type="sldNum" idx="12"/>
          </p:nvPr>
        </p:nvSpPr>
        <p:spPr>
          <a:xfrm>
            <a:off x="3884613" y="9448185"/>
            <a:ext cx="2971800" cy="499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18: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18:notes"/>
          <p:cNvSpPr txBox="1">
            <a:spLocks noGrp="1"/>
          </p:cNvSpPr>
          <p:nvPr>
            <p:ph type="body" idx="1"/>
          </p:nvPr>
        </p:nvSpPr>
        <p:spPr>
          <a:xfrm>
            <a:off x="685800" y="4787126"/>
            <a:ext cx="5486400" cy="39167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Calibri"/>
              <a:buNone/>
            </a:pPr>
            <a:r>
              <a:rPr lang="en-GB" b="1" dirty="0"/>
              <a:t>Y </a:t>
            </a:r>
            <a:r>
              <a:rPr lang="en-GB" b="1" dirty="0" err="1"/>
              <a:t>rheolau</a:t>
            </a:r>
            <a:r>
              <a:rPr lang="en-GB" b="1" dirty="0"/>
              <a:t> (15 </a:t>
            </a:r>
            <a:r>
              <a:rPr lang="en-GB" b="1" dirty="0" err="1"/>
              <a:t>munud</a:t>
            </a:r>
            <a:r>
              <a:rPr lang="en-GB" b="1" dirty="0"/>
              <a:t>)</a:t>
            </a:r>
            <a:endParaRPr dirty="0"/>
          </a:p>
          <a:p>
            <a:pPr marL="0" lvl="0" indent="0" algn="l" rtl="0">
              <a:lnSpc>
                <a:spcPct val="100000"/>
              </a:lnSpc>
              <a:spcBef>
                <a:spcPts val="0"/>
              </a:spcBef>
              <a:spcAft>
                <a:spcPts val="0"/>
              </a:spcAft>
              <a:buClr>
                <a:schemeClr val="dk1"/>
              </a:buClr>
              <a:buSzPts val="1100"/>
              <a:buFont typeface="Calibri"/>
              <a:buNone/>
            </a:pPr>
            <a:endParaRPr dirty="0"/>
          </a:p>
          <a:p>
            <a:pPr marL="0" lvl="0" indent="0" algn="l" rtl="0">
              <a:lnSpc>
                <a:spcPct val="100000"/>
              </a:lnSpc>
              <a:spcBef>
                <a:spcPts val="0"/>
              </a:spcBef>
              <a:spcAft>
                <a:spcPts val="0"/>
              </a:spcAft>
              <a:buClr>
                <a:schemeClr val="dk1"/>
              </a:buClr>
              <a:buSzPts val="1100"/>
              <a:buFont typeface="Calibri"/>
              <a:buNone/>
            </a:pPr>
            <a:r>
              <a:rPr lang="en-GB" dirty="0" err="1"/>
              <a:t>Dangoswch</a:t>
            </a:r>
            <a:r>
              <a:rPr lang="en-GB" dirty="0"/>
              <a:t> </a:t>
            </a:r>
            <a:r>
              <a:rPr lang="en-GB" dirty="0" err="1"/>
              <a:t>sleidiau</a:t>
            </a:r>
            <a:r>
              <a:rPr lang="en-GB" dirty="0"/>
              <a:t> 15 </a:t>
            </a:r>
            <a:r>
              <a:rPr lang="en-GB" dirty="0" err="1"/>
              <a:t>i</a:t>
            </a:r>
            <a:r>
              <a:rPr lang="en-GB" dirty="0"/>
              <a:t> 22 a </a:t>
            </a:r>
            <a:r>
              <a:rPr lang="en-GB" dirty="0" err="1"/>
              <a:t>siaradwch</a:t>
            </a:r>
            <a:r>
              <a:rPr lang="en-GB" dirty="0"/>
              <a:t> </a:t>
            </a:r>
            <a:r>
              <a:rPr lang="en-GB" dirty="0" err="1"/>
              <a:t>drwy</a:t>
            </a:r>
            <a:r>
              <a:rPr lang="en-GB" dirty="0"/>
              <a:t> rai </a:t>
            </a:r>
            <a:r>
              <a:rPr lang="en-GB"/>
              <a:t>o reolau’r </a:t>
            </a:r>
            <a:r>
              <a:rPr lang="en-GB" dirty="0"/>
              <a:t>Cod Plant (</a:t>
            </a:r>
            <a:r>
              <a:rPr lang="en-GB" dirty="0" err="1"/>
              <a:t>mae</a:t>
            </a:r>
            <a:r>
              <a:rPr lang="en-GB" dirty="0"/>
              <a:t> </a:t>
            </a:r>
            <a:r>
              <a:rPr lang="en-GB" dirty="0" err="1"/>
              <a:t>cyfanswm</a:t>
            </a:r>
            <a:r>
              <a:rPr lang="en-GB" dirty="0"/>
              <a:t> o 15 o </a:t>
            </a:r>
            <a:r>
              <a:rPr lang="en-GB" dirty="0" err="1"/>
              <a:t>reolau</a:t>
            </a:r>
            <a:r>
              <a:rPr lang="en-GB" dirty="0"/>
              <a:t>.) </a:t>
            </a:r>
            <a:r>
              <a:rPr lang="en-GB" dirty="0" err="1"/>
              <a:t>Ar</a:t>
            </a:r>
            <a:r>
              <a:rPr lang="en-GB" dirty="0"/>
              <a:t> </a:t>
            </a:r>
            <a:r>
              <a:rPr lang="en-GB" dirty="0" err="1"/>
              <a:t>gyfer</a:t>
            </a:r>
            <a:r>
              <a:rPr lang="en-GB" dirty="0"/>
              <a:t> </a:t>
            </a:r>
            <a:r>
              <a:rPr lang="en-GB" dirty="0" err="1"/>
              <a:t>pob</a:t>
            </a:r>
            <a:r>
              <a:rPr lang="en-GB" dirty="0"/>
              <a:t> </a:t>
            </a:r>
            <a:r>
              <a:rPr lang="en-GB" dirty="0" err="1"/>
              <a:t>sleid</a:t>
            </a:r>
            <a:r>
              <a:rPr lang="en-GB" dirty="0"/>
              <a:t>, </a:t>
            </a:r>
            <a:r>
              <a:rPr lang="en-GB" err="1"/>
              <a:t>gofynnwch</a:t>
            </a:r>
            <a:r>
              <a:rPr lang="en-GB"/>
              <a:t> i'r </a:t>
            </a:r>
            <a:r>
              <a:rPr lang="en-GB" dirty="0" err="1"/>
              <a:t>myfyrwyr</a:t>
            </a:r>
            <a:r>
              <a:rPr lang="en-GB" dirty="0"/>
              <a:t> </a:t>
            </a:r>
            <a:r>
              <a:rPr lang="en-GB" dirty="0" err="1"/>
              <a:t>sut</a:t>
            </a:r>
            <a:r>
              <a:rPr lang="en-GB" dirty="0"/>
              <a:t> </a:t>
            </a:r>
            <a:r>
              <a:rPr lang="en-GB" err="1"/>
              <a:t>maen</a:t>
            </a:r>
            <a:r>
              <a:rPr lang="en-GB"/>
              <a:t> nhw'n </a:t>
            </a:r>
            <a:r>
              <a:rPr lang="en-GB" dirty="0" err="1"/>
              <a:t>meddwl</a:t>
            </a:r>
            <a:r>
              <a:rPr lang="en-GB" dirty="0"/>
              <a:t> bod y </a:t>
            </a:r>
            <a:r>
              <a:rPr lang="en-GB" dirty="0" err="1"/>
              <a:t>rheol</a:t>
            </a:r>
            <a:r>
              <a:rPr lang="en-GB" dirty="0"/>
              <a:t> </a:t>
            </a:r>
            <a:r>
              <a:rPr lang="en-GB" dirty="0" err="1"/>
              <a:t>yn</a:t>
            </a:r>
            <a:r>
              <a:rPr lang="en-GB" dirty="0"/>
              <a:t> </a:t>
            </a:r>
            <a:r>
              <a:rPr lang="en-GB" dirty="0" err="1"/>
              <a:t>amddiffyn</a:t>
            </a:r>
            <a:r>
              <a:rPr lang="en-GB" dirty="0"/>
              <a:t> plant a </a:t>
            </a:r>
            <a:r>
              <a:rPr lang="en-GB" dirty="0" err="1"/>
              <a:t>phobl</a:t>
            </a:r>
            <a:r>
              <a:rPr lang="en-GB" dirty="0"/>
              <a:t> </a:t>
            </a:r>
            <a:r>
              <a:rPr lang="en-GB" dirty="0" err="1"/>
              <a:t>ifanc</a:t>
            </a:r>
            <a:r>
              <a:rPr lang="en-GB" dirty="0"/>
              <a:t>. </a:t>
            </a:r>
          </a:p>
          <a:p>
            <a:pPr marL="0" lvl="0" indent="0" algn="l" rtl="0">
              <a:lnSpc>
                <a:spcPct val="100000"/>
              </a:lnSpc>
              <a:spcBef>
                <a:spcPts val="0"/>
              </a:spcBef>
              <a:spcAft>
                <a:spcPts val="0"/>
              </a:spcAft>
              <a:buClr>
                <a:schemeClr val="dk1"/>
              </a:buClr>
              <a:buSzPts val="1100"/>
              <a:buFont typeface="Calibri"/>
              <a:buNone/>
            </a:pPr>
            <a:endParaRPr b="1" dirty="0"/>
          </a:p>
          <a:p>
            <a:pPr marL="0" lvl="0" indent="0" algn="l" rtl="0">
              <a:lnSpc>
                <a:spcPct val="100000"/>
              </a:lnSpc>
              <a:spcBef>
                <a:spcPts val="0"/>
              </a:spcBef>
              <a:spcAft>
                <a:spcPts val="0"/>
              </a:spcAft>
              <a:buClr>
                <a:schemeClr val="dk1"/>
              </a:buClr>
              <a:buSzPts val="1100"/>
              <a:buFont typeface="Arial"/>
              <a:buNone/>
            </a:pPr>
            <a:r>
              <a:rPr lang="en-GB" b="1" dirty="0"/>
              <a:t>C. </a:t>
            </a:r>
            <a:r>
              <a:rPr lang="en-GB" b="1"/>
              <a:t>Sut mae'r </a:t>
            </a:r>
            <a:r>
              <a:rPr lang="en-GB" b="1" dirty="0" err="1"/>
              <a:t>rheol</a:t>
            </a:r>
            <a:r>
              <a:rPr lang="en-GB" b="1" dirty="0"/>
              <a:t> hon </a:t>
            </a:r>
            <a:r>
              <a:rPr lang="en-GB" b="1" dirty="0" err="1"/>
              <a:t>yn</a:t>
            </a:r>
            <a:r>
              <a:rPr lang="en-GB" b="1" dirty="0"/>
              <a:t> </a:t>
            </a:r>
            <a:r>
              <a:rPr lang="en-GB" b="1" dirty="0" err="1"/>
              <a:t>amddiffyn</a:t>
            </a:r>
            <a:r>
              <a:rPr lang="en-GB" b="1" dirty="0"/>
              <a:t> plant a </a:t>
            </a:r>
            <a:r>
              <a:rPr lang="en-GB" b="1" dirty="0" err="1"/>
              <a:t>phobl</a:t>
            </a:r>
            <a:r>
              <a:rPr lang="en-GB" b="1" dirty="0"/>
              <a:t> </a:t>
            </a:r>
            <a:r>
              <a:rPr lang="en-GB" b="1" dirty="0" err="1"/>
              <a:t>ifanc</a:t>
            </a:r>
            <a:r>
              <a:rPr lang="en-GB" b="1" dirty="0"/>
              <a:t>? </a:t>
            </a:r>
            <a:endParaRPr dirty="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br>
              <a:rPr lang="en-GB" b="1" dirty="0"/>
            </a:br>
            <a:r>
              <a:rPr lang="en-GB"/>
              <a:t>Mae analluogi’r </a:t>
            </a:r>
            <a:r>
              <a:rPr lang="en-GB" dirty="0" err="1"/>
              <a:t>proffilio</a:t>
            </a:r>
            <a:r>
              <a:rPr lang="en-GB" dirty="0"/>
              <a:t> </a:t>
            </a:r>
            <a:r>
              <a:rPr lang="en-GB" dirty="0" err="1"/>
              <a:t>yn</a:t>
            </a:r>
            <a:r>
              <a:rPr lang="en-GB" dirty="0"/>
              <a:t> </a:t>
            </a:r>
            <a:r>
              <a:rPr lang="en-GB" dirty="0" err="1"/>
              <a:t>golygu</a:t>
            </a:r>
            <a:r>
              <a:rPr lang="en-GB" dirty="0"/>
              <a:t> </a:t>
            </a:r>
            <a:r>
              <a:rPr lang="en-GB" dirty="0" err="1"/>
              <a:t>na</a:t>
            </a:r>
            <a:r>
              <a:rPr lang="en-GB" dirty="0"/>
              <a:t> all </a:t>
            </a:r>
            <a:r>
              <a:rPr lang="en-GB" dirty="0" err="1"/>
              <a:t>cwmnïau</a:t>
            </a:r>
            <a:r>
              <a:rPr lang="en-GB" dirty="0"/>
              <a:t> </a:t>
            </a:r>
            <a:r>
              <a:rPr lang="en-GB" dirty="0" err="1"/>
              <a:t>ar-lein</a:t>
            </a:r>
            <a:r>
              <a:rPr lang="en-GB" dirty="0"/>
              <a:t> </a:t>
            </a:r>
            <a:r>
              <a:rPr lang="en-GB" dirty="0" err="1"/>
              <a:t>olrhain</a:t>
            </a:r>
            <a:r>
              <a:rPr lang="en-GB" dirty="0"/>
              <a:t> </a:t>
            </a:r>
            <a:r>
              <a:rPr lang="en-GB" dirty="0" err="1"/>
              <a:t>gweithgarwch</a:t>
            </a:r>
            <a:r>
              <a:rPr lang="en-GB" dirty="0"/>
              <a:t> plant a </a:t>
            </a:r>
            <a:r>
              <a:rPr lang="en-GB" dirty="0" err="1"/>
              <a:t>phobl</a:t>
            </a:r>
            <a:r>
              <a:rPr lang="en-GB" dirty="0"/>
              <a:t> </a:t>
            </a:r>
            <a:r>
              <a:rPr lang="en-GB" dirty="0" err="1"/>
              <a:t>ifanc</a:t>
            </a:r>
            <a:r>
              <a:rPr lang="en-GB" dirty="0"/>
              <a:t> er </a:t>
            </a:r>
            <a:r>
              <a:rPr lang="en-GB" dirty="0" err="1"/>
              <a:t>mwyn</a:t>
            </a:r>
            <a:r>
              <a:rPr lang="en-GB" dirty="0"/>
              <a:t> </a:t>
            </a:r>
            <a:r>
              <a:rPr lang="en-GB" dirty="0" err="1"/>
              <a:t>dylanwadu</a:t>
            </a:r>
            <a:r>
              <a:rPr lang="en-GB" dirty="0"/>
              <a:t> </a:t>
            </a:r>
            <a:r>
              <a:rPr lang="en-GB" dirty="0" err="1"/>
              <a:t>ar</a:t>
            </a:r>
            <a:r>
              <a:rPr lang="en-GB" dirty="0"/>
              <a:t> </a:t>
            </a:r>
            <a:r>
              <a:rPr lang="en-GB" dirty="0" err="1"/>
              <a:t>eu</a:t>
            </a:r>
            <a:r>
              <a:rPr lang="en-GB" dirty="0"/>
              <a:t> </a:t>
            </a:r>
            <a:r>
              <a:rPr lang="en-GB" dirty="0" err="1"/>
              <a:t>hymddygiad</a:t>
            </a:r>
            <a:r>
              <a:rPr lang="en-GB" dirty="0"/>
              <a:t> </a:t>
            </a:r>
            <a:r>
              <a:rPr lang="en-GB" dirty="0" err="1"/>
              <a:t>e.e.</a:t>
            </a:r>
            <a:r>
              <a:rPr lang="en-GB" dirty="0"/>
              <a:t> </a:t>
            </a:r>
            <a:r>
              <a:rPr lang="en-GB" dirty="0" err="1"/>
              <a:t>drwy</a:t>
            </a:r>
            <a:r>
              <a:rPr lang="en-GB" dirty="0"/>
              <a:t> </a:t>
            </a:r>
            <a:r>
              <a:rPr lang="en-GB" dirty="0" err="1"/>
              <a:t>anfon</a:t>
            </a:r>
            <a:r>
              <a:rPr lang="en-GB" dirty="0"/>
              <a:t> </a:t>
            </a:r>
            <a:r>
              <a:rPr lang="en-GB" dirty="0" err="1"/>
              <a:t>hysbysiadau</a:t>
            </a:r>
            <a:r>
              <a:rPr lang="en-GB" dirty="0"/>
              <a:t> </a:t>
            </a:r>
            <a:r>
              <a:rPr lang="en-GB" dirty="0" err="1"/>
              <a:t>yn</a:t>
            </a:r>
            <a:r>
              <a:rPr lang="en-GB" dirty="0"/>
              <a:t> </a:t>
            </a:r>
            <a:r>
              <a:rPr lang="en-GB" dirty="0" err="1"/>
              <a:t>eu</a:t>
            </a:r>
            <a:r>
              <a:rPr lang="en-GB" dirty="0"/>
              <a:t> </a:t>
            </a:r>
            <a:r>
              <a:rPr lang="en-GB" dirty="0" err="1"/>
              <a:t>hannog</a:t>
            </a:r>
            <a:r>
              <a:rPr lang="en-GB" dirty="0"/>
              <a:t> </a:t>
            </a:r>
            <a:r>
              <a:rPr lang="en-GB" dirty="0" err="1"/>
              <a:t>i</a:t>
            </a:r>
            <a:r>
              <a:rPr lang="en-GB" dirty="0"/>
              <a:t> </a:t>
            </a:r>
            <a:r>
              <a:rPr lang="en-GB" dirty="0" err="1"/>
              <a:t>dreulio</a:t>
            </a:r>
            <a:r>
              <a:rPr lang="en-GB" dirty="0"/>
              <a:t> </a:t>
            </a:r>
            <a:r>
              <a:rPr lang="en-GB" dirty="0" err="1"/>
              <a:t>mwy</a:t>
            </a:r>
            <a:r>
              <a:rPr lang="en-GB" dirty="0"/>
              <a:t> o </a:t>
            </a:r>
            <a:r>
              <a:rPr lang="en-GB" dirty="0" err="1"/>
              <a:t>amser</a:t>
            </a:r>
            <a:r>
              <a:rPr lang="en-GB" dirty="0"/>
              <a:t> </a:t>
            </a:r>
            <a:r>
              <a:rPr lang="en-GB" dirty="0" err="1"/>
              <a:t>ar-lein</a:t>
            </a:r>
            <a:r>
              <a:rPr lang="en-GB" dirty="0"/>
              <a:t>, neu </a:t>
            </a:r>
            <a:r>
              <a:rPr lang="en-GB" dirty="0" err="1"/>
              <a:t>drwy</a:t>
            </a:r>
            <a:r>
              <a:rPr lang="en-GB" dirty="0"/>
              <a:t> </a:t>
            </a:r>
            <a:r>
              <a:rPr lang="en-GB" dirty="0" err="1"/>
              <a:t>ddangos</a:t>
            </a:r>
            <a:r>
              <a:rPr lang="en-GB" dirty="0"/>
              <a:t> </a:t>
            </a:r>
            <a:r>
              <a:rPr lang="en-GB" err="1"/>
              <a:t>hysbysebion</a:t>
            </a:r>
            <a:r>
              <a:rPr lang="en-GB"/>
              <a:t> wedi’u </a:t>
            </a:r>
            <a:r>
              <a:rPr lang="en-GB" dirty="0" err="1"/>
              <a:t>targedu</a:t>
            </a:r>
            <a:r>
              <a:rPr lang="en-GB" dirty="0"/>
              <a:t> </a:t>
            </a:r>
            <a:r>
              <a:rPr lang="en-GB" dirty="0" err="1"/>
              <a:t>iddyn</a:t>
            </a:r>
            <a:r>
              <a:rPr lang="en-GB" dirty="0"/>
              <a:t> </a:t>
            </a:r>
            <a:r>
              <a:rPr lang="en-GB" dirty="0" err="1"/>
              <a:t>nhw</a:t>
            </a:r>
            <a:r>
              <a:rPr lang="en-GB" dirty="0"/>
              <a:t> </a:t>
            </a:r>
            <a:r>
              <a:rPr lang="en-GB" dirty="0" err="1"/>
              <a:t>yn</a:t>
            </a:r>
            <a:r>
              <a:rPr lang="en-GB" dirty="0"/>
              <a:t> </a:t>
            </a:r>
            <a:r>
              <a:rPr lang="en-GB" dirty="0" err="1"/>
              <a:t>seiliedig</a:t>
            </a:r>
            <a:r>
              <a:rPr lang="en-GB" dirty="0"/>
              <a:t> </a:t>
            </a:r>
            <a:r>
              <a:rPr lang="en-GB" dirty="0" err="1"/>
              <a:t>ar</a:t>
            </a:r>
            <a:r>
              <a:rPr lang="en-GB" dirty="0"/>
              <a:t> </a:t>
            </a:r>
            <a:r>
              <a:rPr lang="en-GB" dirty="0" err="1"/>
              <a:t>eu</a:t>
            </a:r>
            <a:r>
              <a:rPr lang="en-GB" dirty="0"/>
              <a:t> </a:t>
            </a:r>
            <a:r>
              <a:rPr lang="en-GB" dirty="0" err="1"/>
              <a:t>harferion</a:t>
            </a:r>
            <a:r>
              <a:rPr lang="en-GB" dirty="0"/>
              <a:t> neu </a:t>
            </a:r>
            <a:r>
              <a:rPr lang="en-GB" dirty="0" err="1"/>
              <a:t>eu</a:t>
            </a:r>
            <a:r>
              <a:rPr lang="en-GB" dirty="0"/>
              <a:t> </a:t>
            </a:r>
            <a:r>
              <a:rPr lang="en-GB" dirty="0" err="1"/>
              <a:t>dewisiadau</a:t>
            </a:r>
            <a:r>
              <a:rPr lang="en-GB" dirty="0"/>
              <a:t>.</a:t>
            </a:r>
            <a:endParaRPr lang="en-GB" sz="2400" dirty="0"/>
          </a:p>
          <a:p>
            <a:pPr marL="0" lvl="0" indent="0" algn="l" rtl="0">
              <a:lnSpc>
                <a:spcPct val="100000"/>
              </a:lnSpc>
              <a:spcBef>
                <a:spcPts val="0"/>
              </a:spcBef>
              <a:spcAft>
                <a:spcPts val="0"/>
              </a:spcAft>
              <a:buClr>
                <a:schemeClr val="dk1"/>
              </a:buClr>
              <a:buSzPts val="1100"/>
              <a:buFont typeface="Arial"/>
              <a:buNone/>
            </a:pPr>
            <a:endParaRPr sz="2400" dirty="0"/>
          </a:p>
        </p:txBody>
      </p:sp>
      <p:sp>
        <p:nvSpPr>
          <p:cNvPr id="485" name="Google Shape;485;p18:notes"/>
          <p:cNvSpPr txBox="1">
            <a:spLocks noGrp="1"/>
          </p:cNvSpPr>
          <p:nvPr>
            <p:ph type="sldNum" idx="12"/>
          </p:nvPr>
        </p:nvSpPr>
        <p:spPr>
          <a:xfrm>
            <a:off x="3884613" y="9448185"/>
            <a:ext cx="2971800" cy="499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19: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19:notes"/>
          <p:cNvSpPr txBox="1">
            <a:spLocks noGrp="1"/>
          </p:cNvSpPr>
          <p:nvPr>
            <p:ph type="body" idx="1"/>
          </p:nvPr>
        </p:nvSpPr>
        <p:spPr>
          <a:xfrm>
            <a:off x="685800" y="4787126"/>
            <a:ext cx="5486400" cy="39167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Calibri"/>
              <a:buNone/>
            </a:pPr>
            <a:r>
              <a:rPr lang="en-GB" b="1" dirty="0"/>
              <a:t>Y </a:t>
            </a:r>
            <a:r>
              <a:rPr lang="en-GB" b="1" dirty="0" err="1"/>
              <a:t>rheolau</a:t>
            </a:r>
            <a:r>
              <a:rPr lang="en-GB" b="1" dirty="0"/>
              <a:t> (15 </a:t>
            </a:r>
            <a:r>
              <a:rPr lang="en-GB" b="1" dirty="0" err="1"/>
              <a:t>munud</a:t>
            </a:r>
            <a:r>
              <a:rPr lang="en-GB" b="1" dirty="0"/>
              <a:t>)</a:t>
            </a:r>
            <a:endParaRPr dirty="0"/>
          </a:p>
          <a:p>
            <a:pPr marL="0" lvl="0" indent="0" algn="l" rtl="0">
              <a:lnSpc>
                <a:spcPct val="100000"/>
              </a:lnSpc>
              <a:spcBef>
                <a:spcPts val="0"/>
              </a:spcBef>
              <a:spcAft>
                <a:spcPts val="0"/>
              </a:spcAft>
              <a:buClr>
                <a:schemeClr val="dk1"/>
              </a:buClr>
              <a:buSzPts val="1100"/>
              <a:buFont typeface="Calibri"/>
              <a:buNone/>
            </a:pPr>
            <a:endParaRPr dirty="0"/>
          </a:p>
          <a:p>
            <a:pPr marL="0" lvl="0" indent="0" algn="l" rtl="0">
              <a:lnSpc>
                <a:spcPct val="100000"/>
              </a:lnSpc>
              <a:spcBef>
                <a:spcPts val="0"/>
              </a:spcBef>
              <a:spcAft>
                <a:spcPts val="0"/>
              </a:spcAft>
              <a:buClr>
                <a:schemeClr val="dk1"/>
              </a:buClr>
              <a:buSzPts val="1100"/>
              <a:buFont typeface="Calibri"/>
              <a:buNone/>
            </a:pPr>
            <a:r>
              <a:rPr lang="en-GB" dirty="0" err="1"/>
              <a:t>Dangoswch</a:t>
            </a:r>
            <a:r>
              <a:rPr lang="en-GB" dirty="0"/>
              <a:t> </a:t>
            </a:r>
            <a:r>
              <a:rPr lang="en-GB" dirty="0" err="1"/>
              <a:t>sleidiau</a:t>
            </a:r>
            <a:r>
              <a:rPr lang="en-GB" dirty="0"/>
              <a:t> 15 </a:t>
            </a:r>
            <a:r>
              <a:rPr lang="en-GB" dirty="0" err="1"/>
              <a:t>i</a:t>
            </a:r>
            <a:r>
              <a:rPr lang="en-GB" dirty="0"/>
              <a:t> 22 a </a:t>
            </a:r>
            <a:r>
              <a:rPr lang="en-GB" dirty="0" err="1"/>
              <a:t>siaradwch</a:t>
            </a:r>
            <a:r>
              <a:rPr lang="en-GB" dirty="0"/>
              <a:t> </a:t>
            </a:r>
            <a:r>
              <a:rPr lang="en-GB" dirty="0" err="1"/>
              <a:t>drwy</a:t>
            </a:r>
            <a:r>
              <a:rPr lang="en-GB" dirty="0"/>
              <a:t> rai </a:t>
            </a:r>
            <a:r>
              <a:rPr lang="en-GB"/>
              <a:t>o reolau’r </a:t>
            </a:r>
            <a:r>
              <a:rPr lang="en-GB" dirty="0"/>
              <a:t>Cod Plant (</a:t>
            </a:r>
            <a:r>
              <a:rPr lang="en-GB" dirty="0" err="1"/>
              <a:t>mae</a:t>
            </a:r>
            <a:r>
              <a:rPr lang="en-GB" dirty="0"/>
              <a:t> </a:t>
            </a:r>
            <a:r>
              <a:rPr lang="en-GB" dirty="0" err="1"/>
              <a:t>cyfanswm</a:t>
            </a:r>
            <a:r>
              <a:rPr lang="en-GB" dirty="0"/>
              <a:t> o 15 o </a:t>
            </a:r>
            <a:r>
              <a:rPr lang="en-GB" dirty="0" err="1"/>
              <a:t>reolau</a:t>
            </a:r>
            <a:r>
              <a:rPr lang="en-GB" dirty="0"/>
              <a:t>.) </a:t>
            </a:r>
            <a:r>
              <a:rPr lang="en-GB" dirty="0" err="1"/>
              <a:t>Ar</a:t>
            </a:r>
            <a:r>
              <a:rPr lang="en-GB" dirty="0"/>
              <a:t> </a:t>
            </a:r>
            <a:r>
              <a:rPr lang="en-GB" dirty="0" err="1"/>
              <a:t>gyfer</a:t>
            </a:r>
            <a:r>
              <a:rPr lang="en-GB" dirty="0"/>
              <a:t> </a:t>
            </a:r>
            <a:r>
              <a:rPr lang="en-GB" dirty="0" err="1"/>
              <a:t>pob</a:t>
            </a:r>
            <a:r>
              <a:rPr lang="en-GB" dirty="0"/>
              <a:t> </a:t>
            </a:r>
            <a:r>
              <a:rPr lang="en-GB" dirty="0" err="1"/>
              <a:t>sleid</a:t>
            </a:r>
            <a:r>
              <a:rPr lang="en-GB" dirty="0"/>
              <a:t>, </a:t>
            </a:r>
            <a:r>
              <a:rPr lang="en-GB" err="1"/>
              <a:t>gofynnwch</a:t>
            </a:r>
            <a:r>
              <a:rPr lang="en-GB"/>
              <a:t> i'r </a:t>
            </a:r>
            <a:r>
              <a:rPr lang="en-GB" dirty="0" err="1"/>
              <a:t>myfyrwyr</a:t>
            </a:r>
            <a:r>
              <a:rPr lang="en-GB" dirty="0"/>
              <a:t> </a:t>
            </a:r>
            <a:r>
              <a:rPr lang="en-GB" dirty="0" err="1"/>
              <a:t>sut</a:t>
            </a:r>
            <a:r>
              <a:rPr lang="en-GB" dirty="0"/>
              <a:t> </a:t>
            </a:r>
            <a:r>
              <a:rPr lang="en-GB" err="1"/>
              <a:t>maen</a:t>
            </a:r>
            <a:r>
              <a:rPr lang="en-GB"/>
              <a:t> nhw'n </a:t>
            </a:r>
            <a:r>
              <a:rPr lang="en-GB" dirty="0" err="1"/>
              <a:t>meddwl</a:t>
            </a:r>
            <a:r>
              <a:rPr lang="en-GB" dirty="0"/>
              <a:t> bod y </a:t>
            </a:r>
            <a:r>
              <a:rPr lang="en-GB" dirty="0" err="1"/>
              <a:t>rheol</a:t>
            </a:r>
            <a:r>
              <a:rPr lang="en-GB" dirty="0"/>
              <a:t> </a:t>
            </a:r>
            <a:r>
              <a:rPr lang="en-GB" dirty="0" err="1"/>
              <a:t>yn</a:t>
            </a:r>
            <a:r>
              <a:rPr lang="en-GB" dirty="0"/>
              <a:t> </a:t>
            </a:r>
            <a:r>
              <a:rPr lang="en-GB" dirty="0" err="1"/>
              <a:t>amddiffyn</a:t>
            </a:r>
            <a:r>
              <a:rPr lang="en-GB" dirty="0"/>
              <a:t> plant a </a:t>
            </a:r>
            <a:r>
              <a:rPr lang="en-GB" dirty="0" err="1"/>
              <a:t>phobl</a:t>
            </a:r>
            <a:r>
              <a:rPr lang="en-GB" dirty="0"/>
              <a:t> </a:t>
            </a:r>
            <a:r>
              <a:rPr lang="en-GB" dirty="0" err="1"/>
              <a:t>ifanc</a:t>
            </a:r>
            <a:r>
              <a:rPr lang="en-GB" dirty="0"/>
              <a:t>. </a:t>
            </a:r>
          </a:p>
          <a:p>
            <a:pPr marL="0" lvl="0" indent="0" algn="l" rtl="0">
              <a:lnSpc>
                <a:spcPct val="100000"/>
              </a:lnSpc>
              <a:spcBef>
                <a:spcPts val="0"/>
              </a:spcBef>
              <a:spcAft>
                <a:spcPts val="0"/>
              </a:spcAft>
              <a:buClr>
                <a:schemeClr val="dk1"/>
              </a:buClr>
              <a:buSzPts val="1100"/>
              <a:buFont typeface="Calibri"/>
              <a:buNone/>
            </a:pPr>
            <a:endParaRPr b="1" dirty="0"/>
          </a:p>
          <a:p>
            <a:pPr marL="0" lvl="0" indent="0" algn="l" rtl="0">
              <a:lnSpc>
                <a:spcPct val="100000"/>
              </a:lnSpc>
              <a:spcBef>
                <a:spcPts val="0"/>
              </a:spcBef>
              <a:spcAft>
                <a:spcPts val="0"/>
              </a:spcAft>
              <a:buClr>
                <a:schemeClr val="dk1"/>
              </a:buClr>
              <a:buSzPts val="1100"/>
              <a:buFont typeface="Arial"/>
              <a:buNone/>
            </a:pPr>
            <a:r>
              <a:rPr lang="en-GB" b="1" dirty="0"/>
              <a:t>C. </a:t>
            </a:r>
            <a:r>
              <a:rPr lang="en-GB" b="1"/>
              <a:t>Sut mae'r </a:t>
            </a:r>
            <a:r>
              <a:rPr lang="en-GB" b="1" dirty="0" err="1"/>
              <a:t>rheol</a:t>
            </a:r>
            <a:r>
              <a:rPr lang="en-GB" b="1" dirty="0"/>
              <a:t> hon </a:t>
            </a:r>
            <a:r>
              <a:rPr lang="en-GB" b="1" dirty="0" err="1"/>
              <a:t>yn</a:t>
            </a:r>
            <a:r>
              <a:rPr lang="en-GB" b="1" dirty="0"/>
              <a:t> </a:t>
            </a:r>
            <a:r>
              <a:rPr lang="en-GB" b="1" dirty="0" err="1"/>
              <a:t>amddiffyn</a:t>
            </a:r>
            <a:r>
              <a:rPr lang="en-GB" b="1" dirty="0"/>
              <a:t> plant a </a:t>
            </a:r>
            <a:r>
              <a:rPr lang="en-GB" b="1" dirty="0" err="1"/>
              <a:t>phobl</a:t>
            </a:r>
            <a:r>
              <a:rPr lang="en-GB" b="1" dirty="0"/>
              <a:t> </a:t>
            </a:r>
            <a:r>
              <a:rPr lang="en-GB" b="1" dirty="0" err="1"/>
              <a:t>ifanc</a:t>
            </a:r>
            <a:r>
              <a:rPr lang="en-GB" b="1" dirty="0"/>
              <a:t>? </a:t>
            </a:r>
            <a:br>
              <a:rPr lang="en-GB" b="1" dirty="0"/>
            </a:br>
            <a:endParaRPr b="1" dirty="0"/>
          </a:p>
          <a:p>
            <a:pPr marL="0" lvl="0" indent="0" algn="l" rtl="0">
              <a:lnSpc>
                <a:spcPct val="100000"/>
              </a:lnSpc>
              <a:spcBef>
                <a:spcPts val="800"/>
              </a:spcBef>
              <a:spcAft>
                <a:spcPts val="0"/>
              </a:spcAft>
              <a:buClr>
                <a:schemeClr val="dk1"/>
              </a:buClr>
              <a:buSzPts val="1400"/>
              <a:buFont typeface="Arial"/>
              <a:buNone/>
            </a:pPr>
            <a:r>
              <a:rPr lang="en-GB" dirty="0"/>
              <a:t>Mae </a:t>
            </a:r>
            <a:r>
              <a:rPr lang="en-GB" dirty="0" err="1"/>
              <a:t>analluogi</a:t>
            </a:r>
            <a:r>
              <a:rPr lang="en-GB" dirty="0"/>
              <a:t> </a:t>
            </a:r>
            <a:r>
              <a:rPr lang="en-GB" err="1"/>
              <a:t>hysbysebion</a:t>
            </a:r>
            <a:r>
              <a:rPr lang="en-GB"/>
              <a:t> wedi’u </a:t>
            </a:r>
            <a:r>
              <a:rPr lang="en-GB" dirty="0" err="1"/>
              <a:t>targedu</a:t>
            </a:r>
            <a:r>
              <a:rPr lang="en-GB" dirty="0"/>
              <a:t> </a:t>
            </a:r>
            <a:r>
              <a:rPr lang="en-GB" dirty="0" err="1"/>
              <a:t>yn</a:t>
            </a:r>
            <a:r>
              <a:rPr lang="en-GB" dirty="0"/>
              <a:t> </a:t>
            </a:r>
            <a:r>
              <a:rPr lang="en-GB" err="1"/>
              <a:t>atal</a:t>
            </a:r>
            <a:r>
              <a:rPr lang="en-GB"/>
              <a:t> 'data ymddygiadol' </a:t>
            </a:r>
            <a:r>
              <a:rPr lang="en-GB" dirty="0"/>
              <a:t>plant </a:t>
            </a:r>
            <a:r>
              <a:rPr lang="en-GB" dirty="0" err="1"/>
              <a:t>rhag</a:t>
            </a:r>
            <a:r>
              <a:rPr lang="en-GB" dirty="0"/>
              <a:t> </a:t>
            </a:r>
            <a:r>
              <a:rPr lang="en-GB" dirty="0" err="1"/>
              <a:t>cael</a:t>
            </a:r>
            <a:r>
              <a:rPr lang="en-GB" dirty="0"/>
              <a:t> </a:t>
            </a:r>
            <a:r>
              <a:rPr lang="en-GB" dirty="0" err="1"/>
              <a:t>ei</a:t>
            </a:r>
            <a:r>
              <a:rPr lang="en-GB" dirty="0"/>
              <a:t> </a:t>
            </a:r>
            <a:r>
              <a:rPr lang="en-GB" err="1"/>
              <a:t>ddefnyddio</a:t>
            </a:r>
            <a:r>
              <a:rPr lang="en-GB"/>
              <a:t> i'w </a:t>
            </a:r>
            <a:r>
              <a:rPr lang="en-GB" dirty="0" err="1"/>
              <a:t>hannog</a:t>
            </a:r>
            <a:r>
              <a:rPr lang="en-GB" dirty="0"/>
              <a:t> </a:t>
            </a:r>
            <a:r>
              <a:rPr lang="en-GB" dirty="0" err="1"/>
              <a:t>i</a:t>
            </a:r>
            <a:r>
              <a:rPr lang="en-GB" dirty="0"/>
              <a:t> </a:t>
            </a:r>
            <a:r>
              <a:rPr lang="en-GB" dirty="0" err="1"/>
              <a:t>wario</a:t>
            </a:r>
            <a:r>
              <a:rPr lang="en-GB" dirty="0"/>
              <a:t> </a:t>
            </a:r>
            <a:r>
              <a:rPr lang="en-GB" dirty="0" err="1"/>
              <a:t>arian</a:t>
            </a:r>
            <a:r>
              <a:rPr lang="en-GB" dirty="0"/>
              <a:t> a </a:t>
            </a:r>
            <a:r>
              <a:rPr lang="en-GB" dirty="0" err="1"/>
              <a:t>phrynu</a:t>
            </a:r>
            <a:r>
              <a:rPr lang="en-GB" dirty="0"/>
              <a:t> </a:t>
            </a:r>
            <a:r>
              <a:rPr lang="en-GB" dirty="0" err="1"/>
              <a:t>pethau</a:t>
            </a:r>
            <a:r>
              <a:rPr lang="en-GB" dirty="0"/>
              <a:t>. </a:t>
            </a:r>
            <a:endParaRPr sz="2400" dirty="0"/>
          </a:p>
          <a:p>
            <a:pPr marL="0" lvl="0" indent="0" algn="l" rtl="0">
              <a:lnSpc>
                <a:spcPct val="100000"/>
              </a:lnSpc>
              <a:spcBef>
                <a:spcPts val="800"/>
              </a:spcBef>
              <a:spcAft>
                <a:spcPts val="0"/>
              </a:spcAft>
              <a:buClr>
                <a:schemeClr val="dk1"/>
              </a:buClr>
              <a:buSzPts val="1400"/>
              <a:buFont typeface="Calibri"/>
              <a:buNone/>
            </a:pPr>
            <a:endParaRPr sz="2400" dirty="0"/>
          </a:p>
        </p:txBody>
      </p:sp>
      <p:sp>
        <p:nvSpPr>
          <p:cNvPr id="511" name="Google Shape;511;p19:notes"/>
          <p:cNvSpPr txBox="1">
            <a:spLocks noGrp="1"/>
          </p:cNvSpPr>
          <p:nvPr>
            <p:ph type="sldNum" idx="12"/>
          </p:nvPr>
        </p:nvSpPr>
        <p:spPr>
          <a:xfrm>
            <a:off x="3884613" y="9448185"/>
            <a:ext cx="2971800" cy="499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2:notes"/>
          <p:cNvSpPr txBox="1">
            <a:spLocks noGrp="1"/>
          </p:cNvSpPr>
          <p:nvPr>
            <p:ph type="body" idx="1"/>
          </p:nvPr>
        </p:nvSpPr>
        <p:spPr>
          <a:xfrm>
            <a:off x="685800" y="4787126"/>
            <a:ext cx="5486400" cy="39167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highlight>
                <a:srgbClr val="FFFFFF"/>
              </a:highlight>
            </a:endParaRPr>
          </a:p>
        </p:txBody>
      </p:sp>
      <p:sp>
        <p:nvSpPr>
          <p:cNvPr id="114" name="Google Shape;114;p2:notes"/>
          <p:cNvSpPr txBox="1">
            <a:spLocks noGrp="1"/>
          </p:cNvSpPr>
          <p:nvPr>
            <p:ph type="sldNum" idx="12"/>
          </p:nvPr>
        </p:nvSpPr>
        <p:spPr>
          <a:xfrm>
            <a:off x="3884613" y="9448185"/>
            <a:ext cx="2971800" cy="499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20: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p20:notes"/>
          <p:cNvSpPr txBox="1">
            <a:spLocks noGrp="1"/>
          </p:cNvSpPr>
          <p:nvPr>
            <p:ph type="body" idx="1"/>
          </p:nvPr>
        </p:nvSpPr>
        <p:spPr>
          <a:xfrm>
            <a:off x="685800" y="4787126"/>
            <a:ext cx="5486400" cy="39167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Calibri"/>
              <a:buNone/>
            </a:pPr>
            <a:r>
              <a:rPr lang="en-GB" b="1" dirty="0"/>
              <a:t>Y </a:t>
            </a:r>
            <a:r>
              <a:rPr lang="en-GB" b="1" dirty="0" err="1"/>
              <a:t>rheolau</a:t>
            </a:r>
            <a:r>
              <a:rPr lang="en-GB" b="1" dirty="0"/>
              <a:t> (15 </a:t>
            </a:r>
            <a:r>
              <a:rPr lang="en-GB" b="1" dirty="0" err="1"/>
              <a:t>munud</a:t>
            </a:r>
            <a:r>
              <a:rPr lang="en-GB" b="1" dirty="0"/>
              <a:t>)</a:t>
            </a:r>
            <a:endParaRPr dirty="0"/>
          </a:p>
          <a:p>
            <a:pPr marL="0" lvl="0" indent="0" algn="l" rtl="0">
              <a:lnSpc>
                <a:spcPct val="100000"/>
              </a:lnSpc>
              <a:spcBef>
                <a:spcPts val="0"/>
              </a:spcBef>
              <a:spcAft>
                <a:spcPts val="0"/>
              </a:spcAft>
              <a:buClr>
                <a:schemeClr val="dk1"/>
              </a:buClr>
              <a:buSzPts val="1100"/>
              <a:buFont typeface="Calibri"/>
              <a:buNone/>
            </a:pPr>
            <a:endParaRPr dirty="0"/>
          </a:p>
          <a:p>
            <a:pPr marL="0" lvl="0" indent="0" algn="l" rtl="0">
              <a:lnSpc>
                <a:spcPct val="100000"/>
              </a:lnSpc>
              <a:spcBef>
                <a:spcPts val="0"/>
              </a:spcBef>
              <a:spcAft>
                <a:spcPts val="0"/>
              </a:spcAft>
              <a:buClr>
                <a:schemeClr val="dk1"/>
              </a:buClr>
              <a:buSzPts val="1100"/>
              <a:buFont typeface="Calibri"/>
              <a:buNone/>
            </a:pPr>
            <a:r>
              <a:rPr lang="en-GB" dirty="0" err="1"/>
              <a:t>Dangoswch</a:t>
            </a:r>
            <a:r>
              <a:rPr lang="en-GB" dirty="0"/>
              <a:t> </a:t>
            </a:r>
            <a:r>
              <a:rPr lang="en-GB" dirty="0" err="1"/>
              <a:t>sleidiau</a:t>
            </a:r>
            <a:r>
              <a:rPr lang="en-GB" dirty="0"/>
              <a:t> 15 </a:t>
            </a:r>
            <a:r>
              <a:rPr lang="en-GB" dirty="0" err="1"/>
              <a:t>i</a:t>
            </a:r>
            <a:r>
              <a:rPr lang="en-GB" dirty="0"/>
              <a:t> 22 a </a:t>
            </a:r>
            <a:r>
              <a:rPr lang="en-GB" dirty="0" err="1"/>
              <a:t>siaradwch</a:t>
            </a:r>
            <a:r>
              <a:rPr lang="en-GB" dirty="0"/>
              <a:t> </a:t>
            </a:r>
            <a:r>
              <a:rPr lang="en-GB" dirty="0" err="1"/>
              <a:t>drwy</a:t>
            </a:r>
            <a:r>
              <a:rPr lang="en-GB" dirty="0"/>
              <a:t> rai </a:t>
            </a:r>
            <a:r>
              <a:rPr lang="en-GB"/>
              <a:t>o reolau’r </a:t>
            </a:r>
            <a:r>
              <a:rPr lang="en-GB" dirty="0"/>
              <a:t>Cod Plant (</a:t>
            </a:r>
            <a:r>
              <a:rPr lang="en-GB" dirty="0" err="1"/>
              <a:t>mae</a:t>
            </a:r>
            <a:r>
              <a:rPr lang="en-GB" dirty="0"/>
              <a:t> </a:t>
            </a:r>
            <a:r>
              <a:rPr lang="en-GB" dirty="0" err="1"/>
              <a:t>cyfanswm</a:t>
            </a:r>
            <a:r>
              <a:rPr lang="en-GB" dirty="0"/>
              <a:t> o 15 o </a:t>
            </a:r>
            <a:r>
              <a:rPr lang="en-GB" dirty="0" err="1"/>
              <a:t>reolau</a:t>
            </a:r>
            <a:r>
              <a:rPr lang="en-GB" dirty="0"/>
              <a:t>.) </a:t>
            </a:r>
            <a:r>
              <a:rPr lang="en-GB" dirty="0" err="1"/>
              <a:t>Ar</a:t>
            </a:r>
            <a:r>
              <a:rPr lang="en-GB" dirty="0"/>
              <a:t> </a:t>
            </a:r>
            <a:r>
              <a:rPr lang="en-GB" dirty="0" err="1"/>
              <a:t>gyfer</a:t>
            </a:r>
            <a:r>
              <a:rPr lang="en-GB" dirty="0"/>
              <a:t> </a:t>
            </a:r>
            <a:r>
              <a:rPr lang="en-GB" dirty="0" err="1"/>
              <a:t>pob</a:t>
            </a:r>
            <a:r>
              <a:rPr lang="en-GB" dirty="0"/>
              <a:t> </a:t>
            </a:r>
            <a:r>
              <a:rPr lang="en-GB" dirty="0" err="1"/>
              <a:t>sleid</a:t>
            </a:r>
            <a:r>
              <a:rPr lang="en-GB" dirty="0"/>
              <a:t>, </a:t>
            </a:r>
            <a:r>
              <a:rPr lang="en-GB" err="1"/>
              <a:t>gofynnwch</a:t>
            </a:r>
            <a:r>
              <a:rPr lang="en-GB"/>
              <a:t> i'r </a:t>
            </a:r>
            <a:r>
              <a:rPr lang="en-GB" dirty="0" err="1"/>
              <a:t>myfyrwyr</a:t>
            </a:r>
            <a:r>
              <a:rPr lang="en-GB" dirty="0"/>
              <a:t> </a:t>
            </a:r>
            <a:r>
              <a:rPr lang="en-GB" dirty="0" err="1"/>
              <a:t>sut</a:t>
            </a:r>
            <a:r>
              <a:rPr lang="en-GB" dirty="0"/>
              <a:t> </a:t>
            </a:r>
            <a:r>
              <a:rPr lang="en-GB" err="1"/>
              <a:t>maen</a:t>
            </a:r>
            <a:r>
              <a:rPr lang="en-GB"/>
              <a:t> nhw'n </a:t>
            </a:r>
            <a:r>
              <a:rPr lang="en-GB" dirty="0" err="1"/>
              <a:t>meddwl</a:t>
            </a:r>
            <a:r>
              <a:rPr lang="en-GB" dirty="0"/>
              <a:t> bod y </a:t>
            </a:r>
            <a:r>
              <a:rPr lang="en-GB" dirty="0" err="1"/>
              <a:t>rheol</a:t>
            </a:r>
            <a:r>
              <a:rPr lang="en-GB" dirty="0"/>
              <a:t> </a:t>
            </a:r>
            <a:r>
              <a:rPr lang="en-GB" dirty="0" err="1"/>
              <a:t>yn</a:t>
            </a:r>
            <a:r>
              <a:rPr lang="en-GB" dirty="0"/>
              <a:t> </a:t>
            </a:r>
            <a:r>
              <a:rPr lang="en-GB" dirty="0" err="1"/>
              <a:t>amddiffyn</a:t>
            </a:r>
            <a:r>
              <a:rPr lang="en-GB" dirty="0"/>
              <a:t> plant a </a:t>
            </a:r>
            <a:r>
              <a:rPr lang="en-GB" dirty="0" err="1"/>
              <a:t>phobl</a:t>
            </a:r>
            <a:r>
              <a:rPr lang="en-GB" dirty="0"/>
              <a:t> </a:t>
            </a:r>
            <a:r>
              <a:rPr lang="en-GB" dirty="0" err="1"/>
              <a:t>ifanc</a:t>
            </a:r>
            <a:r>
              <a:rPr lang="en-GB" dirty="0"/>
              <a:t>. </a:t>
            </a:r>
          </a:p>
          <a:p>
            <a:pPr marL="0" lvl="0" indent="0" algn="l" rtl="0">
              <a:lnSpc>
                <a:spcPct val="100000"/>
              </a:lnSpc>
              <a:spcBef>
                <a:spcPts val="0"/>
              </a:spcBef>
              <a:spcAft>
                <a:spcPts val="0"/>
              </a:spcAft>
              <a:buClr>
                <a:schemeClr val="dk1"/>
              </a:buClr>
              <a:buSzPts val="1100"/>
              <a:buFont typeface="Calibri"/>
              <a:buNone/>
            </a:pPr>
            <a:br>
              <a:rPr lang="en-GB" b="1" dirty="0"/>
            </a:br>
            <a:r>
              <a:rPr lang="en-GB" b="1" dirty="0"/>
              <a:t>C. </a:t>
            </a:r>
            <a:r>
              <a:rPr lang="en-GB" b="1"/>
              <a:t>Sut mae'r </a:t>
            </a:r>
            <a:r>
              <a:rPr lang="en-GB" b="1" dirty="0" err="1"/>
              <a:t>rheol</a:t>
            </a:r>
            <a:r>
              <a:rPr lang="en-GB" b="1" dirty="0"/>
              <a:t> hon </a:t>
            </a:r>
            <a:r>
              <a:rPr lang="en-GB" b="1" dirty="0" err="1"/>
              <a:t>yn</a:t>
            </a:r>
            <a:r>
              <a:rPr lang="en-GB" b="1" dirty="0"/>
              <a:t> </a:t>
            </a:r>
            <a:r>
              <a:rPr lang="en-GB" b="1" dirty="0" err="1"/>
              <a:t>amddiffyn</a:t>
            </a:r>
            <a:r>
              <a:rPr lang="en-GB" b="1" dirty="0"/>
              <a:t> plant a </a:t>
            </a:r>
            <a:r>
              <a:rPr lang="en-GB" b="1" dirty="0" err="1"/>
              <a:t>phobl</a:t>
            </a:r>
            <a:r>
              <a:rPr lang="en-GB" b="1" dirty="0"/>
              <a:t> </a:t>
            </a:r>
            <a:r>
              <a:rPr lang="en-GB" b="1" dirty="0" err="1"/>
              <a:t>ifanc</a:t>
            </a:r>
            <a:r>
              <a:rPr lang="en-GB" b="1" dirty="0"/>
              <a:t>? </a:t>
            </a:r>
            <a:br>
              <a:rPr lang="en-GB" b="1" dirty="0"/>
            </a:br>
            <a:endParaRPr b="1" dirty="0"/>
          </a:p>
          <a:p>
            <a:pPr marL="0" lvl="0" indent="0" algn="l" rtl="0">
              <a:lnSpc>
                <a:spcPct val="100000"/>
              </a:lnSpc>
              <a:spcBef>
                <a:spcPts val="800"/>
              </a:spcBef>
              <a:spcAft>
                <a:spcPts val="0"/>
              </a:spcAft>
              <a:buClr>
                <a:schemeClr val="dk1"/>
              </a:buClr>
              <a:buSzPts val="1400"/>
              <a:buFont typeface="Arial"/>
              <a:buNone/>
            </a:pPr>
            <a:r>
              <a:rPr lang="en-GB" dirty="0"/>
              <a:t>Mae </a:t>
            </a:r>
            <a:r>
              <a:rPr lang="en-GB" dirty="0" err="1"/>
              <a:t>analluogi</a:t>
            </a:r>
            <a:r>
              <a:rPr lang="en-GB" dirty="0"/>
              <a:t> </a:t>
            </a:r>
            <a:r>
              <a:rPr lang="en-GB" err="1"/>
              <a:t>hysbysebion</a:t>
            </a:r>
            <a:r>
              <a:rPr lang="en-GB"/>
              <a:t> wedi’u </a:t>
            </a:r>
            <a:r>
              <a:rPr lang="en-GB" dirty="0" err="1"/>
              <a:t>targedu</a:t>
            </a:r>
            <a:r>
              <a:rPr lang="en-GB" dirty="0"/>
              <a:t> </a:t>
            </a:r>
            <a:r>
              <a:rPr lang="en-GB" dirty="0" err="1"/>
              <a:t>yn</a:t>
            </a:r>
            <a:r>
              <a:rPr lang="en-GB" dirty="0"/>
              <a:t> </a:t>
            </a:r>
            <a:r>
              <a:rPr lang="en-GB" err="1"/>
              <a:t>atal</a:t>
            </a:r>
            <a:r>
              <a:rPr lang="en-GB"/>
              <a:t> 'data ymddygiadol' </a:t>
            </a:r>
            <a:r>
              <a:rPr lang="en-GB" dirty="0"/>
              <a:t>plant </a:t>
            </a:r>
            <a:r>
              <a:rPr lang="en-GB" dirty="0" err="1"/>
              <a:t>rhag</a:t>
            </a:r>
            <a:r>
              <a:rPr lang="en-GB" dirty="0"/>
              <a:t> </a:t>
            </a:r>
            <a:r>
              <a:rPr lang="en-GB" dirty="0" err="1"/>
              <a:t>cael</a:t>
            </a:r>
            <a:r>
              <a:rPr lang="en-GB" dirty="0"/>
              <a:t> </a:t>
            </a:r>
            <a:r>
              <a:rPr lang="en-GB" dirty="0" err="1"/>
              <a:t>ei</a:t>
            </a:r>
            <a:r>
              <a:rPr lang="en-GB" dirty="0"/>
              <a:t> </a:t>
            </a:r>
            <a:r>
              <a:rPr lang="en-GB" err="1"/>
              <a:t>ddefnyddio</a:t>
            </a:r>
            <a:r>
              <a:rPr lang="en-GB"/>
              <a:t> i'w </a:t>
            </a:r>
            <a:r>
              <a:rPr lang="en-GB" dirty="0" err="1"/>
              <a:t>hannog</a:t>
            </a:r>
            <a:r>
              <a:rPr lang="en-GB" dirty="0"/>
              <a:t> </a:t>
            </a:r>
            <a:r>
              <a:rPr lang="en-GB" dirty="0" err="1"/>
              <a:t>i</a:t>
            </a:r>
            <a:r>
              <a:rPr lang="en-GB" dirty="0"/>
              <a:t> </a:t>
            </a:r>
            <a:r>
              <a:rPr lang="en-GB" dirty="0" err="1"/>
              <a:t>wario</a:t>
            </a:r>
            <a:r>
              <a:rPr lang="en-GB" dirty="0"/>
              <a:t> </a:t>
            </a:r>
            <a:r>
              <a:rPr lang="en-GB" dirty="0" err="1"/>
              <a:t>arian</a:t>
            </a:r>
            <a:r>
              <a:rPr lang="en-GB" dirty="0"/>
              <a:t> a </a:t>
            </a:r>
            <a:r>
              <a:rPr lang="en-GB" dirty="0" err="1"/>
              <a:t>phrynu</a:t>
            </a:r>
            <a:r>
              <a:rPr lang="en-GB" dirty="0"/>
              <a:t> </a:t>
            </a:r>
            <a:r>
              <a:rPr lang="en-GB" dirty="0" err="1"/>
              <a:t>pethau</a:t>
            </a:r>
            <a:r>
              <a:rPr lang="en-GB" dirty="0"/>
              <a:t>. </a:t>
            </a:r>
            <a:endParaRPr sz="2400" dirty="0"/>
          </a:p>
          <a:p>
            <a:pPr marL="0" lvl="0" indent="0" algn="l" rtl="0">
              <a:lnSpc>
                <a:spcPct val="100000"/>
              </a:lnSpc>
              <a:spcBef>
                <a:spcPts val="800"/>
              </a:spcBef>
              <a:spcAft>
                <a:spcPts val="0"/>
              </a:spcAft>
              <a:buClr>
                <a:schemeClr val="dk1"/>
              </a:buClr>
              <a:buSzPts val="1400"/>
              <a:buFont typeface="Calibri"/>
              <a:buNone/>
            </a:pPr>
            <a:endParaRPr sz="2400" dirty="0"/>
          </a:p>
        </p:txBody>
      </p:sp>
      <p:sp>
        <p:nvSpPr>
          <p:cNvPr id="523" name="Google Shape;523;p20:notes"/>
          <p:cNvSpPr txBox="1">
            <a:spLocks noGrp="1"/>
          </p:cNvSpPr>
          <p:nvPr>
            <p:ph type="sldNum" idx="12"/>
          </p:nvPr>
        </p:nvSpPr>
        <p:spPr>
          <a:xfrm>
            <a:off x="3884613" y="9448185"/>
            <a:ext cx="2971800" cy="499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21: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p21:notes"/>
          <p:cNvSpPr txBox="1">
            <a:spLocks noGrp="1"/>
          </p:cNvSpPr>
          <p:nvPr>
            <p:ph type="body" idx="1"/>
          </p:nvPr>
        </p:nvSpPr>
        <p:spPr>
          <a:xfrm>
            <a:off x="685800" y="4787126"/>
            <a:ext cx="5486400" cy="39167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Calibri"/>
              <a:buNone/>
            </a:pPr>
            <a:r>
              <a:rPr lang="en-GB" b="1" dirty="0"/>
              <a:t>Y </a:t>
            </a:r>
            <a:r>
              <a:rPr lang="en-GB" b="1" dirty="0" err="1"/>
              <a:t>rheolau</a:t>
            </a:r>
            <a:r>
              <a:rPr lang="en-GB" b="1" dirty="0"/>
              <a:t> (15 </a:t>
            </a:r>
            <a:r>
              <a:rPr lang="en-GB" b="1" dirty="0" err="1"/>
              <a:t>munud</a:t>
            </a:r>
            <a:r>
              <a:rPr lang="en-GB" b="1" dirty="0"/>
              <a:t>)</a:t>
            </a:r>
            <a:endParaRPr dirty="0"/>
          </a:p>
          <a:p>
            <a:pPr marL="0" lvl="0" indent="0" algn="l" rtl="0">
              <a:lnSpc>
                <a:spcPct val="100000"/>
              </a:lnSpc>
              <a:spcBef>
                <a:spcPts val="0"/>
              </a:spcBef>
              <a:spcAft>
                <a:spcPts val="0"/>
              </a:spcAft>
              <a:buClr>
                <a:schemeClr val="dk1"/>
              </a:buClr>
              <a:buSzPts val="1100"/>
              <a:buFont typeface="Calibri"/>
              <a:buNone/>
            </a:pPr>
            <a:endParaRPr dirty="0"/>
          </a:p>
          <a:p>
            <a:pPr marL="0" lvl="0" indent="0" algn="l" rtl="0">
              <a:lnSpc>
                <a:spcPct val="100000"/>
              </a:lnSpc>
              <a:spcBef>
                <a:spcPts val="0"/>
              </a:spcBef>
              <a:spcAft>
                <a:spcPts val="0"/>
              </a:spcAft>
              <a:buClr>
                <a:schemeClr val="dk1"/>
              </a:buClr>
              <a:buSzPts val="1100"/>
              <a:buFont typeface="Calibri"/>
              <a:buNone/>
            </a:pPr>
            <a:r>
              <a:rPr lang="en-GB" dirty="0" err="1"/>
              <a:t>Dangoswch</a:t>
            </a:r>
            <a:r>
              <a:rPr lang="en-GB" dirty="0"/>
              <a:t> </a:t>
            </a:r>
            <a:r>
              <a:rPr lang="en-GB" dirty="0" err="1"/>
              <a:t>sleidiau</a:t>
            </a:r>
            <a:r>
              <a:rPr lang="en-GB" dirty="0"/>
              <a:t> 15 </a:t>
            </a:r>
            <a:r>
              <a:rPr lang="en-GB" dirty="0" err="1"/>
              <a:t>i</a:t>
            </a:r>
            <a:r>
              <a:rPr lang="en-GB" dirty="0"/>
              <a:t> 22 a </a:t>
            </a:r>
            <a:r>
              <a:rPr lang="en-GB" dirty="0" err="1"/>
              <a:t>siaradwch</a:t>
            </a:r>
            <a:r>
              <a:rPr lang="en-GB" dirty="0"/>
              <a:t> </a:t>
            </a:r>
            <a:r>
              <a:rPr lang="en-GB" dirty="0" err="1"/>
              <a:t>drwy</a:t>
            </a:r>
            <a:r>
              <a:rPr lang="en-GB" dirty="0"/>
              <a:t> rai </a:t>
            </a:r>
            <a:r>
              <a:rPr lang="en-GB"/>
              <a:t>o reolau’r </a:t>
            </a:r>
            <a:r>
              <a:rPr lang="en-GB" dirty="0"/>
              <a:t>Cod Plant (</a:t>
            </a:r>
            <a:r>
              <a:rPr lang="en-GB" dirty="0" err="1"/>
              <a:t>mae</a:t>
            </a:r>
            <a:r>
              <a:rPr lang="en-GB" dirty="0"/>
              <a:t> </a:t>
            </a:r>
            <a:r>
              <a:rPr lang="en-GB" dirty="0" err="1"/>
              <a:t>cyfanswm</a:t>
            </a:r>
            <a:r>
              <a:rPr lang="en-GB" dirty="0"/>
              <a:t> o 15 o </a:t>
            </a:r>
            <a:r>
              <a:rPr lang="en-GB" dirty="0" err="1"/>
              <a:t>reolau</a:t>
            </a:r>
            <a:r>
              <a:rPr lang="en-GB" dirty="0"/>
              <a:t>.) </a:t>
            </a:r>
            <a:r>
              <a:rPr lang="en-GB" dirty="0" err="1"/>
              <a:t>Ar</a:t>
            </a:r>
            <a:r>
              <a:rPr lang="en-GB" dirty="0"/>
              <a:t> </a:t>
            </a:r>
            <a:r>
              <a:rPr lang="en-GB" dirty="0" err="1"/>
              <a:t>gyfer</a:t>
            </a:r>
            <a:r>
              <a:rPr lang="en-GB" dirty="0"/>
              <a:t> </a:t>
            </a:r>
            <a:r>
              <a:rPr lang="en-GB" dirty="0" err="1"/>
              <a:t>pob</a:t>
            </a:r>
            <a:r>
              <a:rPr lang="en-GB" dirty="0"/>
              <a:t> </a:t>
            </a:r>
            <a:r>
              <a:rPr lang="en-GB" dirty="0" err="1"/>
              <a:t>sleid</a:t>
            </a:r>
            <a:r>
              <a:rPr lang="en-GB" dirty="0"/>
              <a:t>, </a:t>
            </a:r>
            <a:r>
              <a:rPr lang="en-GB" err="1"/>
              <a:t>gofynnwch</a:t>
            </a:r>
            <a:r>
              <a:rPr lang="en-GB"/>
              <a:t> i'r </a:t>
            </a:r>
            <a:r>
              <a:rPr lang="en-GB" dirty="0" err="1"/>
              <a:t>myfyrwyr</a:t>
            </a:r>
            <a:r>
              <a:rPr lang="en-GB" dirty="0"/>
              <a:t> </a:t>
            </a:r>
            <a:r>
              <a:rPr lang="en-GB" dirty="0" err="1"/>
              <a:t>sut</a:t>
            </a:r>
            <a:r>
              <a:rPr lang="en-GB" dirty="0"/>
              <a:t> </a:t>
            </a:r>
            <a:r>
              <a:rPr lang="en-GB" err="1"/>
              <a:t>maen</a:t>
            </a:r>
            <a:r>
              <a:rPr lang="en-GB"/>
              <a:t> nhw'n </a:t>
            </a:r>
            <a:r>
              <a:rPr lang="en-GB" dirty="0" err="1"/>
              <a:t>meddwl</a:t>
            </a:r>
            <a:r>
              <a:rPr lang="en-GB" dirty="0"/>
              <a:t> bod y </a:t>
            </a:r>
            <a:r>
              <a:rPr lang="en-GB" dirty="0" err="1"/>
              <a:t>rheol</a:t>
            </a:r>
            <a:r>
              <a:rPr lang="en-GB" dirty="0"/>
              <a:t> </a:t>
            </a:r>
            <a:r>
              <a:rPr lang="en-GB" dirty="0" err="1"/>
              <a:t>yn</a:t>
            </a:r>
            <a:r>
              <a:rPr lang="en-GB" dirty="0"/>
              <a:t> </a:t>
            </a:r>
            <a:r>
              <a:rPr lang="en-GB" dirty="0" err="1"/>
              <a:t>amddiffyn</a:t>
            </a:r>
            <a:r>
              <a:rPr lang="en-GB" dirty="0"/>
              <a:t> plant a </a:t>
            </a:r>
            <a:r>
              <a:rPr lang="en-GB" dirty="0" err="1"/>
              <a:t>phobl</a:t>
            </a:r>
            <a:r>
              <a:rPr lang="en-GB" dirty="0"/>
              <a:t> </a:t>
            </a:r>
            <a:r>
              <a:rPr lang="en-GB" dirty="0" err="1"/>
              <a:t>ifanc</a:t>
            </a:r>
            <a:r>
              <a:rPr lang="en-GB" dirty="0"/>
              <a:t>. </a:t>
            </a:r>
          </a:p>
          <a:p>
            <a:pPr marL="0" lvl="0" indent="0" algn="l" rtl="0">
              <a:lnSpc>
                <a:spcPct val="100000"/>
              </a:lnSpc>
              <a:spcBef>
                <a:spcPts val="0"/>
              </a:spcBef>
              <a:spcAft>
                <a:spcPts val="0"/>
              </a:spcAft>
              <a:buClr>
                <a:schemeClr val="dk1"/>
              </a:buClr>
              <a:buSzPts val="1100"/>
              <a:buFont typeface="Calibri"/>
              <a:buNone/>
            </a:pPr>
            <a:endParaRPr b="1" dirty="0"/>
          </a:p>
          <a:p>
            <a:pPr marL="0" lvl="0" indent="0" algn="l" rtl="0">
              <a:lnSpc>
                <a:spcPct val="100000"/>
              </a:lnSpc>
              <a:spcBef>
                <a:spcPts val="0"/>
              </a:spcBef>
              <a:spcAft>
                <a:spcPts val="0"/>
              </a:spcAft>
              <a:buClr>
                <a:schemeClr val="dk1"/>
              </a:buClr>
              <a:buSzPts val="1100"/>
              <a:buFont typeface="Arial"/>
              <a:buNone/>
            </a:pPr>
            <a:r>
              <a:rPr lang="en-GB" b="1" dirty="0"/>
              <a:t>C. </a:t>
            </a:r>
            <a:r>
              <a:rPr lang="en-GB" b="1"/>
              <a:t>Sut mae'r </a:t>
            </a:r>
            <a:r>
              <a:rPr lang="en-GB" b="1" dirty="0" err="1"/>
              <a:t>rheol</a:t>
            </a:r>
            <a:r>
              <a:rPr lang="en-GB" b="1" dirty="0"/>
              <a:t> hon </a:t>
            </a:r>
            <a:r>
              <a:rPr lang="en-GB" b="1" dirty="0" err="1"/>
              <a:t>yn</a:t>
            </a:r>
            <a:r>
              <a:rPr lang="en-GB" b="1" dirty="0"/>
              <a:t> </a:t>
            </a:r>
            <a:r>
              <a:rPr lang="en-GB" b="1" dirty="0" err="1"/>
              <a:t>amddiffyn</a:t>
            </a:r>
            <a:r>
              <a:rPr lang="en-GB" b="1" dirty="0"/>
              <a:t> plant a </a:t>
            </a:r>
            <a:r>
              <a:rPr lang="en-GB" b="1" dirty="0" err="1"/>
              <a:t>phobl</a:t>
            </a:r>
            <a:r>
              <a:rPr lang="en-GB" b="1" dirty="0"/>
              <a:t> </a:t>
            </a:r>
            <a:r>
              <a:rPr lang="en-GB" b="1" dirty="0" err="1"/>
              <a:t>ifanc</a:t>
            </a:r>
            <a:r>
              <a:rPr lang="en-GB" b="1" dirty="0"/>
              <a:t>? </a:t>
            </a:r>
            <a:endParaRPr dirty="0"/>
          </a:p>
          <a:p>
            <a:pPr marL="0" lvl="0" indent="0" algn="l" rtl="0">
              <a:lnSpc>
                <a:spcPct val="100000"/>
              </a:lnSpc>
              <a:spcBef>
                <a:spcPts val="800"/>
              </a:spcBef>
              <a:spcAft>
                <a:spcPts val="0"/>
              </a:spcAft>
              <a:buClr>
                <a:schemeClr val="dk1"/>
              </a:buClr>
              <a:buSzPts val="1400"/>
              <a:buFont typeface="Arial"/>
              <a:buNone/>
            </a:pPr>
            <a:br>
              <a:rPr lang="en-GB" dirty="0"/>
            </a:br>
            <a:r>
              <a:rPr lang="en-GB"/>
              <a:t>Mae analluogi’r </a:t>
            </a:r>
            <a:r>
              <a:rPr lang="en-GB" dirty="0"/>
              <a:t>traciwr </a:t>
            </a:r>
            <a:r>
              <a:rPr lang="en-GB" dirty="0" err="1"/>
              <a:t>lleoliad</a:t>
            </a:r>
            <a:r>
              <a:rPr lang="en-GB" dirty="0"/>
              <a:t> </a:t>
            </a:r>
            <a:r>
              <a:rPr lang="en-GB" dirty="0" err="1"/>
              <a:t>yn</a:t>
            </a:r>
            <a:r>
              <a:rPr lang="en-GB" dirty="0"/>
              <a:t> </a:t>
            </a:r>
            <a:r>
              <a:rPr lang="en-GB" dirty="0" err="1"/>
              <a:t>cadw</a:t>
            </a:r>
            <a:r>
              <a:rPr lang="en-GB" dirty="0"/>
              <a:t> </a:t>
            </a:r>
            <a:r>
              <a:rPr lang="en-GB" dirty="0" err="1"/>
              <a:t>lleoliad</a:t>
            </a:r>
            <a:r>
              <a:rPr lang="en-GB" dirty="0"/>
              <a:t> plant a </a:t>
            </a:r>
            <a:r>
              <a:rPr lang="en-GB" dirty="0" err="1"/>
              <a:t>phobl</a:t>
            </a:r>
            <a:r>
              <a:rPr lang="en-GB" dirty="0"/>
              <a:t> </a:t>
            </a:r>
            <a:r>
              <a:rPr lang="en-GB" dirty="0" err="1"/>
              <a:t>ifanc</a:t>
            </a:r>
            <a:r>
              <a:rPr lang="en-GB" dirty="0"/>
              <a:t> </a:t>
            </a:r>
            <a:r>
              <a:rPr lang="en-GB" dirty="0" err="1"/>
              <a:t>yn</a:t>
            </a:r>
            <a:r>
              <a:rPr lang="en-GB" dirty="0"/>
              <a:t> </a:t>
            </a:r>
            <a:r>
              <a:rPr lang="en-GB" dirty="0" err="1"/>
              <a:t>breifat</a:t>
            </a:r>
            <a:r>
              <a:rPr lang="en-GB" dirty="0"/>
              <a:t>. Gall </a:t>
            </a:r>
            <a:r>
              <a:rPr lang="en-GB" dirty="0" err="1"/>
              <a:t>hyn</a:t>
            </a:r>
            <a:r>
              <a:rPr lang="en-GB" dirty="0"/>
              <a:t> </a:t>
            </a:r>
            <a:r>
              <a:rPr lang="en-GB" dirty="0" err="1"/>
              <a:t>eu</a:t>
            </a:r>
            <a:r>
              <a:rPr lang="en-GB" dirty="0"/>
              <a:t> </a:t>
            </a:r>
            <a:r>
              <a:rPr lang="en-GB" dirty="0" err="1"/>
              <a:t>diogelu</a:t>
            </a:r>
            <a:r>
              <a:rPr lang="en-GB" dirty="0"/>
              <a:t> </a:t>
            </a:r>
            <a:r>
              <a:rPr lang="en-GB" dirty="0" err="1"/>
              <a:t>rhag</a:t>
            </a:r>
            <a:r>
              <a:rPr lang="en-GB" dirty="0"/>
              <a:t> </a:t>
            </a:r>
            <a:r>
              <a:rPr lang="en-GB" dirty="0" err="1"/>
              <a:t>datgelu</a:t>
            </a:r>
            <a:r>
              <a:rPr lang="en-GB" dirty="0"/>
              <a:t> </a:t>
            </a:r>
            <a:r>
              <a:rPr lang="en-GB" dirty="0" err="1"/>
              <a:t>eu</a:t>
            </a:r>
            <a:r>
              <a:rPr lang="en-GB" dirty="0"/>
              <a:t> </a:t>
            </a:r>
            <a:r>
              <a:rPr lang="en-GB" dirty="0" err="1"/>
              <a:t>lleoliad</a:t>
            </a:r>
            <a:r>
              <a:rPr lang="en-GB" dirty="0"/>
              <a:t> </a:t>
            </a:r>
            <a:r>
              <a:rPr lang="en-GB" dirty="0" err="1"/>
              <a:t>i</a:t>
            </a:r>
            <a:r>
              <a:rPr lang="en-GB" dirty="0"/>
              <a:t> </a:t>
            </a:r>
            <a:r>
              <a:rPr lang="en-GB" dirty="0" err="1"/>
              <a:t>bobl</a:t>
            </a:r>
            <a:r>
              <a:rPr lang="en-GB" dirty="0"/>
              <a:t> </a:t>
            </a:r>
            <a:r>
              <a:rPr lang="en-GB" dirty="0" err="1"/>
              <a:t>eraill</a:t>
            </a:r>
            <a:r>
              <a:rPr lang="en-GB" dirty="0"/>
              <a:t> </a:t>
            </a:r>
            <a:r>
              <a:rPr lang="en-GB" dirty="0" err="1"/>
              <a:t>ar-lein</a:t>
            </a:r>
            <a:r>
              <a:rPr lang="en-GB" dirty="0"/>
              <a:t>, er </a:t>
            </a:r>
            <a:r>
              <a:rPr lang="en-GB" dirty="0" err="1"/>
              <a:t>enghraifft</a:t>
            </a:r>
            <a:r>
              <a:rPr lang="en-GB"/>
              <a:t>, drwy'r </a:t>
            </a:r>
            <a:r>
              <a:rPr lang="en-GB" dirty="0" err="1"/>
              <a:t>cyfryngau</a:t>
            </a:r>
            <a:r>
              <a:rPr lang="en-GB" dirty="0"/>
              <a:t> </a:t>
            </a:r>
            <a:r>
              <a:rPr lang="en-GB" dirty="0" err="1"/>
              <a:t>cymdeithasol</a:t>
            </a:r>
            <a:r>
              <a:rPr lang="en-GB" dirty="0"/>
              <a:t>. Gall </a:t>
            </a:r>
            <a:r>
              <a:rPr lang="en-GB" dirty="0" err="1"/>
              <a:t>hefyd</a:t>
            </a:r>
            <a:r>
              <a:rPr lang="en-GB" dirty="0"/>
              <a:t> </a:t>
            </a:r>
            <a:r>
              <a:rPr lang="en-GB" dirty="0" err="1"/>
              <a:t>atal</a:t>
            </a:r>
            <a:r>
              <a:rPr lang="en-GB" dirty="0"/>
              <a:t> </a:t>
            </a:r>
            <a:r>
              <a:rPr lang="en-GB" dirty="0" err="1"/>
              <a:t>llwyfannau</a:t>
            </a:r>
            <a:r>
              <a:rPr lang="en-GB" dirty="0"/>
              <a:t> </a:t>
            </a:r>
            <a:r>
              <a:rPr lang="en-GB" dirty="0" err="1"/>
              <a:t>ar-lein</a:t>
            </a:r>
            <a:r>
              <a:rPr lang="en-GB" dirty="0"/>
              <a:t> </a:t>
            </a:r>
            <a:r>
              <a:rPr lang="en-GB" dirty="0" err="1"/>
              <a:t>rhag</a:t>
            </a:r>
            <a:r>
              <a:rPr lang="en-GB" dirty="0"/>
              <a:t> </a:t>
            </a:r>
            <a:r>
              <a:rPr lang="en-GB" dirty="0" err="1"/>
              <a:t>eu</a:t>
            </a:r>
            <a:r>
              <a:rPr lang="en-GB" dirty="0"/>
              <a:t> </a:t>
            </a:r>
            <a:r>
              <a:rPr lang="en-GB" dirty="0" err="1"/>
              <a:t>targedu</a:t>
            </a:r>
            <a:r>
              <a:rPr lang="en-GB" dirty="0"/>
              <a:t> â </a:t>
            </a:r>
            <a:r>
              <a:rPr lang="en-GB" dirty="0" err="1"/>
              <a:t>hysbysebion</a:t>
            </a:r>
            <a:r>
              <a:rPr lang="en-GB" dirty="0"/>
              <a:t> </a:t>
            </a:r>
            <a:r>
              <a:rPr lang="en-GB" dirty="0" err="1"/>
              <a:t>yn</a:t>
            </a:r>
            <a:r>
              <a:rPr lang="en-GB" dirty="0"/>
              <a:t> </a:t>
            </a:r>
            <a:r>
              <a:rPr lang="en-GB" dirty="0" err="1"/>
              <a:t>seiliedig</a:t>
            </a:r>
            <a:r>
              <a:rPr lang="en-GB" dirty="0"/>
              <a:t> </a:t>
            </a:r>
            <a:r>
              <a:rPr lang="en-GB" dirty="0" err="1"/>
              <a:t>ar</a:t>
            </a:r>
            <a:r>
              <a:rPr lang="en-GB" dirty="0"/>
              <a:t> </a:t>
            </a:r>
            <a:r>
              <a:rPr lang="en-GB" dirty="0" err="1"/>
              <a:t>leoliad</a:t>
            </a:r>
            <a:r>
              <a:rPr lang="en-GB" dirty="0"/>
              <a:t> </a:t>
            </a:r>
            <a:r>
              <a:rPr lang="en-GB" dirty="0" err="1"/>
              <a:t>e.e.</a:t>
            </a:r>
            <a:r>
              <a:rPr lang="en-GB" dirty="0"/>
              <a:t> </a:t>
            </a:r>
            <a:r>
              <a:rPr lang="en-GB" dirty="0" err="1"/>
              <a:t>hysbysebu</a:t>
            </a:r>
            <a:r>
              <a:rPr lang="en-GB" dirty="0"/>
              <a:t> </a:t>
            </a:r>
            <a:r>
              <a:rPr lang="en-GB" dirty="0" err="1"/>
              <a:t>digwyddiad</a:t>
            </a:r>
            <a:r>
              <a:rPr lang="en-GB" dirty="0"/>
              <a:t> </a:t>
            </a:r>
            <a:r>
              <a:rPr lang="en-GB" dirty="0" err="1"/>
              <a:t>yn</a:t>
            </a:r>
            <a:r>
              <a:rPr lang="en-GB" dirty="0"/>
              <a:t> </a:t>
            </a:r>
            <a:r>
              <a:rPr lang="en-GB" dirty="0" err="1"/>
              <a:t>eu</a:t>
            </a:r>
            <a:r>
              <a:rPr lang="en-GB" dirty="0"/>
              <a:t> </a:t>
            </a:r>
            <a:r>
              <a:rPr lang="en-GB" dirty="0" err="1"/>
              <a:t>hardal</a:t>
            </a:r>
            <a:r>
              <a:rPr lang="en-GB" dirty="0"/>
              <a:t> </a:t>
            </a:r>
            <a:r>
              <a:rPr lang="en-GB" dirty="0" err="1"/>
              <a:t>nhw</a:t>
            </a:r>
            <a:r>
              <a:rPr lang="en-GB" dirty="0"/>
              <a:t>. </a:t>
            </a:r>
            <a:endParaRPr dirty="0"/>
          </a:p>
          <a:p>
            <a:pPr marL="0" lvl="0" indent="0" algn="l" rtl="0">
              <a:lnSpc>
                <a:spcPct val="100000"/>
              </a:lnSpc>
              <a:spcBef>
                <a:spcPts val="800"/>
              </a:spcBef>
              <a:spcAft>
                <a:spcPts val="0"/>
              </a:spcAft>
              <a:buClr>
                <a:schemeClr val="dk1"/>
              </a:buClr>
              <a:buSzPts val="1400"/>
              <a:buFont typeface="Arial"/>
              <a:buNone/>
            </a:pPr>
            <a:endParaRPr sz="2400" dirty="0"/>
          </a:p>
          <a:p>
            <a:pPr marL="0" lvl="0" indent="0" algn="l" rtl="0">
              <a:lnSpc>
                <a:spcPct val="100000"/>
              </a:lnSpc>
              <a:spcBef>
                <a:spcPts val="800"/>
              </a:spcBef>
              <a:spcAft>
                <a:spcPts val="0"/>
              </a:spcAft>
              <a:buClr>
                <a:schemeClr val="dk1"/>
              </a:buClr>
              <a:buSzPts val="1400"/>
              <a:buFont typeface="Calibri"/>
              <a:buNone/>
            </a:pPr>
            <a:endParaRPr sz="2400" dirty="0"/>
          </a:p>
        </p:txBody>
      </p:sp>
      <p:sp>
        <p:nvSpPr>
          <p:cNvPr id="549" name="Google Shape;549;p21:notes"/>
          <p:cNvSpPr txBox="1">
            <a:spLocks noGrp="1"/>
          </p:cNvSpPr>
          <p:nvPr>
            <p:ph type="sldNum" idx="12"/>
          </p:nvPr>
        </p:nvSpPr>
        <p:spPr>
          <a:xfrm>
            <a:off x="3884613" y="9448185"/>
            <a:ext cx="2971800" cy="499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22: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p22:notes"/>
          <p:cNvSpPr txBox="1">
            <a:spLocks noGrp="1"/>
          </p:cNvSpPr>
          <p:nvPr>
            <p:ph type="body" idx="1"/>
          </p:nvPr>
        </p:nvSpPr>
        <p:spPr>
          <a:xfrm>
            <a:off x="685800" y="4787126"/>
            <a:ext cx="5486400" cy="39167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Calibri"/>
              <a:buNone/>
            </a:pPr>
            <a:r>
              <a:rPr lang="en-GB" b="1" dirty="0"/>
              <a:t>Y </a:t>
            </a:r>
            <a:r>
              <a:rPr lang="en-GB" b="1" dirty="0" err="1"/>
              <a:t>rheolau</a:t>
            </a:r>
            <a:r>
              <a:rPr lang="en-GB" b="1" dirty="0"/>
              <a:t> (15 </a:t>
            </a:r>
            <a:r>
              <a:rPr lang="en-GB" b="1" dirty="0" err="1"/>
              <a:t>munud</a:t>
            </a:r>
            <a:r>
              <a:rPr lang="en-GB" b="1" dirty="0"/>
              <a:t>)</a:t>
            </a:r>
            <a:endParaRPr dirty="0"/>
          </a:p>
          <a:p>
            <a:pPr marL="0" lvl="0" indent="0" algn="l" rtl="0">
              <a:lnSpc>
                <a:spcPct val="100000"/>
              </a:lnSpc>
              <a:spcBef>
                <a:spcPts val="0"/>
              </a:spcBef>
              <a:spcAft>
                <a:spcPts val="0"/>
              </a:spcAft>
              <a:buClr>
                <a:schemeClr val="dk1"/>
              </a:buClr>
              <a:buSzPts val="1100"/>
              <a:buFont typeface="Calibri"/>
              <a:buNone/>
            </a:pPr>
            <a:endParaRPr dirty="0"/>
          </a:p>
          <a:p>
            <a:pPr marL="0" lvl="0" indent="0" algn="l" rtl="0">
              <a:lnSpc>
                <a:spcPct val="100000"/>
              </a:lnSpc>
              <a:spcBef>
                <a:spcPts val="0"/>
              </a:spcBef>
              <a:spcAft>
                <a:spcPts val="0"/>
              </a:spcAft>
              <a:buClr>
                <a:schemeClr val="dk1"/>
              </a:buClr>
              <a:buSzPts val="1100"/>
              <a:buFont typeface="Calibri"/>
              <a:buNone/>
            </a:pPr>
            <a:r>
              <a:rPr lang="en-GB" dirty="0" err="1"/>
              <a:t>Dangoswch</a:t>
            </a:r>
            <a:r>
              <a:rPr lang="en-GB" dirty="0"/>
              <a:t> </a:t>
            </a:r>
            <a:r>
              <a:rPr lang="en-GB" dirty="0" err="1"/>
              <a:t>sleidiau</a:t>
            </a:r>
            <a:r>
              <a:rPr lang="en-GB" dirty="0"/>
              <a:t> 15 </a:t>
            </a:r>
            <a:r>
              <a:rPr lang="en-GB" dirty="0" err="1"/>
              <a:t>i</a:t>
            </a:r>
            <a:r>
              <a:rPr lang="en-GB" dirty="0"/>
              <a:t> 22 a </a:t>
            </a:r>
            <a:r>
              <a:rPr lang="en-GB" dirty="0" err="1"/>
              <a:t>siaradwch</a:t>
            </a:r>
            <a:r>
              <a:rPr lang="en-GB" dirty="0"/>
              <a:t> </a:t>
            </a:r>
            <a:r>
              <a:rPr lang="en-GB" dirty="0" err="1"/>
              <a:t>drwy</a:t>
            </a:r>
            <a:r>
              <a:rPr lang="en-GB" dirty="0"/>
              <a:t> rai </a:t>
            </a:r>
            <a:r>
              <a:rPr lang="en-GB"/>
              <a:t>o reolau’r </a:t>
            </a:r>
            <a:r>
              <a:rPr lang="en-GB" dirty="0"/>
              <a:t>Cod Plant (</a:t>
            </a:r>
            <a:r>
              <a:rPr lang="en-GB" dirty="0" err="1"/>
              <a:t>mae</a:t>
            </a:r>
            <a:r>
              <a:rPr lang="en-GB" dirty="0"/>
              <a:t> </a:t>
            </a:r>
            <a:r>
              <a:rPr lang="en-GB" dirty="0" err="1"/>
              <a:t>cyfanswm</a:t>
            </a:r>
            <a:r>
              <a:rPr lang="en-GB" dirty="0"/>
              <a:t> o 15 o </a:t>
            </a:r>
            <a:r>
              <a:rPr lang="en-GB" dirty="0" err="1"/>
              <a:t>reolau</a:t>
            </a:r>
            <a:r>
              <a:rPr lang="en-GB" dirty="0"/>
              <a:t>.) </a:t>
            </a:r>
            <a:r>
              <a:rPr lang="en-GB" dirty="0" err="1"/>
              <a:t>Ar</a:t>
            </a:r>
            <a:r>
              <a:rPr lang="en-GB" dirty="0"/>
              <a:t> </a:t>
            </a:r>
            <a:r>
              <a:rPr lang="en-GB" dirty="0" err="1"/>
              <a:t>gyfer</a:t>
            </a:r>
            <a:r>
              <a:rPr lang="en-GB" dirty="0"/>
              <a:t> </a:t>
            </a:r>
            <a:r>
              <a:rPr lang="en-GB" dirty="0" err="1"/>
              <a:t>pob</a:t>
            </a:r>
            <a:r>
              <a:rPr lang="en-GB" dirty="0"/>
              <a:t> </a:t>
            </a:r>
            <a:r>
              <a:rPr lang="en-GB" dirty="0" err="1"/>
              <a:t>sleid</a:t>
            </a:r>
            <a:r>
              <a:rPr lang="en-GB" dirty="0"/>
              <a:t>, </a:t>
            </a:r>
            <a:r>
              <a:rPr lang="en-GB" err="1"/>
              <a:t>gofynnwch</a:t>
            </a:r>
            <a:r>
              <a:rPr lang="en-GB"/>
              <a:t> i'r </a:t>
            </a:r>
            <a:r>
              <a:rPr lang="en-GB" dirty="0" err="1"/>
              <a:t>myfyrwyr</a:t>
            </a:r>
            <a:r>
              <a:rPr lang="en-GB" dirty="0"/>
              <a:t> </a:t>
            </a:r>
            <a:r>
              <a:rPr lang="en-GB" dirty="0" err="1"/>
              <a:t>sut</a:t>
            </a:r>
            <a:r>
              <a:rPr lang="en-GB" dirty="0"/>
              <a:t> </a:t>
            </a:r>
            <a:r>
              <a:rPr lang="en-GB" err="1"/>
              <a:t>maen</a:t>
            </a:r>
            <a:r>
              <a:rPr lang="en-GB"/>
              <a:t> nhw'n </a:t>
            </a:r>
            <a:r>
              <a:rPr lang="en-GB" dirty="0" err="1"/>
              <a:t>meddwl</a:t>
            </a:r>
            <a:r>
              <a:rPr lang="en-GB" dirty="0"/>
              <a:t> bod y </a:t>
            </a:r>
            <a:r>
              <a:rPr lang="en-GB" dirty="0" err="1"/>
              <a:t>rheol</a:t>
            </a:r>
            <a:r>
              <a:rPr lang="en-GB" dirty="0"/>
              <a:t> </a:t>
            </a:r>
            <a:r>
              <a:rPr lang="en-GB" dirty="0" err="1"/>
              <a:t>yn</a:t>
            </a:r>
            <a:r>
              <a:rPr lang="en-GB" dirty="0"/>
              <a:t> </a:t>
            </a:r>
            <a:r>
              <a:rPr lang="en-GB" dirty="0" err="1"/>
              <a:t>amddiffyn</a:t>
            </a:r>
            <a:r>
              <a:rPr lang="en-GB" dirty="0"/>
              <a:t> plant a </a:t>
            </a:r>
            <a:r>
              <a:rPr lang="en-GB" dirty="0" err="1"/>
              <a:t>phobl</a:t>
            </a:r>
            <a:r>
              <a:rPr lang="en-GB" dirty="0"/>
              <a:t> </a:t>
            </a:r>
            <a:r>
              <a:rPr lang="en-GB" dirty="0" err="1"/>
              <a:t>ifanc</a:t>
            </a:r>
            <a:r>
              <a:rPr lang="en-GB" dirty="0"/>
              <a:t>. </a:t>
            </a:r>
          </a:p>
          <a:p>
            <a:pPr marL="0" lvl="0" indent="0" algn="l" rtl="0">
              <a:lnSpc>
                <a:spcPct val="100000"/>
              </a:lnSpc>
              <a:spcBef>
                <a:spcPts val="0"/>
              </a:spcBef>
              <a:spcAft>
                <a:spcPts val="0"/>
              </a:spcAft>
              <a:buClr>
                <a:schemeClr val="dk1"/>
              </a:buClr>
              <a:buSzPts val="1100"/>
              <a:buFont typeface="Calibri"/>
              <a:buNone/>
            </a:pPr>
            <a:endParaRPr b="1" dirty="0"/>
          </a:p>
          <a:p>
            <a:pPr marL="0" lvl="0" indent="0" algn="l" rtl="0">
              <a:lnSpc>
                <a:spcPct val="100000"/>
              </a:lnSpc>
              <a:spcBef>
                <a:spcPts val="0"/>
              </a:spcBef>
              <a:spcAft>
                <a:spcPts val="0"/>
              </a:spcAft>
              <a:buClr>
                <a:schemeClr val="dk1"/>
              </a:buClr>
              <a:buSzPts val="1100"/>
              <a:buFont typeface="Arial"/>
              <a:buNone/>
            </a:pPr>
            <a:r>
              <a:rPr lang="en-GB" b="1" dirty="0"/>
              <a:t>C. </a:t>
            </a:r>
            <a:r>
              <a:rPr lang="en-GB" b="1"/>
              <a:t>Sut mae'r </a:t>
            </a:r>
            <a:r>
              <a:rPr lang="en-GB" b="1" dirty="0" err="1"/>
              <a:t>rheol</a:t>
            </a:r>
            <a:r>
              <a:rPr lang="en-GB" b="1" dirty="0"/>
              <a:t> hon </a:t>
            </a:r>
            <a:r>
              <a:rPr lang="en-GB" b="1" dirty="0" err="1"/>
              <a:t>yn</a:t>
            </a:r>
            <a:r>
              <a:rPr lang="en-GB" b="1" dirty="0"/>
              <a:t> </a:t>
            </a:r>
            <a:r>
              <a:rPr lang="en-GB" b="1" dirty="0" err="1"/>
              <a:t>amddiffyn</a:t>
            </a:r>
            <a:r>
              <a:rPr lang="en-GB" b="1" dirty="0"/>
              <a:t> plant a </a:t>
            </a:r>
            <a:r>
              <a:rPr lang="en-GB" b="1" dirty="0" err="1"/>
              <a:t>phobl</a:t>
            </a:r>
            <a:r>
              <a:rPr lang="en-GB" b="1" dirty="0"/>
              <a:t> </a:t>
            </a:r>
            <a:r>
              <a:rPr lang="en-GB" b="1" dirty="0" err="1"/>
              <a:t>ifanc</a:t>
            </a:r>
            <a:r>
              <a:rPr lang="en-GB" b="1" dirty="0"/>
              <a:t>? </a:t>
            </a:r>
            <a:endParaRPr dirty="0"/>
          </a:p>
          <a:p>
            <a:pPr marL="0" marR="0" lvl="0" indent="0" algn="l" defTabSz="914400" rtl="0" eaLnBrk="1" fontAlgn="auto" latinLnBrk="0" hangingPunct="1">
              <a:lnSpc>
                <a:spcPct val="100000"/>
              </a:lnSpc>
              <a:spcBef>
                <a:spcPts val="800"/>
              </a:spcBef>
              <a:spcAft>
                <a:spcPts val="0"/>
              </a:spcAft>
              <a:buClr>
                <a:schemeClr val="dk1"/>
              </a:buClr>
              <a:buSzPts val="1400"/>
              <a:buFont typeface="Arial"/>
              <a:buNone/>
              <a:tabLst/>
              <a:defRPr/>
            </a:pPr>
            <a:br>
              <a:rPr lang="en-GB" dirty="0"/>
            </a:br>
            <a:r>
              <a:rPr lang="en-GB"/>
              <a:t>Mae analluogi’r </a:t>
            </a:r>
            <a:r>
              <a:rPr lang="en-GB" dirty="0"/>
              <a:t>traciwr </a:t>
            </a:r>
            <a:r>
              <a:rPr lang="en-GB" dirty="0" err="1"/>
              <a:t>lleoliad</a:t>
            </a:r>
            <a:r>
              <a:rPr lang="en-GB" dirty="0"/>
              <a:t> </a:t>
            </a:r>
            <a:r>
              <a:rPr lang="en-GB" dirty="0" err="1"/>
              <a:t>yn</a:t>
            </a:r>
            <a:r>
              <a:rPr lang="en-GB" dirty="0"/>
              <a:t> </a:t>
            </a:r>
            <a:r>
              <a:rPr lang="en-GB" dirty="0" err="1"/>
              <a:t>cadw</a:t>
            </a:r>
            <a:r>
              <a:rPr lang="en-GB" dirty="0"/>
              <a:t> </a:t>
            </a:r>
            <a:r>
              <a:rPr lang="en-GB" dirty="0" err="1"/>
              <a:t>lleoliad</a:t>
            </a:r>
            <a:r>
              <a:rPr lang="en-GB" dirty="0"/>
              <a:t> plant a </a:t>
            </a:r>
            <a:r>
              <a:rPr lang="en-GB" dirty="0" err="1"/>
              <a:t>phobl</a:t>
            </a:r>
            <a:r>
              <a:rPr lang="en-GB" dirty="0"/>
              <a:t> </a:t>
            </a:r>
            <a:r>
              <a:rPr lang="en-GB" dirty="0" err="1"/>
              <a:t>ifanc</a:t>
            </a:r>
            <a:r>
              <a:rPr lang="en-GB" dirty="0"/>
              <a:t> </a:t>
            </a:r>
            <a:r>
              <a:rPr lang="en-GB" dirty="0" err="1"/>
              <a:t>yn</a:t>
            </a:r>
            <a:r>
              <a:rPr lang="en-GB" dirty="0"/>
              <a:t> </a:t>
            </a:r>
            <a:r>
              <a:rPr lang="en-GB" dirty="0" err="1"/>
              <a:t>breifat</a:t>
            </a:r>
            <a:r>
              <a:rPr lang="en-GB" dirty="0"/>
              <a:t>. Gall </a:t>
            </a:r>
            <a:r>
              <a:rPr lang="en-GB" dirty="0" err="1"/>
              <a:t>hyn</a:t>
            </a:r>
            <a:r>
              <a:rPr lang="en-GB" dirty="0"/>
              <a:t> </a:t>
            </a:r>
            <a:r>
              <a:rPr lang="en-GB" dirty="0" err="1"/>
              <a:t>eu</a:t>
            </a:r>
            <a:r>
              <a:rPr lang="en-GB" dirty="0"/>
              <a:t> </a:t>
            </a:r>
            <a:r>
              <a:rPr lang="en-GB" dirty="0" err="1"/>
              <a:t>diogelu</a:t>
            </a:r>
            <a:r>
              <a:rPr lang="en-GB" dirty="0"/>
              <a:t> </a:t>
            </a:r>
            <a:r>
              <a:rPr lang="en-GB" dirty="0" err="1"/>
              <a:t>rhag</a:t>
            </a:r>
            <a:r>
              <a:rPr lang="en-GB" dirty="0"/>
              <a:t> </a:t>
            </a:r>
            <a:r>
              <a:rPr lang="en-GB" dirty="0" err="1"/>
              <a:t>datgelu</a:t>
            </a:r>
            <a:r>
              <a:rPr lang="en-GB" dirty="0"/>
              <a:t> </a:t>
            </a:r>
            <a:r>
              <a:rPr lang="en-GB" dirty="0" err="1"/>
              <a:t>eu</a:t>
            </a:r>
            <a:r>
              <a:rPr lang="en-GB" dirty="0"/>
              <a:t> </a:t>
            </a:r>
            <a:r>
              <a:rPr lang="en-GB" dirty="0" err="1"/>
              <a:t>lleoliad</a:t>
            </a:r>
            <a:r>
              <a:rPr lang="en-GB" dirty="0"/>
              <a:t> </a:t>
            </a:r>
            <a:r>
              <a:rPr lang="en-GB" dirty="0" err="1"/>
              <a:t>i</a:t>
            </a:r>
            <a:r>
              <a:rPr lang="en-GB" dirty="0"/>
              <a:t> </a:t>
            </a:r>
            <a:r>
              <a:rPr lang="en-GB" dirty="0" err="1"/>
              <a:t>bobl</a:t>
            </a:r>
            <a:r>
              <a:rPr lang="en-GB" dirty="0"/>
              <a:t> </a:t>
            </a:r>
            <a:r>
              <a:rPr lang="en-GB" dirty="0" err="1"/>
              <a:t>eraill</a:t>
            </a:r>
            <a:r>
              <a:rPr lang="en-GB" dirty="0"/>
              <a:t> </a:t>
            </a:r>
            <a:r>
              <a:rPr lang="en-GB" dirty="0" err="1"/>
              <a:t>ar-lein</a:t>
            </a:r>
            <a:r>
              <a:rPr lang="en-GB" dirty="0"/>
              <a:t>, er </a:t>
            </a:r>
            <a:r>
              <a:rPr lang="en-GB" dirty="0" err="1"/>
              <a:t>enghraifft</a:t>
            </a:r>
            <a:r>
              <a:rPr lang="en-GB"/>
              <a:t>, drwy'r </a:t>
            </a:r>
            <a:r>
              <a:rPr lang="en-GB" dirty="0" err="1"/>
              <a:t>cyfryngau</a:t>
            </a:r>
            <a:r>
              <a:rPr lang="en-GB" dirty="0"/>
              <a:t> </a:t>
            </a:r>
            <a:r>
              <a:rPr lang="en-GB" dirty="0" err="1"/>
              <a:t>cymdeithasol</a:t>
            </a:r>
            <a:r>
              <a:rPr lang="en-GB" dirty="0"/>
              <a:t>. Gall </a:t>
            </a:r>
            <a:r>
              <a:rPr lang="en-GB" dirty="0" err="1"/>
              <a:t>hefyd</a:t>
            </a:r>
            <a:r>
              <a:rPr lang="en-GB" dirty="0"/>
              <a:t> </a:t>
            </a:r>
            <a:r>
              <a:rPr lang="en-GB" dirty="0" err="1"/>
              <a:t>atal</a:t>
            </a:r>
            <a:r>
              <a:rPr lang="en-GB" dirty="0"/>
              <a:t> </a:t>
            </a:r>
            <a:r>
              <a:rPr lang="en-GB" dirty="0" err="1"/>
              <a:t>llwyfannau</a:t>
            </a:r>
            <a:r>
              <a:rPr lang="en-GB" dirty="0"/>
              <a:t> </a:t>
            </a:r>
            <a:r>
              <a:rPr lang="en-GB" dirty="0" err="1"/>
              <a:t>ar-lein</a:t>
            </a:r>
            <a:r>
              <a:rPr lang="en-GB" dirty="0"/>
              <a:t> </a:t>
            </a:r>
            <a:r>
              <a:rPr lang="en-GB" dirty="0" err="1"/>
              <a:t>rhag</a:t>
            </a:r>
            <a:r>
              <a:rPr lang="en-GB" dirty="0"/>
              <a:t> </a:t>
            </a:r>
            <a:r>
              <a:rPr lang="en-GB" dirty="0" err="1"/>
              <a:t>eu</a:t>
            </a:r>
            <a:r>
              <a:rPr lang="en-GB" dirty="0"/>
              <a:t> </a:t>
            </a:r>
            <a:r>
              <a:rPr lang="en-GB" dirty="0" err="1"/>
              <a:t>targedu</a:t>
            </a:r>
            <a:r>
              <a:rPr lang="en-GB" dirty="0"/>
              <a:t> â </a:t>
            </a:r>
            <a:r>
              <a:rPr lang="en-GB" dirty="0" err="1"/>
              <a:t>hysbysebion</a:t>
            </a:r>
            <a:r>
              <a:rPr lang="en-GB" dirty="0"/>
              <a:t> </a:t>
            </a:r>
            <a:r>
              <a:rPr lang="en-GB" dirty="0" err="1"/>
              <a:t>yn</a:t>
            </a:r>
            <a:r>
              <a:rPr lang="en-GB" dirty="0"/>
              <a:t> </a:t>
            </a:r>
            <a:r>
              <a:rPr lang="en-GB" dirty="0" err="1"/>
              <a:t>seiliedig</a:t>
            </a:r>
            <a:r>
              <a:rPr lang="en-GB" dirty="0"/>
              <a:t> </a:t>
            </a:r>
            <a:r>
              <a:rPr lang="en-GB" dirty="0" err="1"/>
              <a:t>ar</a:t>
            </a:r>
            <a:r>
              <a:rPr lang="en-GB" dirty="0"/>
              <a:t> </a:t>
            </a:r>
            <a:r>
              <a:rPr lang="en-GB" dirty="0" err="1"/>
              <a:t>leoliad</a:t>
            </a:r>
            <a:r>
              <a:rPr lang="en-GB" dirty="0"/>
              <a:t> </a:t>
            </a:r>
            <a:r>
              <a:rPr lang="en-GB" dirty="0" err="1"/>
              <a:t>e.e.</a:t>
            </a:r>
            <a:r>
              <a:rPr lang="en-GB" dirty="0"/>
              <a:t> </a:t>
            </a:r>
            <a:r>
              <a:rPr lang="en-GB" dirty="0" err="1"/>
              <a:t>hysbysebu</a:t>
            </a:r>
            <a:r>
              <a:rPr lang="en-GB" dirty="0"/>
              <a:t> </a:t>
            </a:r>
            <a:r>
              <a:rPr lang="en-GB" dirty="0" err="1"/>
              <a:t>digwyddiad</a:t>
            </a:r>
            <a:r>
              <a:rPr lang="en-GB" dirty="0"/>
              <a:t> </a:t>
            </a:r>
            <a:r>
              <a:rPr lang="en-GB" dirty="0" err="1"/>
              <a:t>yn</a:t>
            </a:r>
            <a:r>
              <a:rPr lang="en-GB" dirty="0"/>
              <a:t> </a:t>
            </a:r>
            <a:r>
              <a:rPr lang="en-GB" dirty="0" err="1"/>
              <a:t>eu</a:t>
            </a:r>
            <a:r>
              <a:rPr lang="en-GB" dirty="0"/>
              <a:t> </a:t>
            </a:r>
            <a:r>
              <a:rPr lang="en-GB" dirty="0" err="1"/>
              <a:t>hardal</a:t>
            </a:r>
            <a:r>
              <a:rPr lang="en-GB" dirty="0"/>
              <a:t> </a:t>
            </a:r>
            <a:r>
              <a:rPr lang="en-GB" dirty="0" err="1"/>
              <a:t>nhw</a:t>
            </a:r>
            <a:r>
              <a:rPr lang="en-GB" dirty="0"/>
              <a:t>. </a:t>
            </a:r>
          </a:p>
          <a:p>
            <a:pPr marL="0" lvl="0" indent="0" algn="l" rtl="0">
              <a:lnSpc>
                <a:spcPct val="100000"/>
              </a:lnSpc>
              <a:spcBef>
                <a:spcPts val="800"/>
              </a:spcBef>
              <a:spcAft>
                <a:spcPts val="0"/>
              </a:spcAft>
              <a:buClr>
                <a:schemeClr val="dk1"/>
              </a:buClr>
              <a:buSzPts val="1400"/>
              <a:buFont typeface="Arial"/>
              <a:buNone/>
            </a:pPr>
            <a:endParaRPr dirty="0"/>
          </a:p>
          <a:p>
            <a:pPr marL="0" lvl="0" indent="0" algn="l" rtl="0">
              <a:lnSpc>
                <a:spcPct val="100000"/>
              </a:lnSpc>
              <a:spcBef>
                <a:spcPts val="800"/>
              </a:spcBef>
              <a:spcAft>
                <a:spcPts val="0"/>
              </a:spcAft>
              <a:buClr>
                <a:schemeClr val="dk1"/>
              </a:buClr>
              <a:buSzPts val="1400"/>
              <a:buFont typeface="Arial"/>
              <a:buNone/>
            </a:pPr>
            <a:endParaRPr sz="2400" dirty="0"/>
          </a:p>
          <a:p>
            <a:pPr marL="0" lvl="0" indent="0" algn="l" rtl="0">
              <a:lnSpc>
                <a:spcPct val="100000"/>
              </a:lnSpc>
              <a:spcBef>
                <a:spcPts val="800"/>
              </a:spcBef>
              <a:spcAft>
                <a:spcPts val="0"/>
              </a:spcAft>
              <a:buClr>
                <a:schemeClr val="dk1"/>
              </a:buClr>
              <a:buSzPts val="1400"/>
              <a:buFont typeface="Calibri"/>
              <a:buNone/>
            </a:pPr>
            <a:endParaRPr sz="2400" dirty="0"/>
          </a:p>
        </p:txBody>
      </p:sp>
      <p:sp>
        <p:nvSpPr>
          <p:cNvPr id="561" name="Google Shape;561;p22:notes"/>
          <p:cNvSpPr txBox="1">
            <a:spLocks noGrp="1"/>
          </p:cNvSpPr>
          <p:nvPr>
            <p:ph type="sldNum" idx="12"/>
          </p:nvPr>
        </p:nvSpPr>
        <p:spPr>
          <a:xfrm>
            <a:off x="3884613" y="9448185"/>
            <a:ext cx="2971800" cy="499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23: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p23:notes"/>
          <p:cNvSpPr txBox="1">
            <a:spLocks noGrp="1"/>
          </p:cNvSpPr>
          <p:nvPr>
            <p:ph type="body" idx="1"/>
          </p:nvPr>
        </p:nvSpPr>
        <p:spPr>
          <a:xfrm>
            <a:off x="685800" y="4787126"/>
            <a:ext cx="5486400" cy="39167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b="1" dirty="0" err="1"/>
              <a:t>Nodiadau</a:t>
            </a:r>
            <a:r>
              <a:rPr lang="en-GB" b="1" dirty="0"/>
              <a:t> </a:t>
            </a:r>
            <a:r>
              <a:rPr lang="en-GB" b="1" dirty="0" err="1"/>
              <a:t>athrawon</a:t>
            </a:r>
            <a:r>
              <a:rPr lang="en-GB" b="1" dirty="0"/>
              <a:t>
</a:t>
            </a:r>
            <a:r>
              <a:rPr lang="en-GB" b="0" dirty="0"/>
              <a:t>Mae </a:t>
            </a:r>
            <a:r>
              <a:rPr lang="en-GB" b="0" dirty="0" err="1"/>
              <a:t>rhai</a:t>
            </a:r>
            <a:r>
              <a:rPr lang="en-GB" b="0" dirty="0"/>
              <a:t> </a:t>
            </a:r>
            <a:r>
              <a:rPr lang="en-GB" b="0" dirty="0" err="1"/>
              <a:t>cwmnïau</a:t>
            </a:r>
            <a:r>
              <a:rPr lang="en-GB" b="0" dirty="0"/>
              <a:t>, </a:t>
            </a:r>
            <a:r>
              <a:rPr lang="en-GB" b="0" dirty="0" err="1"/>
              <a:t>megis</a:t>
            </a:r>
            <a:r>
              <a:rPr lang="en-GB" b="0" dirty="0"/>
              <a:t> Lego, </a:t>
            </a:r>
            <a:r>
              <a:rPr lang="en-GB" b="0" dirty="0" err="1"/>
              <a:t>wedi</a:t>
            </a:r>
            <a:r>
              <a:rPr lang="en-GB" b="0" dirty="0"/>
              <a:t> </a:t>
            </a:r>
            <a:r>
              <a:rPr lang="en-GB" b="0" dirty="0" err="1"/>
              <a:t>dewis</a:t>
            </a:r>
            <a:r>
              <a:rPr lang="en-GB" b="0" dirty="0"/>
              <a:t> </a:t>
            </a:r>
            <a:r>
              <a:rPr lang="en-GB" b="0" dirty="0" err="1"/>
              <a:t>creu</a:t>
            </a:r>
            <a:r>
              <a:rPr lang="en-GB" b="0" dirty="0"/>
              <a:t> </a:t>
            </a:r>
            <a:r>
              <a:rPr lang="en-GB" b="0" err="1"/>
              <a:t>fideos</a:t>
            </a:r>
            <a:r>
              <a:rPr lang="en-GB" b="0"/>
              <a:t> sy'n </a:t>
            </a:r>
            <a:r>
              <a:rPr lang="en-GB" b="0" dirty="0" err="1"/>
              <a:t>esbonio</a:t>
            </a:r>
            <a:r>
              <a:rPr lang="en-GB" b="0" dirty="0"/>
              <a:t> </a:t>
            </a:r>
            <a:r>
              <a:rPr lang="en-GB" b="0" dirty="0" err="1"/>
              <a:t>eu</a:t>
            </a:r>
            <a:r>
              <a:rPr lang="en-GB" b="0" dirty="0"/>
              <a:t> </a:t>
            </a:r>
            <a:r>
              <a:rPr lang="en-GB" b="0" dirty="0" err="1"/>
              <a:t>polisi</a:t>
            </a:r>
            <a:r>
              <a:rPr lang="en-GB" b="0" dirty="0"/>
              <a:t> </a:t>
            </a:r>
            <a:r>
              <a:rPr lang="en-GB" b="0" dirty="0" err="1"/>
              <a:t>preifatrwydd</a:t>
            </a:r>
            <a:r>
              <a:rPr lang="en-GB" b="0" dirty="0"/>
              <a:t> </a:t>
            </a:r>
            <a:r>
              <a:rPr lang="en-GB" b="0" dirty="0" err="1"/>
              <a:t>mewn</a:t>
            </a:r>
            <a:r>
              <a:rPr lang="en-GB" b="0" dirty="0"/>
              <a:t> </a:t>
            </a:r>
            <a:r>
              <a:rPr lang="en-GB" b="0" dirty="0" err="1"/>
              <a:t>iaith</a:t>
            </a:r>
            <a:r>
              <a:rPr lang="en-GB" b="0" dirty="0"/>
              <a:t> </a:t>
            </a:r>
            <a:r>
              <a:rPr lang="en-GB" b="0" dirty="0" err="1"/>
              <a:t>hawdd</a:t>
            </a:r>
            <a:r>
              <a:rPr lang="en-GB" b="0" dirty="0"/>
              <a:t> </a:t>
            </a:r>
            <a:r>
              <a:rPr lang="en-GB" b="0" dirty="0" err="1"/>
              <a:t>ei</a:t>
            </a:r>
            <a:r>
              <a:rPr lang="en-GB" b="0" dirty="0"/>
              <a:t> </a:t>
            </a:r>
            <a:r>
              <a:rPr lang="en-GB" b="0" dirty="0" err="1"/>
              <a:t>deall</a:t>
            </a:r>
            <a:r>
              <a:rPr lang="en-GB" b="0" dirty="0"/>
              <a:t>.</a:t>
            </a:r>
            <a:r>
              <a:rPr lang="en-GB" dirty="0"/>
              <a:t> </a:t>
            </a:r>
            <a:endParaRPr sz="2400" dirty="0">
              <a:solidFill>
                <a:srgbClr val="0563C1"/>
              </a:solidFill>
            </a:endParaRPr>
          </a:p>
        </p:txBody>
      </p:sp>
      <p:sp>
        <p:nvSpPr>
          <p:cNvPr id="587" name="Google Shape;587;p23:notes"/>
          <p:cNvSpPr txBox="1">
            <a:spLocks noGrp="1"/>
          </p:cNvSpPr>
          <p:nvPr>
            <p:ph type="sldNum" idx="12"/>
          </p:nvPr>
        </p:nvSpPr>
        <p:spPr>
          <a:xfrm>
            <a:off x="3884613" y="9448185"/>
            <a:ext cx="2971800" cy="499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24: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5" name="Google Shape;605;p24:notes"/>
          <p:cNvSpPr txBox="1">
            <a:spLocks noGrp="1"/>
          </p:cNvSpPr>
          <p:nvPr>
            <p:ph type="body" idx="1"/>
          </p:nvPr>
        </p:nvSpPr>
        <p:spPr>
          <a:xfrm>
            <a:off x="685800" y="4787126"/>
            <a:ext cx="5486400" cy="39167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cy-GB" sz="1600" b="1" dirty="0">
                <a:solidFill>
                  <a:srgbClr val="0563C1"/>
                </a:solidFill>
              </a:rPr>
              <a:t>Nodiadau athrawon </a:t>
            </a:r>
            <a:r>
              <a:rPr lang="cy-GB" sz="1600" dirty="0">
                <a:solidFill>
                  <a:srgbClr val="0563C1"/>
                </a:solidFill>
              </a:rPr>
              <a:t>
</a:t>
            </a:r>
          </a:p>
          <a:p>
            <a:pPr marL="0" lvl="0" indent="0" algn="l" rtl="0">
              <a:spcBef>
                <a:spcPts val="0"/>
              </a:spcBef>
              <a:spcAft>
                <a:spcPts val="0"/>
              </a:spcAft>
              <a:buClr>
                <a:schemeClr val="dk1"/>
              </a:buClr>
              <a:buSzPts val="1100"/>
              <a:buFont typeface="Arial"/>
              <a:buNone/>
            </a:pPr>
            <a:r>
              <a:rPr lang="cy-GB" sz="1600" dirty="0">
                <a:solidFill>
                  <a:srgbClr val="0563C1"/>
                </a:solidFill>
              </a:rPr>
              <a:t>Darllenwch yr wybodaeth ar y </a:t>
            </a:r>
            <a:r>
              <a:rPr lang="cy-GB" sz="1600">
                <a:solidFill>
                  <a:srgbClr val="0563C1"/>
                </a:solidFill>
              </a:rPr>
              <a:t>sleid i'r </a:t>
            </a:r>
            <a:r>
              <a:rPr lang="cy-GB" sz="1600" dirty="0">
                <a:solidFill>
                  <a:srgbClr val="0563C1"/>
                </a:solidFill>
              </a:rPr>
              <a:t>dosbarth</a:t>
            </a:r>
            <a:r>
              <a:rPr lang="en-GB" sz="1600" dirty="0">
                <a:solidFill>
                  <a:srgbClr val="0563C1"/>
                </a:solidFill>
                <a:highlight>
                  <a:srgbClr val="FFFFFF"/>
                </a:highlight>
              </a:rPr>
              <a:t>. </a:t>
            </a:r>
            <a:endParaRPr sz="1600" dirty="0"/>
          </a:p>
        </p:txBody>
      </p:sp>
      <p:sp>
        <p:nvSpPr>
          <p:cNvPr id="606" name="Google Shape;606;p24:notes"/>
          <p:cNvSpPr txBox="1">
            <a:spLocks noGrp="1"/>
          </p:cNvSpPr>
          <p:nvPr>
            <p:ph type="sldNum" idx="12"/>
          </p:nvPr>
        </p:nvSpPr>
        <p:spPr>
          <a:xfrm>
            <a:off x="3884613" y="9448185"/>
            <a:ext cx="2971800" cy="499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25: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7" name="Google Shape;617;p25:notes"/>
          <p:cNvSpPr txBox="1">
            <a:spLocks noGrp="1"/>
          </p:cNvSpPr>
          <p:nvPr>
            <p:ph type="body" idx="1"/>
          </p:nvPr>
        </p:nvSpPr>
        <p:spPr>
          <a:xfrm>
            <a:off x="685800" y="4787126"/>
            <a:ext cx="5486400" cy="39167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fi-FI" sz="2400" b="1" dirty="0"/>
              <a:t>Stori Kayla (10 - 15 munud)
</a:t>
            </a:r>
            <a:endParaRPr sz="2400" dirty="0">
              <a:solidFill>
                <a:srgbClr val="0563C1"/>
              </a:solidFill>
              <a:highlight>
                <a:srgbClr val="FFFFFF"/>
              </a:highlight>
            </a:endParaRPr>
          </a:p>
        </p:txBody>
      </p:sp>
      <p:sp>
        <p:nvSpPr>
          <p:cNvPr id="618" name="Google Shape;618;p25:notes"/>
          <p:cNvSpPr txBox="1">
            <a:spLocks noGrp="1"/>
          </p:cNvSpPr>
          <p:nvPr>
            <p:ph type="sldNum" idx="12"/>
          </p:nvPr>
        </p:nvSpPr>
        <p:spPr>
          <a:xfrm>
            <a:off x="3884613" y="9448185"/>
            <a:ext cx="2971800" cy="499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GB" b="1">
                <a:highlight>
                  <a:srgbClr val="FFFFFF"/>
                </a:highlight>
              </a:rPr>
              <a:t>Kayla’s </a:t>
            </a:r>
            <a:r>
              <a:rPr lang="en-GB" b="1" dirty="0">
                <a:highlight>
                  <a:srgbClr val="FFFFFF"/>
                </a:highlight>
              </a:rPr>
              <a:t>story</a:t>
            </a:r>
            <a:br>
              <a:rPr lang="en-GB" b="1" dirty="0">
                <a:highlight>
                  <a:srgbClr val="FFFFFF"/>
                </a:highlight>
              </a:rPr>
            </a:br>
            <a:r>
              <a:rPr lang="en-GB" b="1" dirty="0">
                <a:highlight>
                  <a:srgbClr val="FFFFFF"/>
                </a:highlight>
              </a:rPr>
              <a:t> </a:t>
            </a:r>
            <a:endParaRPr dirty="0"/>
          </a:p>
          <a:p>
            <a:pPr marL="0" lvl="0" indent="0" algn="l" rtl="0">
              <a:lnSpc>
                <a:spcPct val="100000"/>
              </a:lnSpc>
              <a:spcBef>
                <a:spcPts val="800"/>
              </a:spcBef>
              <a:spcAft>
                <a:spcPts val="0"/>
              </a:spcAft>
              <a:buClr>
                <a:schemeClr val="dk1"/>
              </a:buClr>
              <a:buSzPts val="1400"/>
              <a:buFont typeface="Calibri"/>
              <a:buNone/>
            </a:pPr>
            <a:r>
              <a:rPr lang="en-GB" dirty="0">
                <a:highlight>
                  <a:srgbClr val="FFFFFF"/>
                </a:highlight>
              </a:rPr>
              <a:t>Distribute copies either </a:t>
            </a:r>
            <a:r>
              <a:rPr lang="en-GB">
                <a:highlight>
                  <a:srgbClr val="FFFFFF"/>
                </a:highlight>
              </a:rPr>
              <a:t>of </a:t>
            </a:r>
            <a:r>
              <a:rPr lang="en-GB" b="1">
                <a:highlight>
                  <a:srgbClr val="FFFFFF"/>
                </a:highlight>
              </a:rPr>
              <a:t>Kayla’s </a:t>
            </a:r>
            <a:r>
              <a:rPr lang="en-GB" b="1" dirty="0">
                <a:highlight>
                  <a:srgbClr val="FFFFFF"/>
                </a:highlight>
              </a:rPr>
              <a:t>story scenario sheet </a:t>
            </a:r>
            <a:r>
              <a:rPr lang="en-GB">
                <a:highlight>
                  <a:srgbClr val="FFFFFF"/>
                </a:highlight>
              </a:rPr>
              <a:t>or</a:t>
            </a:r>
            <a:r>
              <a:rPr lang="en-GB" b="1">
                <a:highlight>
                  <a:srgbClr val="FFFFFF"/>
                </a:highlight>
              </a:rPr>
              <a:t> Kayla’s </a:t>
            </a:r>
            <a:r>
              <a:rPr lang="en-GB" b="1" dirty="0">
                <a:highlight>
                  <a:srgbClr val="FFFFFF"/>
                </a:highlight>
              </a:rPr>
              <a:t>story scenario - support sheet</a:t>
            </a:r>
            <a:r>
              <a:rPr lang="en-GB" dirty="0">
                <a:highlight>
                  <a:srgbClr val="FFFFFF"/>
                </a:highlight>
              </a:rPr>
              <a:t> to students working pairs. </a:t>
            </a:r>
            <a:endParaRPr dirty="0"/>
          </a:p>
          <a:p>
            <a:pPr marL="457200" lvl="0" indent="-317500" algn="l" rtl="0">
              <a:lnSpc>
                <a:spcPct val="100000"/>
              </a:lnSpc>
              <a:spcBef>
                <a:spcPts val="800"/>
              </a:spcBef>
              <a:spcAft>
                <a:spcPts val="0"/>
              </a:spcAft>
              <a:buClr>
                <a:schemeClr val="dk1"/>
              </a:buClr>
              <a:buSzPts val="1400"/>
              <a:buFont typeface="Calibri"/>
              <a:buChar char="●"/>
            </a:pPr>
            <a:r>
              <a:rPr lang="en-GB" dirty="0">
                <a:highlight>
                  <a:srgbClr val="FFFFFF"/>
                </a:highlight>
              </a:rPr>
              <a:t>Ask them to read the story, and highlight any detail that they think might be breaking </a:t>
            </a:r>
            <a:r>
              <a:rPr lang="en-GB">
                <a:highlight>
                  <a:srgbClr val="FFFFFF"/>
                </a:highlight>
              </a:rPr>
              <a:t>the Children’s </a:t>
            </a:r>
            <a:r>
              <a:rPr lang="en-GB" dirty="0">
                <a:highlight>
                  <a:srgbClr val="FFFFFF"/>
                </a:highlight>
              </a:rPr>
              <a:t>code or that they are not sure about.  </a:t>
            </a:r>
            <a:endParaRPr dirty="0"/>
          </a:p>
          <a:p>
            <a:pPr marL="457200" lvl="0" indent="-317500" algn="l" rtl="0">
              <a:lnSpc>
                <a:spcPct val="100000"/>
              </a:lnSpc>
              <a:spcBef>
                <a:spcPts val="0"/>
              </a:spcBef>
              <a:spcAft>
                <a:spcPts val="0"/>
              </a:spcAft>
              <a:buClr>
                <a:schemeClr val="dk1"/>
              </a:buClr>
              <a:buSzPts val="1400"/>
              <a:buFont typeface="Calibri"/>
              <a:buChar char="●"/>
            </a:pPr>
            <a:r>
              <a:rPr lang="en-GB" dirty="0">
                <a:highlight>
                  <a:srgbClr val="FFFFFF"/>
                </a:highlight>
              </a:rPr>
              <a:t>Then, they should discuss the follow-up questions in their pairs and write down answers. </a:t>
            </a:r>
            <a:endParaRPr dirty="0"/>
          </a:p>
          <a:p>
            <a:pPr marL="457200" lvl="0" indent="-317500" algn="l" rtl="0">
              <a:lnSpc>
                <a:spcPct val="100000"/>
              </a:lnSpc>
              <a:spcBef>
                <a:spcPts val="0"/>
              </a:spcBef>
              <a:spcAft>
                <a:spcPts val="0"/>
              </a:spcAft>
              <a:buClr>
                <a:schemeClr val="dk1"/>
              </a:buClr>
              <a:buSzPts val="1400"/>
              <a:buFont typeface="Calibri"/>
              <a:buChar char="●"/>
            </a:pPr>
            <a:r>
              <a:rPr lang="en-GB" dirty="0">
                <a:highlight>
                  <a:srgbClr val="FFFFFF"/>
                </a:highlight>
              </a:rPr>
              <a:t>Finally, call the class back together and talk </a:t>
            </a:r>
            <a:r>
              <a:rPr lang="en-GB">
                <a:highlight>
                  <a:srgbClr val="FFFFFF"/>
                </a:highlight>
              </a:rPr>
              <a:t>through students’ </a:t>
            </a:r>
            <a:r>
              <a:rPr lang="en-GB" dirty="0">
                <a:highlight>
                  <a:srgbClr val="FFFFFF"/>
                </a:highlight>
              </a:rPr>
              <a:t>responses to the task. Show this slide which reveals the answers for the highlighting task. </a:t>
            </a:r>
            <a:br>
              <a:rPr lang="en-GB" dirty="0">
                <a:highlight>
                  <a:srgbClr val="FFFFFF"/>
                </a:highlight>
              </a:rPr>
            </a:br>
            <a:endParaRPr dirty="0">
              <a:highlight>
                <a:srgbClr val="FFFFFF"/>
              </a:highlight>
            </a:endParaRPr>
          </a:p>
          <a:p>
            <a:pPr marL="0" lvl="0" indent="0" algn="l" rtl="0">
              <a:lnSpc>
                <a:spcPct val="100000"/>
              </a:lnSpc>
              <a:spcBef>
                <a:spcPts val="800"/>
              </a:spcBef>
              <a:spcAft>
                <a:spcPts val="0"/>
              </a:spcAft>
              <a:buClr>
                <a:schemeClr val="dk1"/>
              </a:buClr>
              <a:buSzPts val="1400"/>
              <a:buFont typeface="Calibri"/>
              <a:buNone/>
            </a:pPr>
            <a:r>
              <a:rPr lang="en-GB" b="1" dirty="0">
                <a:highlight>
                  <a:srgbClr val="FFFFFF"/>
                </a:highlight>
              </a:rPr>
              <a:t>Questions and answers</a:t>
            </a:r>
            <a:endParaRPr dirty="0"/>
          </a:p>
          <a:p>
            <a:pPr marL="457200" lvl="0" indent="-298450" algn="l" rtl="0">
              <a:lnSpc>
                <a:spcPct val="115000"/>
              </a:lnSpc>
              <a:spcBef>
                <a:spcPts val="0"/>
              </a:spcBef>
              <a:spcAft>
                <a:spcPts val="0"/>
              </a:spcAft>
              <a:buClr>
                <a:srgbClr val="4A86E8"/>
              </a:buClr>
              <a:buSzPts val="1100"/>
              <a:buFont typeface="Arial"/>
              <a:buAutoNum type="arabicPeriod"/>
            </a:pPr>
            <a:r>
              <a:rPr lang="en-GB" sz="1600" dirty="0">
                <a:solidFill>
                  <a:srgbClr val="4A86E8"/>
                </a:solidFill>
                <a:highlight>
                  <a:srgbClr val="FFFFFF"/>
                </a:highlight>
                <a:latin typeface="Arial"/>
                <a:ea typeface="Arial"/>
                <a:cs typeface="Arial"/>
                <a:sym typeface="Arial"/>
              </a:rPr>
              <a:t>How does Kayla feel when she receives lots of adverts based upon her browsing history? Why do you think she feels this way?  </a:t>
            </a:r>
            <a:r>
              <a:rPr lang="en-GB" sz="1600" dirty="0">
                <a:highlight>
                  <a:srgbClr val="FFFFFF"/>
                </a:highlight>
                <a:latin typeface="Arial"/>
                <a:ea typeface="Arial"/>
                <a:cs typeface="Arial"/>
                <a:sym typeface="Arial"/>
              </a:rPr>
              <a:t>Kayla feels uncomfortable with receiving targeted advertising because she knows that the social media app has been profiling her online activity, and using it to show her adverts. She might feel that targeted advertising feels intrusive or too personal. </a:t>
            </a:r>
            <a:endParaRPr dirty="0"/>
          </a:p>
          <a:p>
            <a:pPr marL="457200" lvl="0" indent="-298450" algn="l" rtl="0">
              <a:lnSpc>
                <a:spcPct val="115000"/>
              </a:lnSpc>
              <a:spcBef>
                <a:spcPts val="0"/>
              </a:spcBef>
              <a:spcAft>
                <a:spcPts val="0"/>
              </a:spcAft>
              <a:buClr>
                <a:srgbClr val="4A86E8"/>
              </a:buClr>
              <a:buSzPts val="1100"/>
              <a:buFont typeface="Arial"/>
              <a:buAutoNum type="arabicPeriod"/>
            </a:pPr>
            <a:r>
              <a:rPr lang="en-GB" sz="1600" dirty="0">
                <a:solidFill>
                  <a:srgbClr val="4A86E8"/>
                </a:solidFill>
                <a:highlight>
                  <a:srgbClr val="FFFFFF"/>
                </a:highlight>
                <a:latin typeface="Arial"/>
                <a:ea typeface="Arial"/>
                <a:cs typeface="Arial"/>
                <a:sym typeface="Arial"/>
              </a:rPr>
              <a:t>Why do you think the app sent Kayla a notification? Do you think this is compliant with </a:t>
            </a:r>
            <a:r>
              <a:rPr lang="en-GB" sz="1600">
                <a:solidFill>
                  <a:srgbClr val="4A86E8"/>
                </a:solidFill>
                <a:highlight>
                  <a:srgbClr val="FFFFFF"/>
                </a:highlight>
                <a:latin typeface="Arial"/>
                <a:ea typeface="Arial"/>
                <a:cs typeface="Arial"/>
                <a:sym typeface="Arial"/>
              </a:rPr>
              <a:t>the Children’s </a:t>
            </a:r>
            <a:r>
              <a:rPr lang="en-GB" sz="1600" dirty="0">
                <a:solidFill>
                  <a:srgbClr val="4A86E8"/>
                </a:solidFill>
                <a:highlight>
                  <a:srgbClr val="FFFFFF"/>
                </a:highlight>
                <a:latin typeface="Arial"/>
                <a:ea typeface="Arial"/>
                <a:cs typeface="Arial"/>
                <a:sym typeface="Arial"/>
              </a:rPr>
              <a:t>code? </a:t>
            </a:r>
            <a:r>
              <a:rPr lang="en-GB" sz="1600" dirty="0">
                <a:highlight>
                  <a:srgbClr val="FFFFFF"/>
                </a:highlight>
                <a:latin typeface="Arial"/>
                <a:ea typeface="Arial"/>
                <a:cs typeface="Arial"/>
                <a:sym typeface="Arial"/>
              </a:rPr>
              <a:t>The notification is designed to encourage inactive users to re-engage with the app. The notification was sent as a result of the app </a:t>
            </a:r>
            <a:r>
              <a:rPr lang="en-GB" sz="1600">
                <a:highlight>
                  <a:srgbClr val="FFFFFF"/>
                </a:highlight>
                <a:latin typeface="Arial"/>
                <a:ea typeface="Arial"/>
                <a:cs typeface="Arial"/>
                <a:sym typeface="Arial"/>
              </a:rPr>
              <a:t>profiling Kayla’s </a:t>
            </a:r>
            <a:r>
              <a:rPr lang="en-GB" sz="1600" dirty="0">
                <a:highlight>
                  <a:srgbClr val="FFFFFF"/>
                </a:highlight>
                <a:latin typeface="Arial"/>
                <a:ea typeface="Arial"/>
                <a:cs typeface="Arial"/>
                <a:sym typeface="Arial"/>
              </a:rPr>
              <a:t>account and registering that she had been inactive. It is not compliant with </a:t>
            </a:r>
            <a:r>
              <a:rPr lang="en-GB" sz="1600">
                <a:highlight>
                  <a:srgbClr val="FFFFFF"/>
                </a:highlight>
                <a:latin typeface="Arial"/>
                <a:ea typeface="Arial"/>
                <a:cs typeface="Arial"/>
                <a:sym typeface="Arial"/>
              </a:rPr>
              <a:t>the Children’s </a:t>
            </a:r>
            <a:r>
              <a:rPr lang="en-GB" sz="1600" dirty="0">
                <a:highlight>
                  <a:srgbClr val="FFFFFF"/>
                </a:highlight>
                <a:latin typeface="Arial"/>
                <a:ea typeface="Arial"/>
                <a:cs typeface="Arial"/>
                <a:sym typeface="Arial"/>
              </a:rPr>
              <a:t>code because profiling should be disabled as a default. It is also important for young people to take social media breaks, when they need to, so sending these notifications in this way may not be beneficial </a:t>
            </a:r>
            <a:r>
              <a:rPr lang="en-GB" sz="1600">
                <a:highlight>
                  <a:srgbClr val="FFFFFF"/>
                </a:highlight>
                <a:latin typeface="Arial"/>
                <a:ea typeface="Arial"/>
                <a:cs typeface="Arial"/>
                <a:sym typeface="Arial"/>
              </a:rPr>
              <a:t>to Kayla’s </a:t>
            </a:r>
            <a:r>
              <a:rPr lang="en-GB" sz="1600" dirty="0">
                <a:highlight>
                  <a:srgbClr val="FFFFFF"/>
                </a:highlight>
                <a:latin typeface="Arial"/>
                <a:ea typeface="Arial"/>
                <a:cs typeface="Arial"/>
                <a:sym typeface="Arial"/>
              </a:rPr>
              <a:t>health and wellbeing.</a:t>
            </a:r>
            <a:endParaRPr dirty="0"/>
          </a:p>
          <a:p>
            <a:pPr marL="457200" lvl="0" indent="-298450" algn="l" rtl="0">
              <a:lnSpc>
                <a:spcPct val="115000"/>
              </a:lnSpc>
              <a:spcBef>
                <a:spcPts val="0"/>
              </a:spcBef>
              <a:spcAft>
                <a:spcPts val="0"/>
              </a:spcAft>
              <a:buClr>
                <a:srgbClr val="4A86E8"/>
              </a:buClr>
              <a:buSzPts val="1100"/>
              <a:buFont typeface="Arial"/>
              <a:buAutoNum type="arabicPeriod"/>
            </a:pPr>
            <a:r>
              <a:rPr lang="en-GB" sz="1600" dirty="0">
                <a:solidFill>
                  <a:srgbClr val="4A86E8"/>
                </a:solidFill>
                <a:highlight>
                  <a:srgbClr val="FFFFFF"/>
                </a:highlight>
                <a:latin typeface="Arial"/>
                <a:ea typeface="Arial"/>
                <a:cs typeface="Arial"/>
                <a:sym typeface="Arial"/>
              </a:rPr>
              <a:t>What would you advise Kayla to do in this situation? </a:t>
            </a:r>
            <a:r>
              <a:rPr lang="en-GB" sz="1600" dirty="0">
                <a:highlight>
                  <a:srgbClr val="FFFFFF"/>
                </a:highlight>
                <a:latin typeface="Arial"/>
                <a:ea typeface="Arial"/>
                <a:cs typeface="Arial"/>
                <a:sym typeface="Arial"/>
              </a:rPr>
              <a:t>Kayla should talk to a parent or carer once she realises that the app she is using is not compliant with </a:t>
            </a:r>
            <a:r>
              <a:rPr lang="en-GB" sz="1600">
                <a:highlight>
                  <a:srgbClr val="FFFFFF"/>
                </a:highlight>
                <a:latin typeface="Arial"/>
                <a:ea typeface="Arial"/>
                <a:cs typeface="Arial"/>
                <a:sym typeface="Arial"/>
              </a:rPr>
              <a:t>the Children’s </a:t>
            </a:r>
            <a:r>
              <a:rPr lang="en-GB" sz="1600" dirty="0">
                <a:highlight>
                  <a:srgbClr val="FFFFFF"/>
                </a:highlight>
                <a:latin typeface="Arial"/>
                <a:ea typeface="Arial"/>
                <a:cs typeface="Arial"/>
                <a:sym typeface="Arial"/>
              </a:rPr>
              <a:t>code. They can choose to contact the app company and report it. If they are not happy with how the matter is resolved they can contact the ICO directly: </a:t>
            </a:r>
            <a:r>
              <a:rPr lang="en-GB" sz="1600" dirty="0">
                <a:highlight>
                  <a:srgbClr val="FFFFFF"/>
                </a:highlight>
              </a:rPr>
              <a:t>https://ico.org.uk/make-a-complaint/</a:t>
            </a:r>
            <a:endParaRPr dirty="0"/>
          </a:p>
          <a:p>
            <a:pPr marL="0" lvl="0" indent="0" algn="l" rtl="0">
              <a:lnSpc>
                <a:spcPct val="115000"/>
              </a:lnSpc>
              <a:spcBef>
                <a:spcPts val="0"/>
              </a:spcBef>
              <a:spcAft>
                <a:spcPts val="0"/>
              </a:spcAft>
              <a:buClr>
                <a:schemeClr val="dk1"/>
              </a:buClr>
              <a:buSzPts val="1400"/>
              <a:buFont typeface="Calibri"/>
              <a:buNone/>
            </a:pPr>
            <a:endParaRPr sz="1600" dirty="0">
              <a:highlight>
                <a:srgbClr val="FFFFFF"/>
              </a:highlight>
              <a:latin typeface="Arial"/>
              <a:ea typeface="Arial"/>
              <a:cs typeface="Arial"/>
              <a:sym typeface="Arial"/>
            </a:endParaRPr>
          </a:p>
        </p:txBody>
      </p:sp>
      <p:sp>
        <p:nvSpPr>
          <p:cNvPr id="626" name="Google Shape;62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27: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8" name="Google Shape;668;p27:notes"/>
          <p:cNvSpPr txBox="1">
            <a:spLocks noGrp="1"/>
          </p:cNvSpPr>
          <p:nvPr>
            <p:ph type="body" idx="1"/>
          </p:nvPr>
        </p:nvSpPr>
        <p:spPr>
          <a:xfrm>
            <a:off x="685800" y="4787126"/>
            <a:ext cx="5486400" cy="391674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ts val="1400"/>
              <a:buFont typeface="Calibri"/>
              <a:buNone/>
            </a:pPr>
            <a:r>
              <a:rPr lang="en-GB" b="1" dirty="0" err="1"/>
              <a:t>Blwch</a:t>
            </a:r>
            <a:r>
              <a:rPr lang="en-GB" b="1" dirty="0"/>
              <a:t> </a:t>
            </a:r>
            <a:r>
              <a:rPr lang="en-GB" b="1" dirty="0" err="1"/>
              <a:t>cwestiynau</a:t>
            </a:r>
            <a:r>
              <a:rPr lang="en-GB" b="1" dirty="0"/>
              <a:t> (1 </a:t>
            </a:r>
            <a:r>
              <a:rPr lang="en-GB" b="1" dirty="0" err="1"/>
              <a:t>funud</a:t>
            </a:r>
            <a:r>
              <a:rPr lang="en-GB" b="1" dirty="0"/>
              <a:t>)
</a:t>
            </a:r>
            <a:endParaRPr dirty="0">
              <a:highlight>
                <a:srgbClr val="FFFFFF"/>
              </a:highlight>
            </a:endParaRPr>
          </a:p>
          <a:p>
            <a:pPr marL="0" lvl="0" indent="0" algn="l" rtl="0">
              <a:lnSpc>
                <a:spcPct val="107000"/>
              </a:lnSpc>
              <a:spcBef>
                <a:spcPts val="0"/>
              </a:spcBef>
              <a:spcAft>
                <a:spcPts val="0"/>
              </a:spcAft>
              <a:buClr>
                <a:schemeClr val="dk1"/>
              </a:buClr>
              <a:buSzPts val="1400"/>
              <a:buFont typeface="Calibri"/>
              <a:buNone/>
            </a:pPr>
            <a:r>
              <a:rPr lang="en-GB" dirty="0"/>
              <a:t>I </a:t>
            </a:r>
            <a:r>
              <a:rPr lang="en-GB" dirty="0" err="1"/>
              <a:t>orffen</a:t>
            </a:r>
            <a:r>
              <a:rPr lang="en-GB" dirty="0"/>
              <a:t> y </a:t>
            </a:r>
            <a:r>
              <a:rPr lang="en-GB" dirty="0" err="1"/>
              <a:t>wers</a:t>
            </a:r>
            <a:r>
              <a:rPr lang="en-GB" dirty="0"/>
              <a:t>, </a:t>
            </a:r>
            <a:r>
              <a:rPr lang="en-GB" err="1"/>
              <a:t>gofynnwch</a:t>
            </a:r>
            <a:r>
              <a:rPr lang="en-GB"/>
              <a:t> i'r </a:t>
            </a:r>
            <a:r>
              <a:rPr lang="en-GB" dirty="0" err="1"/>
              <a:t>myfyrwyr</a:t>
            </a:r>
            <a:r>
              <a:rPr lang="en-GB" dirty="0"/>
              <a:t> </a:t>
            </a:r>
            <a:r>
              <a:rPr lang="en-GB" dirty="0" err="1"/>
              <a:t>ysgrifennu</a:t>
            </a:r>
            <a:r>
              <a:rPr lang="en-GB" dirty="0"/>
              <a:t> un </a:t>
            </a:r>
            <a:r>
              <a:rPr lang="en-GB" dirty="0" err="1"/>
              <a:t>cwestiwn</a:t>
            </a:r>
            <a:r>
              <a:rPr lang="en-GB" dirty="0"/>
              <a:t> y </a:t>
            </a:r>
            <a:r>
              <a:rPr lang="en-GB" dirty="0" err="1"/>
              <a:t>maen</a:t>
            </a:r>
            <a:r>
              <a:rPr lang="en-GB" dirty="0"/>
              <a:t> </a:t>
            </a:r>
            <a:r>
              <a:rPr lang="en-GB" err="1"/>
              <a:t>nhw</a:t>
            </a:r>
            <a:r>
              <a:rPr lang="en-GB"/>
              <a:t> wedi'i </a:t>
            </a:r>
            <a:r>
              <a:rPr lang="en-GB" dirty="0" err="1"/>
              <a:t>ddysgu</a:t>
            </a:r>
            <a:r>
              <a:rPr lang="en-GB" dirty="0"/>
              <a:t> am y </a:t>
            </a:r>
            <a:r>
              <a:rPr lang="en-GB" dirty="0" err="1"/>
              <a:t>pwnc</a:t>
            </a:r>
            <a:r>
              <a:rPr lang="en-GB" dirty="0"/>
              <a:t>, neu </a:t>
            </a:r>
            <a:r>
              <a:rPr lang="en-GB" dirty="0" err="1"/>
              <a:t>fe</a:t>
            </a:r>
            <a:r>
              <a:rPr lang="en-GB" dirty="0"/>
              <a:t> </a:t>
            </a:r>
            <a:r>
              <a:rPr lang="en-GB" dirty="0" err="1"/>
              <a:t>allai</a:t>
            </a:r>
            <a:r>
              <a:rPr lang="en-GB" dirty="0"/>
              <a:t> </a:t>
            </a:r>
            <a:r>
              <a:rPr lang="en-GB" dirty="0" err="1"/>
              <a:t>fod</a:t>
            </a:r>
            <a:r>
              <a:rPr lang="en-GB" dirty="0"/>
              <a:t> </a:t>
            </a:r>
            <a:r>
              <a:rPr lang="en-GB" dirty="0" err="1"/>
              <a:t>yn</a:t>
            </a:r>
            <a:r>
              <a:rPr lang="en-GB" dirty="0"/>
              <a:t> </a:t>
            </a:r>
            <a:r>
              <a:rPr lang="en-GB" dirty="0" err="1"/>
              <a:t>rhywbeth</a:t>
            </a:r>
            <a:r>
              <a:rPr lang="en-GB" dirty="0"/>
              <a:t> yr hoffen </a:t>
            </a:r>
            <a:r>
              <a:rPr lang="en-GB" dirty="0" err="1"/>
              <a:t>nhw</a:t>
            </a:r>
            <a:r>
              <a:rPr lang="en-GB" dirty="0"/>
              <a:t> </a:t>
            </a:r>
            <a:r>
              <a:rPr lang="en-GB" dirty="0" err="1"/>
              <a:t>gael</a:t>
            </a:r>
            <a:r>
              <a:rPr lang="en-GB" dirty="0"/>
              <a:t> </a:t>
            </a:r>
            <a:r>
              <a:rPr lang="en-GB" dirty="0" err="1"/>
              <a:t>mwy</a:t>
            </a:r>
            <a:r>
              <a:rPr lang="en-GB" dirty="0"/>
              <a:t> o </a:t>
            </a:r>
            <a:r>
              <a:rPr lang="en-GB" dirty="0" err="1"/>
              <a:t>wybodaeth</a:t>
            </a:r>
            <a:r>
              <a:rPr lang="en-GB" dirty="0"/>
              <a:t> </a:t>
            </a:r>
            <a:r>
              <a:rPr lang="en-GB" dirty="0" err="1"/>
              <a:t>amdano</a:t>
            </a:r>
            <a:r>
              <a:rPr lang="en-GB" dirty="0"/>
              <a:t>.</a:t>
            </a:r>
            <a:r>
              <a:rPr lang="en-GB" dirty="0">
                <a:highlight>
                  <a:srgbClr val="FFFFFF"/>
                </a:highlight>
              </a:rPr>
              <a:t> </a:t>
            </a:r>
            <a:endParaRPr dirty="0"/>
          </a:p>
          <a:p>
            <a:pPr marL="0" lvl="0" indent="0" algn="l" rtl="0">
              <a:lnSpc>
                <a:spcPct val="107000"/>
              </a:lnSpc>
              <a:spcBef>
                <a:spcPts val="0"/>
              </a:spcBef>
              <a:spcAft>
                <a:spcPts val="0"/>
              </a:spcAft>
              <a:buClr>
                <a:schemeClr val="dk1"/>
              </a:buClr>
              <a:buSzPts val="1400"/>
              <a:buFont typeface="Calibri"/>
              <a:buNone/>
            </a:pPr>
            <a:endParaRPr dirty="0">
              <a:highlight>
                <a:srgbClr val="FFFFFF"/>
              </a:highlight>
            </a:endParaRPr>
          </a:p>
          <a:p>
            <a:pPr marL="0" lvl="0" indent="0" algn="l" rtl="0">
              <a:lnSpc>
                <a:spcPct val="107000"/>
              </a:lnSpc>
              <a:spcBef>
                <a:spcPts val="0"/>
              </a:spcBef>
              <a:spcAft>
                <a:spcPts val="0"/>
              </a:spcAft>
              <a:buClr>
                <a:schemeClr val="dk1"/>
              </a:buClr>
              <a:buSzPts val="1400"/>
              <a:buFont typeface="Calibri"/>
              <a:buNone/>
            </a:pPr>
            <a:r>
              <a:rPr lang="cy-GB" b="0" dirty="0"/>
              <a:t>Gall y cwestiynau fod yn ddienw a chael eu rhoi mewn blwch sydd o flaen y dosbarth. </a:t>
            </a:r>
            <a:r>
              <a:rPr lang="cy-GB" b="0"/>
              <a:t>Ewch i'r afael â’r </a:t>
            </a:r>
            <a:r>
              <a:rPr lang="cy-GB" b="0" dirty="0"/>
              <a:t>cwestiynau mewn gwers ddilynol. 
</a:t>
            </a:r>
          </a:p>
          <a:p>
            <a:pPr marL="0" lvl="0" indent="0" algn="l" rtl="0">
              <a:lnSpc>
                <a:spcPct val="107000"/>
              </a:lnSpc>
              <a:spcBef>
                <a:spcPts val="0"/>
              </a:spcBef>
              <a:spcAft>
                <a:spcPts val="0"/>
              </a:spcAft>
              <a:buClr>
                <a:schemeClr val="dk1"/>
              </a:buClr>
              <a:buSzPts val="1400"/>
              <a:buFont typeface="Calibri"/>
              <a:buNone/>
            </a:pPr>
            <a:r>
              <a:rPr lang="cy-GB" b="1" dirty="0"/>
              <a:t>Asesiad</a:t>
            </a:r>
            <a:r>
              <a:rPr lang="cy-GB" b="0" dirty="0"/>
              <a:t> </a:t>
            </a:r>
            <a:r>
              <a:rPr lang="cy-GB" b="1" dirty="0"/>
              <a:t>diweddglo</a:t>
            </a:r>
            <a:endParaRPr dirty="0"/>
          </a:p>
          <a:p>
            <a:pPr marL="0" lvl="0" indent="0" algn="l" rtl="0">
              <a:lnSpc>
                <a:spcPct val="107000"/>
              </a:lnSpc>
              <a:spcBef>
                <a:spcPts val="0"/>
              </a:spcBef>
              <a:spcAft>
                <a:spcPts val="0"/>
              </a:spcAft>
              <a:buClr>
                <a:schemeClr val="dk1"/>
              </a:buClr>
              <a:buSzPts val="1400"/>
              <a:buFont typeface="Arial"/>
              <a:buNone/>
            </a:pPr>
            <a:endParaRPr b="1" dirty="0">
              <a:highlight>
                <a:srgbClr val="FFFFFF"/>
              </a:highlight>
            </a:endParaRPr>
          </a:p>
          <a:p>
            <a:pPr marL="0" lvl="0" indent="0" algn="l" rtl="0">
              <a:lnSpc>
                <a:spcPct val="107000"/>
              </a:lnSpc>
              <a:spcBef>
                <a:spcPts val="0"/>
              </a:spcBef>
              <a:spcAft>
                <a:spcPts val="0"/>
              </a:spcAft>
              <a:buClr>
                <a:schemeClr val="dk1"/>
              </a:buClr>
              <a:buSzPts val="1400"/>
              <a:buFont typeface="Arial"/>
              <a:buNone/>
            </a:pPr>
            <a:r>
              <a:rPr lang="en-GB" dirty="0" err="1"/>
              <a:t>Ewch</a:t>
            </a:r>
            <a:r>
              <a:rPr lang="en-GB" dirty="0"/>
              <a:t> </a:t>
            </a:r>
            <a:r>
              <a:rPr lang="en-GB" dirty="0" err="1"/>
              <a:t>yn</a:t>
            </a:r>
            <a:r>
              <a:rPr lang="en-GB" dirty="0"/>
              <a:t> </a:t>
            </a:r>
            <a:r>
              <a:rPr lang="en-GB" dirty="0" err="1"/>
              <a:t>ôl</a:t>
            </a:r>
            <a:r>
              <a:rPr lang="en-GB" dirty="0"/>
              <a:t> at yr </a:t>
            </a:r>
            <a:r>
              <a:rPr lang="en-GB" dirty="0" err="1"/>
              <a:t>asesiad</a:t>
            </a:r>
            <a:r>
              <a:rPr lang="en-GB" dirty="0"/>
              <a:t> </a:t>
            </a:r>
            <a:r>
              <a:rPr lang="en-GB" dirty="0" err="1"/>
              <a:t>sylfaenol</a:t>
            </a:r>
            <a:r>
              <a:rPr lang="en-GB" dirty="0"/>
              <a:t> a </a:t>
            </a:r>
            <a:r>
              <a:rPr lang="en-GB" err="1"/>
              <a:t>gofynnwch</a:t>
            </a:r>
            <a:r>
              <a:rPr lang="en-GB"/>
              <a:t> i'r </a:t>
            </a:r>
            <a:r>
              <a:rPr lang="en-GB" dirty="0" err="1"/>
              <a:t>myfyrwyr</a:t>
            </a:r>
            <a:r>
              <a:rPr lang="en-GB" dirty="0"/>
              <a:t> </a:t>
            </a:r>
            <a:r>
              <a:rPr lang="en-GB" dirty="0" err="1"/>
              <a:t>wneud</a:t>
            </a:r>
            <a:r>
              <a:rPr lang="en-GB" dirty="0"/>
              <a:t> </a:t>
            </a:r>
            <a:r>
              <a:rPr lang="en-GB" dirty="0" err="1"/>
              <a:t>unrhyw</a:t>
            </a:r>
            <a:r>
              <a:rPr lang="en-GB" dirty="0"/>
              <a:t> </a:t>
            </a:r>
            <a:r>
              <a:rPr lang="en-GB" dirty="0" err="1"/>
              <a:t>newidiadau</a:t>
            </a:r>
            <a:r>
              <a:rPr lang="en-GB" dirty="0"/>
              <a:t> neu </a:t>
            </a:r>
            <a:r>
              <a:rPr lang="en-GB" err="1"/>
              <a:t>ychwanegiadau</a:t>
            </a:r>
            <a:r>
              <a:rPr lang="en-GB"/>
              <a:t> i'r </a:t>
            </a:r>
            <a:r>
              <a:rPr lang="en-GB" dirty="0"/>
              <a:t>map </a:t>
            </a:r>
            <a:r>
              <a:rPr lang="en-GB" dirty="0" err="1"/>
              <a:t>meddwl</a:t>
            </a:r>
            <a:r>
              <a:rPr lang="en-GB" dirty="0"/>
              <a:t> </a:t>
            </a:r>
            <a:r>
              <a:rPr lang="en-GB" dirty="0" err="1"/>
              <a:t>mewn</a:t>
            </a:r>
            <a:r>
              <a:rPr lang="en-GB" dirty="0"/>
              <a:t> pen </a:t>
            </a:r>
            <a:r>
              <a:rPr lang="en-GB" dirty="0" err="1"/>
              <a:t>lliw</a:t>
            </a:r>
            <a:r>
              <a:rPr lang="en-GB" dirty="0"/>
              <a:t> </a:t>
            </a:r>
            <a:r>
              <a:rPr lang="en-GB" dirty="0" err="1"/>
              <a:t>gwahanol</a:t>
            </a:r>
            <a:r>
              <a:rPr lang="en-GB" dirty="0"/>
              <a:t> </a:t>
            </a:r>
            <a:r>
              <a:rPr lang="en-GB" dirty="0" err="1"/>
              <a:t>i</a:t>
            </a:r>
            <a:r>
              <a:rPr lang="en-GB" dirty="0"/>
              <a:t> </a:t>
            </a:r>
            <a:r>
              <a:rPr lang="en-GB" dirty="0" err="1"/>
              <a:t>ddangos</a:t>
            </a:r>
            <a:r>
              <a:rPr lang="en-GB" dirty="0"/>
              <a:t> yr </a:t>
            </a:r>
            <a:r>
              <a:rPr lang="en-GB" dirty="0" err="1"/>
              <a:t>hyn</a:t>
            </a:r>
            <a:r>
              <a:rPr lang="en-GB" dirty="0"/>
              <a:t> </a:t>
            </a:r>
            <a:r>
              <a:rPr lang="en-GB" dirty="0" err="1"/>
              <a:t>maen</a:t>
            </a:r>
            <a:r>
              <a:rPr lang="en-GB" dirty="0"/>
              <a:t> </a:t>
            </a:r>
            <a:r>
              <a:rPr lang="en-GB" err="1"/>
              <a:t>nhw</a:t>
            </a:r>
            <a:r>
              <a:rPr lang="en-GB"/>
              <a:t> wedi'i </a:t>
            </a:r>
            <a:r>
              <a:rPr lang="en-GB" dirty="0" err="1"/>
              <a:t>ddysgu</a:t>
            </a:r>
            <a:r>
              <a:rPr lang="en-GB" dirty="0"/>
              <a:t>. 
</a:t>
            </a:r>
            <a:endParaRPr dirty="0"/>
          </a:p>
        </p:txBody>
      </p:sp>
      <p:sp>
        <p:nvSpPr>
          <p:cNvPr id="669" name="Google Shape;669;p27:notes"/>
          <p:cNvSpPr txBox="1">
            <a:spLocks noGrp="1"/>
          </p:cNvSpPr>
          <p:nvPr>
            <p:ph type="sldNum" idx="12"/>
          </p:nvPr>
        </p:nvSpPr>
        <p:spPr>
          <a:xfrm>
            <a:off x="3884613" y="9448185"/>
            <a:ext cx="2971800" cy="499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28: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4" name="Google Shape;684;p28:notes"/>
          <p:cNvSpPr txBox="1">
            <a:spLocks noGrp="1"/>
          </p:cNvSpPr>
          <p:nvPr>
            <p:ph type="body" idx="1"/>
          </p:nvPr>
        </p:nvSpPr>
        <p:spPr>
          <a:xfrm>
            <a:off x="685800" y="4787126"/>
            <a:ext cx="5486400" cy="391674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ts val="1400"/>
              <a:buFont typeface="Calibri"/>
              <a:buNone/>
            </a:pPr>
            <a:r>
              <a:rPr lang="en-GB" b="1" dirty="0"/>
              <a:t>Gall y </a:t>
            </a:r>
            <a:r>
              <a:rPr lang="en-GB" b="1" dirty="0" err="1"/>
              <a:t>myfyrwyr</a:t>
            </a:r>
            <a:r>
              <a:rPr lang="en-GB" b="1" dirty="0"/>
              <a:t> </a:t>
            </a:r>
            <a:r>
              <a:rPr lang="en-GB" b="1" err="1"/>
              <a:t>fynd</a:t>
            </a:r>
            <a:r>
              <a:rPr lang="en-GB" b="1"/>
              <a:t> i’r </a:t>
            </a:r>
            <a:r>
              <a:rPr lang="en-GB" b="1" dirty="0" err="1"/>
              <a:t>gwefannau</a:t>
            </a:r>
            <a:r>
              <a:rPr lang="en-GB" b="1" dirty="0"/>
              <a:t> a </a:t>
            </a:r>
            <a:r>
              <a:rPr lang="en-GB" b="1" dirty="0" err="1"/>
              <a:t>ganlyn</a:t>
            </a:r>
            <a:r>
              <a:rPr lang="en-GB" b="1" dirty="0"/>
              <a:t> </a:t>
            </a:r>
            <a:r>
              <a:rPr lang="en-GB" b="1" dirty="0" err="1"/>
              <a:t>i</a:t>
            </a:r>
            <a:r>
              <a:rPr lang="en-GB" b="1" dirty="0"/>
              <a:t> </a:t>
            </a:r>
            <a:r>
              <a:rPr lang="en-GB" b="1" dirty="0" err="1"/>
              <a:t>gael</a:t>
            </a:r>
            <a:r>
              <a:rPr lang="en-GB" b="1" dirty="0"/>
              <a:t> </a:t>
            </a:r>
            <a:r>
              <a:rPr lang="en-GB" b="1" dirty="0" err="1"/>
              <a:t>rhagor</a:t>
            </a:r>
            <a:r>
              <a:rPr lang="en-GB" b="1" dirty="0"/>
              <a:t> o </a:t>
            </a:r>
            <a:r>
              <a:rPr lang="en-GB" b="1" dirty="0" err="1"/>
              <a:t>gymorth</a:t>
            </a:r>
            <a:r>
              <a:rPr lang="en-GB" b="1" dirty="0"/>
              <a:t> am y </a:t>
            </a:r>
            <a:r>
              <a:rPr lang="en-GB" b="1" dirty="0" err="1"/>
              <a:t>pynciau</a:t>
            </a:r>
            <a:r>
              <a:rPr lang="en-GB" b="1" dirty="0"/>
              <a:t> dan </a:t>
            </a:r>
            <a:r>
              <a:rPr lang="en-GB" b="1" dirty="0" err="1"/>
              <a:t>sylw</a:t>
            </a:r>
            <a:r>
              <a:rPr lang="en-GB" b="1" dirty="0">
                <a:highlight>
                  <a:srgbClr val="FFFFFF"/>
                </a:highlight>
              </a:rPr>
              <a:t>:</a:t>
            </a:r>
            <a:endParaRPr dirty="0"/>
          </a:p>
          <a:p>
            <a:pPr marL="0" lvl="0" indent="0" algn="l" rtl="0">
              <a:lnSpc>
                <a:spcPct val="107000"/>
              </a:lnSpc>
              <a:spcBef>
                <a:spcPts val="0"/>
              </a:spcBef>
              <a:spcAft>
                <a:spcPts val="0"/>
              </a:spcAft>
              <a:buClr>
                <a:schemeClr val="dk1"/>
              </a:buClr>
              <a:buSzPts val="1400"/>
              <a:buFont typeface="Calibri"/>
              <a:buNone/>
            </a:pPr>
            <a:endParaRPr b="1" dirty="0">
              <a:highlight>
                <a:srgbClr val="FFFFFF"/>
              </a:highlight>
            </a:endParaRPr>
          </a:p>
          <a:p>
            <a:pPr marL="457200" lvl="0" indent="-304800" algn="l" rtl="0">
              <a:lnSpc>
                <a:spcPct val="107000"/>
              </a:lnSpc>
              <a:spcBef>
                <a:spcPts val="0"/>
              </a:spcBef>
              <a:spcAft>
                <a:spcPts val="0"/>
              </a:spcAft>
              <a:buClr>
                <a:schemeClr val="hlink"/>
              </a:buClr>
              <a:buSzPts val="1200"/>
              <a:buFont typeface="Calibri"/>
              <a:buChar char="-"/>
            </a:pPr>
            <a:r>
              <a:rPr lang="en-GB" u="sng" dirty="0">
                <a:solidFill>
                  <a:schemeClr val="hlink"/>
                </a:solidFill>
                <a:highlight>
                  <a:srgbClr val="FFFFFF"/>
                </a:highlight>
                <a:hlinkClick r:id="rId3"/>
              </a:rPr>
              <a:t>https://ico.org.uk/</a:t>
            </a:r>
            <a:r>
              <a:rPr lang="en-GB" dirty="0">
                <a:highlight>
                  <a:srgbClr val="FFFFFF"/>
                </a:highlight>
              </a:rPr>
              <a:t> </a:t>
            </a:r>
            <a:r>
              <a:rPr lang="en-GB" dirty="0" err="1"/>
              <a:t>i</a:t>
            </a:r>
            <a:r>
              <a:rPr lang="en-GB" dirty="0"/>
              <a:t> </a:t>
            </a:r>
            <a:r>
              <a:rPr lang="en-GB" dirty="0" err="1"/>
              <a:t>gael</a:t>
            </a:r>
            <a:r>
              <a:rPr lang="en-GB" dirty="0"/>
              <a:t> </a:t>
            </a:r>
            <a:r>
              <a:rPr lang="en-GB" dirty="0" err="1"/>
              <a:t>rhagor</a:t>
            </a:r>
            <a:r>
              <a:rPr lang="en-GB" dirty="0"/>
              <a:t> o </a:t>
            </a:r>
            <a:r>
              <a:rPr lang="en-GB" dirty="0" err="1"/>
              <a:t>wybodaeth</a:t>
            </a:r>
            <a:r>
              <a:rPr lang="en-GB" dirty="0"/>
              <a:t> am y Cod Plant ac </a:t>
            </a:r>
            <a:r>
              <a:rPr lang="en-GB" dirty="0" err="1"/>
              <a:t>i</a:t>
            </a:r>
            <a:r>
              <a:rPr lang="en-GB" dirty="0"/>
              <a:t> </a:t>
            </a:r>
            <a:r>
              <a:rPr lang="en-GB" dirty="0" err="1"/>
              <a:t>wneud</a:t>
            </a:r>
            <a:r>
              <a:rPr lang="en-GB" dirty="0"/>
              <a:t> </a:t>
            </a:r>
            <a:r>
              <a:rPr lang="en-GB" dirty="0" err="1"/>
              <a:t>cwyn</a:t>
            </a:r>
            <a:r>
              <a:rPr lang="en-GB" dirty="0"/>
              <a:t> </a:t>
            </a:r>
            <a:endParaRPr dirty="0"/>
          </a:p>
          <a:p>
            <a:pPr marL="457200" lvl="0" indent="-304800" algn="l" rtl="0">
              <a:lnSpc>
                <a:spcPct val="107000"/>
              </a:lnSpc>
              <a:spcBef>
                <a:spcPts val="800"/>
              </a:spcBef>
              <a:spcAft>
                <a:spcPts val="0"/>
              </a:spcAft>
              <a:buClr>
                <a:schemeClr val="hlink"/>
              </a:buClr>
              <a:buSzPts val="1200"/>
              <a:buFont typeface="Calibri"/>
              <a:buChar char="-"/>
            </a:pPr>
            <a:r>
              <a:rPr lang="en-GB" u="sng" dirty="0">
                <a:solidFill>
                  <a:schemeClr val="hlink"/>
                </a:solidFill>
                <a:highlight>
                  <a:srgbClr val="FFFFFF"/>
                </a:highlight>
                <a:hlinkClick r:id="rId4"/>
              </a:rPr>
              <a:t>https://www.thinkuknow.co.uk/</a:t>
            </a:r>
            <a:r>
              <a:rPr lang="en-GB" dirty="0">
                <a:highlight>
                  <a:srgbClr val="FFFFFF"/>
                </a:highlight>
              </a:rPr>
              <a:t> </a:t>
            </a:r>
            <a:r>
              <a:rPr lang="nn-NO" dirty="0"/>
              <a:t>i gael gwybodaeth </a:t>
            </a:r>
            <a:r>
              <a:rPr lang="nn-NO"/>
              <a:t>am gadw'n </a:t>
            </a:r>
            <a:r>
              <a:rPr lang="nn-NO" dirty="0"/>
              <a:t>ddiogel ar-lein</a:t>
            </a:r>
            <a:endParaRPr dirty="0"/>
          </a:p>
          <a:p>
            <a:pPr marL="0" lvl="0" indent="0" algn="l" rtl="0">
              <a:lnSpc>
                <a:spcPct val="107000"/>
              </a:lnSpc>
              <a:spcBef>
                <a:spcPts val="0"/>
              </a:spcBef>
              <a:spcAft>
                <a:spcPts val="0"/>
              </a:spcAft>
              <a:buClr>
                <a:schemeClr val="dk1"/>
              </a:buClr>
              <a:buSzPts val="1600"/>
              <a:buFont typeface="Calibri"/>
              <a:buNone/>
            </a:pPr>
            <a:endParaRPr dirty="0">
              <a:highlight>
                <a:srgbClr val="FFFFFF"/>
              </a:highlight>
            </a:endParaRPr>
          </a:p>
        </p:txBody>
      </p:sp>
      <p:sp>
        <p:nvSpPr>
          <p:cNvPr id="685" name="Google Shape;685;p28:notes"/>
          <p:cNvSpPr txBox="1">
            <a:spLocks noGrp="1"/>
          </p:cNvSpPr>
          <p:nvPr>
            <p:ph type="sldNum" idx="12"/>
          </p:nvPr>
        </p:nvSpPr>
        <p:spPr>
          <a:xfrm>
            <a:off x="3884613" y="9448185"/>
            <a:ext cx="2971800" cy="499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29: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8" name="Google Shape;698;p29:notes"/>
          <p:cNvSpPr txBox="1">
            <a:spLocks noGrp="1"/>
          </p:cNvSpPr>
          <p:nvPr>
            <p:ph type="body" idx="1"/>
          </p:nvPr>
        </p:nvSpPr>
        <p:spPr>
          <a:xfrm>
            <a:off x="685800" y="4787126"/>
            <a:ext cx="5486400" cy="391674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ts val="1400"/>
              <a:buFont typeface="Arial"/>
              <a:buNone/>
            </a:pPr>
            <a:r>
              <a:rPr lang="es-ES" b="1"/>
              <a:t>Rhoi’r </a:t>
            </a:r>
            <a:r>
              <a:rPr lang="es-ES" b="1" dirty="0" err="1"/>
              <a:t>gair</a:t>
            </a:r>
            <a:r>
              <a:rPr lang="es-ES" b="1" dirty="0"/>
              <a:t> ar led (10 – 15 </a:t>
            </a:r>
            <a:r>
              <a:rPr lang="es-ES" b="1" dirty="0" err="1"/>
              <a:t>munud</a:t>
            </a:r>
            <a:r>
              <a:rPr lang="es-ES" b="1" dirty="0"/>
              <a:t>)
</a:t>
            </a:r>
            <a:endParaRPr dirty="0">
              <a:highlight>
                <a:srgbClr val="FFFFFF"/>
              </a:highlight>
            </a:endParaRPr>
          </a:p>
          <a:p>
            <a:pPr marL="0" lvl="0" indent="0" algn="l" rtl="0">
              <a:lnSpc>
                <a:spcPct val="107000"/>
              </a:lnSpc>
              <a:spcBef>
                <a:spcPts val="0"/>
              </a:spcBef>
              <a:spcAft>
                <a:spcPts val="0"/>
              </a:spcAft>
              <a:buClr>
                <a:schemeClr val="dk1"/>
              </a:buClr>
              <a:buSzPts val="1400"/>
              <a:buFont typeface="Calibri"/>
              <a:buNone/>
            </a:pPr>
            <a:r>
              <a:rPr lang="en-GB" dirty="0" err="1"/>
              <a:t>Os</a:t>
            </a:r>
            <a:r>
              <a:rPr lang="en-GB" dirty="0"/>
              <a:t> </a:t>
            </a:r>
            <a:r>
              <a:rPr lang="en-GB" dirty="0" err="1"/>
              <a:t>bydd</a:t>
            </a:r>
            <a:r>
              <a:rPr lang="en-GB" dirty="0"/>
              <a:t> </a:t>
            </a:r>
            <a:r>
              <a:rPr lang="en-GB" dirty="0" err="1"/>
              <a:t>amser</a:t>
            </a:r>
            <a:r>
              <a:rPr lang="en-GB" dirty="0"/>
              <a:t> </a:t>
            </a:r>
            <a:r>
              <a:rPr lang="en-GB" dirty="0" err="1"/>
              <a:t>yn</a:t>
            </a:r>
            <a:r>
              <a:rPr lang="en-GB" dirty="0"/>
              <a:t> </a:t>
            </a:r>
            <a:r>
              <a:rPr lang="en-GB" dirty="0" err="1"/>
              <a:t>caniatáu</a:t>
            </a:r>
            <a:r>
              <a:rPr lang="en-GB" dirty="0"/>
              <a:t>, gall y </a:t>
            </a:r>
            <a:r>
              <a:rPr lang="en-GB" dirty="0" err="1"/>
              <a:t>myfyrwyr</a:t>
            </a:r>
            <a:r>
              <a:rPr lang="en-GB" dirty="0"/>
              <a:t> </a:t>
            </a:r>
            <a:r>
              <a:rPr lang="en-GB" err="1"/>
              <a:t>ymgymryd</a:t>
            </a:r>
            <a:r>
              <a:rPr lang="en-GB"/>
              <a:t> â'r </a:t>
            </a:r>
            <a:r>
              <a:rPr lang="en-GB" dirty="0"/>
              <a:t>her </a:t>
            </a:r>
            <a:r>
              <a:rPr lang="en-GB" dirty="0" err="1"/>
              <a:t>ychwanegol</a:t>
            </a:r>
            <a:r>
              <a:rPr lang="en-GB" dirty="0"/>
              <a:t> hon</a:t>
            </a:r>
            <a:r>
              <a:rPr lang="en-GB"/>
              <a:t>. Mae'r </a:t>
            </a:r>
            <a:r>
              <a:rPr lang="en-GB" dirty="0" err="1"/>
              <a:t>gweithgaredd</a:t>
            </a:r>
            <a:r>
              <a:rPr lang="en-GB" dirty="0"/>
              <a:t> </a:t>
            </a:r>
            <a:r>
              <a:rPr lang="en-GB" dirty="0" err="1"/>
              <a:t>hwn</a:t>
            </a:r>
            <a:r>
              <a:rPr lang="en-GB" dirty="0"/>
              <a:t> </a:t>
            </a:r>
            <a:r>
              <a:rPr lang="en-GB" dirty="0" err="1"/>
              <a:t>yn</a:t>
            </a:r>
            <a:r>
              <a:rPr lang="en-GB" dirty="0"/>
              <a:t> </a:t>
            </a:r>
            <a:r>
              <a:rPr lang="en-GB" dirty="0" err="1"/>
              <a:t>annog</a:t>
            </a:r>
            <a:r>
              <a:rPr lang="en-GB" dirty="0"/>
              <a:t> y </a:t>
            </a:r>
            <a:r>
              <a:rPr lang="en-GB" dirty="0" err="1"/>
              <a:t>myfyrwyr</a:t>
            </a:r>
            <a:r>
              <a:rPr lang="en-GB" dirty="0"/>
              <a:t> </a:t>
            </a:r>
            <a:r>
              <a:rPr lang="en-GB" err="1"/>
              <a:t>i</a:t>
            </a:r>
            <a:r>
              <a:rPr lang="en-GB"/>
              <a:t> atgyfnerthu'r </a:t>
            </a:r>
            <a:r>
              <a:rPr lang="en-GB" dirty="0" err="1"/>
              <a:t>wybodaeth</a:t>
            </a:r>
            <a:r>
              <a:rPr lang="en-GB" dirty="0"/>
              <a:t> </a:t>
            </a:r>
            <a:r>
              <a:rPr lang="en-GB" dirty="0" err="1"/>
              <a:t>maen</a:t>
            </a:r>
            <a:r>
              <a:rPr lang="en-GB" dirty="0"/>
              <a:t> </a:t>
            </a:r>
            <a:r>
              <a:rPr lang="en-GB" err="1"/>
              <a:t>nhw</a:t>
            </a:r>
            <a:r>
              <a:rPr lang="en-GB"/>
              <a:t> wedi'i </a:t>
            </a:r>
            <a:r>
              <a:rPr lang="en-GB" dirty="0" err="1"/>
              <a:t>dysgu</a:t>
            </a:r>
            <a:r>
              <a:rPr lang="en-GB" dirty="0"/>
              <a:t> </a:t>
            </a:r>
            <a:r>
              <a:rPr lang="en-GB" dirty="0" err="1"/>
              <a:t>drwy</a:t>
            </a:r>
            <a:r>
              <a:rPr lang="en-GB" dirty="0"/>
              <a:t> </a:t>
            </a:r>
            <a:r>
              <a:rPr lang="en-GB" dirty="0" err="1"/>
              <a:t>ofyn</a:t>
            </a:r>
            <a:r>
              <a:rPr lang="en-GB" dirty="0"/>
              <a:t> </a:t>
            </a:r>
            <a:r>
              <a:rPr lang="en-GB" dirty="0" err="1"/>
              <a:t>iddyn</a:t>
            </a:r>
            <a:r>
              <a:rPr lang="en-GB" dirty="0"/>
              <a:t> </a:t>
            </a:r>
            <a:r>
              <a:rPr lang="en-GB" dirty="0" err="1"/>
              <a:t>nhw</a:t>
            </a:r>
            <a:r>
              <a:rPr lang="en-GB" dirty="0"/>
              <a:t> </a:t>
            </a:r>
            <a:r>
              <a:rPr lang="en-GB" dirty="0" err="1"/>
              <a:t>ei</a:t>
            </a:r>
            <a:r>
              <a:rPr lang="en-GB" dirty="0"/>
              <a:t> </a:t>
            </a:r>
            <a:r>
              <a:rPr lang="en-GB" dirty="0" err="1"/>
              <a:t>chyflwyno</a:t>
            </a:r>
            <a:r>
              <a:rPr lang="en-GB" dirty="0"/>
              <a:t> </a:t>
            </a:r>
            <a:r>
              <a:rPr lang="en-GB" dirty="0" err="1"/>
              <a:t>i</a:t>
            </a:r>
            <a:r>
              <a:rPr lang="en-GB" dirty="0"/>
              <a:t> </a:t>
            </a:r>
            <a:r>
              <a:rPr lang="en-GB" dirty="0" err="1"/>
              <a:t>eraill</a:t>
            </a:r>
            <a:r>
              <a:rPr lang="en-GB" dirty="0"/>
              <a:t> </a:t>
            </a:r>
            <a:r>
              <a:rPr lang="en-GB" dirty="0" err="1"/>
              <a:t>mewn</a:t>
            </a:r>
            <a:r>
              <a:rPr lang="en-GB" dirty="0"/>
              <a:t> </a:t>
            </a:r>
            <a:r>
              <a:rPr lang="en-GB" dirty="0" err="1"/>
              <a:t>ffordd</a:t>
            </a:r>
            <a:r>
              <a:rPr lang="en-GB" dirty="0"/>
              <a:t> </a:t>
            </a:r>
            <a:r>
              <a:rPr lang="en-GB" dirty="0" err="1"/>
              <a:t>glir</a:t>
            </a:r>
            <a:r>
              <a:rPr lang="en-GB" dirty="0"/>
              <a:t> a </a:t>
            </a:r>
            <a:r>
              <a:rPr lang="en-GB" dirty="0" err="1"/>
              <a:t>chryno</a:t>
            </a:r>
            <a:r>
              <a:rPr lang="en-GB" dirty="0"/>
              <a:t>. 
</a:t>
            </a:r>
            <a:endParaRPr dirty="0">
              <a:highlight>
                <a:srgbClr val="FFFFFF"/>
              </a:highlight>
            </a:endParaRPr>
          </a:p>
          <a:p>
            <a:pPr marL="0" lvl="0" indent="0" algn="l" rtl="0">
              <a:lnSpc>
                <a:spcPct val="107000"/>
              </a:lnSpc>
              <a:spcBef>
                <a:spcPts val="0"/>
              </a:spcBef>
              <a:spcAft>
                <a:spcPts val="0"/>
              </a:spcAft>
              <a:buClr>
                <a:schemeClr val="dk1"/>
              </a:buClr>
              <a:buSzPts val="1400"/>
              <a:buFont typeface="Calibri"/>
              <a:buNone/>
            </a:pPr>
            <a:r>
              <a:rPr lang="en-GB" dirty="0" err="1"/>
              <a:t>Rhannwch</a:t>
            </a:r>
            <a:r>
              <a:rPr lang="en-GB" dirty="0"/>
              <a:t> y </a:t>
            </a:r>
            <a:r>
              <a:rPr lang="en-GB" dirty="0" err="1"/>
              <a:t>myfyrwyr</a:t>
            </a:r>
            <a:r>
              <a:rPr lang="en-GB" dirty="0"/>
              <a:t> </a:t>
            </a:r>
            <a:r>
              <a:rPr lang="en-GB" dirty="0" err="1"/>
              <a:t>yn</a:t>
            </a:r>
            <a:r>
              <a:rPr lang="en-GB" dirty="0"/>
              <a:t> </a:t>
            </a:r>
            <a:r>
              <a:rPr lang="en-GB" dirty="0" err="1"/>
              <a:t>barau</a:t>
            </a:r>
            <a:r>
              <a:rPr lang="en-GB" dirty="0"/>
              <a:t> a </a:t>
            </a:r>
            <a:r>
              <a:rPr lang="en-GB" dirty="0" err="1"/>
              <a:t>rhannwch</a:t>
            </a:r>
            <a:r>
              <a:rPr lang="en-GB" dirty="0"/>
              <a:t> y </a:t>
            </a:r>
            <a:r>
              <a:rPr lang="en-GB" dirty="0" err="1"/>
              <a:t>taflenni</a:t>
            </a:r>
            <a:r>
              <a:rPr lang="en-GB" dirty="0"/>
              <a:t> </a:t>
            </a:r>
            <a:r>
              <a:rPr lang="en-GB" err="1"/>
              <a:t>canlynol</a:t>
            </a:r>
            <a:r>
              <a:rPr lang="en-GB"/>
              <a:t> i'w </a:t>
            </a:r>
            <a:r>
              <a:rPr lang="en-GB" dirty="0" err="1"/>
              <a:t>helpu</a:t>
            </a:r>
            <a:r>
              <a:rPr lang="en-GB" dirty="0"/>
              <a:t> </a:t>
            </a:r>
            <a:r>
              <a:rPr lang="en-GB" dirty="0" err="1"/>
              <a:t>i</a:t>
            </a:r>
            <a:r>
              <a:rPr lang="en-GB" dirty="0"/>
              <a:t> </a:t>
            </a:r>
            <a:r>
              <a:rPr lang="en-GB" dirty="0" err="1"/>
              <a:t>greu</a:t>
            </a:r>
            <a:r>
              <a:rPr lang="en-GB" dirty="0"/>
              <a:t> </a:t>
            </a:r>
            <a:r>
              <a:rPr lang="en-GB" dirty="0" err="1"/>
              <a:t>eu</a:t>
            </a:r>
            <a:r>
              <a:rPr lang="en-GB" dirty="0"/>
              <a:t> </a:t>
            </a:r>
            <a:r>
              <a:rPr lang="en-GB" dirty="0" err="1"/>
              <a:t>posteri</a:t>
            </a:r>
            <a:r>
              <a:rPr lang="en-GB" dirty="0">
                <a:highlight>
                  <a:srgbClr val="FFFFFF"/>
                </a:highlight>
              </a:rPr>
              <a:t>: </a:t>
            </a:r>
            <a:endParaRPr dirty="0"/>
          </a:p>
          <a:p>
            <a:pPr marL="457200" lvl="0" indent="-304800" algn="l" rtl="0">
              <a:lnSpc>
                <a:spcPct val="107000"/>
              </a:lnSpc>
              <a:spcBef>
                <a:spcPts val="800"/>
              </a:spcBef>
              <a:spcAft>
                <a:spcPts val="0"/>
              </a:spcAft>
              <a:buClr>
                <a:schemeClr val="dk1"/>
              </a:buClr>
              <a:buSzPts val="1200"/>
              <a:buFont typeface="Calibri"/>
              <a:buChar char="●"/>
            </a:pPr>
            <a:r>
              <a:rPr lang="cy-GB" sz="1600" b="1" i="0" u="none" strike="noStrike" cap="none" dirty="0">
                <a:solidFill>
                  <a:schemeClr val="dk1"/>
                </a:solidFill>
                <a:highlight>
                  <a:srgbClr val="FFFFFF"/>
                </a:highlight>
                <a:latin typeface="Calibri"/>
                <a:ea typeface="Calibri" panose="020F0502020204030204" pitchFamily="34" charset="0"/>
                <a:cs typeface="Calibri"/>
                <a:sym typeface="Calibri"/>
              </a:rPr>
              <a:t>Awgrymiadau ar greu ymgyrch posteri</a:t>
            </a:r>
            <a:endParaRPr dirty="0"/>
          </a:p>
          <a:p>
            <a:pPr marL="457200" lvl="0" indent="-304800" algn="l" rtl="0">
              <a:lnSpc>
                <a:spcPct val="107000"/>
              </a:lnSpc>
              <a:spcBef>
                <a:spcPts val="0"/>
              </a:spcBef>
              <a:spcAft>
                <a:spcPts val="0"/>
              </a:spcAft>
              <a:buClr>
                <a:schemeClr val="dk1"/>
              </a:buClr>
              <a:buSzPts val="1200"/>
              <a:buFont typeface="Calibri"/>
              <a:buChar char="●"/>
            </a:pPr>
            <a:r>
              <a:rPr lang="en-GB" b="1" dirty="0">
                <a:highlight>
                  <a:srgbClr val="FFFFFF"/>
                </a:highlight>
              </a:rPr>
              <a:t>Y Cod Plant - </a:t>
            </a:r>
            <a:r>
              <a:rPr lang="en-GB" b="1" dirty="0" err="1"/>
              <a:t>crynodeb</a:t>
            </a:r>
            <a:br>
              <a:rPr lang="en-GB" b="1" dirty="0">
                <a:highlight>
                  <a:srgbClr val="FFFFFF"/>
                </a:highlight>
              </a:rPr>
            </a:br>
            <a:endParaRPr dirty="0">
              <a:highlight>
                <a:srgbClr val="FFFFFF"/>
              </a:highlight>
            </a:endParaRPr>
          </a:p>
          <a:p>
            <a:pPr marL="0" lvl="0" indent="0" algn="l" rtl="0">
              <a:lnSpc>
                <a:spcPct val="107000"/>
              </a:lnSpc>
              <a:spcBef>
                <a:spcPts val="800"/>
              </a:spcBef>
              <a:spcAft>
                <a:spcPts val="0"/>
              </a:spcAft>
              <a:buClr>
                <a:schemeClr val="dk1"/>
              </a:buClr>
              <a:buSzPts val="1400"/>
              <a:buFont typeface="Calibri"/>
              <a:buNone/>
            </a:pPr>
            <a:r>
              <a:rPr lang="en-GB" dirty="0"/>
              <a:t>Gall y </a:t>
            </a:r>
            <a:r>
              <a:rPr lang="en-GB" err="1"/>
              <a:t>myfyrwyr</a:t>
            </a:r>
            <a:r>
              <a:rPr lang="en-GB"/>
              <a:t> gyflwyno’u </a:t>
            </a:r>
            <a:r>
              <a:rPr lang="en-GB" err="1"/>
              <a:t>posteri</a:t>
            </a:r>
            <a:r>
              <a:rPr lang="en-GB"/>
              <a:t> i'r </a:t>
            </a:r>
            <a:r>
              <a:rPr lang="en-GB" dirty="0" err="1"/>
              <a:t>dosbarth</a:t>
            </a:r>
            <a:r>
              <a:rPr lang="en-GB" dirty="0"/>
              <a:t>, </a:t>
            </a:r>
            <a:r>
              <a:rPr lang="en-GB" dirty="0" err="1"/>
              <a:t>fel</a:t>
            </a:r>
            <a:r>
              <a:rPr lang="en-GB" dirty="0"/>
              <a:t> </a:t>
            </a:r>
            <a:r>
              <a:rPr lang="en-GB" dirty="0" err="1"/>
              <a:t>rhan</a:t>
            </a:r>
            <a:r>
              <a:rPr lang="en-GB" dirty="0"/>
              <a:t> o </a:t>
            </a:r>
            <a:r>
              <a:rPr lang="en-GB" dirty="0" err="1"/>
              <a:t>sesiwn</a:t>
            </a:r>
            <a:r>
              <a:rPr lang="en-GB" dirty="0"/>
              <a:t> </a:t>
            </a:r>
            <a:r>
              <a:rPr lang="en-GB" dirty="0" err="1"/>
              <a:t>ddilynol</a:t>
            </a:r>
            <a:r>
              <a:rPr lang="en-GB" dirty="0"/>
              <a:t>, </a:t>
            </a:r>
            <a:r>
              <a:rPr lang="en-GB"/>
              <a:t>ac esbonio’u </a:t>
            </a:r>
            <a:r>
              <a:rPr lang="en-GB" dirty="0"/>
              <a:t>dull </a:t>
            </a:r>
            <a:r>
              <a:rPr lang="en-GB" dirty="0" err="1"/>
              <a:t>gweithredu</a:t>
            </a:r>
            <a:r>
              <a:rPr lang="en-GB" dirty="0">
                <a:highlight>
                  <a:srgbClr val="FFFFFF"/>
                </a:highlight>
              </a:rPr>
              <a:t>.</a:t>
            </a:r>
            <a:endParaRPr dirty="0"/>
          </a:p>
          <a:p>
            <a:pPr marL="0" lvl="0" indent="0" algn="l" rtl="0">
              <a:lnSpc>
                <a:spcPct val="107000"/>
              </a:lnSpc>
              <a:spcBef>
                <a:spcPts val="800"/>
              </a:spcBef>
              <a:spcAft>
                <a:spcPts val="0"/>
              </a:spcAft>
              <a:buClr>
                <a:schemeClr val="dk1"/>
              </a:buClr>
              <a:buSzPts val="1400"/>
              <a:buFont typeface="Calibri"/>
              <a:buNone/>
            </a:pPr>
            <a:endParaRPr sz="2400" u="none" strike="noStrike" dirty="0">
              <a:highlight>
                <a:srgbClr val="FFFFFF"/>
              </a:highlight>
              <a:latin typeface="Calibri"/>
              <a:ea typeface="Calibri"/>
              <a:cs typeface="Calibri"/>
              <a:sym typeface="Calibri"/>
            </a:endParaRPr>
          </a:p>
        </p:txBody>
      </p:sp>
      <p:sp>
        <p:nvSpPr>
          <p:cNvPr id="699" name="Google Shape;699;p29:notes"/>
          <p:cNvSpPr txBox="1">
            <a:spLocks noGrp="1"/>
          </p:cNvSpPr>
          <p:nvPr>
            <p:ph type="sldNum" idx="12"/>
          </p:nvPr>
        </p:nvSpPr>
        <p:spPr>
          <a:xfrm>
            <a:off x="3884613" y="9448185"/>
            <a:ext cx="2971800" cy="499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notes"/>
          <p:cNvSpPr txBox="1">
            <a:spLocks noGrp="1"/>
          </p:cNvSpPr>
          <p:nvPr>
            <p:ph type="body" idx="1"/>
          </p:nvPr>
        </p:nvSpPr>
        <p:spPr>
          <a:xfrm>
            <a:off x="685800" y="4787126"/>
            <a:ext cx="5486400" cy="39167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22222"/>
              </a:buClr>
              <a:buSzPts val="1400"/>
              <a:buFont typeface="Calibri"/>
              <a:buNone/>
            </a:pPr>
            <a:r>
              <a:rPr lang="en-GB" sz="1600" b="1" dirty="0">
                <a:solidFill>
                  <a:srgbClr val="222222"/>
                </a:solidFill>
                <a:highlight>
                  <a:srgbClr val="FFFFFF"/>
                </a:highlight>
              </a:rPr>
              <a:t>Am y </a:t>
            </a:r>
            <a:r>
              <a:rPr lang="en-GB" sz="1600" b="1" dirty="0" err="1">
                <a:solidFill>
                  <a:srgbClr val="222222"/>
                </a:solidFill>
                <a:highlight>
                  <a:srgbClr val="FFFFFF"/>
                </a:highlight>
              </a:rPr>
              <a:t>wers</a:t>
            </a:r>
            <a:r>
              <a:rPr lang="en-GB" sz="1600" b="1" dirty="0">
                <a:solidFill>
                  <a:srgbClr val="222222"/>
                </a:solidFill>
                <a:highlight>
                  <a:srgbClr val="FFFFFF"/>
                </a:highlight>
              </a:rPr>
              <a:t> hon</a:t>
            </a:r>
            <a:br>
              <a:rPr lang="en-GB" sz="1600" dirty="0">
                <a:solidFill>
                  <a:srgbClr val="222222"/>
                </a:solidFill>
                <a:highlight>
                  <a:srgbClr val="FFFFFF"/>
                </a:highlight>
              </a:rPr>
            </a:br>
            <a:br>
              <a:rPr lang="en-GB" sz="1600">
                <a:solidFill>
                  <a:srgbClr val="222222"/>
                </a:solidFill>
                <a:highlight>
                  <a:srgbClr val="FFFFFF"/>
                </a:highlight>
              </a:rPr>
            </a:br>
            <a:r>
              <a:rPr lang="en-GB" sz="1600">
                <a:solidFill>
                  <a:srgbClr val="222222"/>
                </a:solidFill>
              </a:rPr>
              <a:t>Mae’r </a:t>
            </a:r>
            <a:r>
              <a:rPr lang="en-GB" sz="1600" dirty="0" err="1">
                <a:solidFill>
                  <a:srgbClr val="222222"/>
                </a:solidFill>
              </a:rPr>
              <a:t>adnodd</a:t>
            </a:r>
            <a:r>
              <a:rPr lang="en-GB" sz="1600" dirty="0">
                <a:solidFill>
                  <a:srgbClr val="222222"/>
                </a:solidFill>
              </a:rPr>
              <a:t> </a:t>
            </a:r>
            <a:r>
              <a:rPr lang="en-GB" sz="1600" err="1">
                <a:solidFill>
                  <a:srgbClr val="222222"/>
                </a:solidFill>
              </a:rPr>
              <a:t>hwn</a:t>
            </a:r>
            <a:r>
              <a:rPr lang="en-GB" sz="1600">
                <a:solidFill>
                  <a:srgbClr val="222222"/>
                </a:solidFill>
              </a:rPr>
              <a:t> wedi’i </a:t>
            </a:r>
            <a:r>
              <a:rPr lang="en-GB" sz="1600" dirty="0" err="1">
                <a:solidFill>
                  <a:srgbClr val="222222"/>
                </a:solidFill>
              </a:rPr>
              <a:t>ddatblygu</a:t>
            </a:r>
            <a:r>
              <a:rPr lang="en-GB" sz="1600" dirty="0">
                <a:solidFill>
                  <a:srgbClr val="222222"/>
                </a:solidFill>
              </a:rPr>
              <a:t> </a:t>
            </a:r>
            <a:r>
              <a:rPr lang="en-GB" sz="1600" dirty="0" err="1">
                <a:solidFill>
                  <a:srgbClr val="222222"/>
                </a:solidFill>
              </a:rPr>
              <a:t>gydag</a:t>
            </a:r>
            <a:r>
              <a:rPr lang="en-GB" sz="1600" dirty="0">
                <a:solidFill>
                  <a:srgbClr val="222222"/>
                </a:solidFill>
              </a:rPr>
              <a:t> </a:t>
            </a:r>
            <a:r>
              <a:rPr lang="en-GB" sz="1600" dirty="0" err="1">
                <a:solidFill>
                  <a:srgbClr val="222222"/>
                </a:solidFill>
              </a:rPr>
              <a:t>arweiniad</a:t>
            </a:r>
            <a:r>
              <a:rPr lang="en-GB" sz="1600" dirty="0">
                <a:solidFill>
                  <a:srgbClr val="222222"/>
                </a:solidFill>
              </a:rPr>
              <a:t> y </a:t>
            </a:r>
            <a:r>
              <a:rPr lang="en-GB" sz="1600" dirty="0" err="1">
                <a:solidFill>
                  <a:srgbClr val="222222"/>
                </a:solidFill>
              </a:rPr>
              <a:t>Gymdeithas</a:t>
            </a:r>
            <a:r>
              <a:rPr lang="en-GB" sz="1600" dirty="0">
                <a:solidFill>
                  <a:srgbClr val="222222"/>
                </a:solidFill>
              </a:rPr>
              <a:t> PSHE, yr Adran </a:t>
            </a:r>
            <a:r>
              <a:rPr lang="en-GB" sz="1600" dirty="0" err="1">
                <a:solidFill>
                  <a:srgbClr val="222222"/>
                </a:solidFill>
              </a:rPr>
              <a:t>Addysg</a:t>
            </a:r>
            <a:r>
              <a:rPr lang="en-GB" sz="1600" dirty="0">
                <a:solidFill>
                  <a:srgbClr val="222222"/>
                </a:solidFill>
              </a:rPr>
              <a:t> a </a:t>
            </a:r>
            <a:r>
              <a:rPr lang="en-GB" sz="1600" dirty="0" err="1">
                <a:solidFill>
                  <a:srgbClr val="222222"/>
                </a:solidFill>
              </a:rPr>
              <a:t>Sgiliau</a:t>
            </a:r>
            <a:r>
              <a:rPr lang="en-GB" sz="1600" dirty="0">
                <a:solidFill>
                  <a:srgbClr val="222222"/>
                </a:solidFill>
              </a:rPr>
              <a:t> (Cymru), yr Adran </a:t>
            </a:r>
            <a:r>
              <a:rPr lang="en-GB" sz="1600" dirty="0" err="1">
                <a:solidFill>
                  <a:srgbClr val="222222"/>
                </a:solidFill>
              </a:rPr>
              <a:t>Addysg</a:t>
            </a:r>
            <a:r>
              <a:rPr lang="en-GB" sz="1600" dirty="0">
                <a:solidFill>
                  <a:srgbClr val="222222"/>
                </a:solidFill>
              </a:rPr>
              <a:t> (</a:t>
            </a:r>
            <a:r>
              <a:rPr lang="en-GB" sz="1600" dirty="0" err="1">
                <a:solidFill>
                  <a:srgbClr val="222222"/>
                </a:solidFill>
              </a:rPr>
              <a:t>Lloegr</a:t>
            </a:r>
            <a:r>
              <a:rPr lang="en-GB" sz="1600" dirty="0">
                <a:solidFill>
                  <a:srgbClr val="222222"/>
                </a:solidFill>
              </a:rPr>
              <a:t>), Education Scotland, Yr Adran </a:t>
            </a:r>
            <a:r>
              <a:rPr lang="en-GB" sz="1600" dirty="0" err="1">
                <a:solidFill>
                  <a:srgbClr val="222222"/>
                </a:solidFill>
              </a:rPr>
              <a:t>Addysg</a:t>
            </a:r>
            <a:r>
              <a:rPr lang="en-GB" sz="1600" dirty="0">
                <a:solidFill>
                  <a:srgbClr val="222222"/>
                </a:solidFill>
              </a:rPr>
              <a:t> (NI).</a:t>
            </a:r>
            <a:r>
              <a:rPr lang="en-GB" sz="1600" dirty="0">
                <a:solidFill>
                  <a:srgbClr val="222222"/>
                </a:solidFill>
                <a:highlight>
                  <a:srgbClr val="FFFFFF"/>
                </a:highlight>
              </a:rPr>
              <a:t> </a:t>
            </a:r>
          </a:p>
          <a:p>
            <a:pPr marL="0" lvl="0" indent="0" algn="l" rtl="0">
              <a:lnSpc>
                <a:spcPct val="100000"/>
              </a:lnSpc>
              <a:spcBef>
                <a:spcPts val="0"/>
              </a:spcBef>
              <a:spcAft>
                <a:spcPts val="0"/>
              </a:spcAft>
              <a:buSzPts val="1400"/>
              <a:buNone/>
            </a:pPr>
            <a:endParaRPr lang="en-GB" sz="1600" dirty="0">
              <a:solidFill>
                <a:srgbClr val="222222"/>
              </a:solidFill>
              <a:highlight>
                <a:srgbClr val="FFFFFF"/>
              </a:highlight>
            </a:endParaRPr>
          </a:p>
          <a:p>
            <a:pPr marL="0" lvl="0" indent="0" algn="l" rtl="0">
              <a:lnSpc>
                <a:spcPct val="100000"/>
              </a:lnSpc>
              <a:spcBef>
                <a:spcPts val="0"/>
              </a:spcBef>
              <a:spcAft>
                <a:spcPts val="0"/>
              </a:spcAft>
              <a:buSzPts val="1400"/>
              <a:buNone/>
            </a:pPr>
            <a:r>
              <a:rPr lang="en-GB" sz="1600" kern="1200" dirty="0">
                <a:solidFill>
                  <a:srgbClr val="222222"/>
                </a:solidFill>
                <a:highlight>
                  <a:srgbClr val="FFFFFF"/>
                </a:highlight>
                <a:latin typeface="Calibri" panose="020F0502020204030204" pitchFamily="34" charset="0"/>
                <a:ea typeface="+mn-ea"/>
                <a:cs typeface="Calibri" panose="020F0502020204030204" pitchFamily="34" charset="0"/>
              </a:rPr>
              <a:t>Gall</a:t>
            </a:r>
            <a:r>
              <a:rPr lang="en-GB" sz="1600" b="1" dirty="0">
                <a:solidFill>
                  <a:srgbClr val="222222"/>
                </a:solidFill>
                <a:latin typeface="Calibri" panose="020F0502020204030204" pitchFamily="34" charset="0"/>
                <a:cs typeface="Calibri" panose="020F0502020204030204" pitchFamily="34" charset="0"/>
              </a:rPr>
              <a:t> ffeithlun y Cod Plant </a:t>
            </a:r>
            <a:r>
              <a:rPr lang="en-GB" sz="1600" kern="1200" dirty="0" err="1">
                <a:solidFill>
                  <a:srgbClr val="222222"/>
                </a:solidFill>
                <a:highlight>
                  <a:srgbClr val="FFFFFF"/>
                </a:highlight>
                <a:latin typeface="Calibri" panose="020F0502020204030204" pitchFamily="34" charset="0"/>
                <a:ea typeface="+mn-ea"/>
                <a:cs typeface="Calibri" panose="020F0502020204030204" pitchFamily="34" charset="0"/>
              </a:rPr>
              <a:t>gael</a:t>
            </a:r>
            <a:r>
              <a:rPr lang="en-GB" sz="1600" kern="1200" dirty="0">
                <a:solidFill>
                  <a:srgbClr val="222222"/>
                </a:solidFill>
                <a:highlight>
                  <a:srgbClr val="FFFFFF"/>
                </a:highlight>
                <a:latin typeface="Calibri" panose="020F0502020204030204" pitchFamily="34" charset="0"/>
                <a:ea typeface="+mn-ea"/>
                <a:cs typeface="Calibri" panose="020F0502020204030204" pitchFamily="34" charset="0"/>
              </a:rPr>
              <a:t> </a:t>
            </a:r>
            <a:r>
              <a:rPr lang="en-GB" sz="1600" kern="1200" dirty="0" err="1">
                <a:solidFill>
                  <a:srgbClr val="222222"/>
                </a:solidFill>
                <a:highlight>
                  <a:srgbClr val="FFFFFF"/>
                </a:highlight>
                <a:latin typeface="Calibri" panose="020F0502020204030204" pitchFamily="34" charset="0"/>
                <a:ea typeface="+mn-ea"/>
                <a:cs typeface="Calibri" panose="020F0502020204030204" pitchFamily="34" charset="0"/>
              </a:rPr>
              <a:t>ei</a:t>
            </a:r>
            <a:r>
              <a:rPr lang="en-GB" sz="1600" kern="1200" dirty="0">
                <a:solidFill>
                  <a:srgbClr val="222222"/>
                </a:solidFill>
                <a:highlight>
                  <a:srgbClr val="FFFFFF"/>
                </a:highlight>
                <a:latin typeface="Calibri" panose="020F0502020204030204" pitchFamily="34" charset="0"/>
                <a:ea typeface="+mn-ea"/>
                <a:cs typeface="Calibri" panose="020F0502020204030204" pitchFamily="34" charset="0"/>
              </a:rPr>
              <a:t> </a:t>
            </a:r>
            <a:r>
              <a:rPr lang="en-GB" sz="1600" kern="1200" dirty="0" err="1">
                <a:solidFill>
                  <a:srgbClr val="222222"/>
                </a:solidFill>
                <a:highlight>
                  <a:srgbClr val="FFFFFF"/>
                </a:highlight>
                <a:latin typeface="Calibri" panose="020F0502020204030204" pitchFamily="34" charset="0"/>
                <a:ea typeface="+mn-ea"/>
                <a:cs typeface="Calibri" panose="020F0502020204030204" pitchFamily="34" charset="0"/>
              </a:rPr>
              <a:t>anfon</a:t>
            </a:r>
            <a:r>
              <a:rPr lang="en-GB" sz="1600" kern="1200" dirty="0">
                <a:solidFill>
                  <a:srgbClr val="222222"/>
                </a:solidFill>
                <a:highlight>
                  <a:srgbClr val="FFFFFF"/>
                </a:highlight>
                <a:latin typeface="Calibri" panose="020F0502020204030204" pitchFamily="34" charset="0"/>
                <a:ea typeface="+mn-ea"/>
                <a:cs typeface="Calibri" panose="020F0502020204030204" pitchFamily="34" charset="0"/>
              </a:rPr>
              <a:t> </a:t>
            </a:r>
            <a:r>
              <a:rPr lang="en-GB" sz="1600" kern="1200" dirty="0" err="1">
                <a:solidFill>
                  <a:srgbClr val="222222"/>
                </a:solidFill>
                <a:highlight>
                  <a:srgbClr val="FFFFFF"/>
                </a:highlight>
                <a:latin typeface="Calibri" panose="020F0502020204030204" pitchFamily="34" charset="0"/>
                <a:ea typeface="+mn-ea"/>
                <a:cs typeface="Calibri" panose="020F0502020204030204" pitchFamily="34" charset="0"/>
              </a:rPr>
              <a:t>adref</a:t>
            </a:r>
            <a:r>
              <a:rPr lang="en-GB" sz="1600" kern="1200" dirty="0">
                <a:solidFill>
                  <a:srgbClr val="222222"/>
                </a:solidFill>
                <a:highlight>
                  <a:srgbClr val="FFFFFF"/>
                </a:highlight>
                <a:latin typeface="Calibri" panose="020F0502020204030204" pitchFamily="34" charset="0"/>
                <a:ea typeface="+mn-ea"/>
                <a:cs typeface="Calibri" panose="020F0502020204030204" pitchFamily="34" charset="0"/>
              </a:rPr>
              <a:t> at y </a:t>
            </a:r>
            <a:r>
              <a:rPr lang="en-GB" sz="1600" kern="1200" dirty="0" err="1">
                <a:solidFill>
                  <a:srgbClr val="222222"/>
                </a:solidFill>
                <a:highlight>
                  <a:srgbClr val="FFFFFF"/>
                </a:highlight>
                <a:latin typeface="Calibri" panose="020F0502020204030204" pitchFamily="34" charset="0"/>
                <a:ea typeface="+mn-ea"/>
                <a:cs typeface="Calibri" panose="020F0502020204030204" pitchFamily="34" charset="0"/>
              </a:rPr>
              <a:t>rhieni</a:t>
            </a:r>
            <a:r>
              <a:rPr lang="en-GB" sz="1600" kern="1200" dirty="0">
                <a:solidFill>
                  <a:srgbClr val="222222"/>
                </a:solidFill>
                <a:highlight>
                  <a:srgbClr val="FFFFFF"/>
                </a:highlight>
                <a:latin typeface="Calibri" panose="020F0502020204030204" pitchFamily="34" charset="0"/>
                <a:ea typeface="+mn-ea"/>
                <a:cs typeface="Calibri" panose="020F0502020204030204" pitchFamily="34" charset="0"/>
              </a:rPr>
              <a:t>, er </a:t>
            </a:r>
            <a:r>
              <a:rPr lang="en-GB" sz="1600" kern="1200" dirty="0" err="1">
                <a:solidFill>
                  <a:srgbClr val="222222"/>
                </a:solidFill>
                <a:highlight>
                  <a:srgbClr val="FFFFFF"/>
                </a:highlight>
                <a:latin typeface="Calibri" panose="020F0502020204030204" pitchFamily="34" charset="0"/>
                <a:ea typeface="+mn-ea"/>
                <a:cs typeface="Calibri" panose="020F0502020204030204" pitchFamily="34" charset="0"/>
              </a:rPr>
              <a:t>mwyn</a:t>
            </a:r>
            <a:r>
              <a:rPr lang="en-GB" sz="1600" kern="1200" dirty="0">
                <a:solidFill>
                  <a:srgbClr val="222222"/>
                </a:solidFill>
                <a:highlight>
                  <a:srgbClr val="FFFFFF"/>
                </a:highlight>
                <a:latin typeface="Calibri" panose="020F0502020204030204" pitchFamily="34" charset="0"/>
                <a:ea typeface="+mn-ea"/>
                <a:cs typeface="Calibri" panose="020F0502020204030204" pitchFamily="34" charset="0"/>
              </a:rPr>
              <a:t> </a:t>
            </a:r>
            <a:r>
              <a:rPr lang="en-GB" sz="1600" kern="1200" dirty="0" err="1">
                <a:solidFill>
                  <a:srgbClr val="222222"/>
                </a:solidFill>
                <a:highlight>
                  <a:srgbClr val="FFFFFF"/>
                </a:highlight>
                <a:latin typeface="Calibri" panose="020F0502020204030204" pitchFamily="34" charset="0"/>
                <a:ea typeface="+mn-ea"/>
                <a:cs typeface="Calibri" panose="020F0502020204030204" pitchFamily="34" charset="0"/>
              </a:rPr>
              <a:t>annog</a:t>
            </a:r>
            <a:r>
              <a:rPr lang="en-GB" sz="1600" kern="1200" dirty="0">
                <a:solidFill>
                  <a:srgbClr val="222222"/>
                </a:solidFill>
                <a:highlight>
                  <a:srgbClr val="FFFFFF"/>
                </a:highlight>
                <a:latin typeface="Calibri" panose="020F0502020204030204" pitchFamily="34" charset="0"/>
                <a:ea typeface="+mn-ea"/>
                <a:cs typeface="Calibri" panose="020F0502020204030204" pitchFamily="34" charset="0"/>
              </a:rPr>
              <a:t> y </a:t>
            </a:r>
            <a:r>
              <a:rPr lang="en-GB" sz="1600" kern="1200" dirty="0" err="1">
                <a:solidFill>
                  <a:srgbClr val="222222"/>
                </a:solidFill>
                <a:highlight>
                  <a:srgbClr val="FFFFFF"/>
                </a:highlight>
                <a:latin typeface="Calibri" panose="020F0502020204030204" pitchFamily="34" charset="0"/>
                <a:ea typeface="+mn-ea"/>
                <a:cs typeface="Calibri" panose="020F0502020204030204" pitchFamily="34" charset="0"/>
              </a:rPr>
              <a:t>disgyblion</a:t>
            </a:r>
            <a:r>
              <a:rPr lang="en-GB" sz="1600" kern="1200" dirty="0">
                <a:solidFill>
                  <a:srgbClr val="222222"/>
                </a:solidFill>
                <a:highlight>
                  <a:srgbClr val="FFFFFF"/>
                </a:highlight>
                <a:latin typeface="Calibri" panose="020F0502020204030204" pitchFamily="34" charset="0"/>
                <a:ea typeface="+mn-ea"/>
                <a:cs typeface="Calibri" panose="020F0502020204030204" pitchFamily="34" charset="0"/>
              </a:rPr>
              <a:t> </a:t>
            </a:r>
            <a:r>
              <a:rPr lang="en-GB" sz="1600" kern="1200" dirty="0" err="1">
                <a:solidFill>
                  <a:srgbClr val="222222"/>
                </a:solidFill>
                <a:highlight>
                  <a:srgbClr val="FFFFFF"/>
                </a:highlight>
                <a:latin typeface="Calibri" panose="020F0502020204030204" pitchFamily="34" charset="0"/>
                <a:ea typeface="+mn-ea"/>
                <a:cs typeface="Calibri" panose="020F0502020204030204" pitchFamily="34" charset="0"/>
              </a:rPr>
              <a:t>i</a:t>
            </a:r>
            <a:r>
              <a:rPr lang="en-GB" sz="1600" kern="1200" dirty="0">
                <a:solidFill>
                  <a:srgbClr val="222222"/>
                </a:solidFill>
                <a:highlight>
                  <a:srgbClr val="FFFFFF"/>
                </a:highlight>
                <a:latin typeface="Calibri" panose="020F0502020204030204" pitchFamily="34" charset="0"/>
                <a:ea typeface="+mn-ea"/>
                <a:cs typeface="Calibri" panose="020F0502020204030204" pitchFamily="34" charset="0"/>
              </a:rPr>
              <a:t> </a:t>
            </a:r>
            <a:r>
              <a:rPr lang="en-GB" sz="1600" kern="1200" err="1">
                <a:solidFill>
                  <a:srgbClr val="222222"/>
                </a:solidFill>
                <a:highlight>
                  <a:srgbClr val="FFFFFF"/>
                </a:highlight>
                <a:latin typeface="Calibri" panose="020F0502020204030204" pitchFamily="34" charset="0"/>
                <a:ea typeface="+mn-ea"/>
                <a:cs typeface="Calibri" panose="020F0502020204030204" pitchFamily="34" charset="0"/>
              </a:rPr>
              <a:t>barhau</a:t>
            </a:r>
            <a:r>
              <a:rPr lang="en-GB" sz="1600" kern="1200">
                <a:solidFill>
                  <a:srgbClr val="222222"/>
                </a:solidFill>
                <a:highlight>
                  <a:srgbClr val="FFFFFF"/>
                </a:highlight>
                <a:latin typeface="Calibri" panose="020F0502020204030204" pitchFamily="34" charset="0"/>
                <a:ea typeface="+mn-ea"/>
                <a:cs typeface="Calibri" panose="020F0502020204030204" pitchFamily="34" charset="0"/>
              </a:rPr>
              <a:t> â'r </a:t>
            </a:r>
            <a:r>
              <a:rPr lang="en-GB" sz="1600" kern="1200" dirty="0" err="1">
                <a:solidFill>
                  <a:srgbClr val="222222"/>
                </a:solidFill>
                <a:highlight>
                  <a:srgbClr val="FFFFFF"/>
                </a:highlight>
                <a:latin typeface="Calibri" panose="020F0502020204030204" pitchFamily="34" charset="0"/>
                <a:ea typeface="+mn-ea"/>
                <a:cs typeface="Calibri" panose="020F0502020204030204" pitchFamily="34" charset="0"/>
              </a:rPr>
              <a:t>drafodaeth</a:t>
            </a:r>
            <a:r>
              <a:rPr lang="en-GB" sz="1600" kern="1200" dirty="0">
                <a:solidFill>
                  <a:srgbClr val="222222"/>
                </a:solidFill>
                <a:highlight>
                  <a:srgbClr val="FFFFFF"/>
                </a:highlight>
                <a:latin typeface="Calibri" panose="020F0502020204030204" pitchFamily="34" charset="0"/>
                <a:ea typeface="+mn-ea"/>
                <a:cs typeface="Calibri" panose="020F0502020204030204" pitchFamily="34" charset="0"/>
              </a:rPr>
              <a:t> </a:t>
            </a:r>
            <a:r>
              <a:rPr lang="en-GB" sz="1600" kern="1200" dirty="0" err="1">
                <a:solidFill>
                  <a:srgbClr val="222222"/>
                </a:solidFill>
                <a:highlight>
                  <a:srgbClr val="FFFFFF"/>
                </a:highlight>
                <a:latin typeface="Calibri" panose="020F0502020204030204" pitchFamily="34" charset="0"/>
                <a:ea typeface="+mn-ea"/>
                <a:cs typeface="Calibri" panose="020F0502020204030204" pitchFamily="34" charset="0"/>
              </a:rPr>
              <a:t>gartref</a:t>
            </a:r>
            <a:r>
              <a:rPr lang="en-GB" sz="1600" kern="1200" dirty="0">
                <a:solidFill>
                  <a:srgbClr val="222222"/>
                </a:solidFill>
                <a:highlight>
                  <a:srgbClr val="FFFFFF"/>
                </a:highlight>
                <a:latin typeface="Calibri" panose="020F0502020204030204" pitchFamily="34" charset="0"/>
                <a:ea typeface="+mn-ea"/>
                <a:cs typeface="Calibri" panose="020F0502020204030204" pitchFamily="34" charset="0"/>
              </a:rPr>
              <a:t>. </a:t>
            </a:r>
            <a:endParaRPr sz="1600" dirty="0">
              <a:solidFill>
                <a:srgbClr val="222222"/>
              </a:solidFill>
              <a:highlight>
                <a:srgbClr val="FFFFFF"/>
              </a:highlight>
              <a:latin typeface="Calibri" panose="020F0502020204030204" pitchFamily="34" charset="0"/>
              <a:cs typeface="Calibri" panose="020F0502020204030204" pitchFamily="34" charset="0"/>
            </a:endParaRPr>
          </a:p>
          <a:p>
            <a:pPr marL="0" lvl="0" indent="0" algn="l" rtl="0">
              <a:lnSpc>
                <a:spcPct val="100000"/>
              </a:lnSpc>
              <a:spcBef>
                <a:spcPts val="0"/>
              </a:spcBef>
              <a:spcAft>
                <a:spcPts val="0"/>
              </a:spcAft>
              <a:buClr>
                <a:srgbClr val="222222"/>
              </a:buClr>
              <a:buSzPts val="1400"/>
              <a:buFont typeface="Calibri"/>
              <a:buNone/>
            </a:pPr>
            <a:endParaRPr dirty="0"/>
          </a:p>
        </p:txBody>
      </p:sp>
      <p:sp>
        <p:nvSpPr>
          <p:cNvPr id="122" name="Google Shape;122;p3:notes"/>
          <p:cNvSpPr txBox="1">
            <a:spLocks noGrp="1"/>
          </p:cNvSpPr>
          <p:nvPr>
            <p:ph type="sldNum" idx="12"/>
          </p:nvPr>
        </p:nvSpPr>
        <p:spPr>
          <a:xfrm>
            <a:off x="3884613" y="9448185"/>
            <a:ext cx="2971800" cy="499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30: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6" name="Google Shape;706;p30:notes"/>
          <p:cNvSpPr txBox="1">
            <a:spLocks noGrp="1"/>
          </p:cNvSpPr>
          <p:nvPr>
            <p:ph type="body" idx="1"/>
          </p:nvPr>
        </p:nvSpPr>
        <p:spPr>
          <a:xfrm>
            <a:off x="685800" y="4787126"/>
            <a:ext cx="5486400" cy="391674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ts val="1400"/>
              <a:buFont typeface="Arial"/>
              <a:buNone/>
            </a:pPr>
            <a:r>
              <a:rPr lang="es-ES" sz="1600" b="1"/>
              <a:t>Rhoi’r </a:t>
            </a:r>
            <a:r>
              <a:rPr lang="es-ES" sz="1600" b="1" dirty="0" err="1"/>
              <a:t>gair</a:t>
            </a:r>
            <a:r>
              <a:rPr lang="es-ES" sz="1600" b="1" dirty="0"/>
              <a:t> ar led (10 – 15 </a:t>
            </a:r>
            <a:r>
              <a:rPr lang="es-ES" sz="1600" b="1" dirty="0" err="1"/>
              <a:t>munud</a:t>
            </a:r>
            <a:r>
              <a:rPr lang="es-ES" sz="1600" b="1" dirty="0"/>
              <a:t>)
</a:t>
            </a:r>
            <a:endParaRPr lang="es-ES" sz="1600" dirty="0">
              <a:highlight>
                <a:srgbClr val="FFFFFF"/>
              </a:highlight>
            </a:endParaRPr>
          </a:p>
          <a:p>
            <a:pPr marL="0" lvl="0" indent="0" algn="l" rtl="0">
              <a:lnSpc>
                <a:spcPct val="107000"/>
              </a:lnSpc>
              <a:spcBef>
                <a:spcPts val="0"/>
              </a:spcBef>
              <a:spcAft>
                <a:spcPts val="0"/>
              </a:spcAft>
              <a:buClr>
                <a:schemeClr val="dk1"/>
              </a:buClr>
              <a:buSzPts val="1400"/>
              <a:buFont typeface="Calibri"/>
              <a:buNone/>
            </a:pPr>
            <a:r>
              <a:rPr lang="es-ES" sz="1600" dirty="0"/>
              <a:t>Os </a:t>
            </a:r>
            <a:r>
              <a:rPr lang="es-ES" sz="1600" dirty="0" err="1"/>
              <a:t>bydd</a:t>
            </a:r>
            <a:r>
              <a:rPr lang="es-ES" sz="1600" dirty="0"/>
              <a:t> </a:t>
            </a:r>
            <a:r>
              <a:rPr lang="es-ES" sz="1600" dirty="0" err="1"/>
              <a:t>amser</a:t>
            </a:r>
            <a:r>
              <a:rPr lang="es-ES" sz="1600" dirty="0"/>
              <a:t> </a:t>
            </a:r>
            <a:r>
              <a:rPr lang="es-ES" sz="1600" dirty="0" err="1"/>
              <a:t>yn</a:t>
            </a:r>
            <a:r>
              <a:rPr lang="es-ES" sz="1600" dirty="0"/>
              <a:t> </a:t>
            </a:r>
            <a:r>
              <a:rPr lang="es-ES" sz="1600" dirty="0" err="1"/>
              <a:t>caniatáu</a:t>
            </a:r>
            <a:r>
              <a:rPr lang="es-ES" sz="1600" dirty="0"/>
              <a:t>, </a:t>
            </a:r>
            <a:r>
              <a:rPr lang="es-ES" sz="1600" dirty="0" err="1"/>
              <a:t>gall</a:t>
            </a:r>
            <a:r>
              <a:rPr lang="es-ES" sz="1600" dirty="0"/>
              <a:t> y </a:t>
            </a:r>
            <a:r>
              <a:rPr lang="es-ES" sz="1600" dirty="0" err="1"/>
              <a:t>myfyrwyr</a:t>
            </a:r>
            <a:r>
              <a:rPr lang="es-ES" sz="1600" dirty="0"/>
              <a:t> </a:t>
            </a:r>
            <a:r>
              <a:rPr lang="es-ES" sz="1600" err="1"/>
              <a:t>ymgymryd</a:t>
            </a:r>
            <a:r>
              <a:rPr lang="es-ES" sz="1600"/>
              <a:t> â'r </a:t>
            </a:r>
            <a:r>
              <a:rPr lang="es-ES" sz="1600" dirty="0" err="1"/>
              <a:t>her</a:t>
            </a:r>
            <a:r>
              <a:rPr lang="es-ES" sz="1600" dirty="0"/>
              <a:t> </a:t>
            </a:r>
            <a:r>
              <a:rPr lang="es-ES" sz="1600" dirty="0" err="1"/>
              <a:t>ychwanegol</a:t>
            </a:r>
            <a:r>
              <a:rPr lang="es-ES" sz="1600" dirty="0"/>
              <a:t> </a:t>
            </a:r>
            <a:r>
              <a:rPr lang="es-ES" sz="1600" dirty="0" err="1"/>
              <a:t>hon</a:t>
            </a:r>
            <a:r>
              <a:rPr lang="es-ES" sz="1600"/>
              <a:t>. Mae'r </a:t>
            </a:r>
            <a:r>
              <a:rPr lang="es-ES" sz="1600" dirty="0" err="1"/>
              <a:t>gweithgaredd</a:t>
            </a:r>
            <a:r>
              <a:rPr lang="es-ES" sz="1600" dirty="0"/>
              <a:t> </a:t>
            </a:r>
            <a:r>
              <a:rPr lang="es-ES" sz="1600" dirty="0" err="1"/>
              <a:t>hwn</a:t>
            </a:r>
            <a:r>
              <a:rPr lang="es-ES" sz="1600" dirty="0"/>
              <a:t> </a:t>
            </a:r>
            <a:r>
              <a:rPr lang="es-ES" sz="1600" dirty="0" err="1"/>
              <a:t>yn</a:t>
            </a:r>
            <a:r>
              <a:rPr lang="es-ES" sz="1600" dirty="0"/>
              <a:t> </a:t>
            </a:r>
            <a:r>
              <a:rPr lang="es-ES" sz="1600" dirty="0" err="1"/>
              <a:t>annog</a:t>
            </a:r>
            <a:r>
              <a:rPr lang="es-ES" sz="1600" dirty="0"/>
              <a:t> y </a:t>
            </a:r>
            <a:r>
              <a:rPr lang="es-ES" sz="1600" dirty="0" err="1"/>
              <a:t>myfyrwyr</a:t>
            </a:r>
            <a:r>
              <a:rPr lang="es-ES" sz="1600" dirty="0"/>
              <a:t> </a:t>
            </a:r>
            <a:r>
              <a:rPr lang="es-ES" sz="1600"/>
              <a:t>i atgyfnerthu'r </a:t>
            </a:r>
            <a:r>
              <a:rPr lang="es-ES" sz="1600" dirty="0" err="1"/>
              <a:t>wybodaeth</a:t>
            </a:r>
            <a:r>
              <a:rPr lang="es-ES" sz="1600" dirty="0"/>
              <a:t> </a:t>
            </a:r>
            <a:r>
              <a:rPr lang="es-ES" sz="1600" dirty="0" err="1"/>
              <a:t>maen</a:t>
            </a:r>
            <a:r>
              <a:rPr lang="es-ES" sz="1600" dirty="0"/>
              <a:t> </a:t>
            </a:r>
            <a:r>
              <a:rPr lang="es-ES" sz="1600" err="1"/>
              <a:t>nhw</a:t>
            </a:r>
            <a:r>
              <a:rPr lang="es-ES" sz="1600"/>
              <a:t> wedi'i </a:t>
            </a:r>
            <a:r>
              <a:rPr lang="es-ES" sz="1600" dirty="0" err="1"/>
              <a:t>dysgu</a:t>
            </a:r>
            <a:r>
              <a:rPr lang="es-ES" sz="1600" dirty="0"/>
              <a:t> </a:t>
            </a:r>
            <a:r>
              <a:rPr lang="es-ES" sz="1600" dirty="0" err="1"/>
              <a:t>drwy</a:t>
            </a:r>
            <a:r>
              <a:rPr lang="es-ES" sz="1600" dirty="0"/>
              <a:t> </a:t>
            </a:r>
            <a:r>
              <a:rPr lang="es-ES" sz="1600" dirty="0" err="1"/>
              <a:t>ofyn</a:t>
            </a:r>
            <a:r>
              <a:rPr lang="es-ES" sz="1600" dirty="0"/>
              <a:t> </a:t>
            </a:r>
            <a:r>
              <a:rPr lang="es-ES" sz="1600" dirty="0" err="1"/>
              <a:t>iddyn</a:t>
            </a:r>
            <a:r>
              <a:rPr lang="es-ES" sz="1600" dirty="0"/>
              <a:t> </a:t>
            </a:r>
            <a:r>
              <a:rPr lang="es-ES" sz="1600" dirty="0" err="1"/>
              <a:t>nhw</a:t>
            </a:r>
            <a:r>
              <a:rPr lang="es-ES" sz="1600" dirty="0"/>
              <a:t> </a:t>
            </a:r>
            <a:r>
              <a:rPr lang="es-ES" sz="1600" dirty="0" err="1"/>
              <a:t>ei</a:t>
            </a:r>
            <a:r>
              <a:rPr lang="es-ES" sz="1600" dirty="0"/>
              <a:t> </a:t>
            </a:r>
            <a:r>
              <a:rPr lang="es-ES" sz="1600" dirty="0" err="1"/>
              <a:t>chyflwyno</a:t>
            </a:r>
            <a:r>
              <a:rPr lang="es-ES" sz="1600" dirty="0"/>
              <a:t> i </a:t>
            </a:r>
            <a:r>
              <a:rPr lang="es-ES" sz="1600" dirty="0" err="1"/>
              <a:t>eraill</a:t>
            </a:r>
            <a:r>
              <a:rPr lang="es-ES" sz="1600" dirty="0"/>
              <a:t> </a:t>
            </a:r>
            <a:r>
              <a:rPr lang="es-ES" sz="1600" dirty="0" err="1"/>
              <a:t>mewn</a:t>
            </a:r>
            <a:r>
              <a:rPr lang="es-ES" sz="1600" dirty="0"/>
              <a:t> </a:t>
            </a:r>
            <a:r>
              <a:rPr lang="es-ES" sz="1600" dirty="0" err="1"/>
              <a:t>ffordd</a:t>
            </a:r>
            <a:r>
              <a:rPr lang="es-ES" sz="1600" dirty="0"/>
              <a:t> </a:t>
            </a:r>
            <a:r>
              <a:rPr lang="es-ES" sz="1600" dirty="0" err="1"/>
              <a:t>glir</a:t>
            </a:r>
            <a:r>
              <a:rPr lang="es-ES" sz="1600" dirty="0"/>
              <a:t> a </a:t>
            </a:r>
            <a:r>
              <a:rPr lang="es-ES" sz="1600" dirty="0" err="1"/>
              <a:t>chryno</a:t>
            </a:r>
            <a:r>
              <a:rPr lang="es-ES" sz="1600" dirty="0"/>
              <a:t>. 
</a:t>
            </a:r>
            <a:endParaRPr lang="es-ES" sz="1600" dirty="0">
              <a:highlight>
                <a:srgbClr val="FFFFFF"/>
              </a:highlight>
            </a:endParaRPr>
          </a:p>
          <a:p>
            <a:pPr marL="0" lvl="0" indent="0" algn="l" rtl="0">
              <a:lnSpc>
                <a:spcPct val="107000"/>
              </a:lnSpc>
              <a:spcBef>
                <a:spcPts val="0"/>
              </a:spcBef>
              <a:spcAft>
                <a:spcPts val="0"/>
              </a:spcAft>
              <a:buClr>
                <a:schemeClr val="dk1"/>
              </a:buClr>
              <a:buSzPts val="1400"/>
              <a:buFont typeface="Calibri"/>
              <a:buNone/>
            </a:pPr>
            <a:r>
              <a:rPr lang="es-ES" sz="1600" dirty="0" err="1"/>
              <a:t>Rhannwch</a:t>
            </a:r>
            <a:r>
              <a:rPr lang="es-ES" sz="1600" dirty="0"/>
              <a:t> y </a:t>
            </a:r>
            <a:r>
              <a:rPr lang="es-ES" sz="1600" dirty="0" err="1"/>
              <a:t>myfyrwyr</a:t>
            </a:r>
            <a:r>
              <a:rPr lang="es-ES" sz="1600" dirty="0"/>
              <a:t> </a:t>
            </a:r>
            <a:r>
              <a:rPr lang="es-ES" sz="1600" dirty="0" err="1"/>
              <a:t>yn</a:t>
            </a:r>
            <a:r>
              <a:rPr lang="es-ES" sz="1600" dirty="0"/>
              <a:t> </a:t>
            </a:r>
            <a:r>
              <a:rPr lang="es-ES" sz="1600" dirty="0" err="1"/>
              <a:t>barau</a:t>
            </a:r>
            <a:r>
              <a:rPr lang="es-ES" sz="1600" dirty="0"/>
              <a:t> a </a:t>
            </a:r>
            <a:r>
              <a:rPr lang="es-ES" sz="1600" dirty="0" err="1"/>
              <a:t>rhannwch</a:t>
            </a:r>
            <a:r>
              <a:rPr lang="es-ES" sz="1600" dirty="0"/>
              <a:t> y </a:t>
            </a:r>
            <a:r>
              <a:rPr lang="es-ES" sz="1600" dirty="0" err="1"/>
              <a:t>taflenni</a:t>
            </a:r>
            <a:r>
              <a:rPr lang="es-ES" sz="1600" dirty="0"/>
              <a:t> </a:t>
            </a:r>
            <a:r>
              <a:rPr lang="es-ES" sz="1600" err="1"/>
              <a:t>canlynol</a:t>
            </a:r>
            <a:r>
              <a:rPr lang="es-ES" sz="1600"/>
              <a:t> i'w </a:t>
            </a:r>
            <a:r>
              <a:rPr lang="es-ES" sz="1600" dirty="0" err="1"/>
              <a:t>helpu</a:t>
            </a:r>
            <a:r>
              <a:rPr lang="es-ES" sz="1600" dirty="0"/>
              <a:t> i </a:t>
            </a:r>
            <a:r>
              <a:rPr lang="es-ES" sz="1600" dirty="0" err="1"/>
              <a:t>greu</a:t>
            </a:r>
            <a:r>
              <a:rPr lang="es-ES" sz="1600" dirty="0"/>
              <a:t> </a:t>
            </a:r>
            <a:r>
              <a:rPr lang="es-ES" sz="1600" dirty="0" err="1"/>
              <a:t>eu</a:t>
            </a:r>
            <a:r>
              <a:rPr lang="es-ES" sz="1600" dirty="0"/>
              <a:t> </a:t>
            </a:r>
            <a:r>
              <a:rPr lang="es-ES" sz="1600" dirty="0" err="1"/>
              <a:t>posteri</a:t>
            </a:r>
            <a:r>
              <a:rPr lang="es-ES" sz="1600" dirty="0">
                <a:highlight>
                  <a:srgbClr val="FFFFFF"/>
                </a:highlight>
              </a:rPr>
              <a:t>: </a:t>
            </a:r>
            <a:endParaRPr lang="es-ES" sz="1600" dirty="0"/>
          </a:p>
          <a:p>
            <a:pPr marL="457200" lvl="0" indent="-304800" algn="l" rtl="0">
              <a:lnSpc>
                <a:spcPct val="107000"/>
              </a:lnSpc>
              <a:spcBef>
                <a:spcPts val="800"/>
              </a:spcBef>
              <a:spcAft>
                <a:spcPts val="0"/>
              </a:spcAft>
              <a:buClr>
                <a:schemeClr val="dk1"/>
              </a:buClr>
              <a:buSzPts val="1200"/>
              <a:buFont typeface="Calibri"/>
              <a:buChar char="●"/>
            </a:pPr>
            <a:r>
              <a:rPr lang="es-ES" sz="1600" b="1" i="0" u="none" strike="noStrike" cap="none" dirty="0" err="1">
                <a:solidFill>
                  <a:schemeClr val="dk1"/>
                </a:solidFill>
                <a:highlight>
                  <a:srgbClr val="FFFFFF"/>
                </a:highlight>
                <a:latin typeface="Calibri"/>
                <a:ea typeface="Calibri" panose="020F0502020204030204" pitchFamily="34" charset="0"/>
                <a:cs typeface="Calibri"/>
                <a:sym typeface="Calibri"/>
              </a:rPr>
              <a:t>Awgrymiadau</a:t>
            </a:r>
            <a:r>
              <a:rPr lang="es-ES" sz="1600" b="1" i="0" u="none" strike="noStrike" cap="none" dirty="0">
                <a:solidFill>
                  <a:schemeClr val="dk1"/>
                </a:solidFill>
                <a:highlight>
                  <a:srgbClr val="FFFFFF"/>
                </a:highlight>
                <a:latin typeface="Calibri"/>
                <a:ea typeface="Calibri" panose="020F0502020204030204" pitchFamily="34" charset="0"/>
                <a:cs typeface="Calibri"/>
                <a:sym typeface="Calibri"/>
              </a:rPr>
              <a:t> ar </a:t>
            </a:r>
            <a:r>
              <a:rPr lang="es-ES" sz="1600" b="1" i="0" u="none" strike="noStrike" cap="none" dirty="0" err="1">
                <a:solidFill>
                  <a:schemeClr val="dk1"/>
                </a:solidFill>
                <a:highlight>
                  <a:srgbClr val="FFFFFF"/>
                </a:highlight>
                <a:latin typeface="Calibri"/>
                <a:ea typeface="Calibri" panose="020F0502020204030204" pitchFamily="34" charset="0"/>
                <a:cs typeface="Calibri"/>
                <a:sym typeface="Calibri"/>
              </a:rPr>
              <a:t>greu</a:t>
            </a:r>
            <a:r>
              <a:rPr lang="es-ES" sz="1600" b="1" i="0" u="none" strike="noStrike" cap="none" dirty="0">
                <a:solidFill>
                  <a:schemeClr val="dk1"/>
                </a:solidFill>
                <a:highlight>
                  <a:srgbClr val="FFFFFF"/>
                </a:highlight>
                <a:latin typeface="Calibri"/>
                <a:ea typeface="Calibri" panose="020F0502020204030204" pitchFamily="34" charset="0"/>
                <a:cs typeface="Calibri"/>
                <a:sym typeface="Calibri"/>
              </a:rPr>
              <a:t> </a:t>
            </a:r>
            <a:r>
              <a:rPr lang="es-ES" sz="1600" b="1" i="0" u="none" strike="noStrike" cap="none" dirty="0" err="1">
                <a:solidFill>
                  <a:schemeClr val="dk1"/>
                </a:solidFill>
                <a:highlight>
                  <a:srgbClr val="FFFFFF"/>
                </a:highlight>
                <a:latin typeface="Calibri"/>
                <a:ea typeface="Calibri" panose="020F0502020204030204" pitchFamily="34" charset="0"/>
                <a:cs typeface="Calibri"/>
                <a:sym typeface="Calibri"/>
              </a:rPr>
              <a:t>ymgyrch</a:t>
            </a:r>
            <a:r>
              <a:rPr lang="es-ES" sz="1600" b="1" i="0" u="none" strike="noStrike" cap="none" dirty="0">
                <a:solidFill>
                  <a:schemeClr val="dk1"/>
                </a:solidFill>
                <a:highlight>
                  <a:srgbClr val="FFFFFF"/>
                </a:highlight>
                <a:latin typeface="Calibri"/>
                <a:ea typeface="Calibri" panose="020F0502020204030204" pitchFamily="34" charset="0"/>
                <a:cs typeface="Calibri"/>
                <a:sym typeface="Calibri"/>
              </a:rPr>
              <a:t> </a:t>
            </a:r>
            <a:r>
              <a:rPr lang="es-ES" sz="1600" b="1" i="0" u="none" strike="noStrike" cap="none" dirty="0" err="1">
                <a:solidFill>
                  <a:schemeClr val="dk1"/>
                </a:solidFill>
                <a:highlight>
                  <a:srgbClr val="FFFFFF"/>
                </a:highlight>
                <a:latin typeface="Calibri"/>
                <a:ea typeface="Calibri" panose="020F0502020204030204" pitchFamily="34" charset="0"/>
                <a:cs typeface="Calibri"/>
                <a:sym typeface="Calibri"/>
              </a:rPr>
              <a:t>posteri</a:t>
            </a:r>
            <a:endParaRPr lang="es-ES" sz="1600" dirty="0"/>
          </a:p>
          <a:p>
            <a:pPr marL="457200" lvl="0" indent="-304800" algn="l" rtl="0">
              <a:lnSpc>
                <a:spcPct val="107000"/>
              </a:lnSpc>
              <a:spcBef>
                <a:spcPts val="0"/>
              </a:spcBef>
              <a:spcAft>
                <a:spcPts val="0"/>
              </a:spcAft>
              <a:buClr>
                <a:schemeClr val="dk1"/>
              </a:buClr>
              <a:buSzPts val="1200"/>
              <a:buFont typeface="Calibri"/>
              <a:buChar char="●"/>
            </a:pPr>
            <a:r>
              <a:rPr lang="es-ES" sz="1600" b="1" dirty="0">
                <a:highlight>
                  <a:srgbClr val="FFFFFF"/>
                </a:highlight>
              </a:rPr>
              <a:t>Y Cod </a:t>
            </a:r>
            <a:r>
              <a:rPr lang="es-ES" sz="1600" b="1" dirty="0" err="1">
                <a:highlight>
                  <a:srgbClr val="FFFFFF"/>
                </a:highlight>
              </a:rPr>
              <a:t>Plant</a:t>
            </a:r>
            <a:r>
              <a:rPr lang="es-ES" sz="1600" b="1" dirty="0">
                <a:highlight>
                  <a:srgbClr val="FFFFFF"/>
                </a:highlight>
              </a:rPr>
              <a:t> - </a:t>
            </a:r>
            <a:r>
              <a:rPr lang="es-ES" sz="1600" b="1" dirty="0" err="1"/>
              <a:t>crynodeb</a:t>
            </a:r>
            <a:br>
              <a:rPr lang="es-ES" sz="1600" b="1" dirty="0">
                <a:highlight>
                  <a:srgbClr val="FFFFFF"/>
                </a:highlight>
              </a:rPr>
            </a:br>
            <a:endParaRPr lang="es-ES" sz="1600" dirty="0">
              <a:highlight>
                <a:srgbClr val="FFFFFF"/>
              </a:highlight>
            </a:endParaRPr>
          </a:p>
          <a:p>
            <a:pPr marL="0" lvl="0" indent="0" algn="l" rtl="0">
              <a:lnSpc>
                <a:spcPct val="107000"/>
              </a:lnSpc>
              <a:spcBef>
                <a:spcPts val="800"/>
              </a:spcBef>
              <a:spcAft>
                <a:spcPts val="0"/>
              </a:spcAft>
              <a:buClr>
                <a:schemeClr val="dk1"/>
              </a:buClr>
              <a:buSzPts val="1400"/>
              <a:buFont typeface="Calibri"/>
              <a:buNone/>
            </a:pPr>
            <a:r>
              <a:rPr lang="es-ES" sz="1600" dirty="0"/>
              <a:t>Gall </a:t>
            </a:r>
            <a:r>
              <a:rPr lang="es-ES" sz="1600" err="1"/>
              <a:t>myfyrwyr</a:t>
            </a:r>
            <a:r>
              <a:rPr lang="es-ES" sz="1600"/>
              <a:t> gyflwyno’u </a:t>
            </a:r>
            <a:r>
              <a:rPr lang="es-ES" sz="1600" err="1"/>
              <a:t>posteri</a:t>
            </a:r>
            <a:r>
              <a:rPr lang="es-ES" sz="1600"/>
              <a:t> i'r </a:t>
            </a:r>
            <a:r>
              <a:rPr lang="es-ES" sz="1600" dirty="0" err="1"/>
              <a:t>dosbarth</a:t>
            </a:r>
            <a:r>
              <a:rPr lang="es-ES" sz="1600" dirty="0"/>
              <a:t>, </a:t>
            </a:r>
            <a:r>
              <a:rPr lang="es-ES" sz="1600" dirty="0" err="1"/>
              <a:t>fel</a:t>
            </a:r>
            <a:r>
              <a:rPr lang="es-ES" sz="1600" dirty="0"/>
              <a:t> </a:t>
            </a:r>
            <a:r>
              <a:rPr lang="es-ES" sz="1600" dirty="0" err="1"/>
              <a:t>rhan</a:t>
            </a:r>
            <a:r>
              <a:rPr lang="es-ES" sz="1600" dirty="0"/>
              <a:t> o </a:t>
            </a:r>
            <a:r>
              <a:rPr lang="es-ES" sz="1600" dirty="0" err="1"/>
              <a:t>sesiwn</a:t>
            </a:r>
            <a:r>
              <a:rPr lang="es-ES" sz="1600" dirty="0"/>
              <a:t> </a:t>
            </a:r>
            <a:r>
              <a:rPr lang="es-ES" sz="1600" dirty="0" err="1"/>
              <a:t>ddilynol</a:t>
            </a:r>
            <a:r>
              <a:rPr lang="es-ES" sz="1600" dirty="0"/>
              <a:t>, </a:t>
            </a:r>
            <a:r>
              <a:rPr lang="es-ES" sz="1600"/>
              <a:t>ac esbonio’u </a:t>
            </a:r>
            <a:r>
              <a:rPr lang="es-ES" sz="1600" dirty="0" err="1"/>
              <a:t>dull</a:t>
            </a:r>
            <a:r>
              <a:rPr lang="es-ES" sz="1600" dirty="0"/>
              <a:t> </a:t>
            </a:r>
            <a:r>
              <a:rPr lang="es-ES" sz="1600" dirty="0" err="1"/>
              <a:t>gweithredu</a:t>
            </a:r>
            <a:r>
              <a:rPr lang="es-ES" sz="1600" dirty="0">
                <a:highlight>
                  <a:srgbClr val="FFFFFF"/>
                </a:highlight>
              </a:rPr>
              <a:t>.</a:t>
            </a:r>
            <a:endParaRPr lang="es-ES" sz="1600" dirty="0"/>
          </a:p>
          <a:p>
            <a:pPr marL="0" lvl="0" indent="0" algn="l" rtl="0">
              <a:lnSpc>
                <a:spcPct val="107000"/>
              </a:lnSpc>
              <a:spcBef>
                <a:spcPts val="800"/>
              </a:spcBef>
              <a:spcAft>
                <a:spcPts val="0"/>
              </a:spcAft>
              <a:buClr>
                <a:schemeClr val="dk1"/>
              </a:buClr>
              <a:buSzPts val="1400"/>
              <a:buFont typeface="Calibri"/>
              <a:buNone/>
            </a:pPr>
            <a:endParaRPr sz="2400" u="none" strike="noStrike" dirty="0">
              <a:highlight>
                <a:srgbClr val="FFFFFF"/>
              </a:highlight>
              <a:latin typeface="Calibri"/>
              <a:ea typeface="Calibri"/>
              <a:cs typeface="Calibri"/>
              <a:sym typeface="Calibri"/>
            </a:endParaRPr>
          </a:p>
        </p:txBody>
      </p:sp>
      <p:sp>
        <p:nvSpPr>
          <p:cNvPr id="707" name="Google Shape;707;p30:notes"/>
          <p:cNvSpPr txBox="1">
            <a:spLocks noGrp="1"/>
          </p:cNvSpPr>
          <p:nvPr>
            <p:ph type="sldNum" idx="12"/>
          </p:nvPr>
        </p:nvSpPr>
        <p:spPr>
          <a:xfrm>
            <a:off x="3884613" y="9448185"/>
            <a:ext cx="2971800" cy="499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31: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4" name="Google Shape;734;p31:notes"/>
          <p:cNvSpPr txBox="1">
            <a:spLocks noGrp="1"/>
          </p:cNvSpPr>
          <p:nvPr>
            <p:ph type="body" idx="1"/>
          </p:nvPr>
        </p:nvSpPr>
        <p:spPr>
          <a:xfrm>
            <a:off x="685800" y="4787126"/>
            <a:ext cx="5486400" cy="391674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ts val="1400"/>
              <a:buFont typeface="Calibri"/>
              <a:buNone/>
            </a:pPr>
            <a:r>
              <a:rPr lang="cy-GB" b="1" noProof="0" dirty="0"/>
              <a:t>Y grŵp llawn </a:t>
            </a:r>
            <a:endParaRPr lang="cy-GB" noProof="0" dirty="0"/>
          </a:p>
          <a:p>
            <a:pPr marL="0" lvl="0" indent="0" algn="l" rtl="0">
              <a:lnSpc>
                <a:spcPct val="107000"/>
              </a:lnSpc>
              <a:spcBef>
                <a:spcPts val="0"/>
              </a:spcBef>
              <a:spcAft>
                <a:spcPts val="0"/>
              </a:spcAft>
              <a:buClr>
                <a:schemeClr val="dk1"/>
              </a:buClr>
              <a:buSzPts val="1400"/>
              <a:buFont typeface="Calibri"/>
              <a:buNone/>
            </a:pPr>
            <a:endParaRPr lang="cy-GB" noProof="0" dirty="0">
              <a:highlight>
                <a:srgbClr val="FFFFFF"/>
              </a:highlight>
            </a:endParaRPr>
          </a:p>
          <a:p>
            <a:pPr marL="0" lvl="0" indent="0" algn="l" rtl="0">
              <a:lnSpc>
                <a:spcPct val="107000"/>
              </a:lnSpc>
              <a:spcBef>
                <a:spcPts val="0"/>
              </a:spcBef>
              <a:spcAft>
                <a:spcPts val="0"/>
              </a:spcAft>
              <a:buClr>
                <a:schemeClr val="dk1"/>
              </a:buClr>
              <a:buSzPts val="1400"/>
              <a:buFont typeface="Calibri"/>
              <a:buNone/>
            </a:pPr>
            <a:r>
              <a:rPr lang="cy-GB" noProof="0" dirty="0"/>
              <a:t>I orffen y wers, </a:t>
            </a:r>
            <a:r>
              <a:rPr lang="cy-GB" noProof="0"/>
              <a:t>gofynnwch i'r </a:t>
            </a:r>
            <a:r>
              <a:rPr lang="cy-GB" noProof="0" dirty="0"/>
              <a:t>myfyrwyr ysgrifennu un cwestiwn y maen </a:t>
            </a:r>
            <a:r>
              <a:rPr lang="cy-GB" noProof="0"/>
              <a:t>nhw wedi'i </a:t>
            </a:r>
            <a:r>
              <a:rPr lang="cy-GB" noProof="0" dirty="0"/>
              <a:t>ddysgu am y pwnc, neu fe allai fod yn rhywbeth yr hoffen nhw gael mwy o wybodaeth amdano.</a:t>
            </a:r>
            <a:r>
              <a:rPr lang="cy-GB" noProof="0" dirty="0">
                <a:highlight>
                  <a:srgbClr val="FFFFFF"/>
                </a:highlight>
              </a:rPr>
              <a:t> </a:t>
            </a:r>
            <a:endParaRPr lang="cy-GB" noProof="0" dirty="0"/>
          </a:p>
          <a:p>
            <a:pPr marL="0" lvl="0" indent="0" algn="l" rtl="0">
              <a:lnSpc>
                <a:spcPct val="107000"/>
              </a:lnSpc>
              <a:spcBef>
                <a:spcPts val="0"/>
              </a:spcBef>
              <a:spcAft>
                <a:spcPts val="0"/>
              </a:spcAft>
              <a:buClr>
                <a:schemeClr val="dk1"/>
              </a:buClr>
              <a:buSzPts val="1400"/>
              <a:buFont typeface="Calibri"/>
              <a:buNone/>
            </a:pPr>
            <a:endParaRPr lang="cy-GB" noProof="0" dirty="0">
              <a:highlight>
                <a:srgbClr val="FFFFFF"/>
              </a:highlight>
            </a:endParaRPr>
          </a:p>
          <a:p>
            <a:pPr marL="0" lvl="0" indent="0" algn="l" rtl="0">
              <a:lnSpc>
                <a:spcPct val="107000"/>
              </a:lnSpc>
              <a:spcBef>
                <a:spcPts val="0"/>
              </a:spcBef>
              <a:spcAft>
                <a:spcPts val="0"/>
              </a:spcAft>
              <a:buClr>
                <a:schemeClr val="dk1"/>
              </a:buClr>
              <a:buSzPts val="1400"/>
              <a:buFont typeface="Calibri"/>
              <a:buNone/>
            </a:pPr>
            <a:r>
              <a:rPr lang="cy-GB" b="0" noProof="0" dirty="0"/>
              <a:t>Gall y cwestiynau fod yn ddienw a chael eu rhoi mewn blwch sydd o flaen y dosbarth. </a:t>
            </a:r>
            <a:r>
              <a:rPr lang="cy-GB" b="0" noProof="0"/>
              <a:t>Ewch i'r afael â’r </a:t>
            </a:r>
            <a:r>
              <a:rPr lang="cy-GB" b="0" noProof="0" dirty="0"/>
              <a:t>cwestiynau mewn gwers ddilynol. </a:t>
            </a:r>
            <a:endParaRPr lang="cy-GB" noProof="0" dirty="0">
              <a:highlight>
                <a:srgbClr val="FFFFFF"/>
              </a:highlight>
            </a:endParaRPr>
          </a:p>
          <a:p>
            <a:pPr marL="0" lvl="0" indent="0" algn="l" rtl="0">
              <a:lnSpc>
                <a:spcPct val="107000"/>
              </a:lnSpc>
              <a:spcBef>
                <a:spcPts val="0"/>
              </a:spcBef>
              <a:spcAft>
                <a:spcPts val="0"/>
              </a:spcAft>
              <a:buClr>
                <a:schemeClr val="dk1"/>
              </a:buClr>
              <a:buSzPts val="1400"/>
              <a:buFont typeface="Calibri"/>
              <a:buNone/>
            </a:pPr>
            <a:endParaRPr lang="cy-GB" b="1" noProof="0" dirty="0">
              <a:highlight>
                <a:srgbClr val="FFFFFF"/>
              </a:highlight>
            </a:endParaRPr>
          </a:p>
          <a:p>
            <a:pPr marL="0" lvl="0" indent="0" algn="l" rtl="0">
              <a:lnSpc>
                <a:spcPct val="107000"/>
              </a:lnSpc>
              <a:spcBef>
                <a:spcPts val="0"/>
              </a:spcBef>
              <a:spcAft>
                <a:spcPts val="0"/>
              </a:spcAft>
              <a:buClr>
                <a:schemeClr val="dk1"/>
              </a:buClr>
              <a:buSzPts val="1400"/>
              <a:buFont typeface="Calibri"/>
              <a:buNone/>
            </a:pPr>
            <a:r>
              <a:rPr lang="cy-GB" b="1" noProof="0" dirty="0"/>
              <a:t>Asesiad</a:t>
            </a:r>
            <a:r>
              <a:rPr lang="cy-GB" b="0" noProof="0" dirty="0"/>
              <a:t> </a:t>
            </a:r>
            <a:r>
              <a:rPr lang="cy-GB" b="1" noProof="0" dirty="0"/>
              <a:t>diweddglo</a:t>
            </a:r>
            <a:endParaRPr lang="cy-GB" noProof="0" dirty="0"/>
          </a:p>
          <a:p>
            <a:pPr marL="0" lvl="0" indent="0" algn="l" rtl="0">
              <a:lnSpc>
                <a:spcPct val="107000"/>
              </a:lnSpc>
              <a:spcBef>
                <a:spcPts val="0"/>
              </a:spcBef>
              <a:spcAft>
                <a:spcPts val="0"/>
              </a:spcAft>
              <a:buClr>
                <a:schemeClr val="dk1"/>
              </a:buClr>
              <a:buSzPts val="1400"/>
              <a:buFont typeface="Arial"/>
              <a:buNone/>
            </a:pPr>
            <a:endParaRPr lang="cy-GB" b="1" noProof="0" dirty="0">
              <a:highlight>
                <a:srgbClr val="FFFFFF"/>
              </a:highlight>
            </a:endParaRPr>
          </a:p>
          <a:p>
            <a:pPr marL="0" lvl="0" indent="0" algn="l" rtl="0">
              <a:lnSpc>
                <a:spcPct val="107000"/>
              </a:lnSpc>
              <a:spcBef>
                <a:spcPts val="0"/>
              </a:spcBef>
              <a:spcAft>
                <a:spcPts val="0"/>
              </a:spcAft>
              <a:buClr>
                <a:schemeClr val="dk1"/>
              </a:buClr>
              <a:buSzPts val="1400"/>
              <a:buFont typeface="Arial"/>
              <a:buNone/>
            </a:pPr>
            <a:r>
              <a:rPr lang="cy-GB" noProof="0" dirty="0"/>
              <a:t>Ewch yn ôl at yr asesiad sylfaenol a </a:t>
            </a:r>
            <a:r>
              <a:rPr lang="cy-GB" noProof="0"/>
              <a:t>gofynnwch i'r </a:t>
            </a:r>
            <a:r>
              <a:rPr lang="cy-GB" noProof="0" dirty="0"/>
              <a:t>myfyrwyr wneud unrhyw newidiadau neu </a:t>
            </a:r>
            <a:r>
              <a:rPr lang="cy-GB" noProof="0"/>
              <a:t>ychwanegiadau i'r </a:t>
            </a:r>
            <a:r>
              <a:rPr lang="cy-GB" noProof="0" dirty="0"/>
              <a:t>map meddwl mewn pen lliw gwahanol i ddangos yr hyn maen </a:t>
            </a:r>
            <a:r>
              <a:rPr lang="cy-GB" noProof="0"/>
              <a:t>nhw wedi'i </a:t>
            </a:r>
            <a:r>
              <a:rPr lang="cy-GB" noProof="0" dirty="0"/>
              <a:t>ddysgu. </a:t>
            </a:r>
            <a:endParaRPr lang="cy-GB" b="1" noProof="0" dirty="0">
              <a:highlight>
                <a:srgbClr val="FFFFFF"/>
              </a:highlight>
            </a:endParaRPr>
          </a:p>
          <a:p>
            <a:pPr marL="0" lvl="0" indent="0" algn="l" rtl="0">
              <a:lnSpc>
                <a:spcPct val="107000"/>
              </a:lnSpc>
              <a:spcBef>
                <a:spcPts val="0"/>
              </a:spcBef>
              <a:spcAft>
                <a:spcPts val="0"/>
              </a:spcAft>
              <a:buClr>
                <a:schemeClr val="dk1"/>
              </a:buClr>
              <a:buSzPts val="1400"/>
              <a:buFont typeface="Calibri"/>
              <a:buNone/>
            </a:pPr>
            <a:endParaRPr lang="cy-GB" b="1" noProof="0" dirty="0"/>
          </a:p>
          <a:p>
            <a:pPr marL="0" lvl="0" indent="0" algn="l" rtl="0">
              <a:lnSpc>
                <a:spcPct val="107000"/>
              </a:lnSpc>
              <a:spcBef>
                <a:spcPts val="0"/>
              </a:spcBef>
              <a:spcAft>
                <a:spcPts val="0"/>
              </a:spcAft>
              <a:buClr>
                <a:schemeClr val="dk1"/>
              </a:buClr>
              <a:buSzPts val="1400"/>
              <a:buFont typeface="Calibri"/>
              <a:buNone/>
            </a:pPr>
            <a:endParaRPr lang="cy-GB" b="1" noProof="0" dirty="0"/>
          </a:p>
          <a:p>
            <a:pPr marL="0" lvl="0" indent="0" algn="l" rtl="0">
              <a:lnSpc>
                <a:spcPct val="107000"/>
              </a:lnSpc>
              <a:spcBef>
                <a:spcPts val="0"/>
              </a:spcBef>
              <a:spcAft>
                <a:spcPts val="0"/>
              </a:spcAft>
              <a:buSzPts val="1400"/>
              <a:buNone/>
            </a:pPr>
            <a:r>
              <a:rPr lang="cy-GB" b="1" noProof="0" dirty="0"/>
              <a:t>Bawd i fyny, bawd i lawr
</a:t>
            </a:r>
            <a:endParaRPr lang="cy-GB" noProof="0" dirty="0"/>
          </a:p>
          <a:p>
            <a:pPr marL="0" lvl="0" indent="0" algn="l" rtl="0">
              <a:lnSpc>
                <a:spcPct val="107000"/>
              </a:lnSpc>
              <a:spcBef>
                <a:spcPts val="0"/>
              </a:spcBef>
              <a:spcAft>
                <a:spcPts val="0"/>
              </a:spcAft>
              <a:buSzPts val="1400"/>
              <a:buNone/>
            </a:pPr>
            <a:r>
              <a:rPr lang="cy-GB" noProof="0" dirty="0"/>
              <a:t>Os bydd amser yn caniatáu, ewch yn ôl at y deilliannau dysgu a </a:t>
            </a:r>
            <a:r>
              <a:rPr lang="cy-GB" noProof="0"/>
              <a:t>gofyn i’r </a:t>
            </a:r>
            <a:r>
              <a:rPr lang="cy-GB" noProof="0" dirty="0"/>
              <a:t>dosbarth </a:t>
            </a:r>
            <a:r>
              <a:rPr lang="cy-GB" noProof="0"/>
              <a:t>ddangos 'bawd </a:t>
            </a:r>
            <a:r>
              <a:rPr lang="cy-GB" noProof="0" dirty="0"/>
              <a:t>i fyny, bawd </a:t>
            </a:r>
            <a:r>
              <a:rPr lang="cy-GB" noProof="0"/>
              <a:t>i lawr’ </a:t>
            </a:r>
            <a:r>
              <a:rPr lang="cy-GB" noProof="0" dirty="0"/>
              <a:t>ar gyfer pob un er mwyn asesu pa mor </a:t>
            </a:r>
            <a:r>
              <a:rPr lang="cy-GB" noProof="0"/>
              <a:t>gyffyrddus mae'r </a:t>
            </a:r>
            <a:r>
              <a:rPr lang="cy-GB" noProof="0" dirty="0"/>
              <a:t>dosbarth yn teimlo gyda phob deilliant ar ddiwedd y wers. 
 </a:t>
            </a:r>
            <a:endParaRPr lang="cy-GB" b="1" noProof="0" dirty="0"/>
          </a:p>
          <a:p>
            <a:pPr marL="0" lvl="0" indent="0" algn="l" rtl="0">
              <a:lnSpc>
                <a:spcPct val="107000"/>
              </a:lnSpc>
              <a:spcBef>
                <a:spcPts val="0"/>
              </a:spcBef>
              <a:spcAft>
                <a:spcPts val="0"/>
              </a:spcAft>
              <a:buClr>
                <a:schemeClr val="dk1"/>
              </a:buClr>
              <a:buSzPts val="1400"/>
              <a:buFont typeface="Calibri"/>
              <a:buNone/>
            </a:pPr>
            <a:endParaRPr lang="cy-GB" b="1" noProof="0" dirty="0"/>
          </a:p>
        </p:txBody>
      </p:sp>
      <p:sp>
        <p:nvSpPr>
          <p:cNvPr id="735" name="Google Shape;735;p31:notes"/>
          <p:cNvSpPr txBox="1">
            <a:spLocks noGrp="1"/>
          </p:cNvSpPr>
          <p:nvPr>
            <p:ph type="sldNum" idx="12"/>
          </p:nvPr>
        </p:nvSpPr>
        <p:spPr>
          <a:xfrm>
            <a:off x="3884613" y="9448185"/>
            <a:ext cx="2971800" cy="499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31</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4:notes"/>
          <p:cNvSpPr txBox="1">
            <a:spLocks noGrp="1"/>
          </p:cNvSpPr>
          <p:nvPr>
            <p:ph type="body" idx="1"/>
          </p:nvPr>
        </p:nvSpPr>
        <p:spPr>
          <a:xfrm>
            <a:off x="685800" y="4787126"/>
            <a:ext cx="5486400" cy="39167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GB" dirty="0" err="1"/>
              <a:t>Cysylltiadau</a:t>
            </a:r>
            <a:r>
              <a:rPr lang="en-GB" dirty="0"/>
              <a:t> </a:t>
            </a:r>
            <a:r>
              <a:rPr lang="en-GB" dirty="0" err="1"/>
              <a:t>cwricwlwm</a:t>
            </a:r>
            <a:r>
              <a:rPr lang="en-GB" dirty="0"/>
              <a:t> </a:t>
            </a:r>
            <a:r>
              <a:rPr lang="en-GB" dirty="0" err="1"/>
              <a:t>Lloegr</a:t>
            </a:r>
            <a:r>
              <a:rPr lang="en-GB" dirty="0">
                <a:highlight>
                  <a:srgbClr val="FFFFFF"/>
                </a:highlight>
              </a:rPr>
              <a:t>.</a:t>
            </a:r>
            <a:endParaRPr dirty="0"/>
          </a:p>
        </p:txBody>
      </p:sp>
      <p:sp>
        <p:nvSpPr>
          <p:cNvPr id="135" name="Google Shape;135;p4:notes"/>
          <p:cNvSpPr txBox="1">
            <a:spLocks noGrp="1"/>
          </p:cNvSpPr>
          <p:nvPr>
            <p:ph type="sldNum" idx="12"/>
          </p:nvPr>
        </p:nvSpPr>
        <p:spPr>
          <a:xfrm>
            <a:off x="3884613" y="9448185"/>
            <a:ext cx="2971800" cy="499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5:notes"/>
          <p:cNvSpPr txBox="1">
            <a:spLocks noGrp="1"/>
          </p:cNvSpPr>
          <p:nvPr>
            <p:ph type="body" idx="1"/>
          </p:nvPr>
        </p:nvSpPr>
        <p:spPr>
          <a:xfrm>
            <a:off x="685800" y="4787126"/>
            <a:ext cx="5486400" cy="39167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GB" dirty="0" err="1"/>
              <a:t>Cysylltiadau</a:t>
            </a:r>
            <a:r>
              <a:rPr lang="en-GB" dirty="0"/>
              <a:t> </a:t>
            </a:r>
            <a:r>
              <a:rPr lang="en-GB" dirty="0" err="1"/>
              <a:t>cwricwlwm</a:t>
            </a:r>
            <a:r>
              <a:rPr lang="en-GB" dirty="0"/>
              <a:t> Cymru, yr Alban a </a:t>
            </a:r>
            <a:r>
              <a:rPr lang="en-GB" dirty="0" err="1"/>
              <a:t>Gogledd</a:t>
            </a:r>
            <a:r>
              <a:rPr lang="en-GB" dirty="0"/>
              <a:t> </a:t>
            </a:r>
            <a:r>
              <a:rPr lang="en-GB" dirty="0" err="1"/>
              <a:t>Iwerddon</a:t>
            </a:r>
            <a:r>
              <a:rPr lang="en-GB" dirty="0"/>
              <a:t>.</a:t>
            </a: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15000"/>
              </a:lnSpc>
              <a:spcBef>
                <a:spcPts val="0"/>
              </a:spcBef>
              <a:spcAft>
                <a:spcPts val="0"/>
              </a:spcAft>
              <a:buClr>
                <a:schemeClr val="dk1"/>
              </a:buClr>
              <a:buSzPts val="1100"/>
              <a:buFont typeface="Arial"/>
              <a:buNone/>
            </a:pPr>
            <a:r>
              <a:rPr lang="en-GB" sz="1000" b="1" dirty="0" err="1">
                <a:latin typeface="Arial"/>
                <a:ea typeface="Arial"/>
                <a:cs typeface="Arial"/>
                <a:sym typeface="Arial"/>
              </a:rPr>
              <a:t>Cwricwlwm</a:t>
            </a:r>
            <a:r>
              <a:rPr lang="en-GB" sz="1000" b="1" dirty="0">
                <a:latin typeface="Arial"/>
                <a:ea typeface="Arial"/>
                <a:cs typeface="Arial"/>
                <a:sym typeface="Arial"/>
              </a:rPr>
              <a:t> </a:t>
            </a:r>
            <a:r>
              <a:rPr lang="en-GB" sz="1000" b="1" dirty="0" err="1">
                <a:latin typeface="Arial"/>
                <a:ea typeface="Arial"/>
                <a:cs typeface="Arial"/>
                <a:sym typeface="Arial"/>
              </a:rPr>
              <a:t>i</a:t>
            </a:r>
            <a:r>
              <a:rPr lang="en-GB" sz="1000" b="1" dirty="0">
                <a:latin typeface="Arial"/>
                <a:ea typeface="Arial"/>
                <a:cs typeface="Arial"/>
                <a:sym typeface="Arial"/>
              </a:rPr>
              <a:t> </a:t>
            </a:r>
            <a:r>
              <a:rPr lang="en-GB" sz="1000" b="1" dirty="0" err="1">
                <a:latin typeface="Arial"/>
                <a:ea typeface="Arial"/>
                <a:cs typeface="Arial"/>
                <a:sym typeface="Arial"/>
              </a:rPr>
              <a:t>Gymru</a:t>
            </a:r>
            <a:r>
              <a:rPr lang="en-GB" sz="1000" b="1" dirty="0">
                <a:latin typeface="Arial"/>
                <a:ea typeface="Arial"/>
                <a:cs typeface="Arial"/>
                <a:sym typeface="Arial"/>
              </a:rPr>
              <a:t> – </a:t>
            </a:r>
            <a:r>
              <a:rPr lang="en-GB" sz="1000" b="1" dirty="0" err="1">
                <a:latin typeface="Arial"/>
                <a:ea typeface="Arial"/>
                <a:cs typeface="Arial"/>
                <a:sym typeface="Arial"/>
              </a:rPr>
              <a:t>Maes</a:t>
            </a:r>
            <a:r>
              <a:rPr lang="en-GB" sz="1000" b="1" dirty="0">
                <a:latin typeface="Arial"/>
                <a:ea typeface="Arial"/>
                <a:cs typeface="Arial"/>
                <a:sym typeface="Arial"/>
              </a:rPr>
              <a:t> </a:t>
            </a:r>
            <a:r>
              <a:rPr lang="en-GB" sz="1000" b="1" dirty="0" err="1">
                <a:latin typeface="Arial"/>
                <a:ea typeface="Arial"/>
                <a:cs typeface="Arial"/>
                <a:sym typeface="Arial"/>
              </a:rPr>
              <a:t>Dysgu</a:t>
            </a:r>
            <a:r>
              <a:rPr lang="en-GB" sz="1000" b="1" dirty="0">
                <a:latin typeface="Arial"/>
                <a:ea typeface="Arial"/>
                <a:cs typeface="Arial"/>
                <a:sym typeface="Arial"/>
              </a:rPr>
              <a:t> a </a:t>
            </a:r>
            <a:r>
              <a:rPr lang="en-GB" sz="1000" b="1" dirty="0" err="1">
                <a:latin typeface="Arial"/>
                <a:ea typeface="Arial"/>
                <a:cs typeface="Arial"/>
                <a:sym typeface="Arial"/>
              </a:rPr>
              <a:t>Phrofiad</a:t>
            </a:r>
            <a:r>
              <a:rPr lang="en-GB" sz="1000" b="1" dirty="0">
                <a:latin typeface="Arial"/>
                <a:ea typeface="Arial"/>
                <a:cs typeface="Arial"/>
                <a:sym typeface="Arial"/>
              </a:rPr>
              <a:t> Iechyd a </a:t>
            </a:r>
            <a:r>
              <a:rPr lang="en-GB" sz="1000" b="1" dirty="0" err="1">
                <a:latin typeface="Arial"/>
                <a:ea typeface="Arial"/>
                <a:cs typeface="Arial"/>
                <a:sym typeface="Arial"/>
              </a:rPr>
              <a:t>Lles</a:t>
            </a:r>
            <a:r>
              <a:rPr lang="en-GB" sz="1000" b="1" dirty="0">
                <a:latin typeface="Arial"/>
                <a:ea typeface="Arial"/>
                <a:cs typeface="Arial"/>
                <a:sym typeface="Arial"/>
              </a:rPr>
              <a:t>
</a:t>
            </a:r>
            <a:r>
              <a:rPr lang="en-GB" sz="1000" b="0" u="sng" dirty="0">
                <a:latin typeface="Arial"/>
                <a:ea typeface="Arial"/>
                <a:cs typeface="Arial"/>
                <a:sym typeface="Arial"/>
              </a:rPr>
              <a:t>https://hwb.gov.wales/cwricwlwm-i-gymru/iechyd-a-lles</a:t>
            </a:r>
            <a:endParaRPr lang="en-US" sz="1000" b="0" u="sng" dirty="0">
              <a:solidFill>
                <a:srgbClr val="0563C1"/>
              </a:solidFill>
              <a:latin typeface="Arial"/>
              <a:ea typeface="Arial"/>
              <a:cs typeface="Arial"/>
              <a:sym typeface="Arial"/>
            </a:endParaRPr>
          </a:p>
          <a:p>
            <a:pPr marL="0" lvl="0" indent="0" algn="l" rtl="0">
              <a:lnSpc>
                <a:spcPct val="115000"/>
              </a:lnSpc>
              <a:spcBef>
                <a:spcPts val="300"/>
              </a:spcBef>
              <a:spcAft>
                <a:spcPts val="0"/>
              </a:spcAft>
              <a:buClr>
                <a:schemeClr val="dk1"/>
              </a:buClr>
              <a:buSzPts val="1100"/>
              <a:buFont typeface="Arial"/>
              <a:buNone/>
            </a:pPr>
            <a:r>
              <a:rPr lang="en-US" sz="1000" dirty="0" err="1">
                <a:latin typeface="Arial"/>
                <a:ea typeface="Arial"/>
                <a:cs typeface="Arial"/>
                <a:sym typeface="Arial"/>
              </a:rPr>
              <a:t>Yn</a:t>
            </a:r>
            <a:r>
              <a:rPr lang="en-US" sz="1000" dirty="0">
                <a:latin typeface="Arial"/>
                <a:ea typeface="Arial"/>
                <a:cs typeface="Arial"/>
                <a:sym typeface="Arial"/>
              </a:rPr>
              <a:t> y </a:t>
            </a:r>
            <a:r>
              <a:rPr lang="en-US" sz="1000" dirty="0" err="1">
                <a:latin typeface="Arial"/>
                <a:ea typeface="Arial"/>
                <a:cs typeface="Arial"/>
                <a:sym typeface="Arial"/>
              </a:rPr>
              <a:t>Cwricwlwm</a:t>
            </a:r>
            <a:r>
              <a:rPr lang="en-US" sz="1000" dirty="0">
                <a:latin typeface="Arial"/>
                <a:ea typeface="Arial"/>
                <a:cs typeface="Arial"/>
                <a:sym typeface="Arial"/>
              </a:rPr>
              <a:t> </a:t>
            </a:r>
            <a:r>
              <a:rPr lang="en-US" sz="1000" dirty="0" err="1">
                <a:latin typeface="Arial"/>
                <a:ea typeface="Arial"/>
                <a:cs typeface="Arial"/>
                <a:sym typeface="Arial"/>
              </a:rPr>
              <a:t>newydd</a:t>
            </a:r>
            <a:r>
              <a:rPr lang="en-US" sz="1000" dirty="0">
                <a:latin typeface="Arial"/>
                <a:ea typeface="Arial"/>
                <a:cs typeface="Arial"/>
                <a:sym typeface="Arial"/>
              </a:rPr>
              <a:t> </a:t>
            </a:r>
            <a:r>
              <a:rPr lang="en-US" sz="1000" dirty="0" err="1">
                <a:latin typeface="Arial"/>
                <a:ea typeface="Arial"/>
                <a:cs typeface="Arial"/>
                <a:sym typeface="Arial"/>
              </a:rPr>
              <a:t>i</a:t>
            </a:r>
            <a:r>
              <a:rPr lang="en-US" sz="1000" dirty="0">
                <a:latin typeface="Arial"/>
                <a:ea typeface="Arial"/>
                <a:cs typeface="Arial"/>
                <a:sym typeface="Arial"/>
              </a:rPr>
              <a:t> </a:t>
            </a:r>
            <a:r>
              <a:rPr lang="en-US" sz="1000" dirty="0" err="1">
                <a:latin typeface="Arial"/>
                <a:ea typeface="Arial"/>
                <a:cs typeface="Arial"/>
                <a:sym typeface="Arial"/>
              </a:rPr>
              <a:t>Gymru</a:t>
            </a:r>
            <a:r>
              <a:rPr lang="en-US" sz="1000">
                <a:latin typeface="Arial"/>
                <a:ea typeface="Arial"/>
                <a:cs typeface="Arial"/>
                <a:sym typeface="Arial"/>
              </a:rPr>
              <a:t>, mae'r </a:t>
            </a:r>
            <a:r>
              <a:rPr lang="en-US" sz="1000" dirty="0" err="1">
                <a:latin typeface="Arial"/>
                <a:ea typeface="Arial"/>
                <a:cs typeface="Arial"/>
                <a:sym typeface="Arial"/>
              </a:rPr>
              <a:t>Maes</a:t>
            </a:r>
            <a:r>
              <a:rPr lang="en-US" sz="1000" dirty="0">
                <a:latin typeface="Arial"/>
                <a:ea typeface="Arial"/>
                <a:cs typeface="Arial"/>
                <a:sym typeface="Arial"/>
              </a:rPr>
              <a:t> </a:t>
            </a:r>
            <a:r>
              <a:rPr lang="en-US" sz="1000" dirty="0" err="1">
                <a:latin typeface="Arial"/>
                <a:ea typeface="Arial"/>
                <a:cs typeface="Arial"/>
                <a:sym typeface="Arial"/>
              </a:rPr>
              <a:t>Dysgu</a:t>
            </a:r>
            <a:r>
              <a:rPr lang="en-US" sz="1000" dirty="0">
                <a:latin typeface="Arial"/>
                <a:ea typeface="Arial"/>
                <a:cs typeface="Arial"/>
                <a:sym typeface="Arial"/>
              </a:rPr>
              <a:t> a </a:t>
            </a:r>
            <a:r>
              <a:rPr lang="en-US" sz="1000" dirty="0" err="1">
                <a:latin typeface="Arial"/>
                <a:ea typeface="Arial"/>
                <a:cs typeface="Arial"/>
                <a:sym typeface="Arial"/>
              </a:rPr>
              <a:t>Phrofiad</a:t>
            </a:r>
            <a:r>
              <a:rPr lang="en-US" sz="1000" dirty="0">
                <a:latin typeface="Arial"/>
                <a:ea typeface="Arial"/>
                <a:cs typeface="Arial"/>
                <a:sym typeface="Arial"/>
              </a:rPr>
              <a:t> Iechyd a </a:t>
            </a:r>
            <a:r>
              <a:rPr lang="en-US" sz="1000" dirty="0" err="1">
                <a:latin typeface="Arial"/>
                <a:ea typeface="Arial"/>
                <a:cs typeface="Arial"/>
                <a:sym typeface="Arial"/>
              </a:rPr>
              <a:t>Lles</a:t>
            </a:r>
            <a:r>
              <a:rPr lang="en-US" sz="1000" dirty="0">
                <a:latin typeface="Arial"/>
                <a:ea typeface="Arial"/>
                <a:cs typeface="Arial"/>
                <a:sym typeface="Arial"/>
              </a:rPr>
              <a:t> </a:t>
            </a:r>
            <a:r>
              <a:rPr lang="en-US" sz="1000" dirty="0" err="1">
                <a:latin typeface="Arial"/>
                <a:ea typeface="Arial"/>
                <a:cs typeface="Arial"/>
                <a:sym typeface="Arial"/>
              </a:rPr>
              <a:t>yn</a:t>
            </a:r>
            <a:r>
              <a:rPr lang="en-US" sz="1000" dirty="0">
                <a:latin typeface="Arial"/>
                <a:ea typeface="Arial"/>
                <a:cs typeface="Arial"/>
                <a:sym typeface="Arial"/>
              </a:rPr>
              <a:t> </a:t>
            </a:r>
            <a:r>
              <a:rPr lang="en-US" sz="1000" dirty="0" err="1">
                <a:latin typeface="Arial"/>
                <a:ea typeface="Arial"/>
                <a:cs typeface="Arial"/>
                <a:sym typeface="Arial"/>
              </a:rPr>
              <a:t>ymwneud</a:t>
            </a:r>
            <a:r>
              <a:rPr lang="en-US" sz="1000" dirty="0">
                <a:latin typeface="Arial"/>
                <a:ea typeface="Arial"/>
                <a:cs typeface="Arial"/>
                <a:sym typeface="Arial"/>
              </a:rPr>
              <a:t> â </a:t>
            </a:r>
            <a:r>
              <a:rPr lang="en-US" sz="1000" err="1">
                <a:latin typeface="Arial"/>
                <a:ea typeface="Arial"/>
                <a:cs typeface="Arial"/>
                <a:sym typeface="Arial"/>
              </a:rPr>
              <a:t>datblygu</a:t>
            </a:r>
            <a:r>
              <a:rPr lang="en-US" sz="1000">
                <a:latin typeface="Arial"/>
                <a:ea typeface="Arial"/>
                <a:cs typeface="Arial"/>
                <a:sym typeface="Arial"/>
              </a:rPr>
              <a:t> gallu’r </a:t>
            </a:r>
            <a:r>
              <a:rPr lang="en-US" sz="1000" dirty="0" err="1">
                <a:latin typeface="Arial"/>
                <a:ea typeface="Arial"/>
                <a:cs typeface="Arial"/>
                <a:sym typeface="Arial"/>
              </a:rPr>
              <a:t>dysgwyr</a:t>
            </a:r>
            <a:r>
              <a:rPr lang="en-US" sz="1000" dirty="0">
                <a:latin typeface="Arial"/>
                <a:ea typeface="Arial"/>
                <a:cs typeface="Arial"/>
                <a:sym typeface="Arial"/>
              </a:rPr>
              <a:t> </a:t>
            </a:r>
            <a:r>
              <a:rPr lang="en-US" sz="1000" dirty="0" err="1">
                <a:latin typeface="Arial"/>
                <a:ea typeface="Arial"/>
                <a:cs typeface="Arial"/>
                <a:sym typeface="Arial"/>
              </a:rPr>
              <a:t>i</a:t>
            </a:r>
            <a:r>
              <a:rPr lang="en-US" sz="1000" dirty="0">
                <a:latin typeface="Arial"/>
                <a:ea typeface="Arial"/>
                <a:cs typeface="Arial"/>
                <a:sym typeface="Arial"/>
              </a:rPr>
              <a:t> </a:t>
            </a:r>
            <a:r>
              <a:rPr lang="en-US" sz="1000" dirty="0" err="1">
                <a:latin typeface="Arial"/>
                <a:ea typeface="Arial"/>
                <a:cs typeface="Arial"/>
                <a:sym typeface="Arial"/>
              </a:rPr>
              <a:t>lywio</a:t>
            </a:r>
            <a:r>
              <a:rPr lang="en-US" sz="1000" dirty="0">
                <a:latin typeface="Arial"/>
                <a:ea typeface="Arial"/>
                <a:cs typeface="Arial"/>
                <a:sym typeface="Arial"/>
              </a:rPr>
              <a:t> </a:t>
            </a:r>
            <a:r>
              <a:rPr lang="en-US" sz="1000" dirty="0" err="1">
                <a:latin typeface="Arial"/>
                <a:ea typeface="Arial"/>
                <a:cs typeface="Arial"/>
                <a:sym typeface="Arial"/>
              </a:rPr>
              <a:t>cyfleoedd</a:t>
            </a:r>
            <a:r>
              <a:rPr lang="en-US" sz="1000" dirty="0">
                <a:latin typeface="Arial"/>
                <a:ea typeface="Arial"/>
                <a:cs typeface="Arial"/>
                <a:sym typeface="Arial"/>
              </a:rPr>
              <a:t> a </a:t>
            </a:r>
            <a:r>
              <a:rPr lang="en-US" sz="1000" dirty="0" err="1">
                <a:latin typeface="Arial"/>
                <a:ea typeface="Arial"/>
                <a:cs typeface="Arial"/>
                <a:sym typeface="Arial"/>
              </a:rPr>
              <a:t>heriau</a:t>
            </a:r>
            <a:r>
              <a:rPr lang="en-US" sz="1000" dirty="0">
                <a:latin typeface="Arial"/>
                <a:ea typeface="Arial"/>
                <a:cs typeface="Arial"/>
                <a:sym typeface="Arial"/>
              </a:rPr>
              <a:t> </a:t>
            </a:r>
            <a:r>
              <a:rPr lang="en-US" sz="1000" dirty="0" err="1">
                <a:latin typeface="Arial"/>
                <a:ea typeface="Arial"/>
                <a:cs typeface="Arial"/>
                <a:sym typeface="Arial"/>
              </a:rPr>
              <a:t>bywyd</a:t>
            </a:r>
            <a:r>
              <a:rPr lang="en-US" sz="1000" dirty="0">
                <a:latin typeface="Arial"/>
                <a:ea typeface="Arial"/>
                <a:cs typeface="Arial"/>
                <a:sym typeface="Arial"/>
              </a:rPr>
              <a:t>. </a:t>
            </a:r>
            <a:r>
              <a:rPr lang="en-US" sz="1000" dirty="0" err="1">
                <a:latin typeface="Arial"/>
                <a:ea typeface="Arial"/>
                <a:cs typeface="Arial"/>
                <a:sym typeface="Arial"/>
              </a:rPr>
              <a:t>Bydd</a:t>
            </a:r>
            <a:r>
              <a:rPr lang="en-US" sz="1000" dirty="0">
                <a:latin typeface="Arial"/>
                <a:ea typeface="Arial"/>
                <a:cs typeface="Arial"/>
                <a:sym typeface="Arial"/>
              </a:rPr>
              <a:t> </a:t>
            </a:r>
            <a:r>
              <a:rPr lang="en-US" sz="1000" dirty="0" err="1">
                <a:latin typeface="Arial"/>
                <a:ea typeface="Arial"/>
                <a:cs typeface="Arial"/>
                <a:sym typeface="Arial"/>
              </a:rPr>
              <a:t>Addysg</a:t>
            </a:r>
            <a:r>
              <a:rPr lang="en-US" sz="1000" dirty="0">
                <a:latin typeface="Arial"/>
                <a:ea typeface="Arial"/>
                <a:cs typeface="Arial"/>
                <a:sym typeface="Arial"/>
              </a:rPr>
              <a:t> </a:t>
            </a:r>
            <a:r>
              <a:rPr lang="en-US" sz="1000" dirty="0" err="1">
                <a:latin typeface="Arial"/>
                <a:ea typeface="Arial"/>
                <a:cs typeface="Arial"/>
                <a:sym typeface="Arial"/>
              </a:rPr>
              <a:t>Perthnasoedd</a:t>
            </a:r>
            <a:r>
              <a:rPr lang="en-US" sz="1000" dirty="0">
                <a:latin typeface="Arial"/>
                <a:ea typeface="Arial"/>
                <a:cs typeface="Arial"/>
                <a:sym typeface="Arial"/>
              </a:rPr>
              <a:t> a </a:t>
            </a:r>
            <a:r>
              <a:rPr lang="en-US" sz="1000" dirty="0" err="1">
                <a:latin typeface="Arial"/>
                <a:ea typeface="Arial"/>
                <a:cs typeface="Arial"/>
                <a:sym typeface="Arial"/>
              </a:rPr>
              <a:t>Rhywioldeb</a:t>
            </a:r>
            <a:r>
              <a:rPr lang="en-US" sz="1000" dirty="0">
                <a:latin typeface="Arial"/>
                <a:ea typeface="Arial"/>
                <a:cs typeface="Arial"/>
                <a:sym typeface="Arial"/>
              </a:rPr>
              <a:t> (</a:t>
            </a:r>
            <a:r>
              <a:rPr lang="en-US" sz="1000" dirty="0" err="1">
                <a:latin typeface="Arial"/>
                <a:ea typeface="Arial"/>
                <a:cs typeface="Arial"/>
                <a:sym typeface="Arial"/>
              </a:rPr>
              <a:t>RSE</a:t>
            </a:r>
            <a:r>
              <a:rPr lang="en-US" sz="1000" dirty="0">
                <a:latin typeface="Arial"/>
                <a:ea typeface="Arial"/>
                <a:cs typeface="Arial"/>
                <a:sym typeface="Arial"/>
              </a:rPr>
              <a:t>) </a:t>
            </a:r>
            <a:r>
              <a:rPr lang="en-US" sz="1000" dirty="0" err="1">
                <a:latin typeface="Arial"/>
                <a:ea typeface="Arial"/>
                <a:cs typeface="Arial"/>
                <a:sym typeface="Arial"/>
              </a:rPr>
              <a:t>yn</a:t>
            </a:r>
            <a:r>
              <a:rPr lang="en-US" sz="1000" dirty="0">
                <a:latin typeface="Arial"/>
                <a:ea typeface="Arial"/>
                <a:cs typeface="Arial"/>
                <a:sym typeface="Arial"/>
              </a:rPr>
              <a:t> </a:t>
            </a:r>
            <a:r>
              <a:rPr lang="en-US" sz="1000" dirty="0" err="1">
                <a:latin typeface="Arial"/>
                <a:ea typeface="Arial"/>
                <a:cs typeface="Arial"/>
                <a:sym typeface="Arial"/>
              </a:rPr>
              <a:t>ofyniad</a:t>
            </a:r>
            <a:r>
              <a:rPr lang="en-US" sz="1000" dirty="0">
                <a:latin typeface="Arial"/>
                <a:ea typeface="Arial"/>
                <a:cs typeface="Arial"/>
                <a:sym typeface="Arial"/>
              </a:rPr>
              <a:t> </a:t>
            </a:r>
            <a:r>
              <a:rPr lang="en-US" sz="1000" dirty="0" err="1">
                <a:latin typeface="Arial"/>
                <a:ea typeface="Arial"/>
                <a:cs typeface="Arial"/>
                <a:sym typeface="Arial"/>
              </a:rPr>
              <a:t>gorfodol</a:t>
            </a:r>
            <a:r>
              <a:rPr lang="en-US" sz="1000" dirty="0">
                <a:latin typeface="Arial"/>
                <a:ea typeface="Arial"/>
                <a:cs typeface="Arial"/>
                <a:sym typeface="Arial"/>
              </a:rPr>
              <a:t> </a:t>
            </a:r>
            <a:r>
              <a:rPr lang="en-US" sz="1000" dirty="0" err="1">
                <a:latin typeface="Arial"/>
                <a:ea typeface="Arial"/>
                <a:cs typeface="Arial"/>
                <a:sym typeface="Arial"/>
              </a:rPr>
              <a:t>yn</a:t>
            </a:r>
            <a:r>
              <a:rPr lang="en-US" sz="1000" dirty="0">
                <a:latin typeface="Arial"/>
                <a:ea typeface="Arial"/>
                <a:cs typeface="Arial"/>
                <a:sym typeface="Arial"/>
              </a:rPr>
              <a:t> y </a:t>
            </a:r>
            <a:r>
              <a:rPr lang="en-US" sz="1000" dirty="0" err="1">
                <a:latin typeface="Arial"/>
                <a:ea typeface="Arial"/>
                <a:cs typeface="Arial"/>
                <a:sym typeface="Arial"/>
              </a:rPr>
              <a:t>cwricwlwm</a:t>
            </a:r>
            <a:r>
              <a:rPr lang="en-US" sz="1000" dirty="0">
                <a:latin typeface="Arial"/>
                <a:ea typeface="Arial"/>
                <a:cs typeface="Arial"/>
                <a:sym typeface="Arial"/>
              </a:rPr>
              <a:t> </a:t>
            </a:r>
            <a:r>
              <a:rPr lang="en-US" sz="1000" dirty="0" err="1">
                <a:latin typeface="Arial"/>
                <a:ea typeface="Arial"/>
                <a:cs typeface="Arial"/>
                <a:sym typeface="Arial"/>
              </a:rPr>
              <a:t>newydd</a:t>
            </a:r>
            <a:r>
              <a:rPr lang="en-US" sz="1000" dirty="0">
                <a:latin typeface="Arial"/>
                <a:ea typeface="Arial"/>
                <a:cs typeface="Arial"/>
                <a:sym typeface="Arial"/>
              </a:rPr>
              <a:t>.
Mae </a:t>
            </a:r>
            <a:r>
              <a:rPr lang="en-US" sz="1000" dirty="0" err="1">
                <a:latin typeface="Arial"/>
                <a:ea typeface="Arial"/>
                <a:cs typeface="Arial"/>
                <a:sym typeface="Arial"/>
              </a:rPr>
              <a:t>canllawiau</a:t>
            </a:r>
            <a:r>
              <a:rPr lang="en-US" sz="1000" dirty="0">
                <a:latin typeface="Arial"/>
                <a:ea typeface="Arial"/>
                <a:cs typeface="Arial"/>
                <a:sym typeface="Arial"/>
              </a:rPr>
              <a:t> </a:t>
            </a:r>
            <a:r>
              <a:rPr lang="en-US" sz="1000" dirty="0" err="1">
                <a:latin typeface="Arial"/>
                <a:ea typeface="Arial"/>
                <a:cs typeface="Arial"/>
                <a:sym typeface="Arial"/>
              </a:rPr>
              <a:t>pellach</a:t>
            </a:r>
            <a:r>
              <a:rPr lang="en-US" sz="1000" dirty="0">
                <a:latin typeface="Arial"/>
                <a:ea typeface="Arial"/>
                <a:cs typeface="Arial"/>
                <a:sym typeface="Arial"/>
              </a:rPr>
              <a:t> </a:t>
            </a:r>
            <a:r>
              <a:rPr lang="en-US" sz="1000" dirty="0" err="1">
                <a:latin typeface="Arial"/>
                <a:ea typeface="Arial"/>
                <a:cs typeface="Arial"/>
                <a:sym typeface="Arial"/>
              </a:rPr>
              <a:t>i</a:t>
            </a:r>
            <a:r>
              <a:rPr lang="en-US" sz="1000" dirty="0">
                <a:latin typeface="Arial"/>
                <a:ea typeface="Arial"/>
                <a:cs typeface="Arial"/>
                <a:sym typeface="Arial"/>
              </a:rPr>
              <a:t> </a:t>
            </a:r>
            <a:r>
              <a:rPr lang="en-US" sz="1000" dirty="0" err="1">
                <a:latin typeface="Arial"/>
                <a:ea typeface="Arial"/>
                <a:cs typeface="Arial"/>
                <a:sym typeface="Arial"/>
              </a:rPr>
              <a:t>ymarferwyr</a:t>
            </a:r>
            <a:r>
              <a:rPr lang="en-US" sz="1000" dirty="0">
                <a:latin typeface="Arial"/>
                <a:ea typeface="Arial"/>
                <a:cs typeface="Arial"/>
                <a:sym typeface="Arial"/>
              </a:rPr>
              <a:t> </a:t>
            </a:r>
            <a:r>
              <a:rPr lang="en-US" sz="1000" dirty="0" err="1">
                <a:latin typeface="Arial"/>
                <a:ea typeface="Arial"/>
                <a:cs typeface="Arial"/>
                <a:sym typeface="Arial"/>
              </a:rPr>
              <a:t>yn</a:t>
            </a:r>
            <a:r>
              <a:rPr lang="en-US" sz="1000" dirty="0">
                <a:latin typeface="Arial"/>
                <a:ea typeface="Arial"/>
                <a:cs typeface="Arial"/>
                <a:sym typeface="Arial"/>
              </a:rPr>
              <a:t> </a:t>
            </a:r>
            <a:r>
              <a:rPr lang="en-US" sz="1000" dirty="0" err="1">
                <a:latin typeface="Arial"/>
                <a:ea typeface="Arial"/>
                <a:cs typeface="Arial"/>
                <a:sym typeface="Arial"/>
              </a:rPr>
              <a:t>tanlinellu</a:t>
            </a:r>
            <a:r>
              <a:rPr lang="en-US" sz="1000" dirty="0">
                <a:latin typeface="Arial"/>
                <a:ea typeface="Arial"/>
                <a:cs typeface="Arial"/>
                <a:sym typeface="Arial"/>
              </a:rPr>
              <a:t> </a:t>
            </a:r>
            <a:r>
              <a:rPr lang="en-US" sz="1000" dirty="0" err="1">
                <a:latin typeface="Arial"/>
                <a:ea typeface="Arial"/>
                <a:cs typeface="Arial"/>
                <a:sym typeface="Arial"/>
              </a:rPr>
              <a:t>pwysigrwydd</a:t>
            </a:r>
            <a:r>
              <a:rPr lang="en-US" sz="1000" dirty="0">
                <a:latin typeface="Arial"/>
                <a:ea typeface="Arial"/>
                <a:cs typeface="Arial"/>
                <a:sym typeface="Arial"/>
              </a:rPr>
              <a:t> </a:t>
            </a:r>
            <a:r>
              <a:rPr lang="en-US" sz="1000" dirty="0" err="1">
                <a:latin typeface="Arial"/>
                <a:ea typeface="Arial"/>
                <a:cs typeface="Arial"/>
                <a:sym typeface="Arial"/>
              </a:rPr>
              <a:t>datblygu</a:t>
            </a:r>
            <a:r>
              <a:rPr lang="en-US" sz="1000" dirty="0">
                <a:latin typeface="Arial"/>
                <a:ea typeface="Arial"/>
                <a:cs typeface="Arial"/>
                <a:sym typeface="Arial"/>
              </a:rPr>
              <a:t> </a:t>
            </a:r>
            <a:r>
              <a:rPr lang="en-US" sz="1000" dirty="0" err="1">
                <a:latin typeface="Arial"/>
                <a:ea typeface="Arial"/>
                <a:cs typeface="Arial"/>
                <a:sym typeface="Arial"/>
              </a:rPr>
              <a:t>ymddygiad</a:t>
            </a:r>
            <a:r>
              <a:rPr lang="en-US" sz="1000" dirty="0">
                <a:latin typeface="Arial"/>
                <a:ea typeface="Arial"/>
                <a:cs typeface="Arial"/>
                <a:sym typeface="Arial"/>
              </a:rPr>
              <a:t> </a:t>
            </a:r>
            <a:r>
              <a:rPr lang="en-US" sz="1000" dirty="0" err="1">
                <a:latin typeface="Arial"/>
                <a:ea typeface="Arial"/>
                <a:cs typeface="Arial"/>
                <a:sym typeface="Arial"/>
              </a:rPr>
              <a:t>diogel</a:t>
            </a:r>
            <a:r>
              <a:rPr lang="en-US" sz="1000" dirty="0">
                <a:latin typeface="Arial"/>
                <a:ea typeface="Arial"/>
                <a:cs typeface="Arial"/>
                <a:sym typeface="Arial"/>
              </a:rPr>
              <a:t> </a:t>
            </a:r>
            <a:r>
              <a:rPr lang="en-US" sz="1000" dirty="0" err="1">
                <a:latin typeface="Arial"/>
                <a:ea typeface="Arial"/>
                <a:cs typeface="Arial"/>
                <a:sym typeface="Arial"/>
              </a:rPr>
              <a:t>mewn</a:t>
            </a:r>
            <a:r>
              <a:rPr lang="en-US" sz="1000" dirty="0">
                <a:latin typeface="Arial"/>
                <a:ea typeface="Arial"/>
                <a:cs typeface="Arial"/>
                <a:sym typeface="Arial"/>
              </a:rPr>
              <a:t> </a:t>
            </a:r>
            <a:r>
              <a:rPr lang="en-US" sz="1000" dirty="0" err="1">
                <a:latin typeface="Arial"/>
                <a:ea typeface="Arial"/>
                <a:cs typeface="Arial"/>
                <a:sym typeface="Arial"/>
              </a:rPr>
              <a:t>perthynas</a:t>
            </a:r>
            <a:r>
              <a:rPr lang="en-US" sz="1000" dirty="0">
                <a:latin typeface="Arial"/>
                <a:ea typeface="Arial"/>
                <a:cs typeface="Arial"/>
                <a:sym typeface="Arial"/>
              </a:rPr>
              <a:t> â </a:t>
            </a:r>
            <a:r>
              <a:rPr lang="en-US" sz="1000" dirty="0" err="1">
                <a:latin typeface="Arial"/>
                <a:ea typeface="Arial"/>
                <a:cs typeface="Arial"/>
                <a:sym typeface="Arial"/>
              </a:rPr>
              <a:t>chyfryngau</a:t>
            </a:r>
            <a:r>
              <a:rPr lang="en-US" sz="1000" dirty="0">
                <a:latin typeface="Arial"/>
                <a:ea typeface="Arial"/>
                <a:cs typeface="Arial"/>
                <a:sym typeface="Arial"/>
              </a:rPr>
              <a:t> </a:t>
            </a:r>
            <a:r>
              <a:rPr lang="en-US" sz="1000" err="1">
                <a:latin typeface="Arial"/>
                <a:ea typeface="Arial"/>
                <a:cs typeface="Arial"/>
                <a:sym typeface="Arial"/>
              </a:rPr>
              <a:t>digidol</a:t>
            </a:r>
            <a:r>
              <a:rPr lang="en-US" sz="1000">
                <a:latin typeface="Arial"/>
                <a:ea typeface="Arial"/>
                <a:cs typeface="Arial"/>
                <a:sym typeface="Arial"/>
              </a:rPr>
              <a:t> a'r </a:t>
            </a:r>
            <a:r>
              <a:rPr lang="en-US" sz="1000" dirty="0" err="1">
                <a:latin typeface="Arial"/>
                <a:ea typeface="Arial"/>
                <a:cs typeface="Arial"/>
                <a:sym typeface="Arial"/>
              </a:rPr>
              <a:t>byd</a:t>
            </a:r>
            <a:r>
              <a:rPr lang="en-US" sz="1000" dirty="0">
                <a:latin typeface="Arial"/>
                <a:ea typeface="Arial"/>
                <a:cs typeface="Arial"/>
                <a:sym typeface="Arial"/>
              </a:rPr>
              <a:t> </a:t>
            </a:r>
            <a:r>
              <a:rPr lang="en-US" sz="1000" dirty="0" err="1">
                <a:latin typeface="Arial"/>
                <a:ea typeface="Arial"/>
                <a:cs typeface="Arial"/>
                <a:sym typeface="Arial"/>
              </a:rPr>
              <a:t>ar-lein</a:t>
            </a:r>
            <a:r>
              <a:rPr lang="en-US" sz="1000" dirty="0">
                <a:latin typeface="Arial"/>
                <a:ea typeface="Arial"/>
                <a:cs typeface="Arial"/>
                <a:sym typeface="Arial"/>
              </a:rPr>
              <a:t>. </a:t>
            </a:r>
            <a:r>
              <a:rPr lang="en-US" sz="1000" dirty="0" err="1">
                <a:latin typeface="Arial"/>
                <a:ea typeface="Arial"/>
                <a:cs typeface="Arial"/>
                <a:sym typeface="Arial"/>
              </a:rPr>
              <a:t>Dylid</a:t>
            </a:r>
            <a:r>
              <a:rPr lang="en-US" sz="1000" dirty="0">
                <a:latin typeface="Arial"/>
                <a:ea typeface="Arial"/>
                <a:cs typeface="Arial"/>
                <a:sym typeface="Arial"/>
              </a:rPr>
              <a:t> </a:t>
            </a:r>
            <a:r>
              <a:rPr lang="en-US" sz="1000" dirty="0" err="1">
                <a:latin typeface="Arial"/>
                <a:ea typeface="Arial"/>
                <a:cs typeface="Arial"/>
                <a:sym typeface="Arial"/>
              </a:rPr>
              <a:t>annog</a:t>
            </a:r>
            <a:r>
              <a:rPr lang="en-US" sz="1000" dirty="0">
                <a:latin typeface="Arial"/>
                <a:ea typeface="Arial"/>
                <a:cs typeface="Arial"/>
                <a:sym typeface="Arial"/>
              </a:rPr>
              <a:t> y </a:t>
            </a:r>
            <a:r>
              <a:rPr lang="en-US" sz="1000" dirty="0" err="1">
                <a:latin typeface="Arial"/>
                <a:ea typeface="Arial"/>
                <a:cs typeface="Arial"/>
                <a:sym typeface="Arial"/>
              </a:rPr>
              <a:t>dysgwyr</a:t>
            </a:r>
            <a:r>
              <a:rPr lang="en-US" sz="1000" dirty="0">
                <a:latin typeface="Arial"/>
                <a:ea typeface="Arial"/>
                <a:cs typeface="Arial"/>
                <a:sym typeface="Arial"/>
              </a:rPr>
              <a:t> </a:t>
            </a:r>
            <a:r>
              <a:rPr lang="en-US" sz="1000" dirty="0" err="1">
                <a:latin typeface="Arial"/>
                <a:ea typeface="Arial"/>
                <a:cs typeface="Arial"/>
                <a:sym typeface="Arial"/>
              </a:rPr>
              <a:t>i</a:t>
            </a:r>
            <a:r>
              <a:rPr lang="en-US" sz="1000" dirty="0">
                <a:latin typeface="Arial"/>
                <a:ea typeface="Arial"/>
                <a:cs typeface="Arial"/>
                <a:sym typeface="Arial"/>
              </a:rPr>
              <a:t> </a:t>
            </a:r>
            <a:r>
              <a:rPr lang="en-US" sz="1000" dirty="0" err="1">
                <a:latin typeface="Arial"/>
                <a:ea typeface="Arial"/>
                <a:cs typeface="Arial"/>
                <a:sym typeface="Arial"/>
              </a:rPr>
              <a:t>ddatblygu</a:t>
            </a:r>
            <a:r>
              <a:rPr lang="en-US" sz="1000" dirty="0">
                <a:latin typeface="Arial"/>
                <a:ea typeface="Arial"/>
                <a:cs typeface="Arial"/>
                <a:sym typeface="Arial"/>
              </a:rPr>
              <a:t> </a:t>
            </a:r>
            <a:r>
              <a:rPr lang="en-US" sz="1000" dirty="0" err="1">
                <a:latin typeface="Arial"/>
                <a:ea typeface="Arial"/>
                <a:cs typeface="Arial"/>
                <a:sym typeface="Arial"/>
              </a:rPr>
              <a:t>eu</a:t>
            </a:r>
            <a:r>
              <a:rPr lang="en-US" sz="1000" dirty="0">
                <a:latin typeface="Arial"/>
                <a:ea typeface="Arial"/>
                <a:cs typeface="Arial"/>
                <a:sym typeface="Arial"/>
              </a:rPr>
              <a:t> </a:t>
            </a:r>
            <a:r>
              <a:rPr lang="en-US" sz="1000" dirty="0" err="1">
                <a:latin typeface="Arial"/>
                <a:ea typeface="Arial"/>
                <a:cs typeface="Arial"/>
                <a:sym typeface="Arial"/>
              </a:rPr>
              <a:t>dealltwriaeth</a:t>
            </a:r>
            <a:r>
              <a:rPr lang="en-US" sz="1000" dirty="0">
                <a:latin typeface="Arial"/>
                <a:ea typeface="Arial"/>
                <a:cs typeface="Arial"/>
                <a:sym typeface="Arial"/>
              </a:rPr>
              <a:t> o </a:t>
            </a:r>
            <a:r>
              <a:rPr lang="en-US" sz="1000" dirty="0" err="1">
                <a:latin typeface="Arial"/>
                <a:ea typeface="Arial"/>
                <a:cs typeface="Arial"/>
                <a:sym typeface="Arial"/>
              </a:rPr>
              <a:t>ddylanwad</a:t>
            </a:r>
            <a:r>
              <a:rPr lang="en-US" sz="1000" dirty="0">
                <a:latin typeface="Arial"/>
                <a:ea typeface="Arial"/>
                <a:cs typeface="Arial"/>
                <a:sym typeface="Arial"/>
              </a:rPr>
              <a:t> </a:t>
            </a:r>
            <a:r>
              <a:rPr lang="en-US" sz="1000" dirty="0" err="1">
                <a:latin typeface="Arial"/>
                <a:ea typeface="Arial"/>
                <a:cs typeface="Arial"/>
                <a:sym typeface="Arial"/>
              </a:rPr>
              <a:t>cynyddol</a:t>
            </a:r>
            <a:r>
              <a:rPr lang="en-US" sz="1000" dirty="0">
                <a:latin typeface="Arial"/>
                <a:ea typeface="Arial"/>
                <a:cs typeface="Arial"/>
                <a:sym typeface="Arial"/>
              </a:rPr>
              <a:t> </a:t>
            </a:r>
            <a:r>
              <a:rPr lang="en-US" sz="1000" dirty="0" err="1">
                <a:latin typeface="Arial"/>
                <a:ea typeface="Arial"/>
                <a:cs typeface="Arial"/>
                <a:sym typeface="Arial"/>
              </a:rPr>
              <a:t>technoleg</a:t>
            </a:r>
            <a:r>
              <a:rPr lang="en-US" sz="1000" dirty="0">
                <a:latin typeface="Arial"/>
                <a:ea typeface="Arial"/>
                <a:cs typeface="Arial"/>
                <a:sym typeface="Arial"/>
              </a:rPr>
              <a:t> </a:t>
            </a:r>
            <a:r>
              <a:rPr lang="en-US" sz="1000" dirty="0" err="1">
                <a:latin typeface="Arial"/>
                <a:ea typeface="Arial"/>
                <a:cs typeface="Arial"/>
                <a:sym typeface="Arial"/>
              </a:rPr>
              <a:t>ar</a:t>
            </a:r>
            <a:r>
              <a:rPr lang="en-US" sz="1000" dirty="0">
                <a:latin typeface="Arial"/>
                <a:ea typeface="Arial"/>
                <a:cs typeface="Arial"/>
                <a:sym typeface="Arial"/>
              </a:rPr>
              <a:t> </a:t>
            </a:r>
            <a:r>
              <a:rPr lang="en-US" sz="1000" dirty="0" err="1">
                <a:latin typeface="Arial"/>
                <a:ea typeface="Arial"/>
                <a:cs typeface="Arial"/>
                <a:sym typeface="Arial"/>
              </a:rPr>
              <a:t>eu</a:t>
            </a:r>
            <a:r>
              <a:rPr lang="en-US" sz="1000" dirty="0">
                <a:latin typeface="Arial"/>
                <a:ea typeface="Arial"/>
                <a:cs typeface="Arial"/>
                <a:sym typeface="Arial"/>
              </a:rPr>
              <a:t> </a:t>
            </a:r>
            <a:r>
              <a:rPr lang="en-US" sz="1000" dirty="0" err="1">
                <a:latin typeface="Arial"/>
                <a:ea typeface="Arial"/>
                <a:cs typeface="Arial"/>
                <a:sym typeface="Arial"/>
              </a:rPr>
              <a:t>bywydau</a:t>
            </a:r>
            <a:r>
              <a:rPr lang="en-US" sz="1000" dirty="0">
                <a:latin typeface="Arial"/>
                <a:ea typeface="Arial"/>
                <a:cs typeface="Arial"/>
                <a:sym typeface="Arial"/>
              </a:rPr>
              <a:t> bob </a:t>
            </a:r>
            <a:r>
              <a:rPr lang="en-US" sz="1000" err="1">
                <a:latin typeface="Arial"/>
                <a:ea typeface="Arial"/>
                <a:cs typeface="Arial"/>
                <a:sym typeface="Arial"/>
              </a:rPr>
              <a:t>dydd</a:t>
            </a:r>
            <a:r>
              <a:rPr lang="en-US" sz="1000">
                <a:latin typeface="Arial"/>
                <a:ea typeface="Arial"/>
                <a:cs typeface="Arial"/>
                <a:sym typeface="Arial"/>
              </a:rPr>
              <a:t> a'r </a:t>
            </a:r>
            <a:r>
              <a:rPr lang="en-US" sz="1000" dirty="0" err="1">
                <a:latin typeface="Arial"/>
                <a:ea typeface="Arial"/>
                <a:cs typeface="Arial"/>
                <a:sym typeface="Arial"/>
              </a:rPr>
              <a:t>goblygiadau</a:t>
            </a:r>
            <a:r>
              <a:rPr lang="en-US" sz="1000" dirty="0">
                <a:latin typeface="Arial"/>
                <a:ea typeface="Arial"/>
                <a:cs typeface="Arial"/>
                <a:sym typeface="Arial"/>
              </a:rPr>
              <a:t> y </a:t>
            </a:r>
            <a:r>
              <a:rPr lang="en-US" sz="1000" dirty="0" err="1">
                <a:latin typeface="Arial"/>
                <a:ea typeface="Arial"/>
                <a:cs typeface="Arial"/>
                <a:sym typeface="Arial"/>
              </a:rPr>
              <a:t>gallai</a:t>
            </a:r>
            <a:r>
              <a:rPr lang="en-US" sz="1000" dirty="0">
                <a:latin typeface="Arial"/>
                <a:ea typeface="Arial"/>
                <a:cs typeface="Arial"/>
                <a:sym typeface="Arial"/>
              </a:rPr>
              <a:t> </a:t>
            </a:r>
            <a:r>
              <a:rPr lang="en-US" sz="1000" dirty="0" err="1">
                <a:latin typeface="Arial"/>
                <a:ea typeface="Arial"/>
                <a:cs typeface="Arial"/>
                <a:sym typeface="Arial"/>
              </a:rPr>
              <a:t>hyn</a:t>
            </a:r>
            <a:r>
              <a:rPr lang="en-US" sz="1000" dirty="0">
                <a:latin typeface="Arial"/>
                <a:ea typeface="Arial"/>
                <a:cs typeface="Arial"/>
                <a:sym typeface="Arial"/>
              </a:rPr>
              <a:t> </a:t>
            </a:r>
            <a:r>
              <a:rPr lang="en-US" sz="1000" dirty="0" err="1">
                <a:latin typeface="Arial"/>
                <a:ea typeface="Arial"/>
                <a:cs typeface="Arial"/>
                <a:sym typeface="Arial"/>
              </a:rPr>
              <a:t>eu</a:t>
            </a:r>
            <a:r>
              <a:rPr lang="en-US" sz="1000" dirty="0">
                <a:latin typeface="Arial"/>
                <a:ea typeface="Arial"/>
                <a:cs typeface="Arial"/>
                <a:sym typeface="Arial"/>
              </a:rPr>
              <a:t> </a:t>
            </a:r>
            <a:r>
              <a:rPr lang="en-US" sz="1000" dirty="0" err="1">
                <a:latin typeface="Arial"/>
                <a:ea typeface="Arial"/>
                <a:cs typeface="Arial"/>
                <a:sym typeface="Arial"/>
              </a:rPr>
              <a:t>cael</a:t>
            </a:r>
            <a:r>
              <a:rPr lang="en-US" sz="1000" dirty="0">
                <a:latin typeface="Arial"/>
                <a:ea typeface="Arial"/>
                <a:cs typeface="Arial"/>
                <a:sym typeface="Arial"/>
              </a:rPr>
              <a:t> </a:t>
            </a:r>
            <a:r>
              <a:rPr lang="en-US" sz="1000" dirty="0" err="1">
                <a:latin typeface="Arial"/>
                <a:ea typeface="Arial"/>
                <a:cs typeface="Arial"/>
                <a:sym typeface="Arial"/>
              </a:rPr>
              <a:t>ar</a:t>
            </a:r>
            <a:r>
              <a:rPr lang="en-US" sz="1000" dirty="0">
                <a:latin typeface="Arial"/>
                <a:ea typeface="Arial"/>
                <a:cs typeface="Arial"/>
                <a:sym typeface="Arial"/>
              </a:rPr>
              <a:t> </a:t>
            </a:r>
            <a:r>
              <a:rPr lang="en-US" sz="1000" dirty="0" err="1">
                <a:latin typeface="Arial"/>
                <a:ea typeface="Arial"/>
                <a:cs typeface="Arial"/>
                <a:sym typeface="Arial"/>
              </a:rPr>
              <a:t>gyfer</a:t>
            </a:r>
            <a:r>
              <a:rPr lang="en-US" sz="1000" dirty="0">
                <a:latin typeface="Arial"/>
                <a:ea typeface="Arial"/>
                <a:cs typeface="Arial"/>
                <a:sym typeface="Arial"/>
              </a:rPr>
              <a:t> </a:t>
            </a:r>
            <a:r>
              <a:rPr lang="en-US" sz="1000" dirty="0" err="1">
                <a:latin typeface="Arial"/>
                <a:ea typeface="Arial"/>
                <a:cs typeface="Arial"/>
                <a:sym typeface="Arial"/>
              </a:rPr>
              <a:t>eu</a:t>
            </a:r>
            <a:r>
              <a:rPr lang="en-US" sz="1000" dirty="0">
                <a:latin typeface="Arial"/>
                <a:ea typeface="Arial"/>
                <a:cs typeface="Arial"/>
                <a:sym typeface="Arial"/>
              </a:rPr>
              <a:t> </a:t>
            </a:r>
            <a:r>
              <a:rPr lang="en-US" sz="1000" err="1">
                <a:latin typeface="Arial"/>
                <a:ea typeface="Arial"/>
                <a:cs typeface="Arial"/>
                <a:sym typeface="Arial"/>
              </a:rPr>
              <a:t>hiechyd</a:t>
            </a:r>
            <a:r>
              <a:rPr lang="en-US" sz="1000">
                <a:latin typeface="Arial"/>
                <a:ea typeface="Arial"/>
                <a:cs typeface="Arial"/>
                <a:sym typeface="Arial"/>
              </a:rPr>
              <a:t> a'u </a:t>
            </a:r>
            <a:r>
              <a:rPr lang="en-US" sz="1000" dirty="0" err="1">
                <a:latin typeface="Arial"/>
                <a:ea typeface="Arial"/>
                <a:cs typeface="Arial"/>
                <a:sym typeface="Arial"/>
              </a:rPr>
              <a:t>lles</a:t>
            </a:r>
            <a:r>
              <a:rPr lang="en-US" sz="1000" dirty="0">
                <a:latin typeface="Arial"/>
                <a:ea typeface="Arial"/>
                <a:cs typeface="Arial"/>
                <a:sym typeface="Arial"/>
              </a:rPr>
              <a:t>, </a:t>
            </a:r>
            <a:r>
              <a:rPr lang="en-US" sz="1000" dirty="0" err="1">
                <a:latin typeface="Arial"/>
                <a:ea typeface="Arial"/>
                <a:cs typeface="Arial"/>
                <a:sym typeface="Arial"/>
              </a:rPr>
              <a:t>yn</a:t>
            </a:r>
            <a:r>
              <a:rPr lang="en-US" sz="1000" dirty="0">
                <a:latin typeface="Arial"/>
                <a:ea typeface="Arial"/>
                <a:cs typeface="Arial"/>
                <a:sym typeface="Arial"/>
              </a:rPr>
              <a:t> </a:t>
            </a:r>
            <a:r>
              <a:rPr lang="en-US" sz="1000" dirty="0" err="1">
                <a:latin typeface="Arial"/>
                <a:ea typeface="Arial"/>
                <a:cs typeface="Arial"/>
                <a:sym typeface="Arial"/>
              </a:rPr>
              <a:t>enwedig</a:t>
            </a:r>
            <a:r>
              <a:rPr lang="en-US" sz="1000" dirty="0">
                <a:latin typeface="Arial"/>
                <a:ea typeface="Arial"/>
                <a:cs typeface="Arial"/>
                <a:sym typeface="Arial"/>
              </a:rPr>
              <a:t> yr </a:t>
            </a:r>
            <a:r>
              <a:rPr lang="en-US" sz="1000" dirty="0" err="1">
                <a:latin typeface="Arial"/>
                <a:ea typeface="Arial"/>
                <a:cs typeface="Arial"/>
                <a:sym typeface="Arial"/>
              </a:rPr>
              <a:t>effaith</a:t>
            </a:r>
            <a:r>
              <a:rPr lang="en-US" sz="1000" dirty="0">
                <a:latin typeface="Arial"/>
                <a:ea typeface="Arial"/>
                <a:cs typeface="Arial"/>
                <a:sym typeface="Arial"/>
              </a:rPr>
              <a:t> </a:t>
            </a:r>
            <a:r>
              <a:rPr lang="en-US" sz="1000" dirty="0" err="1">
                <a:latin typeface="Arial"/>
                <a:ea typeface="Arial"/>
                <a:cs typeface="Arial"/>
                <a:sym typeface="Arial"/>
              </a:rPr>
              <a:t>bosibl</a:t>
            </a:r>
            <a:r>
              <a:rPr lang="en-US" sz="1000" dirty="0">
                <a:latin typeface="Arial"/>
                <a:ea typeface="Arial"/>
                <a:cs typeface="Arial"/>
                <a:sym typeface="Arial"/>
              </a:rPr>
              <a:t> </a:t>
            </a:r>
            <a:r>
              <a:rPr lang="en-US" sz="1000" dirty="0" err="1">
                <a:latin typeface="Arial"/>
                <a:ea typeface="Arial"/>
                <a:cs typeface="Arial"/>
                <a:sym typeface="Arial"/>
              </a:rPr>
              <a:t>ar</a:t>
            </a:r>
            <a:r>
              <a:rPr lang="en-US" sz="1000" dirty="0">
                <a:latin typeface="Arial"/>
                <a:ea typeface="Arial"/>
                <a:cs typeface="Arial"/>
                <a:sym typeface="Arial"/>
              </a:rPr>
              <a:t> iechyd a </a:t>
            </a:r>
            <a:r>
              <a:rPr lang="en-US" sz="1000" dirty="0" err="1">
                <a:latin typeface="Arial"/>
                <a:ea typeface="Arial"/>
                <a:cs typeface="Arial"/>
                <a:sym typeface="Arial"/>
              </a:rPr>
              <a:t>lles</a:t>
            </a:r>
            <a:r>
              <a:rPr lang="en-US" sz="1000" dirty="0">
                <a:latin typeface="Arial"/>
                <a:ea typeface="Arial"/>
                <a:cs typeface="Arial"/>
                <a:sym typeface="Arial"/>
              </a:rPr>
              <a:t> </a:t>
            </a:r>
            <a:r>
              <a:rPr lang="en-US" sz="1000" dirty="0" err="1">
                <a:latin typeface="Arial"/>
                <a:ea typeface="Arial"/>
                <a:cs typeface="Arial"/>
                <a:sym typeface="Arial"/>
              </a:rPr>
              <a:t>corfforol</a:t>
            </a:r>
            <a:r>
              <a:rPr lang="en-US" sz="1000" dirty="0">
                <a:latin typeface="Arial"/>
                <a:ea typeface="Arial"/>
                <a:cs typeface="Arial"/>
                <a:sym typeface="Arial"/>
              </a:rPr>
              <a:t>, </a:t>
            </a:r>
            <a:r>
              <a:rPr lang="en-US" sz="1000" dirty="0" err="1">
                <a:latin typeface="Arial"/>
                <a:ea typeface="Arial"/>
                <a:cs typeface="Arial"/>
                <a:sym typeface="Arial"/>
              </a:rPr>
              <a:t>meddyliol</a:t>
            </a:r>
            <a:r>
              <a:rPr lang="en-US" sz="1000" dirty="0">
                <a:latin typeface="Arial"/>
                <a:ea typeface="Arial"/>
                <a:cs typeface="Arial"/>
                <a:sym typeface="Arial"/>
              </a:rPr>
              <a:t> ac </a:t>
            </a:r>
            <a:r>
              <a:rPr lang="en-US" sz="1000" dirty="0" err="1">
                <a:latin typeface="Arial"/>
                <a:ea typeface="Arial"/>
                <a:cs typeface="Arial"/>
                <a:sym typeface="Arial"/>
              </a:rPr>
              <a:t>emosiynol</a:t>
            </a:r>
            <a:r>
              <a:rPr lang="en-US" sz="1000" dirty="0">
                <a:latin typeface="Arial"/>
                <a:ea typeface="Arial"/>
                <a:cs typeface="Arial"/>
                <a:sym typeface="Arial"/>
              </a:rPr>
              <a:t>. </a:t>
            </a:r>
            <a:r>
              <a:rPr lang="en-US" sz="1000" dirty="0" err="1">
                <a:latin typeface="Arial"/>
                <a:ea typeface="Arial"/>
                <a:cs typeface="Arial"/>
                <a:sym typeface="Arial"/>
              </a:rPr>
              <a:t>Dylai</a:t>
            </a:r>
            <a:r>
              <a:rPr lang="en-US" sz="1000" dirty="0">
                <a:latin typeface="Arial"/>
                <a:ea typeface="Arial"/>
                <a:cs typeface="Arial"/>
                <a:sym typeface="Arial"/>
              </a:rPr>
              <a:t> </a:t>
            </a:r>
            <a:r>
              <a:rPr lang="en-US" sz="1000" dirty="0" err="1">
                <a:latin typeface="Arial"/>
                <a:ea typeface="Arial"/>
                <a:cs typeface="Arial"/>
                <a:sym typeface="Arial"/>
              </a:rPr>
              <a:t>gwneud</a:t>
            </a:r>
            <a:r>
              <a:rPr lang="en-US" sz="1000" dirty="0">
                <a:latin typeface="Arial"/>
                <a:ea typeface="Arial"/>
                <a:cs typeface="Arial"/>
                <a:sym typeface="Arial"/>
              </a:rPr>
              <a:t> </a:t>
            </a:r>
            <a:r>
              <a:rPr lang="en-US" sz="1000" dirty="0" err="1">
                <a:latin typeface="Arial"/>
                <a:ea typeface="Arial"/>
                <a:cs typeface="Arial"/>
                <a:sym typeface="Arial"/>
              </a:rPr>
              <a:t>penderfyniadau</a:t>
            </a:r>
            <a:r>
              <a:rPr lang="en-US" sz="1000" dirty="0">
                <a:latin typeface="Arial"/>
                <a:ea typeface="Arial"/>
                <a:cs typeface="Arial"/>
                <a:sym typeface="Arial"/>
              </a:rPr>
              <a:t>, </a:t>
            </a:r>
            <a:r>
              <a:rPr lang="en-US" sz="1000" dirty="0" err="1">
                <a:latin typeface="Arial"/>
                <a:ea typeface="Arial"/>
                <a:cs typeface="Arial"/>
                <a:sym typeface="Arial"/>
              </a:rPr>
              <a:t>asesu</a:t>
            </a:r>
            <a:r>
              <a:rPr lang="en-US" sz="1000" dirty="0">
                <a:latin typeface="Arial"/>
                <a:ea typeface="Arial"/>
                <a:cs typeface="Arial"/>
                <a:sym typeface="Arial"/>
              </a:rPr>
              <a:t> </a:t>
            </a:r>
            <a:r>
              <a:rPr lang="en-US" sz="1000" dirty="0" err="1">
                <a:latin typeface="Arial"/>
                <a:ea typeface="Arial"/>
                <a:cs typeface="Arial"/>
                <a:sym typeface="Arial"/>
              </a:rPr>
              <a:t>risg</a:t>
            </a:r>
            <a:r>
              <a:rPr lang="en-US" sz="1000" dirty="0">
                <a:latin typeface="Arial"/>
                <a:ea typeface="Arial"/>
                <a:cs typeface="Arial"/>
                <a:sym typeface="Arial"/>
              </a:rPr>
              <a:t> a </a:t>
            </a:r>
            <a:r>
              <a:rPr lang="en-US" sz="1000" dirty="0" err="1">
                <a:latin typeface="Arial"/>
                <a:ea typeface="Arial"/>
                <a:cs typeface="Arial"/>
                <a:sym typeface="Arial"/>
              </a:rPr>
              <a:t>sefyllfaoedd</a:t>
            </a:r>
            <a:r>
              <a:rPr lang="en-US" sz="1000" dirty="0">
                <a:latin typeface="Arial"/>
                <a:ea typeface="Arial"/>
                <a:cs typeface="Arial"/>
                <a:sym typeface="Arial"/>
              </a:rPr>
              <a:t> a </a:t>
            </a:r>
            <a:r>
              <a:rPr lang="en-US" sz="1000" dirty="0" err="1">
                <a:latin typeface="Arial"/>
                <a:ea typeface="Arial"/>
                <a:cs typeface="Arial"/>
                <a:sym typeface="Arial"/>
              </a:rPr>
              <a:t>rhyngweithiadau</a:t>
            </a:r>
            <a:r>
              <a:rPr lang="en-US" sz="1000" dirty="0">
                <a:latin typeface="Arial"/>
                <a:ea typeface="Arial"/>
                <a:cs typeface="Arial"/>
                <a:sym typeface="Arial"/>
              </a:rPr>
              <a:t> </a:t>
            </a:r>
            <a:r>
              <a:rPr lang="en-US" sz="1000" dirty="0" err="1">
                <a:latin typeface="Arial"/>
                <a:ea typeface="Arial"/>
                <a:cs typeface="Arial"/>
                <a:sym typeface="Arial"/>
              </a:rPr>
              <a:t>diogel</a:t>
            </a:r>
            <a:r>
              <a:rPr lang="en-US" sz="1000" dirty="0">
                <a:latin typeface="Arial"/>
                <a:ea typeface="Arial"/>
                <a:cs typeface="Arial"/>
                <a:sym typeface="Arial"/>
              </a:rPr>
              <a:t> ac </a:t>
            </a:r>
            <a:r>
              <a:rPr lang="en-US" sz="1000" dirty="0" err="1">
                <a:latin typeface="Arial"/>
                <a:ea typeface="Arial"/>
                <a:cs typeface="Arial"/>
                <a:sym typeface="Arial"/>
              </a:rPr>
              <a:t>anniogel</a:t>
            </a:r>
            <a:r>
              <a:rPr lang="en-US" sz="1000" dirty="0">
                <a:latin typeface="Arial"/>
                <a:ea typeface="Arial"/>
                <a:cs typeface="Arial"/>
                <a:sym typeface="Arial"/>
              </a:rPr>
              <a:t> </a:t>
            </a:r>
            <a:r>
              <a:rPr lang="en-US" sz="1000" dirty="0" err="1">
                <a:latin typeface="Arial"/>
                <a:ea typeface="Arial"/>
                <a:cs typeface="Arial"/>
                <a:sym typeface="Arial"/>
              </a:rPr>
              <a:t>i</a:t>
            </a:r>
            <a:r>
              <a:rPr lang="en-US" sz="1000" dirty="0">
                <a:latin typeface="Arial"/>
                <a:ea typeface="Arial"/>
                <a:cs typeface="Arial"/>
                <a:sym typeface="Arial"/>
              </a:rPr>
              <a:t> </a:t>
            </a:r>
            <a:r>
              <a:rPr lang="en-US" sz="1000" dirty="0" err="1">
                <a:latin typeface="Arial"/>
                <a:ea typeface="Arial"/>
                <a:cs typeface="Arial"/>
                <a:sym typeface="Arial"/>
              </a:rPr>
              <a:t>gyd</a:t>
            </a:r>
            <a:r>
              <a:rPr lang="en-US" sz="1000" dirty="0">
                <a:latin typeface="Arial"/>
                <a:ea typeface="Arial"/>
                <a:cs typeface="Arial"/>
                <a:sym typeface="Arial"/>
              </a:rPr>
              <a:t> </a:t>
            </a:r>
            <a:r>
              <a:rPr lang="en-US" sz="1000" dirty="0" err="1">
                <a:latin typeface="Arial"/>
                <a:ea typeface="Arial"/>
                <a:cs typeface="Arial"/>
                <a:sym typeface="Arial"/>
              </a:rPr>
              <a:t>gael</a:t>
            </a:r>
            <a:r>
              <a:rPr lang="en-US" sz="1000" dirty="0">
                <a:latin typeface="Arial"/>
                <a:ea typeface="Arial"/>
                <a:cs typeface="Arial"/>
                <a:sym typeface="Arial"/>
              </a:rPr>
              <a:t> </a:t>
            </a:r>
            <a:r>
              <a:rPr lang="en-US" sz="1000" dirty="0" err="1">
                <a:latin typeface="Arial"/>
                <a:ea typeface="Arial"/>
                <a:cs typeface="Arial"/>
                <a:sym typeface="Arial"/>
              </a:rPr>
              <a:t>eu</a:t>
            </a:r>
            <a:r>
              <a:rPr lang="en-US" sz="1000" dirty="0">
                <a:latin typeface="Arial"/>
                <a:ea typeface="Arial"/>
                <a:cs typeface="Arial"/>
                <a:sym typeface="Arial"/>
              </a:rPr>
              <a:t> </a:t>
            </a:r>
            <a:r>
              <a:rPr lang="en-US" sz="1000" dirty="0" err="1">
                <a:latin typeface="Arial"/>
                <a:ea typeface="Arial"/>
                <a:cs typeface="Arial"/>
                <a:sym typeface="Arial"/>
              </a:rPr>
              <a:t>hystyried</a:t>
            </a:r>
            <a:r>
              <a:rPr lang="en-US" sz="1000" dirty="0">
                <a:latin typeface="Arial"/>
                <a:ea typeface="Arial"/>
                <a:cs typeface="Arial"/>
                <a:sym typeface="Arial"/>
              </a:rPr>
              <a:t> </a:t>
            </a:r>
            <a:r>
              <a:rPr lang="en-US" sz="1000" dirty="0" err="1">
                <a:latin typeface="Arial"/>
                <a:ea typeface="Arial"/>
                <a:cs typeface="Arial"/>
                <a:sym typeface="Arial"/>
              </a:rPr>
              <a:t>mewn</a:t>
            </a:r>
            <a:r>
              <a:rPr lang="en-US" sz="1000" dirty="0">
                <a:latin typeface="Arial"/>
                <a:ea typeface="Arial"/>
                <a:cs typeface="Arial"/>
                <a:sym typeface="Arial"/>
              </a:rPr>
              <a:t> </a:t>
            </a:r>
            <a:r>
              <a:rPr lang="en-US" sz="1000" dirty="0" err="1">
                <a:latin typeface="Arial"/>
                <a:ea typeface="Arial"/>
                <a:cs typeface="Arial"/>
                <a:sym typeface="Arial"/>
              </a:rPr>
              <a:t>cyd-destunau</a:t>
            </a:r>
            <a:r>
              <a:rPr lang="en-US" sz="1000" dirty="0">
                <a:latin typeface="Arial"/>
                <a:ea typeface="Arial"/>
                <a:cs typeface="Arial"/>
                <a:sym typeface="Arial"/>
              </a:rPr>
              <a:t> </a:t>
            </a:r>
            <a:r>
              <a:rPr lang="en-US" sz="1000" dirty="0" err="1">
                <a:latin typeface="Arial"/>
                <a:ea typeface="Arial"/>
                <a:cs typeface="Arial"/>
                <a:sym typeface="Arial"/>
              </a:rPr>
              <a:t>digidol</a:t>
            </a:r>
            <a:r>
              <a:rPr lang="en-US" sz="1000" dirty="0">
                <a:latin typeface="Arial"/>
                <a:ea typeface="Arial"/>
                <a:cs typeface="Arial"/>
                <a:sym typeface="Arial"/>
              </a:rPr>
              <a:t>. Mae </a:t>
            </a:r>
            <a:r>
              <a:rPr lang="en-US" sz="1000" dirty="0" err="1">
                <a:latin typeface="Arial"/>
                <a:ea typeface="Arial"/>
                <a:cs typeface="Arial"/>
                <a:sym typeface="Arial"/>
              </a:rPr>
              <a:t>hyn</a:t>
            </a:r>
            <a:r>
              <a:rPr lang="en-US" sz="1000" dirty="0">
                <a:latin typeface="Arial"/>
                <a:ea typeface="Arial"/>
                <a:cs typeface="Arial"/>
                <a:sym typeface="Arial"/>
              </a:rPr>
              <a:t> </a:t>
            </a:r>
            <a:r>
              <a:rPr lang="en-US" sz="1000" dirty="0" err="1">
                <a:latin typeface="Arial"/>
                <a:ea typeface="Arial"/>
                <a:cs typeface="Arial"/>
                <a:sym typeface="Arial"/>
              </a:rPr>
              <a:t>yn</a:t>
            </a:r>
            <a:r>
              <a:rPr lang="en-US" sz="1000" dirty="0">
                <a:latin typeface="Arial"/>
                <a:ea typeface="Arial"/>
                <a:cs typeface="Arial"/>
                <a:sym typeface="Arial"/>
              </a:rPr>
              <a:t> </a:t>
            </a:r>
            <a:r>
              <a:rPr lang="en-US" sz="1000" dirty="0" err="1">
                <a:latin typeface="Arial"/>
                <a:ea typeface="Arial"/>
                <a:cs typeface="Arial"/>
                <a:sym typeface="Arial"/>
              </a:rPr>
              <a:t>cynnwys</a:t>
            </a:r>
            <a:r>
              <a:rPr lang="en-US" sz="1000" dirty="0">
                <a:latin typeface="Arial"/>
                <a:ea typeface="Arial"/>
                <a:cs typeface="Arial"/>
                <a:sym typeface="Arial"/>
              </a:rPr>
              <a:t> </a:t>
            </a:r>
            <a:r>
              <a:rPr lang="en-US" sz="1000" dirty="0" err="1">
                <a:latin typeface="Arial"/>
                <a:ea typeface="Arial"/>
                <a:cs typeface="Arial"/>
                <a:sym typeface="Arial"/>
              </a:rPr>
              <a:t>perthnasoedd</a:t>
            </a:r>
            <a:r>
              <a:rPr lang="en-US" sz="1000" dirty="0">
                <a:latin typeface="Arial"/>
                <a:ea typeface="Arial"/>
                <a:cs typeface="Arial"/>
                <a:sym typeface="Arial"/>
              </a:rPr>
              <a:t> ag </a:t>
            </a:r>
            <a:r>
              <a:rPr lang="en-US" sz="1000" dirty="0" err="1">
                <a:latin typeface="Arial"/>
                <a:ea typeface="Arial"/>
                <a:cs typeface="Arial"/>
                <a:sym typeface="Arial"/>
              </a:rPr>
              <a:t>eraill</a:t>
            </a:r>
            <a:r>
              <a:rPr lang="en-US" sz="1000" dirty="0">
                <a:latin typeface="Arial"/>
                <a:ea typeface="Arial"/>
                <a:cs typeface="Arial"/>
                <a:sym typeface="Arial"/>
              </a:rPr>
              <a:t>, </a:t>
            </a:r>
            <a:r>
              <a:rPr lang="en-US" sz="1000" dirty="0" err="1">
                <a:latin typeface="Arial"/>
                <a:ea typeface="Arial"/>
                <a:cs typeface="Arial"/>
                <a:sym typeface="Arial"/>
              </a:rPr>
              <a:t>diogelwch</a:t>
            </a:r>
            <a:r>
              <a:rPr lang="en-US" sz="1000" dirty="0">
                <a:latin typeface="Arial"/>
                <a:ea typeface="Arial"/>
                <a:cs typeface="Arial"/>
                <a:sym typeface="Arial"/>
              </a:rPr>
              <a:t> </a:t>
            </a:r>
            <a:r>
              <a:rPr lang="en-US" sz="1000" dirty="0" err="1">
                <a:latin typeface="Arial"/>
                <a:ea typeface="Arial"/>
                <a:cs typeface="Arial"/>
                <a:sym typeface="Arial"/>
              </a:rPr>
              <a:t>ar-lein</a:t>
            </a:r>
            <a:r>
              <a:rPr lang="en-US" sz="1000" dirty="0">
                <a:latin typeface="Arial"/>
                <a:ea typeface="Arial"/>
                <a:cs typeface="Arial"/>
                <a:sym typeface="Arial"/>
              </a:rPr>
              <a:t>, </a:t>
            </a:r>
            <a:r>
              <a:rPr lang="en-US" sz="1000" dirty="0" err="1">
                <a:latin typeface="Arial"/>
                <a:ea typeface="Arial"/>
                <a:cs typeface="Arial"/>
                <a:sym typeface="Arial"/>
              </a:rPr>
              <a:t>goblygiadau</a:t>
            </a:r>
            <a:r>
              <a:rPr lang="en-US" sz="1000" dirty="0">
                <a:latin typeface="Arial"/>
                <a:ea typeface="Arial"/>
                <a:cs typeface="Arial"/>
                <a:sym typeface="Arial"/>
              </a:rPr>
              <a:t> </a:t>
            </a:r>
            <a:r>
              <a:rPr lang="en-US" sz="1000" dirty="0" err="1">
                <a:latin typeface="Arial"/>
                <a:ea typeface="Arial"/>
                <a:cs typeface="Arial"/>
                <a:sym typeface="Arial"/>
              </a:rPr>
              <a:t>cyfreithiol</a:t>
            </a:r>
            <a:r>
              <a:rPr lang="en-US" sz="1000" dirty="0">
                <a:latin typeface="Arial"/>
                <a:ea typeface="Arial"/>
                <a:cs typeface="Arial"/>
                <a:sym typeface="Arial"/>
              </a:rPr>
              <a:t> a </a:t>
            </a:r>
            <a:r>
              <a:rPr lang="en-US" sz="1000" dirty="0" err="1">
                <a:latin typeface="Arial"/>
                <a:ea typeface="Arial"/>
                <a:cs typeface="Arial"/>
                <a:sym typeface="Arial"/>
              </a:rPr>
              <a:t>dylanwadau</a:t>
            </a:r>
            <a:r>
              <a:rPr lang="en-US" sz="1000" dirty="0">
                <a:latin typeface="Arial"/>
                <a:ea typeface="Arial"/>
                <a:cs typeface="Arial"/>
                <a:sym typeface="Arial"/>
              </a:rPr>
              <a:t> </a:t>
            </a:r>
            <a:r>
              <a:rPr lang="en-US" sz="1000" dirty="0" err="1">
                <a:latin typeface="Arial"/>
                <a:ea typeface="Arial"/>
                <a:cs typeface="Arial"/>
                <a:sym typeface="Arial"/>
              </a:rPr>
              <a:t>cymdeithasol</a:t>
            </a:r>
            <a:r>
              <a:rPr lang="en-US" sz="1000" dirty="0">
                <a:latin typeface="Arial"/>
                <a:ea typeface="Arial"/>
                <a:cs typeface="Arial"/>
                <a:sym typeface="Arial"/>
              </a:rPr>
              <a:t> </a:t>
            </a:r>
            <a:r>
              <a:rPr lang="en-US" sz="1000" dirty="0" err="1">
                <a:latin typeface="Arial"/>
                <a:ea typeface="Arial"/>
                <a:cs typeface="Arial"/>
                <a:sym typeface="Arial"/>
              </a:rPr>
              <a:t>ar-lein</a:t>
            </a:r>
            <a:r>
              <a:rPr lang="en-US" sz="1000" dirty="0">
                <a:latin typeface="Arial"/>
                <a:ea typeface="Arial"/>
                <a:cs typeface="Arial"/>
                <a:sym typeface="Arial"/>
              </a:rPr>
              <a:t> (</a:t>
            </a:r>
            <a:r>
              <a:rPr lang="en-US" sz="1000" dirty="0" err="1">
                <a:latin typeface="Arial"/>
                <a:ea typeface="Arial"/>
                <a:cs typeface="Arial"/>
                <a:sym typeface="Arial"/>
              </a:rPr>
              <a:t>gan</a:t>
            </a:r>
            <a:r>
              <a:rPr lang="en-US" sz="1000" dirty="0">
                <a:latin typeface="Arial"/>
                <a:ea typeface="Arial"/>
                <a:cs typeface="Arial"/>
                <a:sym typeface="Arial"/>
              </a:rPr>
              <a:t> </a:t>
            </a:r>
            <a:r>
              <a:rPr lang="en-US" sz="1000" dirty="0" err="1">
                <a:latin typeface="Arial"/>
                <a:ea typeface="Arial"/>
                <a:cs typeface="Arial"/>
                <a:sym typeface="Arial"/>
              </a:rPr>
              <a:t>gynnwys</a:t>
            </a:r>
            <a:r>
              <a:rPr lang="en-US" sz="1000" dirty="0">
                <a:latin typeface="Arial"/>
                <a:ea typeface="Arial"/>
                <a:cs typeface="Arial"/>
                <a:sym typeface="Arial"/>
              </a:rPr>
              <a:t> y </a:t>
            </a:r>
            <a:r>
              <a:rPr lang="en-US" sz="1000" dirty="0" err="1">
                <a:latin typeface="Arial"/>
                <a:ea typeface="Arial"/>
                <a:cs typeface="Arial"/>
                <a:sym typeface="Arial"/>
              </a:rPr>
              <a:t>cyfryngau</a:t>
            </a:r>
            <a:r>
              <a:rPr lang="en-US" sz="1000" dirty="0">
                <a:latin typeface="Arial"/>
                <a:ea typeface="Arial"/>
                <a:cs typeface="Arial"/>
                <a:sym typeface="Arial"/>
              </a:rPr>
              <a:t> </a:t>
            </a:r>
            <a:r>
              <a:rPr lang="en-US" sz="1000" dirty="0" err="1">
                <a:latin typeface="Arial"/>
                <a:ea typeface="Arial"/>
                <a:cs typeface="Arial"/>
                <a:sym typeface="Arial"/>
              </a:rPr>
              <a:t>cymdeithasol</a:t>
            </a:r>
            <a:r>
              <a:rPr lang="en-US" sz="1000" dirty="0">
                <a:latin typeface="Arial"/>
                <a:ea typeface="Arial"/>
                <a:cs typeface="Arial"/>
                <a:sym typeface="Arial"/>
              </a:rPr>
              <a:t>).
</a:t>
            </a:r>
            <a:r>
              <a:rPr lang="en-GB" sz="1000" b="0" i="0" u="none" strike="noStrike" cap="none" dirty="0" err="1">
                <a:solidFill>
                  <a:schemeClr val="dk1"/>
                </a:solidFill>
                <a:latin typeface="Arial"/>
                <a:ea typeface="Arial"/>
                <a:cs typeface="Arial"/>
                <a:sym typeface="Arial"/>
              </a:rPr>
              <a:t>Caiff</a:t>
            </a:r>
            <a:r>
              <a:rPr lang="en-GB" sz="1000" b="0" i="0" u="none" strike="noStrike" cap="none" dirty="0">
                <a:solidFill>
                  <a:schemeClr val="dk1"/>
                </a:solidFill>
                <a:latin typeface="Arial"/>
                <a:ea typeface="Arial"/>
                <a:cs typeface="Arial"/>
                <a:sym typeface="Arial"/>
              </a:rPr>
              <a:t> y </a:t>
            </a:r>
            <a:r>
              <a:rPr lang="en-GB" sz="1000" b="0" i="0" u="none" strike="noStrike" cap="none" dirty="0" err="1">
                <a:solidFill>
                  <a:schemeClr val="dk1"/>
                </a:solidFill>
                <a:latin typeface="Arial"/>
                <a:ea typeface="Arial"/>
                <a:cs typeface="Arial"/>
                <a:sym typeface="Arial"/>
              </a:rPr>
              <a:t>ff</a:t>
            </a:r>
            <a:r>
              <a:rPr lang="en-GB" sz="1000" dirty="0" err="1">
                <a:latin typeface="Arial"/>
                <a:ea typeface="Arial"/>
                <a:cs typeface="Arial"/>
                <a:sym typeface="Arial"/>
              </a:rPr>
              <a:t>ramwaith</a:t>
            </a:r>
            <a:r>
              <a:rPr lang="en-GB" sz="1000" dirty="0">
                <a:latin typeface="Arial"/>
                <a:ea typeface="Arial"/>
                <a:cs typeface="Arial"/>
                <a:sym typeface="Arial"/>
              </a:rPr>
              <a:t> PSE </a:t>
            </a:r>
            <a:r>
              <a:rPr lang="en-GB" sz="1000" dirty="0" err="1">
                <a:latin typeface="Arial"/>
                <a:ea typeface="Arial"/>
                <a:cs typeface="Arial"/>
                <a:sym typeface="Arial"/>
              </a:rPr>
              <a:t>ei</a:t>
            </a:r>
            <a:r>
              <a:rPr lang="en-GB" sz="1000" dirty="0">
                <a:latin typeface="Arial"/>
                <a:ea typeface="Arial"/>
                <a:cs typeface="Arial"/>
                <a:sym typeface="Arial"/>
              </a:rPr>
              <a:t> </a:t>
            </a:r>
            <a:r>
              <a:rPr lang="en-GB" sz="1000" dirty="0" err="1">
                <a:latin typeface="Arial"/>
                <a:ea typeface="Arial"/>
                <a:cs typeface="Arial"/>
                <a:sym typeface="Arial"/>
              </a:rPr>
              <a:t>ddisodli</a:t>
            </a:r>
            <a:r>
              <a:rPr lang="en-GB" sz="1000" dirty="0">
                <a:latin typeface="Arial"/>
                <a:ea typeface="Arial"/>
                <a:cs typeface="Arial"/>
                <a:sym typeface="Arial"/>
              </a:rPr>
              <a:t> </a:t>
            </a:r>
            <a:r>
              <a:rPr lang="en-GB" sz="1000" dirty="0" err="1">
                <a:latin typeface="Arial"/>
                <a:ea typeface="Arial"/>
                <a:cs typeface="Arial"/>
                <a:sym typeface="Arial"/>
              </a:rPr>
              <a:t>gan</a:t>
            </a:r>
            <a:r>
              <a:rPr lang="en-GB" sz="1000" dirty="0">
                <a:latin typeface="Arial"/>
                <a:ea typeface="Arial"/>
                <a:cs typeface="Arial"/>
                <a:sym typeface="Arial"/>
              </a:rPr>
              <a:t> y </a:t>
            </a:r>
            <a:r>
              <a:rPr lang="en-GB" sz="1000" b="1" dirty="0" err="1">
                <a:latin typeface="Arial"/>
                <a:ea typeface="Arial"/>
                <a:cs typeface="Arial"/>
                <a:sym typeface="Arial"/>
              </a:rPr>
              <a:t>Cwricwlwm</a:t>
            </a:r>
            <a:r>
              <a:rPr lang="en-GB" sz="1000" b="1" dirty="0">
                <a:latin typeface="Arial"/>
                <a:ea typeface="Arial"/>
                <a:cs typeface="Arial"/>
                <a:sym typeface="Arial"/>
              </a:rPr>
              <a:t> </a:t>
            </a:r>
            <a:r>
              <a:rPr lang="en-GB" sz="1000" b="1" dirty="0" err="1">
                <a:latin typeface="Arial"/>
                <a:ea typeface="Arial"/>
                <a:cs typeface="Arial"/>
                <a:sym typeface="Arial"/>
              </a:rPr>
              <a:t>i</a:t>
            </a:r>
            <a:r>
              <a:rPr lang="en-GB" sz="1000" b="1" dirty="0">
                <a:latin typeface="Arial"/>
                <a:ea typeface="Arial"/>
                <a:cs typeface="Arial"/>
                <a:sym typeface="Arial"/>
              </a:rPr>
              <a:t> </a:t>
            </a:r>
            <a:r>
              <a:rPr lang="en-GB" sz="1000" b="1" dirty="0" err="1">
                <a:latin typeface="Arial"/>
                <a:ea typeface="Arial"/>
                <a:cs typeface="Arial"/>
                <a:sym typeface="Arial"/>
              </a:rPr>
              <a:t>Gymru</a:t>
            </a:r>
            <a:r>
              <a:rPr lang="en-GB" sz="1000" dirty="0">
                <a:latin typeface="Arial"/>
                <a:ea typeface="Arial"/>
                <a:cs typeface="Arial"/>
                <a:sym typeface="Arial"/>
              </a:rPr>
              <a:t>.</a:t>
            </a:r>
            <a:endParaRPr sz="10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1000" b="0" i="0" u="none" strike="noStrike" cap="none" dirty="0">
                <a:solidFill>
                  <a:schemeClr val="dk1"/>
                </a:solidFill>
                <a:latin typeface="Arial"/>
                <a:ea typeface="Arial"/>
                <a:cs typeface="Arial"/>
                <a:sym typeface="Arial"/>
              </a:rPr>
              <a:t>Mae </a:t>
            </a:r>
            <a:r>
              <a:rPr lang="en-GB" sz="1000" b="0" i="0" u="none" strike="noStrike" cap="none" dirty="0" err="1">
                <a:solidFill>
                  <a:schemeClr val="dk1"/>
                </a:solidFill>
                <a:latin typeface="Arial"/>
                <a:ea typeface="Arial"/>
                <a:cs typeface="Arial"/>
                <a:sym typeface="Arial"/>
              </a:rPr>
              <a:t>fersiwn</a:t>
            </a:r>
            <a:r>
              <a:rPr lang="en-GB" sz="1000" b="0" i="0" u="none" strike="noStrike" cap="none" dirty="0">
                <a:solidFill>
                  <a:schemeClr val="dk1"/>
                </a:solidFill>
                <a:latin typeface="Arial"/>
                <a:ea typeface="Arial"/>
                <a:cs typeface="Arial"/>
                <a:sym typeface="Arial"/>
              </a:rPr>
              <a:t> </a:t>
            </a:r>
            <a:r>
              <a:rPr lang="en-GB" sz="1000" b="0" i="0" u="none" strike="noStrike" cap="none" err="1">
                <a:solidFill>
                  <a:schemeClr val="dk1"/>
                </a:solidFill>
                <a:latin typeface="Arial"/>
                <a:ea typeface="Arial"/>
                <a:cs typeface="Arial"/>
                <a:sym typeface="Arial"/>
              </a:rPr>
              <a:t>ddiwygiedig</a:t>
            </a:r>
            <a:r>
              <a:rPr lang="en-GB" sz="1000" b="0" i="0" u="none" strike="noStrike" cap="none">
                <a:solidFill>
                  <a:schemeClr val="dk1"/>
                </a:solidFill>
                <a:latin typeface="Arial"/>
                <a:ea typeface="Arial"/>
                <a:cs typeface="Arial"/>
                <a:sym typeface="Arial"/>
              </a:rPr>
              <a:t> o'r </a:t>
            </a:r>
            <a:r>
              <a:rPr lang="en-GB" sz="1000" b="1" i="0" u="sng" strike="noStrike" cap="none" dirty="0" err="1">
                <a:solidFill>
                  <a:srgbClr val="0563C1"/>
                </a:solidFill>
                <a:latin typeface="Arial"/>
                <a:ea typeface="Arial"/>
                <a:cs typeface="Arial"/>
                <a:sym typeface="Arial"/>
              </a:rPr>
              <a:t>Fframwaith</a:t>
            </a:r>
            <a:r>
              <a:rPr lang="en-GB" sz="1000" b="1" i="0" u="sng" strike="noStrike" cap="none" dirty="0">
                <a:solidFill>
                  <a:srgbClr val="0563C1"/>
                </a:solidFill>
                <a:latin typeface="Arial"/>
                <a:ea typeface="Arial"/>
                <a:cs typeface="Arial"/>
                <a:sym typeface="Arial"/>
              </a:rPr>
              <a:t> </a:t>
            </a:r>
            <a:r>
              <a:rPr lang="en-GB" sz="1000" b="1" i="0" u="sng" strike="noStrike" cap="none" dirty="0" err="1">
                <a:solidFill>
                  <a:srgbClr val="0563C1"/>
                </a:solidFill>
                <a:latin typeface="Arial"/>
                <a:ea typeface="Arial"/>
                <a:cs typeface="Arial"/>
                <a:sym typeface="Arial"/>
              </a:rPr>
              <a:t>Cymhwysedd</a:t>
            </a:r>
            <a:r>
              <a:rPr lang="en-GB" sz="1000" b="1" i="0" u="sng" strike="noStrike" cap="none" dirty="0">
                <a:solidFill>
                  <a:srgbClr val="0563C1"/>
                </a:solidFill>
                <a:latin typeface="Arial"/>
                <a:ea typeface="Arial"/>
                <a:cs typeface="Arial"/>
                <a:sym typeface="Arial"/>
              </a:rPr>
              <a:t> </a:t>
            </a:r>
            <a:r>
              <a:rPr lang="en-GB" sz="1000" b="1" i="0" u="sng" strike="noStrike" cap="none" dirty="0" err="1">
                <a:solidFill>
                  <a:srgbClr val="0563C1"/>
                </a:solidFill>
                <a:latin typeface="Arial"/>
                <a:ea typeface="Arial"/>
                <a:cs typeface="Arial"/>
                <a:sym typeface="Arial"/>
              </a:rPr>
              <a:t>Digidol</a:t>
            </a:r>
            <a:r>
              <a:rPr lang="en-GB" sz="1000" b="1" i="0" u="sng" strike="noStrike" cap="none" dirty="0">
                <a:solidFill>
                  <a:srgbClr val="0563C1"/>
                </a:solidFill>
                <a:latin typeface="Arial"/>
                <a:ea typeface="Arial"/>
                <a:cs typeface="Arial"/>
                <a:sym typeface="Arial"/>
              </a:rPr>
              <a:t> </a:t>
            </a:r>
            <a:r>
              <a:rPr lang="en-GB" sz="1000" b="0" i="0" u="none" strike="noStrike" cap="none" dirty="0" err="1">
                <a:solidFill>
                  <a:schemeClr val="dk1"/>
                </a:solidFill>
                <a:latin typeface="Arial"/>
                <a:ea typeface="Arial"/>
                <a:cs typeface="Arial"/>
                <a:sym typeface="Arial"/>
              </a:rPr>
              <a:t>ar</a:t>
            </a:r>
            <a:r>
              <a:rPr lang="en-GB" sz="1000" b="0" i="0" u="none" strike="noStrike" cap="none" dirty="0">
                <a:solidFill>
                  <a:schemeClr val="dk1"/>
                </a:solidFill>
                <a:latin typeface="Arial"/>
                <a:ea typeface="Arial"/>
                <a:cs typeface="Arial"/>
                <a:sym typeface="Arial"/>
              </a:rPr>
              <a:t> </a:t>
            </a:r>
            <a:r>
              <a:rPr lang="en-GB" sz="1000" b="0" i="0" u="none" strike="noStrike" cap="none" dirty="0" err="1">
                <a:solidFill>
                  <a:schemeClr val="dk1"/>
                </a:solidFill>
                <a:latin typeface="Arial"/>
                <a:ea typeface="Arial"/>
                <a:cs typeface="Arial"/>
                <a:sym typeface="Arial"/>
              </a:rPr>
              <a:t>gael</a:t>
            </a:r>
            <a:r>
              <a:rPr lang="en-GB" sz="1000" b="0" i="0" u="none" strike="noStrike" cap="none" dirty="0">
                <a:solidFill>
                  <a:schemeClr val="dk1"/>
                </a:solidFill>
                <a:latin typeface="Arial"/>
                <a:ea typeface="Arial"/>
                <a:cs typeface="Arial"/>
                <a:sym typeface="Arial"/>
              </a:rPr>
              <a:t> </a:t>
            </a:r>
            <a:r>
              <a:rPr lang="en-GB" sz="1000" b="0" i="0" u="none" strike="noStrike" cap="none" err="1">
                <a:solidFill>
                  <a:schemeClr val="dk1"/>
                </a:solidFill>
                <a:latin typeface="Arial"/>
                <a:ea typeface="Arial"/>
                <a:cs typeface="Arial"/>
                <a:sym typeface="Arial"/>
              </a:rPr>
              <a:t>i</a:t>
            </a:r>
            <a:r>
              <a:rPr lang="en-GB" sz="1000" b="0" i="0" u="none" strike="noStrike" cap="none">
                <a:solidFill>
                  <a:schemeClr val="dk1"/>
                </a:solidFill>
                <a:latin typeface="Arial"/>
                <a:ea typeface="Arial"/>
                <a:cs typeface="Arial"/>
                <a:sym typeface="Arial"/>
              </a:rPr>
              <a:t> ategu’r </a:t>
            </a:r>
            <a:r>
              <a:rPr lang="en-GB" sz="1000" b="0" i="0" u="none" strike="noStrike" cap="none" dirty="0" err="1">
                <a:solidFill>
                  <a:schemeClr val="dk1"/>
                </a:solidFill>
                <a:latin typeface="Arial"/>
                <a:ea typeface="Arial"/>
                <a:cs typeface="Arial"/>
                <a:sym typeface="Arial"/>
              </a:rPr>
              <a:t>Cwricwlwm</a:t>
            </a:r>
            <a:r>
              <a:rPr lang="en-GB" sz="1000" b="0" i="0" u="none" strike="noStrike" cap="none" dirty="0">
                <a:solidFill>
                  <a:schemeClr val="dk1"/>
                </a:solidFill>
                <a:latin typeface="Arial"/>
                <a:ea typeface="Arial"/>
                <a:cs typeface="Arial"/>
                <a:sym typeface="Arial"/>
              </a:rPr>
              <a:t> </a:t>
            </a:r>
            <a:r>
              <a:rPr lang="en-GB" sz="1000" b="0" i="0" u="none" strike="noStrike" cap="none" dirty="0" err="1">
                <a:solidFill>
                  <a:schemeClr val="dk1"/>
                </a:solidFill>
                <a:latin typeface="Arial"/>
                <a:ea typeface="Arial"/>
                <a:cs typeface="Arial"/>
                <a:sym typeface="Arial"/>
              </a:rPr>
              <a:t>i</a:t>
            </a:r>
            <a:r>
              <a:rPr lang="en-GB" sz="1000" b="0" i="0" u="none" strike="noStrike" cap="none" dirty="0">
                <a:solidFill>
                  <a:schemeClr val="dk1"/>
                </a:solidFill>
                <a:latin typeface="Arial"/>
                <a:ea typeface="Arial"/>
                <a:cs typeface="Arial"/>
                <a:sym typeface="Arial"/>
              </a:rPr>
              <a:t> </a:t>
            </a:r>
            <a:r>
              <a:rPr lang="en-GB" sz="1000" b="0" i="0" u="none" strike="noStrike" cap="none" dirty="0" err="1">
                <a:solidFill>
                  <a:schemeClr val="dk1"/>
                </a:solidFill>
                <a:latin typeface="Arial"/>
                <a:ea typeface="Arial"/>
                <a:cs typeface="Arial"/>
                <a:sym typeface="Arial"/>
              </a:rPr>
              <a:t>Gymru</a:t>
            </a:r>
            <a:r>
              <a:rPr lang="en-GB" sz="1000" b="0" i="0" u="none" strike="noStrike" cap="none" dirty="0">
                <a:solidFill>
                  <a:schemeClr val="dk1"/>
                </a:solidFill>
                <a:latin typeface="Arial"/>
                <a:ea typeface="Arial"/>
                <a:cs typeface="Arial"/>
                <a:sym typeface="Arial"/>
              </a:rPr>
              <a:t> a </a:t>
            </a:r>
            <a:r>
              <a:rPr lang="en-GB" sz="1000" b="0" i="0" u="none" strike="noStrike" cap="none" dirty="0" err="1">
                <a:solidFill>
                  <a:schemeClr val="dk1"/>
                </a:solidFill>
                <a:latin typeface="Arial"/>
                <a:ea typeface="Arial"/>
                <a:cs typeface="Arial"/>
                <a:sym typeface="Arial"/>
              </a:rPr>
              <a:t>chyfleoedd</a:t>
            </a:r>
            <a:r>
              <a:rPr lang="en-GB" sz="1000" b="0" i="0" u="none" strike="noStrike" cap="none" dirty="0">
                <a:solidFill>
                  <a:schemeClr val="dk1"/>
                </a:solidFill>
                <a:latin typeface="Arial"/>
                <a:ea typeface="Arial"/>
                <a:cs typeface="Arial"/>
                <a:sym typeface="Arial"/>
              </a:rPr>
              <a:t> </a:t>
            </a:r>
            <a:r>
              <a:rPr lang="en-GB" sz="1000" b="0" i="0" u="none" strike="noStrike" cap="none" dirty="0" err="1">
                <a:solidFill>
                  <a:schemeClr val="dk1"/>
                </a:solidFill>
                <a:latin typeface="Arial"/>
                <a:ea typeface="Arial"/>
                <a:cs typeface="Arial"/>
                <a:sym typeface="Arial"/>
              </a:rPr>
              <a:t>i</a:t>
            </a:r>
            <a:r>
              <a:rPr lang="en-GB" sz="1000" b="0" i="0" u="none" strike="noStrike" cap="none" dirty="0">
                <a:solidFill>
                  <a:schemeClr val="dk1"/>
                </a:solidFill>
                <a:latin typeface="Arial"/>
                <a:ea typeface="Arial"/>
                <a:cs typeface="Arial"/>
                <a:sym typeface="Arial"/>
              </a:rPr>
              <a:t> </a:t>
            </a:r>
            <a:r>
              <a:rPr lang="en-GB" sz="1000" b="0" i="0" u="none" strike="noStrike" cap="none" dirty="0" err="1">
                <a:solidFill>
                  <a:schemeClr val="dk1"/>
                </a:solidFill>
                <a:latin typeface="Arial"/>
                <a:ea typeface="Arial"/>
                <a:cs typeface="Arial"/>
                <a:sym typeface="Arial"/>
              </a:rPr>
              <a:t>ddatblygu</a:t>
            </a:r>
            <a:r>
              <a:rPr lang="en-GB" sz="1000" b="0" i="0" u="none" strike="noStrike" cap="none" dirty="0">
                <a:solidFill>
                  <a:schemeClr val="dk1"/>
                </a:solidFill>
                <a:latin typeface="Arial"/>
                <a:ea typeface="Arial"/>
                <a:cs typeface="Arial"/>
                <a:sym typeface="Arial"/>
              </a:rPr>
              <a:t> </a:t>
            </a:r>
            <a:r>
              <a:rPr lang="en-GB" sz="1000" b="0" i="0" u="none" strike="noStrike" cap="none" dirty="0" err="1">
                <a:solidFill>
                  <a:schemeClr val="dk1"/>
                </a:solidFill>
                <a:latin typeface="Arial"/>
                <a:ea typeface="Arial"/>
                <a:cs typeface="Arial"/>
                <a:sym typeface="Arial"/>
              </a:rPr>
              <a:t>cymhwysedd</a:t>
            </a:r>
            <a:r>
              <a:rPr lang="en-GB" sz="1000" b="0" i="0" u="none" strike="noStrike" cap="none" dirty="0">
                <a:solidFill>
                  <a:schemeClr val="dk1"/>
                </a:solidFill>
                <a:latin typeface="Arial"/>
                <a:ea typeface="Arial"/>
                <a:cs typeface="Arial"/>
                <a:sym typeface="Arial"/>
              </a:rPr>
              <a:t> </a:t>
            </a:r>
            <a:r>
              <a:rPr lang="en-GB" sz="1000" b="0" i="0" u="none" strike="noStrike" cap="none" dirty="0" err="1">
                <a:solidFill>
                  <a:schemeClr val="dk1"/>
                </a:solidFill>
                <a:latin typeface="Arial"/>
                <a:ea typeface="Arial"/>
                <a:cs typeface="Arial"/>
                <a:sym typeface="Arial"/>
              </a:rPr>
              <a:t>digidol</a:t>
            </a:r>
            <a:r>
              <a:rPr lang="en-GB" sz="1000" b="0" i="0" u="none" strike="noStrike" cap="none" dirty="0">
                <a:solidFill>
                  <a:schemeClr val="dk1"/>
                </a:solidFill>
                <a:latin typeface="Arial"/>
                <a:ea typeface="Arial"/>
                <a:cs typeface="Arial"/>
                <a:sym typeface="Arial"/>
              </a:rPr>
              <a:t> </a:t>
            </a:r>
            <a:r>
              <a:rPr lang="en-GB" sz="1000" b="0" i="0" u="none" strike="noStrike" cap="none" dirty="0" err="1">
                <a:solidFill>
                  <a:schemeClr val="dk1"/>
                </a:solidFill>
                <a:latin typeface="Arial"/>
                <a:ea typeface="Arial"/>
                <a:cs typeface="Arial"/>
                <a:sym typeface="Arial"/>
              </a:rPr>
              <a:t>ar</a:t>
            </a:r>
            <a:r>
              <a:rPr lang="en-GB" sz="1000" b="0" i="0" u="none" strike="noStrike" cap="none" dirty="0">
                <a:solidFill>
                  <a:schemeClr val="dk1"/>
                </a:solidFill>
                <a:latin typeface="Arial"/>
                <a:ea typeface="Arial"/>
                <a:cs typeface="Arial"/>
                <a:sym typeface="Arial"/>
              </a:rPr>
              <a:t> draws </a:t>
            </a:r>
            <a:r>
              <a:rPr lang="en-GB" sz="1000" b="0" i="0" u="none" strike="noStrike" cap="none" dirty="0" err="1">
                <a:solidFill>
                  <a:schemeClr val="dk1"/>
                </a:solidFill>
                <a:latin typeface="Arial"/>
                <a:ea typeface="Arial"/>
                <a:cs typeface="Arial"/>
                <a:sym typeface="Arial"/>
              </a:rPr>
              <a:t>pob</a:t>
            </a:r>
            <a:r>
              <a:rPr lang="en-GB" sz="1000" b="0" i="0" u="none" strike="noStrike" cap="none" dirty="0">
                <a:solidFill>
                  <a:schemeClr val="dk1"/>
                </a:solidFill>
                <a:latin typeface="Arial"/>
                <a:ea typeface="Arial"/>
                <a:cs typeface="Arial"/>
                <a:sym typeface="Arial"/>
              </a:rPr>
              <a:t> </a:t>
            </a:r>
            <a:r>
              <a:rPr lang="en-GB" sz="1000" b="0" i="0" u="none" strike="noStrike" cap="none" dirty="0" err="1">
                <a:solidFill>
                  <a:schemeClr val="dk1"/>
                </a:solidFill>
                <a:latin typeface="Arial"/>
                <a:ea typeface="Arial"/>
                <a:cs typeface="Arial"/>
                <a:sym typeface="Arial"/>
              </a:rPr>
              <a:t>maes</a:t>
            </a:r>
            <a:r>
              <a:rPr lang="en-GB" sz="1000" b="0" i="0" u="none" strike="noStrike" cap="none" dirty="0">
                <a:solidFill>
                  <a:schemeClr val="dk1"/>
                </a:solidFill>
                <a:latin typeface="Arial"/>
                <a:ea typeface="Arial"/>
                <a:cs typeface="Arial"/>
                <a:sym typeface="Arial"/>
              </a:rPr>
              <a:t> </a:t>
            </a:r>
            <a:r>
              <a:rPr lang="en-GB" sz="1000" b="0" i="0" u="none" strike="noStrike" cap="none" dirty="0" err="1">
                <a:solidFill>
                  <a:schemeClr val="dk1"/>
                </a:solidFill>
                <a:latin typeface="Arial"/>
                <a:ea typeface="Arial"/>
                <a:cs typeface="Arial"/>
                <a:sym typeface="Arial"/>
              </a:rPr>
              <a:t>dysgu</a:t>
            </a:r>
            <a:r>
              <a:rPr lang="en-GB" sz="1000" b="0" i="0" u="none" strike="noStrike" cap="none" dirty="0">
                <a:solidFill>
                  <a:schemeClr val="dk1"/>
                </a:solidFill>
                <a:latin typeface="Arial"/>
                <a:ea typeface="Arial"/>
                <a:cs typeface="Arial"/>
                <a:sym typeface="Arial"/>
              </a:rPr>
              <a:t> a </a:t>
            </a:r>
            <a:r>
              <a:rPr lang="en-GB" sz="1000" b="0" i="0" u="none" strike="noStrike" cap="none" dirty="0" err="1">
                <a:solidFill>
                  <a:schemeClr val="dk1"/>
                </a:solidFill>
                <a:latin typeface="Arial"/>
                <a:ea typeface="Arial"/>
                <a:cs typeface="Arial"/>
                <a:sym typeface="Arial"/>
              </a:rPr>
              <a:t>phrofiad</a:t>
            </a:r>
            <a:r>
              <a:rPr lang="en-GB" sz="1000" b="0" i="0" u="none" strike="noStrike" cap="none" dirty="0">
                <a:solidFill>
                  <a:schemeClr val="dk1"/>
                </a:solidFill>
                <a:latin typeface="Arial"/>
                <a:ea typeface="Arial"/>
                <a:cs typeface="Arial"/>
                <a:sym typeface="Arial"/>
              </a:rPr>
              <a:t>.</a:t>
            </a:r>
            <a:endParaRPr sz="1000" dirty="0">
              <a:latin typeface="Arial"/>
              <a:ea typeface="Arial"/>
              <a:cs typeface="Arial"/>
              <a:sym typeface="Arial"/>
            </a:endParaRPr>
          </a:p>
          <a:p>
            <a:pPr marL="0" lvl="0" indent="0" algn="l" rtl="0">
              <a:lnSpc>
                <a:spcPct val="115000"/>
              </a:lnSpc>
              <a:spcBef>
                <a:spcPts val="600"/>
              </a:spcBef>
              <a:spcAft>
                <a:spcPts val="0"/>
              </a:spcAft>
              <a:buClr>
                <a:schemeClr val="dk1"/>
              </a:buClr>
              <a:buSzPts val="1100"/>
              <a:buFont typeface="Arial"/>
              <a:buNone/>
            </a:pPr>
            <a:endParaRPr sz="1000"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143" name="Google Shape;143;p5:notes"/>
          <p:cNvSpPr txBox="1">
            <a:spLocks noGrp="1"/>
          </p:cNvSpPr>
          <p:nvPr>
            <p:ph type="sldNum" idx="12"/>
          </p:nvPr>
        </p:nvSpPr>
        <p:spPr>
          <a:xfrm>
            <a:off x="3884613" y="9448185"/>
            <a:ext cx="2971800" cy="499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6:notes"/>
          <p:cNvSpPr txBox="1">
            <a:spLocks noGrp="1"/>
          </p:cNvSpPr>
          <p:nvPr>
            <p:ph type="body" idx="1"/>
          </p:nvPr>
        </p:nvSpPr>
        <p:spPr>
          <a:xfrm>
            <a:off x="685800" y="4787126"/>
            <a:ext cx="5486400" cy="39167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dirty="0" err="1"/>
              <a:t>Amcanion</a:t>
            </a:r>
            <a:r>
              <a:rPr lang="en-GB" b="1" dirty="0"/>
              <a:t> a </a:t>
            </a:r>
            <a:r>
              <a:rPr lang="en-GB" b="1" dirty="0" err="1"/>
              <a:t>deilliannau</a:t>
            </a:r>
            <a:r>
              <a:rPr lang="en-GB" b="1" dirty="0"/>
              <a:t> </a:t>
            </a:r>
            <a:r>
              <a:rPr lang="en-GB" b="1" dirty="0" err="1"/>
              <a:t>dysgu</a:t>
            </a:r>
            <a:r>
              <a:rPr lang="en-GB" b="1" dirty="0"/>
              <a:t>
</a:t>
            </a:r>
            <a:endParaRPr lang="en-GB" dirty="0"/>
          </a:p>
          <a:p>
            <a:pPr marL="0" lvl="0" indent="0" algn="l" rtl="0">
              <a:lnSpc>
                <a:spcPct val="100000"/>
              </a:lnSpc>
              <a:spcBef>
                <a:spcPts val="0"/>
              </a:spcBef>
              <a:spcAft>
                <a:spcPts val="0"/>
              </a:spcAft>
              <a:buSzPts val="1400"/>
              <a:buNone/>
            </a:pPr>
            <a:r>
              <a:rPr lang="en-GB" err="1"/>
              <a:t>Siaradwch</a:t>
            </a:r>
            <a:r>
              <a:rPr lang="en-GB"/>
              <a:t> drwy'r </a:t>
            </a:r>
            <a:r>
              <a:rPr lang="en-GB" dirty="0" err="1"/>
              <a:t>amcan</a:t>
            </a:r>
            <a:r>
              <a:rPr lang="en-GB" dirty="0"/>
              <a:t> </a:t>
            </a:r>
            <a:r>
              <a:rPr lang="en-GB" err="1"/>
              <a:t>dysgu</a:t>
            </a:r>
            <a:r>
              <a:rPr lang="en-GB"/>
              <a:t> a'r </a:t>
            </a:r>
            <a:r>
              <a:rPr lang="en-GB" dirty="0" err="1"/>
              <a:t>deilliannau</a:t>
            </a:r>
            <a:r>
              <a:rPr lang="en-GB" dirty="0"/>
              <a:t> </a:t>
            </a:r>
            <a:r>
              <a:rPr lang="en-GB" dirty="0" err="1"/>
              <a:t>dysgu</a:t>
            </a:r>
            <a:r>
              <a:rPr lang="en-GB" dirty="0"/>
              <a:t>. </a:t>
            </a:r>
            <a:r>
              <a:rPr lang="en-GB" err="1"/>
              <a:t>Eglurwch</a:t>
            </a:r>
            <a:r>
              <a:rPr lang="en-GB"/>
              <a:t> i’r </a:t>
            </a:r>
            <a:r>
              <a:rPr lang="en-GB" dirty="0" err="1"/>
              <a:t>myfyrwyr</a:t>
            </a:r>
            <a:r>
              <a:rPr lang="en-GB" dirty="0"/>
              <a:t> </a:t>
            </a:r>
            <a:r>
              <a:rPr lang="en-GB" dirty="0" err="1"/>
              <a:t>fod</a:t>
            </a:r>
            <a:r>
              <a:rPr lang="en-GB" dirty="0"/>
              <a:t> y </a:t>
            </a:r>
            <a:r>
              <a:rPr lang="en-GB" dirty="0" err="1"/>
              <a:t>sesiwn</a:t>
            </a:r>
            <a:r>
              <a:rPr lang="en-GB" dirty="0"/>
              <a:t> hon </a:t>
            </a:r>
            <a:r>
              <a:rPr lang="en-GB" dirty="0" err="1"/>
              <a:t>yn</a:t>
            </a:r>
            <a:r>
              <a:rPr lang="en-GB" dirty="0"/>
              <a:t> </a:t>
            </a:r>
            <a:r>
              <a:rPr lang="en-GB" dirty="0" err="1"/>
              <a:t>dilyn</a:t>
            </a:r>
            <a:r>
              <a:rPr lang="en-GB" dirty="0"/>
              <a:t> </a:t>
            </a:r>
            <a:r>
              <a:rPr lang="en-GB" err="1"/>
              <a:t>ymlaen</a:t>
            </a:r>
            <a:r>
              <a:rPr lang="en-GB"/>
              <a:t> o'u </a:t>
            </a:r>
            <a:r>
              <a:rPr lang="en-GB" dirty="0" err="1"/>
              <a:t>gwers</a:t>
            </a:r>
            <a:r>
              <a:rPr lang="en-GB" dirty="0"/>
              <a:t>/</a:t>
            </a:r>
            <a:r>
              <a:rPr lang="en-GB" dirty="0" err="1"/>
              <a:t>gwersi</a:t>
            </a:r>
            <a:r>
              <a:rPr lang="en-GB" dirty="0"/>
              <a:t> </a:t>
            </a:r>
            <a:r>
              <a:rPr lang="en-GB" dirty="0" err="1"/>
              <a:t>blaenorol</a:t>
            </a:r>
            <a:r>
              <a:rPr lang="en-GB" dirty="0"/>
              <a:t> am </a:t>
            </a:r>
            <a:r>
              <a:rPr lang="en-GB" dirty="0" err="1"/>
              <a:t>ddata</a:t>
            </a:r>
            <a:r>
              <a:rPr lang="en-GB" dirty="0"/>
              <a:t> personol a </a:t>
            </a:r>
            <a:r>
              <a:rPr lang="en-GB" dirty="0" err="1"/>
              <a:t>diogelu</a:t>
            </a:r>
            <a:r>
              <a:rPr lang="en-GB" dirty="0"/>
              <a:t> data. </a:t>
            </a:r>
            <a:r>
              <a:rPr lang="en-GB" err="1"/>
              <a:t>Maen</a:t>
            </a:r>
            <a:r>
              <a:rPr lang="en-GB"/>
              <a:t> nhw’n </a:t>
            </a:r>
            <a:r>
              <a:rPr lang="en-GB" dirty="0" err="1"/>
              <a:t>mynd</a:t>
            </a:r>
            <a:r>
              <a:rPr lang="en-GB" dirty="0"/>
              <a:t> </a:t>
            </a:r>
            <a:r>
              <a:rPr lang="en-GB" dirty="0" err="1"/>
              <a:t>i</a:t>
            </a:r>
            <a:r>
              <a:rPr lang="en-GB" dirty="0"/>
              <a:t> </a:t>
            </a:r>
            <a:r>
              <a:rPr lang="en-GB" dirty="0" err="1"/>
              <a:t>ddysgu</a:t>
            </a:r>
            <a:r>
              <a:rPr lang="en-GB" dirty="0"/>
              <a:t> am </a:t>
            </a:r>
            <a:r>
              <a:rPr lang="en-GB" dirty="0" err="1"/>
              <a:t>gyfres</a:t>
            </a:r>
            <a:r>
              <a:rPr lang="en-GB" dirty="0"/>
              <a:t> o </a:t>
            </a:r>
            <a:r>
              <a:rPr lang="en-GB" err="1"/>
              <a:t>reolau</a:t>
            </a:r>
            <a:r>
              <a:rPr lang="en-GB"/>
              <a:t> o'r </a:t>
            </a:r>
            <a:r>
              <a:rPr lang="en-GB" dirty="0" err="1"/>
              <a:t>enw</a:t>
            </a:r>
            <a:r>
              <a:rPr lang="en-GB" dirty="0"/>
              <a:t> y Cod Plant </a:t>
            </a:r>
            <a:r>
              <a:rPr lang="en-GB" err="1"/>
              <a:t>sydd</a:t>
            </a:r>
            <a:r>
              <a:rPr lang="en-GB"/>
              <a:t> wedi'u cynllunio'n </a:t>
            </a:r>
            <a:r>
              <a:rPr lang="en-GB" dirty="0" err="1"/>
              <a:t>benodol</a:t>
            </a:r>
            <a:r>
              <a:rPr lang="en-GB" dirty="0"/>
              <a:t> </a:t>
            </a:r>
            <a:r>
              <a:rPr lang="en-GB" dirty="0" err="1"/>
              <a:t>i</a:t>
            </a:r>
            <a:r>
              <a:rPr lang="en-GB" dirty="0"/>
              <a:t> </a:t>
            </a:r>
            <a:r>
              <a:rPr lang="en-GB" dirty="0" err="1"/>
              <a:t>gadw</a:t>
            </a:r>
            <a:r>
              <a:rPr lang="en-GB" dirty="0"/>
              <a:t> data plant a </a:t>
            </a:r>
            <a:r>
              <a:rPr lang="en-GB" dirty="0" err="1"/>
              <a:t>phobl</a:t>
            </a:r>
            <a:r>
              <a:rPr lang="en-GB" dirty="0"/>
              <a:t> </a:t>
            </a:r>
            <a:r>
              <a:rPr lang="en-GB" dirty="0" err="1"/>
              <a:t>ifanc</a:t>
            </a:r>
            <a:r>
              <a:rPr lang="en-GB" dirty="0"/>
              <a:t> </a:t>
            </a:r>
            <a:r>
              <a:rPr lang="en-GB" dirty="0" err="1"/>
              <a:t>yn</a:t>
            </a:r>
            <a:r>
              <a:rPr lang="en-GB" dirty="0"/>
              <a:t> </a:t>
            </a:r>
            <a:r>
              <a:rPr lang="en-GB" dirty="0" err="1"/>
              <a:t>ddiogel</a:t>
            </a:r>
            <a:r>
              <a:rPr lang="en-GB" dirty="0"/>
              <a:t>. 
</a:t>
            </a:r>
          </a:p>
          <a:p>
            <a:pPr marL="0" lvl="0" indent="0" algn="l" rtl="0">
              <a:lnSpc>
                <a:spcPct val="100000"/>
              </a:lnSpc>
              <a:spcBef>
                <a:spcPts val="0"/>
              </a:spcBef>
              <a:spcAft>
                <a:spcPts val="0"/>
              </a:spcAft>
              <a:buSzPts val="1400"/>
              <a:buNone/>
            </a:pPr>
            <a:r>
              <a:rPr lang="en-GB" dirty="0" err="1"/>
              <a:t>Atgoffwch</a:t>
            </a:r>
            <a:r>
              <a:rPr lang="en-GB" dirty="0"/>
              <a:t> y </a:t>
            </a:r>
            <a:r>
              <a:rPr lang="en-GB" dirty="0" err="1"/>
              <a:t>myfyrwyr</a:t>
            </a:r>
            <a:r>
              <a:rPr lang="en-GB" dirty="0"/>
              <a:t>, er </a:t>
            </a:r>
            <a:r>
              <a:rPr lang="en-GB" dirty="0" err="1"/>
              <a:t>mai</a:t>
            </a:r>
            <a:r>
              <a:rPr lang="en-GB" dirty="0"/>
              <a:t> </a:t>
            </a:r>
            <a:r>
              <a:rPr lang="en-GB" dirty="0" err="1"/>
              <a:t>cyfrifoldeb</a:t>
            </a:r>
            <a:r>
              <a:rPr lang="en-GB" dirty="0"/>
              <a:t> </a:t>
            </a:r>
            <a:r>
              <a:rPr lang="en-GB" dirty="0" err="1"/>
              <a:t>cwmnïau</a:t>
            </a:r>
            <a:r>
              <a:rPr lang="en-GB" dirty="0"/>
              <a:t> </a:t>
            </a:r>
            <a:r>
              <a:rPr lang="en-GB" dirty="0" err="1"/>
              <a:t>ar-lein</a:t>
            </a:r>
            <a:r>
              <a:rPr lang="en-GB" dirty="0"/>
              <a:t> </a:t>
            </a:r>
            <a:r>
              <a:rPr lang="en-GB" dirty="0" err="1"/>
              <a:t>yw</a:t>
            </a:r>
            <a:r>
              <a:rPr lang="en-GB" dirty="0"/>
              <a:t> </a:t>
            </a:r>
            <a:r>
              <a:rPr lang="en-GB" dirty="0" err="1"/>
              <a:t>cadw</a:t>
            </a:r>
            <a:r>
              <a:rPr lang="en-GB" dirty="0"/>
              <a:t> at y </a:t>
            </a:r>
            <a:r>
              <a:rPr lang="en-GB" dirty="0" err="1"/>
              <a:t>rheolau</a:t>
            </a:r>
            <a:r>
              <a:rPr lang="en-GB" dirty="0"/>
              <a:t> </a:t>
            </a:r>
            <a:r>
              <a:rPr lang="en-GB" dirty="0" err="1"/>
              <a:t>hyn</a:t>
            </a:r>
            <a:r>
              <a:rPr lang="en-GB" dirty="0"/>
              <a:t>, </a:t>
            </a:r>
            <a:r>
              <a:rPr lang="en-GB" dirty="0" err="1"/>
              <a:t>mae</a:t>
            </a:r>
            <a:r>
              <a:rPr lang="en-GB" dirty="0"/>
              <a:t> </a:t>
            </a:r>
            <a:r>
              <a:rPr lang="en-GB" dirty="0" err="1"/>
              <a:t>yna</a:t>
            </a:r>
            <a:r>
              <a:rPr lang="en-GB" dirty="0"/>
              <a:t> </a:t>
            </a:r>
            <a:r>
              <a:rPr lang="en-GB" dirty="0" err="1"/>
              <a:t>gamau</a:t>
            </a:r>
            <a:r>
              <a:rPr lang="en-GB" dirty="0"/>
              <a:t> </a:t>
            </a:r>
            <a:r>
              <a:rPr lang="en-GB" dirty="0" err="1"/>
              <a:t>hefyd</a:t>
            </a:r>
            <a:r>
              <a:rPr lang="en-GB" dirty="0"/>
              <a:t> y gall plant a </a:t>
            </a:r>
            <a:r>
              <a:rPr lang="en-GB" dirty="0" err="1"/>
              <a:t>phobl</a:t>
            </a:r>
            <a:r>
              <a:rPr lang="en-GB" dirty="0"/>
              <a:t> </a:t>
            </a:r>
            <a:r>
              <a:rPr lang="en-GB" dirty="0" err="1"/>
              <a:t>ifanc</a:t>
            </a:r>
            <a:r>
              <a:rPr lang="en-GB" dirty="0"/>
              <a:t> </a:t>
            </a:r>
            <a:r>
              <a:rPr lang="en-GB" dirty="0" err="1"/>
              <a:t>eu</a:t>
            </a:r>
            <a:r>
              <a:rPr lang="en-GB" dirty="0"/>
              <a:t> </a:t>
            </a:r>
            <a:r>
              <a:rPr lang="en-GB" dirty="0" err="1"/>
              <a:t>cymryd</a:t>
            </a:r>
            <a:r>
              <a:rPr lang="en-GB" dirty="0"/>
              <a:t> </a:t>
            </a:r>
            <a:r>
              <a:rPr lang="en-GB" dirty="0" err="1"/>
              <a:t>i</a:t>
            </a:r>
            <a:r>
              <a:rPr lang="en-GB" dirty="0"/>
              <a:t> </a:t>
            </a:r>
            <a:r>
              <a:rPr lang="en-GB" dirty="0" err="1"/>
              <a:t>sicrhau</a:t>
            </a:r>
            <a:r>
              <a:rPr lang="en-GB" dirty="0"/>
              <a:t> bod </a:t>
            </a:r>
            <a:r>
              <a:rPr lang="en-GB" err="1"/>
              <a:t>eu</a:t>
            </a:r>
            <a:r>
              <a:rPr lang="en-GB"/>
              <a:t> data’n </a:t>
            </a:r>
            <a:r>
              <a:rPr lang="en-GB" dirty="0"/>
              <a:t>dal </a:t>
            </a:r>
            <a:r>
              <a:rPr lang="en-GB" dirty="0" err="1"/>
              <a:t>yn</a:t>
            </a:r>
            <a:r>
              <a:rPr lang="en-GB" dirty="0"/>
              <a:t> </a:t>
            </a:r>
            <a:r>
              <a:rPr lang="en-GB" dirty="0" err="1"/>
              <a:t>ddiogel</a:t>
            </a:r>
            <a:r>
              <a:rPr lang="en-GB" dirty="0"/>
              <a:t> </a:t>
            </a:r>
            <a:r>
              <a:rPr lang="en-GB" dirty="0" err="1"/>
              <a:t>ar-lein</a:t>
            </a:r>
            <a:r>
              <a:rPr lang="en-GB" dirty="0"/>
              <a:t>. </a:t>
            </a:r>
            <a:endParaRPr dirty="0"/>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Calibri"/>
              <a:buNone/>
            </a:pPr>
            <a:endParaRPr dirty="0"/>
          </a:p>
        </p:txBody>
      </p:sp>
      <p:sp>
        <p:nvSpPr>
          <p:cNvPr id="152" name="Google Shape;152;p6:notes"/>
          <p:cNvSpPr txBox="1">
            <a:spLocks noGrp="1"/>
          </p:cNvSpPr>
          <p:nvPr>
            <p:ph type="sldNum" idx="12"/>
          </p:nvPr>
        </p:nvSpPr>
        <p:spPr>
          <a:xfrm>
            <a:off x="3884613" y="9448185"/>
            <a:ext cx="2971800" cy="499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7:notes"/>
          <p:cNvSpPr txBox="1">
            <a:spLocks noGrp="1"/>
          </p:cNvSpPr>
          <p:nvPr>
            <p:ph type="body" idx="1"/>
          </p:nvPr>
        </p:nvSpPr>
        <p:spPr>
          <a:xfrm>
            <a:off x="685800" y="4787126"/>
            <a:ext cx="5486400" cy="39167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GB" b="1" err="1"/>
              <a:t>Gweithgaredd</a:t>
            </a:r>
            <a:r>
              <a:rPr lang="en-GB" b="1"/>
              <a:t> torri’r </a:t>
            </a:r>
            <a:r>
              <a:rPr lang="en-GB" b="1" dirty="0" err="1"/>
              <a:t>garw</a:t>
            </a:r>
            <a:r>
              <a:rPr lang="en-GB" b="1" dirty="0"/>
              <a:t> (5 </a:t>
            </a:r>
            <a:r>
              <a:rPr lang="en-GB" b="1" dirty="0" err="1"/>
              <a:t>munud</a:t>
            </a:r>
            <a:r>
              <a:rPr lang="en-GB" b="1" dirty="0"/>
              <a:t>)</a:t>
            </a:r>
            <a:endParaRPr dirty="0"/>
          </a:p>
          <a:p>
            <a:pPr marL="0" lvl="0" indent="0" algn="l" rtl="0">
              <a:lnSpc>
                <a:spcPct val="100000"/>
              </a:lnSpc>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Clr>
                <a:schemeClr val="dk1"/>
              </a:buClr>
              <a:buSzPts val="1400"/>
              <a:buFont typeface="Calibri"/>
              <a:buNone/>
            </a:pPr>
            <a:r>
              <a:rPr lang="en-GB" dirty="0" err="1"/>
              <a:t>Defnyddiwch</a:t>
            </a:r>
            <a:r>
              <a:rPr lang="en-GB" dirty="0"/>
              <a:t> y </a:t>
            </a:r>
            <a:r>
              <a:rPr lang="en-GB" dirty="0" err="1"/>
              <a:t>cwis</a:t>
            </a:r>
            <a:r>
              <a:rPr lang="en-GB" dirty="0"/>
              <a:t> </a:t>
            </a:r>
            <a:r>
              <a:rPr lang="en-GB" dirty="0" err="1"/>
              <a:t>byr</a:t>
            </a:r>
            <a:r>
              <a:rPr lang="en-GB" dirty="0"/>
              <a:t> </a:t>
            </a:r>
            <a:r>
              <a:rPr lang="en-GB" dirty="0" err="1"/>
              <a:t>ar</a:t>
            </a:r>
            <a:r>
              <a:rPr lang="en-GB" dirty="0"/>
              <a:t> y </a:t>
            </a:r>
            <a:r>
              <a:rPr lang="en-GB" dirty="0" err="1"/>
              <a:t>sleid</a:t>
            </a:r>
            <a:r>
              <a:rPr lang="en-GB" dirty="0"/>
              <a:t> hon </a:t>
            </a:r>
            <a:r>
              <a:rPr lang="en-GB" dirty="0" err="1"/>
              <a:t>fel</a:t>
            </a:r>
            <a:r>
              <a:rPr lang="en-GB" dirty="0"/>
              <a:t> </a:t>
            </a:r>
            <a:r>
              <a:rPr lang="en-GB" err="1"/>
              <a:t>gweithgaredd</a:t>
            </a:r>
            <a:r>
              <a:rPr lang="en-GB"/>
              <a:t> torri’r </a:t>
            </a:r>
            <a:r>
              <a:rPr lang="en-GB" dirty="0" err="1"/>
              <a:t>garw</a:t>
            </a:r>
            <a:r>
              <a:rPr lang="en-GB" dirty="0"/>
              <a:t> </a:t>
            </a:r>
            <a:r>
              <a:rPr lang="en-GB" err="1"/>
              <a:t>i</a:t>
            </a:r>
            <a:r>
              <a:rPr lang="en-GB"/>
              <a:t> gyflwyno'r </a:t>
            </a:r>
            <a:r>
              <a:rPr lang="en-GB" dirty="0" err="1"/>
              <a:t>pwnc</a:t>
            </a:r>
            <a:r>
              <a:rPr lang="en-GB" dirty="0"/>
              <a:t> a </a:t>
            </a:r>
            <a:r>
              <a:rPr lang="en-GB" dirty="0" err="1"/>
              <a:t>dechrau</a:t>
            </a:r>
            <a:r>
              <a:rPr lang="en-GB" dirty="0"/>
              <a:t> </a:t>
            </a:r>
            <a:r>
              <a:rPr lang="en-GB" err="1"/>
              <a:t>trafodaeth</a:t>
            </a:r>
            <a:r>
              <a:rPr lang="en-GB"/>
              <a:t> gyda’r </a:t>
            </a:r>
            <a:r>
              <a:rPr lang="en-GB" dirty="0" err="1"/>
              <a:t>myfyrwyr</a:t>
            </a:r>
            <a:r>
              <a:rPr lang="en-GB" dirty="0"/>
              <a:t> am </a:t>
            </a:r>
            <a:r>
              <a:rPr lang="en-GB" dirty="0" err="1"/>
              <a:t>sut</a:t>
            </a:r>
            <a:r>
              <a:rPr lang="en-GB" dirty="0"/>
              <a:t> </a:t>
            </a:r>
            <a:r>
              <a:rPr lang="en-GB" dirty="0" err="1"/>
              <a:t>mae</a:t>
            </a:r>
            <a:r>
              <a:rPr lang="en-GB" dirty="0"/>
              <a:t> </a:t>
            </a:r>
            <a:r>
              <a:rPr lang="en-GB" dirty="0" err="1"/>
              <a:t>pobl</a:t>
            </a:r>
            <a:r>
              <a:rPr lang="en-GB" dirty="0"/>
              <a:t> </a:t>
            </a:r>
            <a:r>
              <a:rPr lang="en-GB" dirty="0" err="1"/>
              <a:t>ifanc</a:t>
            </a:r>
            <a:r>
              <a:rPr lang="en-GB" dirty="0"/>
              <a:t> </a:t>
            </a:r>
            <a:r>
              <a:rPr lang="en-GB" err="1"/>
              <a:t>yn</a:t>
            </a:r>
            <a:r>
              <a:rPr lang="en-GB"/>
              <a:t> defnyddio'r </a:t>
            </a:r>
            <a:r>
              <a:rPr lang="en-GB" dirty="0" err="1"/>
              <a:t>rhyngrwyd</a:t>
            </a:r>
            <a:r>
              <a:rPr lang="en-GB" dirty="0"/>
              <a:t>. </a:t>
            </a:r>
            <a:endParaRPr dirty="0"/>
          </a:p>
          <a:p>
            <a:pPr marL="0" lvl="0" indent="0" algn="l" rtl="0">
              <a:lnSpc>
                <a:spcPct val="100000"/>
              </a:lnSpc>
              <a:spcBef>
                <a:spcPts val="0"/>
              </a:spcBef>
              <a:spcAft>
                <a:spcPts val="0"/>
              </a:spcAft>
              <a:buClr>
                <a:schemeClr val="dk1"/>
              </a:buClr>
              <a:buSzPts val="1400"/>
              <a:buFont typeface="Calibri"/>
              <a:buNone/>
            </a:pPr>
            <a:endParaRPr dirty="0"/>
          </a:p>
          <a:p>
            <a:pPr marL="457200" lvl="0" indent="-317500" algn="l" rtl="0">
              <a:lnSpc>
                <a:spcPct val="100000"/>
              </a:lnSpc>
              <a:spcBef>
                <a:spcPts val="0"/>
              </a:spcBef>
              <a:spcAft>
                <a:spcPts val="0"/>
              </a:spcAft>
              <a:buClr>
                <a:schemeClr val="dk1"/>
              </a:buClr>
              <a:buSzPts val="1400"/>
              <a:buFont typeface="Calibri"/>
              <a:buChar char="●"/>
            </a:pPr>
            <a:r>
              <a:rPr lang="en-GB" b="1" dirty="0"/>
              <a:t>All y </a:t>
            </a:r>
            <a:r>
              <a:rPr lang="en-GB" b="1" dirty="0" err="1"/>
              <a:t>myfyrwyr</a:t>
            </a:r>
            <a:r>
              <a:rPr lang="en-GB" b="1" dirty="0"/>
              <a:t> </a:t>
            </a:r>
            <a:r>
              <a:rPr lang="en-GB" b="1" dirty="0" err="1"/>
              <a:t>feddwl</a:t>
            </a:r>
            <a:r>
              <a:rPr lang="en-GB" b="1" dirty="0"/>
              <a:t> am </a:t>
            </a:r>
            <a:r>
              <a:rPr lang="en-GB" b="1" dirty="0" err="1"/>
              <a:t>bethau</a:t>
            </a:r>
            <a:r>
              <a:rPr lang="en-GB" b="1" dirty="0"/>
              <a:t> </a:t>
            </a:r>
            <a:r>
              <a:rPr lang="en-GB" b="1" dirty="0" err="1"/>
              <a:t>eraill</a:t>
            </a:r>
            <a:r>
              <a:rPr lang="en-GB" b="1" dirty="0"/>
              <a:t> y </a:t>
            </a:r>
            <a:r>
              <a:rPr lang="en-GB" b="1" dirty="0" err="1"/>
              <a:t>mae</a:t>
            </a:r>
            <a:r>
              <a:rPr lang="en-GB" b="1" dirty="0"/>
              <a:t> </a:t>
            </a:r>
            <a:r>
              <a:rPr lang="en-GB" b="1" dirty="0" err="1"/>
              <a:t>pobl</a:t>
            </a:r>
            <a:r>
              <a:rPr lang="en-GB" b="1" dirty="0"/>
              <a:t> </a:t>
            </a:r>
            <a:r>
              <a:rPr lang="en-GB" b="1" dirty="0" err="1"/>
              <a:t>ifanc</a:t>
            </a:r>
            <a:r>
              <a:rPr lang="en-GB" b="1" dirty="0"/>
              <a:t> </a:t>
            </a:r>
            <a:r>
              <a:rPr lang="en-GB" b="1" err="1"/>
              <a:t>yn</a:t>
            </a:r>
            <a:r>
              <a:rPr lang="en-GB" b="1"/>
              <a:t> defnyddio'r </a:t>
            </a:r>
            <a:r>
              <a:rPr lang="en-GB" b="1" dirty="0" err="1"/>
              <a:t>rhyngrwyd</a:t>
            </a:r>
            <a:r>
              <a:rPr lang="en-GB" b="1" dirty="0"/>
              <a:t> </a:t>
            </a:r>
            <a:r>
              <a:rPr lang="en-GB" b="1" dirty="0" err="1"/>
              <a:t>ar</a:t>
            </a:r>
            <a:r>
              <a:rPr lang="en-GB" b="1" dirty="0"/>
              <a:t> </a:t>
            </a:r>
            <a:r>
              <a:rPr lang="en-GB" b="1" dirty="0" err="1"/>
              <a:t>eu</a:t>
            </a:r>
            <a:r>
              <a:rPr lang="en-GB" b="1" dirty="0"/>
              <a:t> </a:t>
            </a:r>
            <a:r>
              <a:rPr lang="en-GB" b="1" dirty="0" err="1"/>
              <a:t>cyfer</a:t>
            </a:r>
            <a:r>
              <a:rPr lang="en-GB" b="1" dirty="0"/>
              <a:t>, </a:t>
            </a:r>
            <a:r>
              <a:rPr lang="en-GB" b="1" dirty="0" err="1"/>
              <a:t>ar</a:t>
            </a:r>
            <a:r>
              <a:rPr lang="en-GB" b="1" dirty="0"/>
              <a:t> </a:t>
            </a:r>
            <a:r>
              <a:rPr lang="en-GB" b="1" err="1"/>
              <a:t>wahân</a:t>
            </a:r>
            <a:r>
              <a:rPr lang="en-GB" b="1"/>
              <a:t> i'r </a:t>
            </a:r>
            <a:r>
              <a:rPr lang="en-GB" b="1" dirty="0" err="1"/>
              <a:t>hyn</a:t>
            </a:r>
            <a:r>
              <a:rPr lang="en-GB" b="1" dirty="0"/>
              <a:t> </a:t>
            </a:r>
            <a:r>
              <a:rPr lang="en-GB" b="1" err="1"/>
              <a:t>sydd</a:t>
            </a:r>
            <a:r>
              <a:rPr lang="en-GB" b="1"/>
              <a:t> wedi’i </a:t>
            </a:r>
            <a:r>
              <a:rPr lang="en-GB" b="1" dirty="0" err="1"/>
              <a:t>grybwyll</a:t>
            </a:r>
            <a:r>
              <a:rPr lang="en-GB" b="1" dirty="0"/>
              <a:t> </a:t>
            </a:r>
            <a:r>
              <a:rPr lang="en-GB" b="1" dirty="0" err="1"/>
              <a:t>ar</a:t>
            </a:r>
            <a:r>
              <a:rPr lang="en-GB" b="1" dirty="0"/>
              <a:t> y </a:t>
            </a:r>
            <a:r>
              <a:rPr lang="en-GB" b="1" dirty="0" err="1"/>
              <a:t>sleid</a:t>
            </a:r>
            <a:r>
              <a:rPr lang="en-GB" b="1" dirty="0"/>
              <a:t> hon? </a:t>
            </a:r>
            <a:r>
              <a:rPr lang="en-GB" b="0" dirty="0" err="1"/>
              <a:t>Lluniwch</a:t>
            </a:r>
            <a:r>
              <a:rPr lang="en-GB" b="0" dirty="0"/>
              <a:t> </a:t>
            </a:r>
            <a:r>
              <a:rPr lang="en-GB" b="0" dirty="0" err="1"/>
              <a:t>fwrdd</a:t>
            </a:r>
            <a:r>
              <a:rPr lang="en-GB" b="0" dirty="0"/>
              <a:t> </a:t>
            </a:r>
            <a:r>
              <a:rPr lang="en-GB" b="0" dirty="0" err="1"/>
              <a:t>syniadau</a:t>
            </a:r>
            <a:r>
              <a:rPr lang="en-GB" b="0" dirty="0"/>
              <a:t> </a:t>
            </a:r>
            <a:r>
              <a:rPr lang="en-GB" b="0" dirty="0" err="1"/>
              <a:t>sydyn</a:t>
            </a:r>
            <a:r>
              <a:rPr lang="en-GB" b="0" dirty="0"/>
              <a:t> </a:t>
            </a:r>
            <a:r>
              <a:rPr lang="en-GB" b="0" dirty="0" err="1"/>
              <a:t>gan</a:t>
            </a:r>
            <a:r>
              <a:rPr lang="en-GB" b="0" dirty="0"/>
              <a:t> </a:t>
            </a:r>
            <a:r>
              <a:rPr lang="en-GB" b="0" dirty="0" err="1"/>
              <a:t>ddefnyddio</a:t>
            </a:r>
            <a:r>
              <a:rPr lang="en-GB" b="0" dirty="0"/>
              <a:t> </a:t>
            </a:r>
            <a:r>
              <a:rPr lang="en-GB" b="0" dirty="0" err="1"/>
              <a:t>nodiadau</a:t>
            </a:r>
            <a:r>
              <a:rPr lang="en-GB" b="0" dirty="0"/>
              <a:t> </a:t>
            </a:r>
            <a:r>
              <a:rPr lang="en-GB" b="0" dirty="0" err="1"/>
              <a:t>gludiog</a:t>
            </a:r>
            <a:r>
              <a:rPr lang="en-GB" b="0" dirty="0"/>
              <a:t>.</a:t>
            </a:r>
            <a:r>
              <a:rPr lang="en-GB" b="1" dirty="0"/>
              <a:t>
</a:t>
            </a:r>
            <a:r>
              <a:rPr lang="en-GB" b="1" err="1"/>
              <a:t>Gofynnwch</a:t>
            </a:r>
            <a:r>
              <a:rPr lang="en-GB" b="1"/>
              <a:t> i'r </a:t>
            </a:r>
            <a:r>
              <a:rPr lang="en-GB" b="1" dirty="0" err="1"/>
              <a:t>myfyrwyr</a:t>
            </a:r>
            <a:r>
              <a:rPr lang="en-GB" b="1" dirty="0"/>
              <a:t> </a:t>
            </a:r>
            <a:r>
              <a:rPr lang="en-GB" b="1" dirty="0" err="1"/>
              <a:t>ddweud</a:t>
            </a:r>
            <a:r>
              <a:rPr lang="en-GB" b="1" dirty="0"/>
              <a:t> a </a:t>
            </a:r>
            <a:r>
              <a:rPr lang="en-GB" b="1" err="1"/>
              <a:t>ydyn</a:t>
            </a:r>
            <a:r>
              <a:rPr lang="en-GB" b="1"/>
              <a:t> nhw'n </a:t>
            </a:r>
            <a:r>
              <a:rPr lang="en-GB" b="1" dirty="0" err="1"/>
              <a:t>gallu</a:t>
            </a:r>
            <a:r>
              <a:rPr lang="en-GB" b="1" dirty="0"/>
              <a:t> </a:t>
            </a:r>
            <a:r>
              <a:rPr lang="en-GB" b="1" dirty="0" err="1"/>
              <a:t>meddwl</a:t>
            </a:r>
            <a:r>
              <a:rPr lang="en-GB" b="1" dirty="0"/>
              <a:t> am </a:t>
            </a:r>
            <a:r>
              <a:rPr lang="en-GB" b="1" dirty="0" err="1"/>
              <a:t>ffyrdd</a:t>
            </a:r>
            <a:r>
              <a:rPr lang="en-GB" b="1" dirty="0"/>
              <a:t> y gall </a:t>
            </a:r>
            <a:r>
              <a:rPr lang="en-GB" b="1" dirty="0" err="1"/>
              <a:t>pobl</a:t>
            </a:r>
            <a:r>
              <a:rPr lang="en-GB" b="1" dirty="0"/>
              <a:t> </a:t>
            </a:r>
            <a:r>
              <a:rPr lang="en-GB" b="1" dirty="0" err="1"/>
              <a:t>ifanc</a:t>
            </a:r>
            <a:r>
              <a:rPr lang="en-GB" b="1" dirty="0"/>
              <a:t> </a:t>
            </a:r>
            <a:r>
              <a:rPr lang="en-GB" b="1" dirty="0" err="1"/>
              <a:t>gadw</a:t>
            </a:r>
            <a:r>
              <a:rPr lang="en-GB" b="1" dirty="0"/>
              <a:t> </a:t>
            </a:r>
            <a:r>
              <a:rPr lang="en-GB" b="1" dirty="0" err="1"/>
              <a:t>eu</a:t>
            </a:r>
            <a:r>
              <a:rPr lang="en-GB" b="1" dirty="0"/>
              <a:t> </a:t>
            </a:r>
            <a:r>
              <a:rPr lang="en-GB" b="1" dirty="0" err="1"/>
              <a:t>hunain</a:t>
            </a:r>
            <a:r>
              <a:rPr lang="en-GB" b="1" dirty="0"/>
              <a:t> </a:t>
            </a:r>
            <a:r>
              <a:rPr lang="en-GB" b="1" dirty="0" err="1"/>
              <a:t>yn</a:t>
            </a:r>
            <a:r>
              <a:rPr lang="en-GB" b="1" dirty="0"/>
              <a:t> </a:t>
            </a:r>
            <a:r>
              <a:rPr lang="en-GB" b="1" dirty="0" err="1"/>
              <a:t>ddiogel</a:t>
            </a:r>
            <a:r>
              <a:rPr lang="en-GB" b="1" dirty="0"/>
              <a:t> pan </a:t>
            </a:r>
            <a:r>
              <a:rPr lang="en-GB" b="1" err="1"/>
              <a:t>fyddan</a:t>
            </a:r>
            <a:r>
              <a:rPr lang="en-GB" b="1"/>
              <a:t> nhw'n </a:t>
            </a:r>
            <a:r>
              <a:rPr lang="en-GB" b="1" dirty="0" err="1"/>
              <a:t>mynd</a:t>
            </a:r>
            <a:r>
              <a:rPr lang="en-GB" b="1" dirty="0"/>
              <a:t> </a:t>
            </a:r>
            <a:r>
              <a:rPr lang="en-GB" b="1" dirty="0" err="1"/>
              <a:t>ar-lein</a:t>
            </a:r>
            <a:r>
              <a:rPr lang="en-GB" b="1" dirty="0"/>
              <a:t>? </a:t>
            </a:r>
            <a:r>
              <a:rPr lang="en-GB" dirty="0"/>
              <a:t>(</a:t>
            </a:r>
            <a:r>
              <a:rPr lang="en-GB"/>
              <a:t>Fe allai’r </a:t>
            </a:r>
            <a:r>
              <a:rPr lang="en-GB" dirty="0" err="1"/>
              <a:t>myfyrwyr</a:t>
            </a:r>
            <a:r>
              <a:rPr lang="en-GB" dirty="0"/>
              <a:t> </a:t>
            </a:r>
            <a:r>
              <a:rPr lang="en-GB" dirty="0" err="1"/>
              <a:t>gynnig</a:t>
            </a:r>
            <a:r>
              <a:rPr lang="en-GB" dirty="0"/>
              <a:t> </a:t>
            </a:r>
            <a:r>
              <a:rPr lang="en-GB" err="1"/>
              <a:t>atebion</a:t>
            </a:r>
            <a:r>
              <a:rPr lang="en-GB"/>
              <a:t> sy'n </a:t>
            </a:r>
            <a:r>
              <a:rPr lang="en-GB" dirty="0" err="1"/>
              <a:t>ymwneud</a:t>
            </a:r>
            <a:r>
              <a:rPr lang="en-GB" dirty="0"/>
              <a:t> â data personol, </a:t>
            </a:r>
            <a:r>
              <a:rPr lang="en-GB" dirty="0" err="1"/>
              <a:t>megis</a:t>
            </a:r>
            <a:r>
              <a:rPr lang="en-GB" dirty="0"/>
              <a:t> </a:t>
            </a:r>
            <a:r>
              <a:rPr lang="en-GB" dirty="0" err="1"/>
              <a:t>defnyddio</a:t>
            </a:r>
            <a:r>
              <a:rPr lang="en-GB" dirty="0"/>
              <a:t> </a:t>
            </a:r>
            <a:r>
              <a:rPr lang="en-GB" dirty="0" err="1"/>
              <a:t>cyfrineiriau</a:t>
            </a:r>
            <a:r>
              <a:rPr lang="en-GB" dirty="0"/>
              <a:t> </a:t>
            </a:r>
            <a:r>
              <a:rPr lang="en-GB" dirty="0" err="1"/>
              <a:t>diogel</a:t>
            </a:r>
            <a:r>
              <a:rPr lang="en-GB" dirty="0"/>
              <a:t> a </a:t>
            </a:r>
            <a:r>
              <a:rPr lang="en-GB" err="1"/>
              <a:t>chadw</a:t>
            </a:r>
            <a:r>
              <a:rPr lang="en-GB"/>
              <a:t> proffiliau'n </a:t>
            </a:r>
            <a:r>
              <a:rPr lang="en-GB" dirty="0" err="1"/>
              <a:t>breifat</a:t>
            </a:r>
            <a:r>
              <a:rPr lang="en-GB" dirty="0"/>
              <a:t>. </a:t>
            </a:r>
            <a:r>
              <a:rPr lang="en-GB" dirty="0" err="1"/>
              <a:t>Fel</a:t>
            </a:r>
            <a:r>
              <a:rPr lang="en-GB" dirty="0"/>
              <a:t> </a:t>
            </a:r>
            <a:r>
              <a:rPr lang="en-GB" dirty="0" err="1"/>
              <a:t>arall</a:t>
            </a:r>
            <a:r>
              <a:rPr lang="en-GB" dirty="0"/>
              <a:t>, </a:t>
            </a:r>
            <a:r>
              <a:rPr lang="en-GB" dirty="0" err="1"/>
              <a:t>cyflwynwch</a:t>
            </a:r>
            <a:r>
              <a:rPr lang="en-GB" dirty="0"/>
              <a:t> </a:t>
            </a:r>
            <a:r>
              <a:rPr lang="en-GB" err="1"/>
              <a:t>gysyniad</a:t>
            </a:r>
            <a:r>
              <a:rPr lang="en-GB"/>
              <a:t> 'data personol' </a:t>
            </a:r>
            <a:r>
              <a:rPr lang="en-GB" err="1"/>
              <a:t>gan</a:t>
            </a:r>
            <a:r>
              <a:rPr lang="en-GB"/>
              <a:t> ddefnyddio'r </a:t>
            </a:r>
            <a:r>
              <a:rPr lang="en-GB" dirty="0" err="1"/>
              <a:t>sleid</a:t>
            </a:r>
            <a:r>
              <a:rPr lang="en-GB" dirty="0"/>
              <a:t> </a:t>
            </a:r>
            <a:r>
              <a:rPr lang="en-GB" dirty="0" err="1"/>
              <a:t>nesaf</a:t>
            </a:r>
            <a:r>
              <a:rPr lang="en-GB" dirty="0"/>
              <a:t>.</a:t>
            </a:r>
            <a:endParaRPr dirty="0"/>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r>
              <a:rPr lang="en-GB" dirty="0" err="1"/>
              <a:t>Cofiwch</a:t>
            </a:r>
            <a:r>
              <a:rPr lang="en-GB" dirty="0"/>
              <a:t> y </a:t>
            </a:r>
            <a:r>
              <a:rPr lang="en-GB" dirty="0" err="1"/>
              <a:t>bydd</a:t>
            </a:r>
            <a:r>
              <a:rPr lang="en-GB" dirty="0"/>
              <a:t> y </a:t>
            </a:r>
            <a:r>
              <a:rPr lang="en-GB" dirty="0" err="1"/>
              <a:t>myfyrwyr</a:t>
            </a:r>
            <a:r>
              <a:rPr lang="en-GB" dirty="0"/>
              <a:t> </a:t>
            </a:r>
            <a:r>
              <a:rPr lang="en-GB" dirty="0" err="1"/>
              <a:t>wedi</a:t>
            </a:r>
            <a:r>
              <a:rPr lang="en-GB" dirty="0"/>
              <a:t> </a:t>
            </a:r>
            <a:r>
              <a:rPr lang="en-GB" dirty="0" err="1"/>
              <a:t>cael</a:t>
            </a:r>
            <a:r>
              <a:rPr lang="en-GB" dirty="0"/>
              <a:t> </a:t>
            </a:r>
            <a:r>
              <a:rPr lang="en-GB" dirty="0" err="1"/>
              <a:t>gwahanol</a:t>
            </a:r>
            <a:r>
              <a:rPr lang="en-GB" dirty="0"/>
              <a:t> </a:t>
            </a:r>
            <a:r>
              <a:rPr lang="en-GB" dirty="0" err="1"/>
              <a:t>lefelau</a:t>
            </a:r>
            <a:r>
              <a:rPr lang="en-GB" dirty="0"/>
              <a:t> o </a:t>
            </a:r>
            <a:r>
              <a:rPr lang="en-GB" err="1"/>
              <a:t>amlygiad</a:t>
            </a:r>
            <a:r>
              <a:rPr lang="en-GB"/>
              <a:t> i'r </a:t>
            </a:r>
            <a:r>
              <a:rPr lang="en-GB" dirty="0" err="1"/>
              <a:t>rhyngrwyd</a:t>
            </a:r>
            <a:r>
              <a:rPr lang="en-GB" dirty="0"/>
              <a:t>; </a:t>
            </a:r>
            <a:r>
              <a:rPr lang="en-GB" dirty="0" err="1"/>
              <a:t>efallai</a:t>
            </a:r>
            <a:r>
              <a:rPr lang="en-GB" dirty="0"/>
              <a:t> </a:t>
            </a:r>
            <a:r>
              <a:rPr lang="en-GB" dirty="0" err="1"/>
              <a:t>nad</a:t>
            </a:r>
            <a:r>
              <a:rPr lang="en-GB" dirty="0"/>
              <a:t> </a:t>
            </a:r>
            <a:r>
              <a:rPr lang="en-GB" dirty="0" err="1"/>
              <a:t>oes</a:t>
            </a:r>
            <a:r>
              <a:rPr lang="en-GB" dirty="0"/>
              <a:t> </a:t>
            </a:r>
            <a:r>
              <a:rPr lang="en-GB" dirty="0" err="1"/>
              <a:t>gan</a:t>
            </a:r>
            <a:r>
              <a:rPr lang="en-GB" dirty="0"/>
              <a:t> rai </a:t>
            </a:r>
            <a:r>
              <a:rPr lang="en-GB" dirty="0" err="1"/>
              <a:t>gyfrifon</a:t>
            </a:r>
            <a:r>
              <a:rPr lang="en-GB" dirty="0"/>
              <a:t> </a:t>
            </a:r>
            <a:r>
              <a:rPr lang="en-GB" dirty="0" err="1"/>
              <a:t>cyfryngau</a:t>
            </a:r>
            <a:r>
              <a:rPr lang="en-GB" dirty="0"/>
              <a:t> </a:t>
            </a:r>
            <a:r>
              <a:rPr lang="en-GB" dirty="0" err="1"/>
              <a:t>cymdeithasol</a:t>
            </a:r>
            <a:r>
              <a:rPr lang="en-GB" dirty="0"/>
              <a:t> neu </a:t>
            </a:r>
            <a:r>
              <a:rPr lang="en-GB" dirty="0" err="1"/>
              <a:t>gyfrifon</a:t>
            </a:r>
            <a:r>
              <a:rPr lang="en-GB" dirty="0"/>
              <a:t> </a:t>
            </a:r>
            <a:r>
              <a:rPr lang="en-GB" dirty="0" err="1"/>
              <a:t>chwarae</a:t>
            </a:r>
            <a:r>
              <a:rPr lang="en-GB" dirty="0"/>
              <a:t> </a:t>
            </a:r>
            <a:r>
              <a:rPr lang="en-GB" dirty="0" err="1"/>
              <a:t>gemau</a:t>
            </a:r>
            <a:r>
              <a:rPr lang="en-GB"/>
              <a:t>, a’u </a:t>
            </a:r>
            <a:r>
              <a:rPr lang="en-GB" dirty="0"/>
              <a:t>bod felly </a:t>
            </a:r>
            <a:r>
              <a:rPr lang="en-GB" dirty="0" err="1"/>
              <a:t>yn</a:t>
            </a:r>
            <a:r>
              <a:rPr lang="en-GB" dirty="0"/>
              <a:t> </a:t>
            </a:r>
            <a:r>
              <a:rPr lang="en-GB" dirty="0" err="1"/>
              <a:t>llai</a:t>
            </a:r>
            <a:r>
              <a:rPr lang="en-GB" dirty="0"/>
              <a:t> </a:t>
            </a:r>
            <a:r>
              <a:rPr lang="en-GB" err="1"/>
              <a:t>cyfarwydd</a:t>
            </a:r>
            <a:r>
              <a:rPr lang="en-GB"/>
              <a:t> â'r </a:t>
            </a:r>
            <a:r>
              <a:rPr lang="en-GB" dirty="0" err="1"/>
              <a:t>pwnc</a:t>
            </a:r>
            <a:r>
              <a:rPr lang="en-GB" dirty="0"/>
              <a:t> nag </a:t>
            </a:r>
            <a:r>
              <a:rPr lang="en-GB" dirty="0" err="1"/>
              <a:t>eraill</a:t>
            </a:r>
            <a:r>
              <a:rPr lang="en-GB" dirty="0"/>
              <a:t>. 
</a:t>
            </a:r>
            <a:endParaRPr dirty="0"/>
          </a:p>
          <a:p>
            <a:pPr marL="0" lvl="0" indent="0" algn="l" rtl="0">
              <a:lnSpc>
                <a:spcPct val="100000"/>
              </a:lnSpc>
              <a:spcBef>
                <a:spcPts val="0"/>
              </a:spcBef>
              <a:spcAft>
                <a:spcPts val="0"/>
              </a:spcAft>
              <a:buClr>
                <a:schemeClr val="dk1"/>
              </a:buClr>
              <a:buSzPts val="1400"/>
              <a:buFont typeface="Arial"/>
              <a:buNone/>
            </a:pPr>
            <a:r>
              <a:rPr lang="en-GB" dirty="0"/>
              <a:t>Y </a:t>
            </a:r>
            <a:r>
              <a:rPr lang="en-GB"/>
              <a:t>data wedi’i </a:t>
            </a:r>
            <a:r>
              <a:rPr lang="en-GB" dirty="0" err="1"/>
              <a:t>godi</a:t>
            </a:r>
            <a:r>
              <a:rPr lang="en-GB" dirty="0"/>
              <a:t> o https://www.ofcom.org.uk/__data/assets/pdf_file/0025/217825/children-and-parents-media-use-and-attitudes-report-2020-21.pdf. </a:t>
            </a:r>
            <a:endParaRPr dirty="0"/>
          </a:p>
          <a:p>
            <a:pPr marL="0" lvl="0" indent="0" algn="l" rtl="0">
              <a:lnSpc>
                <a:spcPct val="100000"/>
              </a:lnSpc>
              <a:spcBef>
                <a:spcPts val="0"/>
              </a:spcBef>
              <a:spcAft>
                <a:spcPts val="0"/>
              </a:spcAft>
              <a:buClr>
                <a:schemeClr val="dk1"/>
              </a:buClr>
              <a:buSzPts val="1400"/>
              <a:buFont typeface="Calibri"/>
              <a:buNone/>
            </a:pPr>
            <a:endParaRPr dirty="0"/>
          </a:p>
        </p:txBody>
      </p:sp>
      <p:sp>
        <p:nvSpPr>
          <p:cNvPr id="192" name="Google Shape;192;p7:notes"/>
          <p:cNvSpPr txBox="1">
            <a:spLocks noGrp="1"/>
          </p:cNvSpPr>
          <p:nvPr>
            <p:ph type="sldNum" idx="12"/>
          </p:nvPr>
        </p:nvSpPr>
        <p:spPr>
          <a:xfrm>
            <a:off x="3884613" y="9448185"/>
            <a:ext cx="2971800" cy="499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8: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8:notes"/>
          <p:cNvSpPr txBox="1">
            <a:spLocks noGrp="1"/>
          </p:cNvSpPr>
          <p:nvPr>
            <p:ph type="body" idx="1"/>
          </p:nvPr>
        </p:nvSpPr>
        <p:spPr>
          <a:xfrm>
            <a:off x="685800" y="4787126"/>
            <a:ext cx="5486400" cy="39167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GB" b="1" err="1"/>
              <a:t>Gweithgaredd</a:t>
            </a:r>
            <a:r>
              <a:rPr lang="en-GB" b="1"/>
              <a:t> torri’r </a:t>
            </a:r>
            <a:r>
              <a:rPr lang="en-GB" b="1" dirty="0" err="1"/>
              <a:t>garw</a:t>
            </a:r>
            <a:r>
              <a:rPr lang="en-GB" b="1" dirty="0"/>
              <a:t> (5 </a:t>
            </a:r>
            <a:r>
              <a:rPr lang="en-GB" b="1" dirty="0" err="1"/>
              <a:t>munud</a:t>
            </a:r>
            <a:r>
              <a:rPr lang="en-GB" b="1" dirty="0"/>
              <a:t>)</a:t>
            </a:r>
            <a:endParaRPr lang="en-GB" dirty="0"/>
          </a:p>
          <a:p>
            <a:pPr marL="0" lvl="0" indent="0" algn="l" rtl="0">
              <a:lnSpc>
                <a:spcPct val="100000"/>
              </a:lnSpc>
              <a:spcBef>
                <a:spcPts val="0"/>
              </a:spcBef>
              <a:spcAft>
                <a:spcPts val="0"/>
              </a:spcAft>
              <a:buClr>
                <a:schemeClr val="dk1"/>
              </a:buClr>
              <a:buSzPts val="1400"/>
              <a:buFont typeface="Arial"/>
              <a:buNone/>
            </a:pPr>
            <a:endParaRPr lang="en-GB" dirty="0"/>
          </a:p>
          <a:p>
            <a:pPr marL="0" lvl="0" indent="0" algn="l" rtl="0">
              <a:lnSpc>
                <a:spcPct val="100000"/>
              </a:lnSpc>
              <a:spcBef>
                <a:spcPts val="0"/>
              </a:spcBef>
              <a:spcAft>
                <a:spcPts val="0"/>
              </a:spcAft>
              <a:buClr>
                <a:schemeClr val="dk1"/>
              </a:buClr>
              <a:buSzPts val="1400"/>
              <a:buFont typeface="Calibri"/>
              <a:buNone/>
            </a:pPr>
            <a:r>
              <a:rPr lang="en-GB" dirty="0" err="1"/>
              <a:t>Defnyddiwch</a:t>
            </a:r>
            <a:r>
              <a:rPr lang="en-GB" dirty="0"/>
              <a:t> y </a:t>
            </a:r>
            <a:r>
              <a:rPr lang="en-GB" dirty="0" err="1"/>
              <a:t>cwis</a:t>
            </a:r>
            <a:r>
              <a:rPr lang="en-GB" dirty="0"/>
              <a:t> </a:t>
            </a:r>
            <a:r>
              <a:rPr lang="en-GB" dirty="0" err="1"/>
              <a:t>byr</a:t>
            </a:r>
            <a:r>
              <a:rPr lang="en-GB" dirty="0"/>
              <a:t> </a:t>
            </a:r>
            <a:r>
              <a:rPr lang="en-GB" dirty="0" err="1"/>
              <a:t>ar</a:t>
            </a:r>
            <a:r>
              <a:rPr lang="en-GB" dirty="0"/>
              <a:t> y </a:t>
            </a:r>
            <a:r>
              <a:rPr lang="en-GB" dirty="0" err="1"/>
              <a:t>sleid</a:t>
            </a:r>
            <a:r>
              <a:rPr lang="en-GB" dirty="0"/>
              <a:t> hon </a:t>
            </a:r>
            <a:r>
              <a:rPr lang="en-GB" dirty="0" err="1"/>
              <a:t>fel</a:t>
            </a:r>
            <a:r>
              <a:rPr lang="en-GB" dirty="0"/>
              <a:t> </a:t>
            </a:r>
            <a:r>
              <a:rPr lang="en-GB" err="1"/>
              <a:t>gweithgaredd</a:t>
            </a:r>
            <a:r>
              <a:rPr lang="en-GB"/>
              <a:t> torri’r </a:t>
            </a:r>
            <a:r>
              <a:rPr lang="en-GB" dirty="0" err="1"/>
              <a:t>garw</a:t>
            </a:r>
            <a:r>
              <a:rPr lang="en-GB" dirty="0"/>
              <a:t> </a:t>
            </a:r>
            <a:r>
              <a:rPr lang="en-GB" err="1"/>
              <a:t>i</a:t>
            </a:r>
            <a:r>
              <a:rPr lang="en-GB"/>
              <a:t> gyflwyno'r </a:t>
            </a:r>
            <a:r>
              <a:rPr lang="en-GB" dirty="0" err="1"/>
              <a:t>pwnc</a:t>
            </a:r>
            <a:r>
              <a:rPr lang="en-GB" dirty="0"/>
              <a:t> a </a:t>
            </a:r>
            <a:r>
              <a:rPr lang="en-GB" dirty="0" err="1"/>
              <a:t>dechrau</a:t>
            </a:r>
            <a:r>
              <a:rPr lang="en-GB" dirty="0"/>
              <a:t> </a:t>
            </a:r>
            <a:r>
              <a:rPr lang="en-GB" err="1"/>
              <a:t>trafodaeth</a:t>
            </a:r>
            <a:r>
              <a:rPr lang="en-GB"/>
              <a:t> gyda’r </a:t>
            </a:r>
            <a:r>
              <a:rPr lang="en-GB" dirty="0" err="1"/>
              <a:t>myfyrwyr</a:t>
            </a:r>
            <a:r>
              <a:rPr lang="en-GB" dirty="0"/>
              <a:t> am </a:t>
            </a:r>
            <a:r>
              <a:rPr lang="en-GB" dirty="0" err="1"/>
              <a:t>sut</a:t>
            </a:r>
            <a:r>
              <a:rPr lang="en-GB" dirty="0"/>
              <a:t> </a:t>
            </a:r>
            <a:r>
              <a:rPr lang="en-GB" dirty="0" err="1"/>
              <a:t>mae</a:t>
            </a:r>
            <a:r>
              <a:rPr lang="en-GB" dirty="0"/>
              <a:t> </a:t>
            </a:r>
            <a:r>
              <a:rPr lang="en-GB" dirty="0" err="1"/>
              <a:t>pobl</a:t>
            </a:r>
            <a:r>
              <a:rPr lang="en-GB" dirty="0"/>
              <a:t> </a:t>
            </a:r>
            <a:r>
              <a:rPr lang="en-GB" dirty="0" err="1"/>
              <a:t>ifanc</a:t>
            </a:r>
            <a:r>
              <a:rPr lang="en-GB" dirty="0"/>
              <a:t> </a:t>
            </a:r>
            <a:r>
              <a:rPr lang="en-GB" err="1"/>
              <a:t>yn</a:t>
            </a:r>
            <a:r>
              <a:rPr lang="en-GB"/>
              <a:t> defnyddio'r </a:t>
            </a:r>
            <a:r>
              <a:rPr lang="en-GB" dirty="0" err="1"/>
              <a:t>rhyngrwyd</a:t>
            </a:r>
            <a:r>
              <a:rPr lang="en-GB" dirty="0"/>
              <a:t>. </a:t>
            </a:r>
          </a:p>
          <a:p>
            <a:pPr marL="0" lvl="0" indent="0" algn="l" rtl="0">
              <a:lnSpc>
                <a:spcPct val="100000"/>
              </a:lnSpc>
              <a:spcBef>
                <a:spcPts val="0"/>
              </a:spcBef>
              <a:spcAft>
                <a:spcPts val="0"/>
              </a:spcAft>
              <a:buClr>
                <a:schemeClr val="dk1"/>
              </a:buClr>
              <a:buSzPts val="1400"/>
              <a:buFont typeface="Calibri"/>
              <a:buNone/>
            </a:pPr>
            <a:endParaRPr lang="en-GB" dirty="0"/>
          </a:p>
          <a:p>
            <a:pPr marL="457200" lvl="0" indent="-317500" algn="l" rtl="0">
              <a:lnSpc>
                <a:spcPct val="100000"/>
              </a:lnSpc>
              <a:spcBef>
                <a:spcPts val="0"/>
              </a:spcBef>
              <a:spcAft>
                <a:spcPts val="0"/>
              </a:spcAft>
              <a:buClr>
                <a:schemeClr val="dk1"/>
              </a:buClr>
              <a:buSzPts val="1400"/>
              <a:buFont typeface="Calibri"/>
              <a:buChar char="●"/>
            </a:pPr>
            <a:r>
              <a:rPr lang="en-GB" b="1" dirty="0"/>
              <a:t>All y </a:t>
            </a:r>
            <a:r>
              <a:rPr lang="en-GB" b="1" dirty="0" err="1"/>
              <a:t>myfyrwyr</a:t>
            </a:r>
            <a:r>
              <a:rPr lang="en-GB" b="1" dirty="0"/>
              <a:t> </a:t>
            </a:r>
            <a:r>
              <a:rPr lang="en-GB" b="1" dirty="0" err="1"/>
              <a:t>feddwl</a:t>
            </a:r>
            <a:r>
              <a:rPr lang="en-GB" b="1" dirty="0"/>
              <a:t> am </a:t>
            </a:r>
            <a:r>
              <a:rPr lang="en-GB" b="1" dirty="0" err="1"/>
              <a:t>bethau</a:t>
            </a:r>
            <a:r>
              <a:rPr lang="en-GB" b="1" dirty="0"/>
              <a:t> </a:t>
            </a:r>
            <a:r>
              <a:rPr lang="en-GB" b="1" dirty="0" err="1"/>
              <a:t>eraill</a:t>
            </a:r>
            <a:r>
              <a:rPr lang="en-GB" b="1" dirty="0"/>
              <a:t> y </a:t>
            </a:r>
            <a:r>
              <a:rPr lang="en-GB" b="1" dirty="0" err="1"/>
              <a:t>mae</a:t>
            </a:r>
            <a:r>
              <a:rPr lang="en-GB" b="1" dirty="0"/>
              <a:t> </a:t>
            </a:r>
            <a:r>
              <a:rPr lang="en-GB" b="1" dirty="0" err="1"/>
              <a:t>pobl</a:t>
            </a:r>
            <a:r>
              <a:rPr lang="en-GB" b="1" dirty="0"/>
              <a:t> </a:t>
            </a:r>
            <a:r>
              <a:rPr lang="en-GB" b="1" dirty="0" err="1"/>
              <a:t>ifanc</a:t>
            </a:r>
            <a:r>
              <a:rPr lang="en-GB" b="1" dirty="0"/>
              <a:t> </a:t>
            </a:r>
            <a:r>
              <a:rPr lang="en-GB" b="1" err="1"/>
              <a:t>yn</a:t>
            </a:r>
            <a:r>
              <a:rPr lang="en-GB" b="1"/>
              <a:t> defnyddio'r </a:t>
            </a:r>
            <a:r>
              <a:rPr lang="en-GB" b="1" dirty="0" err="1"/>
              <a:t>rhyngrwyd</a:t>
            </a:r>
            <a:r>
              <a:rPr lang="en-GB" b="1" dirty="0"/>
              <a:t> </a:t>
            </a:r>
            <a:r>
              <a:rPr lang="en-GB" b="1" dirty="0" err="1"/>
              <a:t>ar</a:t>
            </a:r>
            <a:r>
              <a:rPr lang="en-GB" b="1" dirty="0"/>
              <a:t> </a:t>
            </a:r>
            <a:r>
              <a:rPr lang="en-GB" b="1" dirty="0" err="1"/>
              <a:t>eu</a:t>
            </a:r>
            <a:r>
              <a:rPr lang="en-GB" b="1" dirty="0"/>
              <a:t> </a:t>
            </a:r>
            <a:r>
              <a:rPr lang="en-GB" b="1" dirty="0" err="1"/>
              <a:t>cyfer</a:t>
            </a:r>
            <a:r>
              <a:rPr lang="en-GB" b="1" dirty="0"/>
              <a:t>, </a:t>
            </a:r>
            <a:r>
              <a:rPr lang="en-GB" b="1" dirty="0" err="1"/>
              <a:t>ar</a:t>
            </a:r>
            <a:r>
              <a:rPr lang="en-GB" b="1" dirty="0"/>
              <a:t> </a:t>
            </a:r>
            <a:r>
              <a:rPr lang="en-GB" b="1" err="1"/>
              <a:t>wahân</a:t>
            </a:r>
            <a:r>
              <a:rPr lang="en-GB" b="1"/>
              <a:t> i'r </a:t>
            </a:r>
            <a:r>
              <a:rPr lang="en-GB" b="1" dirty="0" err="1"/>
              <a:t>hyn</a:t>
            </a:r>
            <a:r>
              <a:rPr lang="en-GB" b="1" dirty="0"/>
              <a:t> </a:t>
            </a:r>
            <a:r>
              <a:rPr lang="en-GB" b="1" err="1"/>
              <a:t>sydd</a:t>
            </a:r>
            <a:r>
              <a:rPr lang="en-GB" b="1"/>
              <a:t> wedi’i </a:t>
            </a:r>
            <a:r>
              <a:rPr lang="en-GB" b="1" dirty="0" err="1"/>
              <a:t>grybwyll</a:t>
            </a:r>
            <a:r>
              <a:rPr lang="en-GB" b="1" dirty="0"/>
              <a:t> </a:t>
            </a:r>
            <a:r>
              <a:rPr lang="en-GB" b="1" dirty="0" err="1"/>
              <a:t>ar</a:t>
            </a:r>
            <a:r>
              <a:rPr lang="en-GB" b="1" dirty="0"/>
              <a:t> y </a:t>
            </a:r>
            <a:r>
              <a:rPr lang="en-GB" b="1" dirty="0" err="1"/>
              <a:t>sleid</a:t>
            </a:r>
            <a:r>
              <a:rPr lang="en-GB" b="1" dirty="0"/>
              <a:t> hon? </a:t>
            </a:r>
            <a:r>
              <a:rPr lang="en-GB" b="0" dirty="0" err="1"/>
              <a:t>Lluniwch</a:t>
            </a:r>
            <a:r>
              <a:rPr lang="en-GB" b="0" dirty="0"/>
              <a:t> </a:t>
            </a:r>
            <a:r>
              <a:rPr lang="en-GB" b="0" dirty="0" err="1"/>
              <a:t>fwrdd</a:t>
            </a:r>
            <a:r>
              <a:rPr lang="en-GB" b="0" dirty="0"/>
              <a:t> </a:t>
            </a:r>
            <a:r>
              <a:rPr lang="en-GB" b="0" dirty="0" err="1"/>
              <a:t>syniadau</a:t>
            </a:r>
            <a:r>
              <a:rPr lang="en-GB" b="0" dirty="0"/>
              <a:t> </a:t>
            </a:r>
            <a:r>
              <a:rPr lang="en-GB" b="0" dirty="0" err="1"/>
              <a:t>sydyn</a:t>
            </a:r>
            <a:r>
              <a:rPr lang="en-GB" b="0" dirty="0"/>
              <a:t> </a:t>
            </a:r>
            <a:r>
              <a:rPr lang="en-GB" b="0" dirty="0" err="1"/>
              <a:t>gan</a:t>
            </a:r>
            <a:r>
              <a:rPr lang="en-GB" b="0" dirty="0"/>
              <a:t> </a:t>
            </a:r>
            <a:r>
              <a:rPr lang="en-GB" b="0" dirty="0" err="1"/>
              <a:t>ddefnyddio</a:t>
            </a:r>
            <a:r>
              <a:rPr lang="en-GB" b="0" dirty="0"/>
              <a:t> </a:t>
            </a:r>
            <a:r>
              <a:rPr lang="en-GB" b="0" dirty="0" err="1"/>
              <a:t>nodiadau</a:t>
            </a:r>
            <a:r>
              <a:rPr lang="en-GB" b="0" dirty="0"/>
              <a:t> </a:t>
            </a:r>
            <a:r>
              <a:rPr lang="en-GB" b="0" dirty="0" err="1"/>
              <a:t>gludiog</a:t>
            </a:r>
            <a:r>
              <a:rPr lang="en-GB" b="0" dirty="0"/>
              <a:t>.</a:t>
            </a:r>
            <a:r>
              <a:rPr lang="en-GB" b="1" dirty="0"/>
              <a:t>
</a:t>
            </a:r>
            <a:r>
              <a:rPr lang="en-GB" b="1" err="1"/>
              <a:t>Gofynnwch</a:t>
            </a:r>
            <a:r>
              <a:rPr lang="en-GB" b="1"/>
              <a:t> i'r </a:t>
            </a:r>
            <a:r>
              <a:rPr lang="en-GB" b="1" dirty="0" err="1"/>
              <a:t>myfyrwyr</a:t>
            </a:r>
            <a:r>
              <a:rPr lang="en-GB" b="1" dirty="0"/>
              <a:t> </a:t>
            </a:r>
            <a:r>
              <a:rPr lang="en-GB" b="1" dirty="0" err="1"/>
              <a:t>ddweud</a:t>
            </a:r>
            <a:r>
              <a:rPr lang="en-GB" b="1" dirty="0"/>
              <a:t> a </a:t>
            </a:r>
            <a:r>
              <a:rPr lang="en-GB" b="1" err="1"/>
              <a:t>ydyn</a:t>
            </a:r>
            <a:r>
              <a:rPr lang="en-GB" b="1"/>
              <a:t> nhw'n </a:t>
            </a:r>
            <a:r>
              <a:rPr lang="en-GB" b="1" dirty="0" err="1"/>
              <a:t>gallu</a:t>
            </a:r>
            <a:r>
              <a:rPr lang="en-GB" b="1" dirty="0"/>
              <a:t> </a:t>
            </a:r>
            <a:r>
              <a:rPr lang="en-GB" b="1" dirty="0" err="1"/>
              <a:t>meddwl</a:t>
            </a:r>
            <a:r>
              <a:rPr lang="en-GB" b="1" dirty="0"/>
              <a:t> am </a:t>
            </a:r>
            <a:r>
              <a:rPr lang="en-GB" b="1" dirty="0" err="1"/>
              <a:t>ffyrdd</a:t>
            </a:r>
            <a:r>
              <a:rPr lang="en-GB" b="1" dirty="0"/>
              <a:t> y gall </a:t>
            </a:r>
            <a:r>
              <a:rPr lang="en-GB" b="1" dirty="0" err="1"/>
              <a:t>pobl</a:t>
            </a:r>
            <a:r>
              <a:rPr lang="en-GB" b="1" dirty="0"/>
              <a:t> </a:t>
            </a:r>
            <a:r>
              <a:rPr lang="en-GB" b="1" dirty="0" err="1"/>
              <a:t>ifanc</a:t>
            </a:r>
            <a:r>
              <a:rPr lang="en-GB" b="1" dirty="0"/>
              <a:t> </a:t>
            </a:r>
            <a:r>
              <a:rPr lang="en-GB" b="1" dirty="0" err="1"/>
              <a:t>gadw</a:t>
            </a:r>
            <a:r>
              <a:rPr lang="en-GB" b="1" dirty="0"/>
              <a:t> </a:t>
            </a:r>
            <a:r>
              <a:rPr lang="en-GB" b="1" dirty="0" err="1"/>
              <a:t>eu</a:t>
            </a:r>
            <a:r>
              <a:rPr lang="en-GB" b="1" dirty="0"/>
              <a:t> </a:t>
            </a:r>
            <a:r>
              <a:rPr lang="en-GB" b="1" dirty="0" err="1"/>
              <a:t>hunain</a:t>
            </a:r>
            <a:r>
              <a:rPr lang="en-GB" b="1" dirty="0"/>
              <a:t> </a:t>
            </a:r>
            <a:r>
              <a:rPr lang="en-GB" b="1" dirty="0" err="1"/>
              <a:t>yn</a:t>
            </a:r>
            <a:r>
              <a:rPr lang="en-GB" b="1" dirty="0"/>
              <a:t> </a:t>
            </a:r>
            <a:r>
              <a:rPr lang="en-GB" b="1" dirty="0" err="1"/>
              <a:t>ddiogel</a:t>
            </a:r>
            <a:r>
              <a:rPr lang="en-GB" b="1" dirty="0"/>
              <a:t> pan </a:t>
            </a:r>
            <a:r>
              <a:rPr lang="en-GB" b="1" err="1"/>
              <a:t>fyddan</a:t>
            </a:r>
            <a:r>
              <a:rPr lang="en-GB" b="1"/>
              <a:t> nhw'n </a:t>
            </a:r>
            <a:r>
              <a:rPr lang="en-GB" b="1" dirty="0" err="1"/>
              <a:t>mynd</a:t>
            </a:r>
            <a:r>
              <a:rPr lang="en-GB" b="1" dirty="0"/>
              <a:t> </a:t>
            </a:r>
            <a:r>
              <a:rPr lang="en-GB" b="1" dirty="0" err="1"/>
              <a:t>ar-lein</a:t>
            </a:r>
            <a:r>
              <a:rPr lang="en-GB" b="1" dirty="0"/>
              <a:t>? </a:t>
            </a:r>
            <a:r>
              <a:rPr lang="en-GB" dirty="0"/>
              <a:t>(</a:t>
            </a:r>
            <a:r>
              <a:rPr lang="en-GB"/>
              <a:t>Fe allai’r </a:t>
            </a:r>
            <a:r>
              <a:rPr lang="en-GB" dirty="0" err="1"/>
              <a:t>myfyrwyr</a:t>
            </a:r>
            <a:r>
              <a:rPr lang="en-GB" dirty="0"/>
              <a:t> </a:t>
            </a:r>
            <a:r>
              <a:rPr lang="en-GB" dirty="0" err="1"/>
              <a:t>gynnig</a:t>
            </a:r>
            <a:r>
              <a:rPr lang="en-GB" dirty="0"/>
              <a:t> </a:t>
            </a:r>
            <a:r>
              <a:rPr lang="en-GB" err="1"/>
              <a:t>atebion</a:t>
            </a:r>
            <a:r>
              <a:rPr lang="en-GB"/>
              <a:t> sy'n </a:t>
            </a:r>
            <a:r>
              <a:rPr lang="en-GB" dirty="0" err="1"/>
              <a:t>ymwneud</a:t>
            </a:r>
            <a:r>
              <a:rPr lang="en-GB" dirty="0"/>
              <a:t> â data personol, </a:t>
            </a:r>
            <a:r>
              <a:rPr lang="en-GB" dirty="0" err="1"/>
              <a:t>megis</a:t>
            </a:r>
            <a:r>
              <a:rPr lang="en-GB" dirty="0"/>
              <a:t> </a:t>
            </a:r>
            <a:r>
              <a:rPr lang="en-GB" dirty="0" err="1"/>
              <a:t>defnyddio</a:t>
            </a:r>
            <a:r>
              <a:rPr lang="en-GB" dirty="0"/>
              <a:t> </a:t>
            </a:r>
            <a:r>
              <a:rPr lang="en-GB" dirty="0" err="1"/>
              <a:t>cyfrineiriau</a:t>
            </a:r>
            <a:r>
              <a:rPr lang="en-GB" dirty="0"/>
              <a:t> </a:t>
            </a:r>
            <a:r>
              <a:rPr lang="en-GB" dirty="0" err="1"/>
              <a:t>diogel</a:t>
            </a:r>
            <a:r>
              <a:rPr lang="en-GB" dirty="0"/>
              <a:t> a </a:t>
            </a:r>
            <a:r>
              <a:rPr lang="en-GB" err="1"/>
              <a:t>chadw</a:t>
            </a:r>
            <a:r>
              <a:rPr lang="en-GB"/>
              <a:t> proffiliau'n </a:t>
            </a:r>
            <a:r>
              <a:rPr lang="en-GB" dirty="0" err="1"/>
              <a:t>breifat</a:t>
            </a:r>
            <a:r>
              <a:rPr lang="en-GB" dirty="0"/>
              <a:t>. </a:t>
            </a:r>
            <a:r>
              <a:rPr lang="en-GB" dirty="0" err="1"/>
              <a:t>Fel</a:t>
            </a:r>
            <a:r>
              <a:rPr lang="en-GB" dirty="0"/>
              <a:t> </a:t>
            </a:r>
            <a:r>
              <a:rPr lang="en-GB" dirty="0" err="1"/>
              <a:t>arall</a:t>
            </a:r>
            <a:r>
              <a:rPr lang="en-GB" dirty="0"/>
              <a:t>, </a:t>
            </a:r>
            <a:r>
              <a:rPr lang="en-GB" dirty="0" err="1"/>
              <a:t>cyflwynwch</a:t>
            </a:r>
            <a:r>
              <a:rPr lang="en-GB" dirty="0"/>
              <a:t> </a:t>
            </a:r>
            <a:r>
              <a:rPr lang="en-GB" err="1"/>
              <a:t>gysyniad</a:t>
            </a:r>
            <a:r>
              <a:rPr lang="en-GB"/>
              <a:t> 'data personol' </a:t>
            </a:r>
            <a:r>
              <a:rPr lang="en-GB" err="1"/>
              <a:t>gan</a:t>
            </a:r>
            <a:r>
              <a:rPr lang="en-GB"/>
              <a:t> ddefnyddio'r </a:t>
            </a:r>
            <a:r>
              <a:rPr lang="en-GB" dirty="0" err="1"/>
              <a:t>sleid</a:t>
            </a:r>
            <a:r>
              <a:rPr lang="en-GB" dirty="0"/>
              <a:t> </a:t>
            </a:r>
            <a:r>
              <a:rPr lang="en-GB" dirty="0" err="1"/>
              <a:t>nesaf</a:t>
            </a:r>
            <a:r>
              <a:rPr lang="en-GB" dirty="0"/>
              <a:t>.</a:t>
            </a:r>
          </a:p>
          <a:p>
            <a:pPr marL="0" lvl="0" indent="0" algn="l" rtl="0">
              <a:lnSpc>
                <a:spcPct val="100000"/>
              </a:lnSpc>
              <a:spcBef>
                <a:spcPts val="0"/>
              </a:spcBef>
              <a:spcAft>
                <a:spcPts val="0"/>
              </a:spcAft>
              <a:buClr>
                <a:schemeClr val="dk1"/>
              </a:buClr>
              <a:buSzPts val="1400"/>
              <a:buFont typeface="Calibri"/>
              <a:buNone/>
            </a:pPr>
            <a:endParaRPr lang="en-GB" dirty="0"/>
          </a:p>
          <a:p>
            <a:pPr marL="0" lvl="0" indent="0" algn="l" rtl="0">
              <a:lnSpc>
                <a:spcPct val="100000"/>
              </a:lnSpc>
              <a:spcBef>
                <a:spcPts val="0"/>
              </a:spcBef>
              <a:spcAft>
                <a:spcPts val="0"/>
              </a:spcAft>
              <a:buClr>
                <a:schemeClr val="dk1"/>
              </a:buClr>
              <a:buSzPts val="1400"/>
              <a:buFont typeface="Calibri"/>
              <a:buNone/>
            </a:pPr>
            <a:r>
              <a:rPr lang="en-GB" dirty="0" err="1"/>
              <a:t>Cofiwch</a:t>
            </a:r>
            <a:r>
              <a:rPr lang="en-GB" dirty="0"/>
              <a:t> y </a:t>
            </a:r>
            <a:r>
              <a:rPr lang="en-GB" dirty="0" err="1"/>
              <a:t>bydd</a:t>
            </a:r>
            <a:r>
              <a:rPr lang="en-GB" dirty="0"/>
              <a:t> y </a:t>
            </a:r>
            <a:r>
              <a:rPr lang="en-GB" dirty="0" err="1"/>
              <a:t>myfyrwyr</a:t>
            </a:r>
            <a:r>
              <a:rPr lang="en-GB" dirty="0"/>
              <a:t> </a:t>
            </a:r>
            <a:r>
              <a:rPr lang="en-GB" dirty="0" err="1"/>
              <a:t>wedi</a:t>
            </a:r>
            <a:r>
              <a:rPr lang="en-GB" dirty="0"/>
              <a:t> </a:t>
            </a:r>
            <a:r>
              <a:rPr lang="en-GB" dirty="0" err="1"/>
              <a:t>cael</a:t>
            </a:r>
            <a:r>
              <a:rPr lang="en-GB" dirty="0"/>
              <a:t> </a:t>
            </a:r>
            <a:r>
              <a:rPr lang="en-GB" dirty="0" err="1"/>
              <a:t>gwahanol</a:t>
            </a:r>
            <a:r>
              <a:rPr lang="en-GB" dirty="0"/>
              <a:t> </a:t>
            </a:r>
            <a:r>
              <a:rPr lang="en-GB" dirty="0" err="1"/>
              <a:t>lefelau</a:t>
            </a:r>
            <a:r>
              <a:rPr lang="en-GB" dirty="0"/>
              <a:t> o </a:t>
            </a:r>
            <a:r>
              <a:rPr lang="en-GB" err="1"/>
              <a:t>amlygiad</a:t>
            </a:r>
            <a:r>
              <a:rPr lang="en-GB"/>
              <a:t> i'r </a:t>
            </a:r>
            <a:r>
              <a:rPr lang="en-GB" dirty="0" err="1"/>
              <a:t>rhyngrwyd</a:t>
            </a:r>
            <a:r>
              <a:rPr lang="en-GB" dirty="0"/>
              <a:t>; </a:t>
            </a:r>
            <a:r>
              <a:rPr lang="en-GB" dirty="0" err="1"/>
              <a:t>efallai</a:t>
            </a:r>
            <a:r>
              <a:rPr lang="en-GB" dirty="0"/>
              <a:t> </a:t>
            </a:r>
            <a:r>
              <a:rPr lang="en-GB" dirty="0" err="1"/>
              <a:t>nad</a:t>
            </a:r>
            <a:r>
              <a:rPr lang="en-GB" dirty="0"/>
              <a:t> </a:t>
            </a:r>
            <a:r>
              <a:rPr lang="en-GB" dirty="0" err="1"/>
              <a:t>oes</a:t>
            </a:r>
            <a:r>
              <a:rPr lang="en-GB" dirty="0"/>
              <a:t> </a:t>
            </a:r>
            <a:r>
              <a:rPr lang="en-GB" dirty="0" err="1"/>
              <a:t>gan</a:t>
            </a:r>
            <a:r>
              <a:rPr lang="en-GB" dirty="0"/>
              <a:t> rai </a:t>
            </a:r>
            <a:r>
              <a:rPr lang="en-GB" dirty="0" err="1"/>
              <a:t>gyfrifon</a:t>
            </a:r>
            <a:r>
              <a:rPr lang="en-GB" dirty="0"/>
              <a:t> </a:t>
            </a:r>
            <a:r>
              <a:rPr lang="en-GB" dirty="0" err="1"/>
              <a:t>cyfryngau</a:t>
            </a:r>
            <a:r>
              <a:rPr lang="en-GB" dirty="0"/>
              <a:t> </a:t>
            </a:r>
            <a:r>
              <a:rPr lang="en-GB" dirty="0" err="1"/>
              <a:t>cymdeithasol</a:t>
            </a:r>
            <a:r>
              <a:rPr lang="en-GB" dirty="0"/>
              <a:t> neu </a:t>
            </a:r>
            <a:r>
              <a:rPr lang="en-GB" dirty="0" err="1"/>
              <a:t>gyfrifon</a:t>
            </a:r>
            <a:r>
              <a:rPr lang="en-GB" dirty="0"/>
              <a:t> </a:t>
            </a:r>
            <a:r>
              <a:rPr lang="en-GB" dirty="0" err="1"/>
              <a:t>chwarae</a:t>
            </a:r>
            <a:r>
              <a:rPr lang="en-GB" dirty="0"/>
              <a:t> </a:t>
            </a:r>
            <a:r>
              <a:rPr lang="en-GB" dirty="0" err="1"/>
              <a:t>gemau</a:t>
            </a:r>
            <a:r>
              <a:rPr lang="en-GB"/>
              <a:t>, a’u </a:t>
            </a:r>
            <a:r>
              <a:rPr lang="en-GB" dirty="0"/>
              <a:t>bod felly </a:t>
            </a:r>
            <a:r>
              <a:rPr lang="en-GB" dirty="0" err="1"/>
              <a:t>yn</a:t>
            </a:r>
            <a:r>
              <a:rPr lang="en-GB" dirty="0"/>
              <a:t> </a:t>
            </a:r>
            <a:r>
              <a:rPr lang="en-GB" dirty="0" err="1"/>
              <a:t>llai</a:t>
            </a:r>
            <a:r>
              <a:rPr lang="en-GB" dirty="0"/>
              <a:t> </a:t>
            </a:r>
            <a:r>
              <a:rPr lang="en-GB" err="1"/>
              <a:t>cyfarwydd</a:t>
            </a:r>
            <a:r>
              <a:rPr lang="en-GB"/>
              <a:t> â'r </a:t>
            </a:r>
            <a:r>
              <a:rPr lang="en-GB" dirty="0" err="1"/>
              <a:t>pwnc</a:t>
            </a:r>
            <a:r>
              <a:rPr lang="en-GB" dirty="0"/>
              <a:t> nag </a:t>
            </a:r>
            <a:r>
              <a:rPr lang="en-GB" dirty="0" err="1"/>
              <a:t>eraill</a:t>
            </a:r>
            <a:r>
              <a:rPr lang="en-GB" dirty="0"/>
              <a:t>. 
</a:t>
            </a:r>
          </a:p>
          <a:p>
            <a:pPr marL="0" lvl="0" indent="0" algn="l" rtl="0">
              <a:lnSpc>
                <a:spcPct val="100000"/>
              </a:lnSpc>
              <a:spcBef>
                <a:spcPts val="0"/>
              </a:spcBef>
              <a:spcAft>
                <a:spcPts val="0"/>
              </a:spcAft>
              <a:buClr>
                <a:schemeClr val="dk1"/>
              </a:buClr>
              <a:buSzPts val="1400"/>
              <a:buFont typeface="Arial"/>
              <a:buNone/>
            </a:pPr>
            <a:r>
              <a:rPr lang="en-GB" dirty="0"/>
              <a:t>Y </a:t>
            </a:r>
            <a:r>
              <a:rPr lang="en-GB"/>
              <a:t>data wedi’i </a:t>
            </a:r>
            <a:r>
              <a:rPr lang="en-GB" dirty="0" err="1"/>
              <a:t>godi</a:t>
            </a:r>
            <a:r>
              <a:rPr lang="en-GB" dirty="0"/>
              <a:t> o https://www.ofcom.org.uk/__data/assets/pdf_file/0025/217825/children-and-parents-media-use-and-attitudes-report-2020-21.pdf. </a:t>
            </a:r>
          </a:p>
          <a:p>
            <a:pPr marL="0" lvl="0" indent="0" algn="l" rtl="0">
              <a:lnSpc>
                <a:spcPct val="100000"/>
              </a:lnSpc>
              <a:spcBef>
                <a:spcPts val="0"/>
              </a:spcBef>
              <a:spcAft>
                <a:spcPts val="0"/>
              </a:spcAft>
              <a:buClr>
                <a:schemeClr val="dk1"/>
              </a:buClr>
              <a:buSzPts val="1400"/>
              <a:buFont typeface="Calibri"/>
              <a:buNone/>
            </a:pPr>
            <a:endParaRPr dirty="0"/>
          </a:p>
        </p:txBody>
      </p:sp>
      <p:sp>
        <p:nvSpPr>
          <p:cNvPr id="223" name="Google Shape;223;p8:notes"/>
          <p:cNvSpPr txBox="1">
            <a:spLocks noGrp="1"/>
          </p:cNvSpPr>
          <p:nvPr>
            <p:ph type="sldNum" idx="12"/>
          </p:nvPr>
        </p:nvSpPr>
        <p:spPr>
          <a:xfrm>
            <a:off x="3884613" y="9448185"/>
            <a:ext cx="2971800" cy="499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9: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9:notes"/>
          <p:cNvSpPr txBox="1">
            <a:spLocks noGrp="1"/>
          </p:cNvSpPr>
          <p:nvPr>
            <p:ph type="body" idx="1"/>
          </p:nvPr>
        </p:nvSpPr>
        <p:spPr>
          <a:xfrm>
            <a:off x="685800" y="4787126"/>
            <a:ext cx="5486400" cy="39167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GB" b="1" err="1"/>
              <a:t>Gweithgaredd</a:t>
            </a:r>
            <a:r>
              <a:rPr lang="en-GB" b="1"/>
              <a:t> torri’r </a:t>
            </a:r>
            <a:r>
              <a:rPr lang="en-GB" b="1" dirty="0" err="1"/>
              <a:t>garw</a:t>
            </a:r>
            <a:r>
              <a:rPr lang="en-GB" b="1" dirty="0"/>
              <a:t> (5 </a:t>
            </a:r>
            <a:r>
              <a:rPr lang="en-GB" b="1" dirty="0" err="1"/>
              <a:t>munud</a:t>
            </a:r>
            <a:r>
              <a:rPr lang="en-GB" b="1" dirty="0"/>
              <a:t>)</a:t>
            </a:r>
            <a:endParaRPr lang="en-GB" dirty="0"/>
          </a:p>
          <a:p>
            <a:pPr marL="0" lvl="0" indent="0" algn="l" rtl="0">
              <a:lnSpc>
                <a:spcPct val="100000"/>
              </a:lnSpc>
              <a:spcBef>
                <a:spcPts val="0"/>
              </a:spcBef>
              <a:spcAft>
                <a:spcPts val="0"/>
              </a:spcAft>
              <a:buClr>
                <a:schemeClr val="dk1"/>
              </a:buClr>
              <a:buSzPts val="1400"/>
              <a:buFont typeface="Arial"/>
              <a:buNone/>
            </a:pPr>
            <a:endParaRPr lang="en-GB" dirty="0"/>
          </a:p>
          <a:p>
            <a:pPr marL="0" lvl="0" indent="0" algn="l" rtl="0">
              <a:lnSpc>
                <a:spcPct val="100000"/>
              </a:lnSpc>
              <a:spcBef>
                <a:spcPts val="0"/>
              </a:spcBef>
              <a:spcAft>
                <a:spcPts val="0"/>
              </a:spcAft>
              <a:buClr>
                <a:schemeClr val="dk1"/>
              </a:buClr>
              <a:buSzPts val="1400"/>
              <a:buFont typeface="Calibri"/>
              <a:buNone/>
            </a:pPr>
            <a:r>
              <a:rPr lang="en-GB" dirty="0" err="1"/>
              <a:t>Defnyddiwch</a:t>
            </a:r>
            <a:r>
              <a:rPr lang="en-GB" dirty="0"/>
              <a:t> y </a:t>
            </a:r>
            <a:r>
              <a:rPr lang="en-GB" dirty="0" err="1"/>
              <a:t>cwis</a:t>
            </a:r>
            <a:r>
              <a:rPr lang="en-GB" dirty="0"/>
              <a:t> </a:t>
            </a:r>
            <a:r>
              <a:rPr lang="en-GB" dirty="0" err="1"/>
              <a:t>byr</a:t>
            </a:r>
            <a:r>
              <a:rPr lang="en-GB" dirty="0"/>
              <a:t> </a:t>
            </a:r>
            <a:r>
              <a:rPr lang="en-GB" dirty="0" err="1"/>
              <a:t>ar</a:t>
            </a:r>
            <a:r>
              <a:rPr lang="en-GB" dirty="0"/>
              <a:t> y </a:t>
            </a:r>
            <a:r>
              <a:rPr lang="en-GB" dirty="0" err="1"/>
              <a:t>sleid</a:t>
            </a:r>
            <a:r>
              <a:rPr lang="en-GB" dirty="0"/>
              <a:t> hon </a:t>
            </a:r>
            <a:r>
              <a:rPr lang="en-GB" dirty="0" err="1"/>
              <a:t>fel</a:t>
            </a:r>
            <a:r>
              <a:rPr lang="en-GB" dirty="0"/>
              <a:t> </a:t>
            </a:r>
            <a:r>
              <a:rPr lang="en-GB" err="1"/>
              <a:t>gweithgaredd</a:t>
            </a:r>
            <a:r>
              <a:rPr lang="en-GB"/>
              <a:t> torri’r </a:t>
            </a:r>
            <a:r>
              <a:rPr lang="en-GB" dirty="0" err="1"/>
              <a:t>garw</a:t>
            </a:r>
            <a:r>
              <a:rPr lang="en-GB" dirty="0"/>
              <a:t> </a:t>
            </a:r>
            <a:r>
              <a:rPr lang="en-GB" err="1"/>
              <a:t>i</a:t>
            </a:r>
            <a:r>
              <a:rPr lang="en-GB"/>
              <a:t> gyflwyno'r </a:t>
            </a:r>
            <a:r>
              <a:rPr lang="en-GB" dirty="0" err="1"/>
              <a:t>pwnc</a:t>
            </a:r>
            <a:r>
              <a:rPr lang="en-GB" dirty="0"/>
              <a:t> a </a:t>
            </a:r>
            <a:r>
              <a:rPr lang="en-GB" dirty="0" err="1"/>
              <a:t>dechrau</a:t>
            </a:r>
            <a:r>
              <a:rPr lang="en-GB" dirty="0"/>
              <a:t> </a:t>
            </a:r>
            <a:r>
              <a:rPr lang="en-GB" err="1"/>
              <a:t>trafodaeth</a:t>
            </a:r>
            <a:r>
              <a:rPr lang="en-GB"/>
              <a:t> gyda’r </a:t>
            </a:r>
            <a:r>
              <a:rPr lang="en-GB" dirty="0" err="1"/>
              <a:t>myfyrwyr</a:t>
            </a:r>
            <a:r>
              <a:rPr lang="en-GB" dirty="0"/>
              <a:t> am </a:t>
            </a:r>
            <a:r>
              <a:rPr lang="en-GB" dirty="0" err="1"/>
              <a:t>sut</a:t>
            </a:r>
            <a:r>
              <a:rPr lang="en-GB" dirty="0"/>
              <a:t> </a:t>
            </a:r>
            <a:r>
              <a:rPr lang="en-GB" dirty="0" err="1"/>
              <a:t>mae</a:t>
            </a:r>
            <a:r>
              <a:rPr lang="en-GB" dirty="0"/>
              <a:t> </a:t>
            </a:r>
            <a:r>
              <a:rPr lang="en-GB" dirty="0" err="1"/>
              <a:t>pobl</a:t>
            </a:r>
            <a:r>
              <a:rPr lang="en-GB" dirty="0"/>
              <a:t> </a:t>
            </a:r>
            <a:r>
              <a:rPr lang="en-GB" dirty="0" err="1"/>
              <a:t>ifanc</a:t>
            </a:r>
            <a:r>
              <a:rPr lang="en-GB" dirty="0"/>
              <a:t> </a:t>
            </a:r>
            <a:r>
              <a:rPr lang="en-GB" err="1"/>
              <a:t>yn</a:t>
            </a:r>
            <a:r>
              <a:rPr lang="en-GB"/>
              <a:t> defnyddio'r </a:t>
            </a:r>
            <a:r>
              <a:rPr lang="en-GB" dirty="0" err="1"/>
              <a:t>rhyngrwyd</a:t>
            </a:r>
            <a:r>
              <a:rPr lang="en-GB" dirty="0"/>
              <a:t>. </a:t>
            </a:r>
          </a:p>
          <a:p>
            <a:pPr marL="0" lvl="0" indent="0" algn="l" rtl="0">
              <a:lnSpc>
                <a:spcPct val="100000"/>
              </a:lnSpc>
              <a:spcBef>
                <a:spcPts val="0"/>
              </a:spcBef>
              <a:spcAft>
                <a:spcPts val="0"/>
              </a:spcAft>
              <a:buClr>
                <a:schemeClr val="dk1"/>
              </a:buClr>
              <a:buSzPts val="1400"/>
              <a:buFont typeface="Calibri"/>
              <a:buNone/>
            </a:pPr>
            <a:endParaRPr lang="en-GB" dirty="0"/>
          </a:p>
          <a:p>
            <a:pPr marL="457200" lvl="0" indent="-317500" algn="l" rtl="0">
              <a:lnSpc>
                <a:spcPct val="100000"/>
              </a:lnSpc>
              <a:spcBef>
                <a:spcPts val="0"/>
              </a:spcBef>
              <a:spcAft>
                <a:spcPts val="0"/>
              </a:spcAft>
              <a:buClr>
                <a:schemeClr val="dk1"/>
              </a:buClr>
              <a:buSzPts val="1400"/>
              <a:buFont typeface="Calibri"/>
              <a:buChar char="●"/>
            </a:pPr>
            <a:r>
              <a:rPr lang="en-GB" b="1" dirty="0"/>
              <a:t>All y </a:t>
            </a:r>
            <a:r>
              <a:rPr lang="en-GB" b="1" dirty="0" err="1"/>
              <a:t>myfyrwyr</a:t>
            </a:r>
            <a:r>
              <a:rPr lang="en-GB" b="1" dirty="0"/>
              <a:t> </a:t>
            </a:r>
            <a:r>
              <a:rPr lang="en-GB" b="1" dirty="0" err="1"/>
              <a:t>feddwl</a:t>
            </a:r>
            <a:r>
              <a:rPr lang="en-GB" b="1" dirty="0"/>
              <a:t> am </a:t>
            </a:r>
            <a:r>
              <a:rPr lang="en-GB" b="1" dirty="0" err="1"/>
              <a:t>bethau</a:t>
            </a:r>
            <a:r>
              <a:rPr lang="en-GB" b="1" dirty="0"/>
              <a:t> </a:t>
            </a:r>
            <a:r>
              <a:rPr lang="en-GB" b="1" dirty="0" err="1"/>
              <a:t>eraill</a:t>
            </a:r>
            <a:r>
              <a:rPr lang="en-GB" b="1" dirty="0"/>
              <a:t> y </a:t>
            </a:r>
            <a:r>
              <a:rPr lang="en-GB" b="1" dirty="0" err="1"/>
              <a:t>mae</a:t>
            </a:r>
            <a:r>
              <a:rPr lang="en-GB" b="1" dirty="0"/>
              <a:t> </a:t>
            </a:r>
            <a:r>
              <a:rPr lang="en-GB" b="1" dirty="0" err="1"/>
              <a:t>pobl</a:t>
            </a:r>
            <a:r>
              <a:rPr lang="en-GB" b="1" dirty="0"/>
              <a:t> </a:t>
            </a:r>
            <a:r>
              <a:rPr lang="en-GB" b="1" dirty="0" err="1"/>
              <a:t>ifanc</a:t>
            </a:r>
            <a:r>
              <a:rPr lang="en-GB" b="1" dirty="0"/>
              <a:t> </a:t>
            </a:r>
            <a:r>
              <a:rPr lang="en-GB" b="1" err="1"/>
              <a:t>yn</a:t>
            </a:r>
            <a:r>
              <a:rPr lang="en-GB" b="1"/>
              <a:t> defnyddio'r </a:t>
            </a:r>
            <a:r>
              <a:rPr lang="en-GB" b="1" dirty="0" err="1"/>
              <a:t>rhyngrwyd</a:t>
            </a:r>
            <a:r>
              <a:rPr lang="en-GB" b="1" dirty="0"/>
              <a:t> </a:t>
            </a:r>
            <a:r>
              <a:rPr lang="en-GB" b="1" dirty="0" err="1"/>
              <a:t>ar</a:t>
            </a:r>
            <a:r>
              <a:rPr lang="en-GB" b="1" dirty="0"/>
              <a:t> </a:t>
            </a:r>
            <a:r>
              <a:rPr lang="en-GB" b="1" dirty="0" err="1"/>
              <a:t>eu</a:t>
            </a:r>
            <a:r>
              <a:rPr lang="en-GB" b="1" dirty="0"/>
              <a:t> </a:t>
            </a:r>
            <a:r>
              <a:rPr lang="en-GB" b="1" dirty="0" err="1"/>
              <a:t>cyfer</a:t>
            </a:r>
            <a:r>
              <a:rPr lang="en-GB" b="1" dirty="0"/>
              <a:t>, </a:t>
            </a:r>
            <a:r>
              <a:rPr lang="en-GB" b="1" dirty="0" err="1"/>
              <a:t>ar</a:t>
            </a:r>
            <a:r>
              <a:rPr lang="en-GB" b="1" dirty="0"/>
              <a:t> </a:t>
            </a:r>
            <a:r>
              <a:rPr lang="en-GB" b="1" err="1"/>
              <a:t>wahân</a:t>
            </a:r>
            <a:r>
              <a:rPr lang="en-GB" b="1"/>
              <a:t> i'r </a:t>
            </a:r>
            <a:r>
              <a:rPr lang="en-GB" b="1" dirty="0" err="1"/>
              <a:t>hyn</a:t>
            </a:r>
            <a:r>
              <a:rPr lang="en-GB" b="1" dirty="0"/>
              <a:t> </a:t>
            </a:r>
            <a:r>
              <a:rPr lang="en-GB" b="1" err="1"/>
              <a:t>sydd</a:t>
            </a:r>
            <a:r>
              <a:rPr lang="en-GB" b="1"/>
              <a:t> wedi’i </a:t>
            </a:r>
            <a:r>
              <a:rPr lang="en-GB" b="1" dirty="0" err="1"/>
              <a:t>grybwyll</a:t>
            </a:r>
            <a:r>
              <a:rPr lang="en-GB" b="1" dirty="0"/>
              <a:t> </a:t>
            </a:r>
            <a:r>
              <a:rPr lang="en-GB" b="1" dirty="0" err="1"/>
              <a:t>ar</a:t>
            </a:r>
            <a:r>
              <a:rPr lang="en-GB" b="1" dirty="0"/>
              <a:t> y </a:t>
            </a:r>
            <a:r>
              <a:rPr lang="en-GB" b="1" dirty="0" err="1"/>
              <a:t>sleid</a:t>
            </a:r>
            <a:r>
              <a:rPr lang="en-GB" b="1" dirty="0"/>
              <a:t> hon? </a:t>
            </a:r>
            <a:r>
              <a:rPr lang="en-GB" b="0" dirty="0" err="1"/>
              <a:t>Lluniwch</a:t>
            </a:r>
            <a:r>
              <a:rPr lang="en-GB" b="0" dirty="0"/>
              <a:t> </a:t>
            </a:r>
            <a:r>
              <a:rPr lang="en-GB" b="0" dirty="0" err="1"/>
              <a:t>fwrdd</a:t>
            </a:r>
            <a:r>
              <a:rPr lang="en-GB" b="0" dirty="0"/>
              <a:t> </a:t>
            </a:r>
            <a:r>
              <a:rPr lang="en-GB" b="0" dirty="0" err="1"/>
              <a:t>syniadau</a:t>
            </a:r>
            <a:r>
              <a:rPr lang="en-GB" b="0" dirty="0"/>
              <a:t> </a:t>
            </a:r>
            <a:r>
              <a:rPr lang="en-GB" b="0" dirty="0" err="1"/>
              <a:t>sydyn</a:t>
            </a:r>
            <a:r>
              <a:rPr lang="en-GB" b="0" dirty="0"/>
              <a:t> </a:t>
            </a:r>
            <a:r>
              <a:rPr lang="en-GB" b="0" dirty="0" err="1"/>
              <a:t>gan</a:t>
            </a:r>
            <a:r>
              <a:rPr lang="en-GB" b="0" dirty="0"/>
              <a:t> </a:t>
            </a:r>
            <a:r>
              <a:rPr lang="en-GB" b="0" dirty="0" err="1"/>
              <a:t>ddefnyddio</a:t>
            </a:r>
            <a:r>
              <a:rPr lang="en-GB" b="0" dirty="0"/>
              <a:t> </a:t>
            </a:r>
            <a:r>
              <a:rPr lang="en-GB" b="0" dirty="0" err="1"/>
              <a:t>nodiadau</a:t>
            </a:r>
            <a:r>
              <a:rPr lang="en-GB" b="0" dirty="0"/>
              <a:t> </a:t>
            </a:r>
            <a:r>
              <a:rPr lang="en-GB" b="0" dirty="0" err="1"/>
              <a:t>gludiog</a:t>
            </a:r>
            <a:r>
              <a:rPr lang="en-GB" b="0" dirty="0"/>
              <a:t>.</a:t>
            </a:r>
            <a:r>
              <a:rPr lang="en-GB" b="1" dirty="0"/>
              <a:t>
</a:t>
            </a:r>
            <a:r>
              <a:rPr lang="en-GB" b="1" err="1"/>
              <a:t>Gofynnwch</a:t>
            </a:r>
            <a:r>
              <a:rPr lang="en-GB" b="1"/>
              <a:t> i'r </a:t>
            </a:r>
            <a:r>
              <a:rPr lang="en-GB" b="1" dirty="0" err="1"/>
              <a:t>myfyrwyr</a:t>
            </a:r>
            <a:r>
              <a:rPr lang="en-GB" b="1" dirty="0"/>
              <a:t> </a:t>
            </a:r>
            <a:r>
              <a:rPr lang="en-GB" b="1" dirty="0" err="1"/>
              <a:t>ddweud</a:t>
            </a:r>
            <a:r>
              <a:rPr lang="en-GB" b="1" dirty="0"/>
              <a:t> a </a:t>
            </a:r>
            <a:r>
              <a:rPr lang="en-GB" b="1" err="1"/>
              <a:t>ydyn</a:t>
            </a:r>
            <a:r>
              <a:rPr lang="en-GB" b="1"/>
              <a:t> nhw'n </a:t>
            </a:r>
            <a:r>
              <a:rPr lang="en-GB" b="1" dirty="0" err="1"/>
              <a:t>gallu</a:t>
            </a:r>
            <a:r>
              <a:rPr lang="en-GB" b="1" dirty="0"/>
              <a:t> </a:t>
            </a:r>
            <a:r>
              <a:rPr lang="en-GB" b="1" dirty="0" err="1"/>
              <a:t>meddwl</a:t>
            </a:r>
            <a:r>
              <a:rPr lang="en-GB" b="1" dirty="0"/>
              <a:t> am </a:t>
            </a:r>
            <a:r>
              <a:rPr lang="en-GB" b="1" dirty="0" err="1"/>
              <a:t>ffyrdd</a:t>
            </a:r>
            <a:r>
              <a:rPr lang="en-GB" b="1" dirty="0"/>
              <a:t> y gall </a:t>
            </a:r>
            <a:r>
              <a:rPr lang="en-GB" b="1" dirty="0" err="1"/>
              <a:t>pobl</a:t>
            </a:r>
            <a:r>
              <a:rPr lang="en-GB" b="1" dirty="0"/>
              <a:t> </a:t>
            </a:r>
            <a:r>
              <a:rPr lang="en-GB" b="1" dirty="0" err="1"/>
              <a:t>ifanc</a:t>
            </a:r>
            <a:r>
              <a:rPr lang="en-GB" b="1" dirty="0"/>
              <a:t> </a:t>
            </a:r>
            <a:r>
              <a:rPr lang="en-GB" b="1" dirty="0" err="1"/>
              <a:t>gadw</a:t>
            </a:r>
            <a:r>
              <a:rPr lang="en-GB" b="1" dirty="0"/>
              <a:t> </a:t>
            </a:r>
            <a:r>
              <a:rPr lang="en-GB" b="1" dirty="0" err="1"/>
              <a:t>eu</a:t>
            </a:r>
            <a:r>
              <a:rPr lang="en-GB" b="1" dirty="0"/>
              <a:t> </a:t>
            </a:r>
            <a:r>
              <a:rPr lang="en-GB" b="1" dirty="0" err="1"/>
              <a:t>hunain</a:t>
            </a:r>
            <a:r>
              <a:rPr lang="en-GB" b="1" dirty="0"/>
              <a:t> </a:t>
            </a:r>
            <a:r>
              <a:rPr lang="en-GB" b="1" dirty="0" err="1"/>
              <a:t>yn</a:t>
            </a:r>
            <a:r>
              <a:rPr lang="en-GB" b="1" dirty="0"/>
              <a:t> </a:t>
            </a:r>
            <a:r>
              <a:rPr lang="en-GB" b="1" dirty="0" err="1"/>
              <a:t>ddiogel</a:t>
            </a:r>
            <a:r>
              <a:rPr lang="en-GB" b="1" dirty="0"/>
              <a:t> pan </a:t>
            </a:r>
            <a:r>
              <a:rPr lang="en-GB" b="1" err="1"/>
              <a:t>fyddan</a:t>
            </a:r>
            <a:r>
              <a:rPr lang="en-GB" b="1"/>
              <a:t> nhw'n </a:t>
            </a:r>
            <a:r>
              <a:rPr lang="en-GB" b="1" dirty="0" err="1"/>
              <a:t>mynd</a:t>
            </a:r>
            <a:r>
              <a:rPr lang="en-GB" b="1" dirty="0"/>
              <a:t> </a:t>
            </a:r>
            <a:r>
              <a:rPr lang="en-GB" b="1" dirty="0" err="1"/>
              <a:t>ar-lein</a:t>
            </a:r>
            <a:r>
              <a:rPr lang="en-GB" b="1" dirty="0"/>
              <a:t>? </a:t>
            </a:r>
            <a:r>
              <a:rPr lang="en-GB" dirty="0"/>
              <a:t>(</a:t>
            </a:r>
            <a:r>
              <a:rPr lang="en-GB"/>
              <a:t>Fe allai’r </a:t>
            </a:r>
            <a:r>
              <a:rPr lang="en-GB" dirty="0" err="1"/>
              <a:t>myfyrwyr</a:t>
            </a:r>
            <a:r>
              <a:rPr lang="en-GB" dirty="0"/>
              <a:t> </a:t>
            </a:r>
            <a:r>
              <a:rPr lang="en-GB" dirty="0" err="1"/>
              <a:t>gynnig</a:t>
            </a:r>
            <a:r>
              <a:rPr lang="en-GB" dirty="0"/>
              <a:t> </a:t>
            </a:r>
            <a:r>
              <a:rPr lang="en-GB" err="1"/>
              <a:t>atebion</a:t>
            </a:r>
            <a:r>
              <a:rPr lang="en-GB"/>
              <a:t> sy'n </a:t>
            </a:r>
            <a:r>
              <a:rPr lang="en-GB" dirty="0" err="1"/>
              <a:t>ymwneud</a:t>
            </a:r>
            <a:r>
              <a:rPr lang="en-GB" dirty="0"/>
              <a:t> â data personol, </a:t>
            </a:r>
            <a:r>
              <a:rPr lang="en-GB" dirty="0" err="1"/>
              <a:t>megis</a:t>
            </a:r>
            <a:r>
              <a:rPr lang="en-GB" dirty="0"/>
              <a:t> </a:t>
            </a:r>
            <a:r>
              <a:rPr lang="en-GB" dirty="0" err="1"/>
              <a:t>defnyddio</a:t>
            </a:r>
            <a:r>
              <a:rPr lang="en-GB" dirty="0"/>
              <a:t> </a:t>
            </a:r>
            <a:r>
              <a:rPr lang="en-GB" dirty="0" err="1"/>
              <a:t>cyfrineiriau</a:t>
            </a:r>
            <a:r>
              <a:rPr lang="en-GB" dirty="0"/>
              <a:t> </a:t>
            </a:r>
            <a:r>
              <a:rPr lang="en-GB" dirty="0" err="1"/>
              <a:t>diogel</a:t>
            </a:r>
            <a:r>
              <a:rPr lang="en-GB" dirty="0"/>
              <a:t> a </a:t>
            </a:r>
            <a:r>
              <a:rPr lang="en-GB" err="1"/>
              <a:t>chadw</a:t>
            </a:r>
            <a:r>
              <a:rPr lang="en-GB"/>
              <a:t> proffiliau'n </a:t>
            </a:r>
            <a:r>
              <a:rPr lang="en-GB" dirty="0" err="1"/>
              <a:t>breifat</a:t>
            </a:r>
            <a:r>
              <a:rPr lang="en-GB" dirty="0"/>
              <a:t>. </a:t>
            </a:r>
            <a:r>
              <a:rPr lang="en-GB" dirty="0" err="1"/>
              <a:t>Fel</a:t>
            </a:r>
            <a:r>
              <a:rPr lang="en-GB" dirty="0"/>
              <a:t> </a:t>
            </a:r>
            <a:r>
              <a:rPr lang="en-GB" dirty="0" err="1"/>
              <a:t>arall</a:t>
            </a:r>
            <a:r>
              <a:rPr lang="en-GB" dirty="0"/>
              <a:t>, </a:t>
            </a:r>
            <a:r>
              <a:rPr lang="en-GB" dirty="0" err="1"/>
              <a:t>cyflwynwch</a:t>
            </a:r>
            <a:r>
              <a:rPr lang="en-GB" dirty="0"/>
              <a:t> </a:t>
            </a:r>
            <a:r>
              <a:rPr lang="en-GB" err="1"/>
              <a:t>gysyniad</a:t>
            </a:r>
            <a:r>
              <a:rPr lang="en-GB"/>
              <a:t> 'data personol' </a:t>
            </a:r>
            <a:r>
              <a:rPr lang="en-GB" err="1"/>
              <a:t>gan</a:t>
            </a:r>
            <a:r>
              <a:rPr lang="en-GB"/>
              <a:t> ddefnyddio'r </a:t>
            </a:r>
            <a:r>
              <a:rPr lang="en-GB" dirty="0" err="1"/>
              <a:t>sleid</a:t>
            </a:r>
            <a:r>
              <a:rPr lang="en-GB" dirty="0"/>
              <a:t> </a:t>
            </a:r>
            <a:r>
              <a:rPr lang="en-GB" dirty="0" err="1"/>
              <a:t>nesaf</a:t>
            </a:r>
            <a:r>
              <a:rPr lang="en-GB" dirty="0"/>
              <a:t>.</a:t>
            </a:r>
          </a:p>
          <a:p>
            <a:pPr marL="0" lvl="0" indent="0" algn="l" rtl="0">
              <a:lnSpc>
                <a:spcPct val="100000"/>
              </a:lnSpc>
              <a:spcBef>
                <a:spcPts val="0"/>
              </a:spcBef>
              <a:spcAft>
                <a:spcPts val="0"/>
              </a:spcAft>
              <a:buClr>
                <a:schemeClr val="dk1"/>
              </a:buClr>
              <a:buSzPts val="1400"/>
              <a:buFont typeface="Calibri"/>
              <a:buNone/>
            </a:pPr>
            <a:endParaRPr lang="en-GB" dirty="0"/>
          </a:p>
          <a:p>
            <a:pPr marL="0" lvl="0" indent="0" algn="l" rtl="0">
              <a:lnSpc>
                <a:spcPct val="100000"/>
              </a:lnSpc>
              <a:spcBef>
                <a:spcPts val="0"/>
              </a:spcBef>
              <a:spcAft>
                <a:spcPts val="0"/>
              </a:spcAft>
              <a:buClr>
                <a:schemeClr val="dk1"/>
              </a:buClr>
              <a:buSzPts val="1400"/>
              <a:buFont typeface="Calibri"/>
              <a:buNone/>
            </a:pPr>
            <a:r>
              <a:rPr lang="en-GB" dirty="0" err="1"/>
              <a:t>Cofiwch</a:t>
            </a:r>
            <a:r>
              <a:rPr lang="en-GB" dirty="0"/>
              <a:t> y </a:t>
            </a:r>
            <a:r>
              <a:rPr lang="en-GB" dirty="0" err="1"/>
              <a:t>bydd</a:t>
            </a:r>
            <a:r>
              <a:rPr lang="en-GB" dirty="0"/>
              <a:t> y </a:t>
            </a:r>
            <a:r>
              <a:rPr lang="en-GB" dirty="0" err="1"/>
              <a:t>myfyrwyr</a:t>
            </a:r>
            <a:r>
              <a:rPr lang="en-GB" dirty="0"/>
              <a:t> </a:t>
            </a:r>
            <a:r>
              <a:rPr lang="en-GB" dirty="0" err="1"/>
              <a:t>wedi</a:t>
            </a:r>
            <a:r>
              <a:rPr lang="en-GB" dirty="0"/>
              <a:t> </a:t>
            </a:r>
            <a:r>
              <a:rPr lang="en-GB" dirty="0" err="1"/>
              <a:t>cael</a:t>
            </a:r>
            <a:r>
              <a:rPr lang="en-GB" dirty="0"/>
              <a:t> </a:t>
            </a:r>
            <a:r>
              <a:rPr lang="en-GB" dirty="0" err="1"/>
              <a:t>gwahanol</a:t>
            </a:r>
            <a:r>
              <a:rPr lang="en-GB" dirty="0"/>
              <a:t> </a:t>
            </a:r>
            <a:r>
              <a:rPr lang="en-GB" dirty="0" err="1"/>
              <a:t>lefelau</a:t>
            </a:r>
            <a:r>
              <a:rPr lang="en-GB" dirty="0"/>
              <a:t> o </a:t>
            </a:r>
            <a:r>
              <a:rPr lang="en-GB" err="1"/>
              <a:t>amlygiad</a:t>
            </a:r>
            <a:r>
              <a:rPr lang="en-GB"/>
              <a:t> i'r </a:t>
            </a:r>
            <a:r>
              <a:rPr lang="en-GB" dirty="0" err="1"/>
              <a:t>rhyngrwyd</a:t>
            </a:r>
            <a:r>
              <a:rPr lang="en-GB" dirty="0"/>
              <a:t>; </a:t>
            </a:r>
            <a:r>
              <a:rPr lang="en-GB" dirty="0" err="1"/>
              <a:t>efallai</a:t>
            </a:r>
            <a:r>
              <a:rPr lang="en-GB" dirty="0"/>
              <a:t> </a:t>
            </a:r>
            <a:r>
              <a:rPr lang="en-GB" dirty="0" err="1"/>
              <a:t>nad</a:t>
            </a:r>
            <a:r>
              <a:rPr lang="en-GB" dirty="0"/>
              <a:t> </a:t>
            </a:r>
            <a:r>
              <a:rPr lang="en-GB" dirty="0" err="1"/>
              <a:t>oes</a:t>
            </a:r>
            <a:r>
              <a:rPr lang="en-GB" dirty="0"/>
              <a:t> </a:t>
            </a:r>
            <a:r>
              <a:rPr lang="en-GB" dirty="0" err="1"/>
              <a:t>gan</a:t>
            </a:r>
            <a:r>
              <a:rPr lang="en-GB" dirty="0"/>
              <a:t> rai </a:t>
            </a:r>
            <a:r>
              <a:rPr lang="en-GB" dirty="0" err="1"/>
              <a:t>gyfrifon</a:t>
            </a:r>
            <a:r>
              <a:rPr lang="en-GB" dirty="0"/>
              <a:t> </a:t>
            </a:r>
            <a:r>
              <a:rPr lang="en-GB" dirty="0" err="1"/>
              <a:t>cyfryngau</a:t>
            </a:r>
            <a:r>
              <a:rPr lang="en-GB" dirty="0"/>
              <a:t> </a:t>
            </a:r>
            <a:r>
              <a:rPr lang="en-GB" dirty="0" err="1"/>
              <a:t>cymdeithasol</a:t>
            </a:r>
            <a:r>
              <a:rPr lang="en-GB" dirty="0"/>
              <a:t> neu </a:t>
            </a:r>
            <a:r>
              <a:rPr lang="en-GB" dirty="0" err="1"/>
              <a:t>gyfrifon</a:t>
            </a:r>
            <a:r>
              <a:rPr lang="en-GB" dirty="0"/>
              <a:t> </a:t>
            </a:r>
            <a:r>
              <a:rPr lang="en-GB" dirty="0" err="1"/>
              <a:t>chwarae</a:t>
            </a:r>
            <a:r>
              <a:rPr lang="en-GB" dirty="0"/>
              <a:t> </a:t>
            </a:r>
            <a:r>
              <a:rPr lang="en-GB" dirty="0" err="1"/>
              <a:t>gemau</a:t>
            </a:r>
            <a:r>
              <a:rPr lang="en-GB"/>
              <a:t>, a’u </a:t>
            </a:r>
            <a:r>
              <a:rPr lang="en-GB" dirty="0"/>
              <a:t>bod felly </a:t>
            </a:r>
            <a:r>
              <a:rPr lang="en-GB" dirty="0" err="1"/>
              <a:t>yn</a:t>
            </a:r>
            <a:r>
              <a:rPr lang="en-GB" dirty="0"/>
              <a:t> </a:t>
            </a:r>
            <a:r>
              <a:rPr lang="en-GB" dirty="0" err="1"/>
              <a:t>llai</a:t>
            </a:r>
            <a:r>
              <a:rPr lang="en-GB" dirty="0"/>
              <a:t> </a:t>
            </a:r>
            <a:r>
              <a:rPr lang="en-GB" err="1"/>
              <a:t>cyfarwydd</a:t>
            </a:r>
            <a:r>
              <a:rPr lang="en-GB"/>
              <a:t> â'r </a:t>
            </a:r>
            <a:r>
              <a:rPr lang="en-GB" dirty="0" err="1"/>
              <a:t>pwnc</a:t>
            </a:r>
            <a:r>
              <a:rPr lang="en-GB" dirty="0"/>
              <a:t> nag </a:t>
            </a:r>
            <a:r>
              <a:rPr lang="en-GB" dirty="0" err="1"/>
              <a:t>eraill</a:t>
            </a:r>
            <a:r>
              <a:rPr lang="en-GB" dirty="0"/>
              <a:t>. 
</a:t>
            </a:r>
          </a:p>
          <a:p>
            <a:pPr marL="0" lvl="0" indent="0" algn="l" rtl="0">
              <a:lnSpc>
                <a:spcPct val="100000"/>
              </a:lnSpc>
              <a:spcBef>
                <a:spcPts val="0"/>
              </a:spcBef>
              <a:spcAft>
                <a:spcPts val="0"/>
              </a:spcAft>
              <a:buClr>
                <a:schemeClr val="dk1"/>
              </a:buClr>
              <a:buSzPts val="1400"/>
              <a:buFont typeface="Arial"/>
              <a:buNone/>
            </a:pPr>
            <a:r>
              <a:rPr lang="en-GB" dirty="0"/>
              <a:t>Y </a:t>
            </a:r>
            <a:r>
              <a:rPr lang="en-GB"/>
              <a:t>data wedi’i </a:t>
            </a:r>
            <a:r>
              <a:rPr lang="en-GB" dirty="0" err="1"/>
              <a:t>godi</a:t>
            </a:r>
            <a:r>
              <a:rPr lang="en-GB" dirty="0"/>
              <a:t> o https://www.ofcom.org.uk/__data/assets/pdf_file/0025/217825/children-and-parents-media-use-and-attitudes-report-2020-21.pdf. </a:t>
            </a:r>
          </a:p>
          <a:p>
            <a:pPr marL="0" lvl="0" indent="0" algn="l" rtl="0">
              <a:lnSpc>
                <a:spcPct val="100000"/>
              </a:lnSpc>
              <a:spcBef>
                <a:spcPts val="0"/>
              </a:spcBef>
              <a:spcAft>
                <a:spcPts val="0"/>
              </a:spcAft>
              <a:buClr>
                <a:schemeClr val="dk1"/>
              </a:buClr>
              <a:buSzPts val="1400"/>
              <a:buFont typeface="Calibri"/>
              <a:buNone/>
            </a:pPr>
            <a:endParaRPr dirty="0"/>
          </a:p>
          <a:p>
            <a:pPr marL="0" lvl="0" indent="0" algn="l" rtl="0">
              <a:lnSpc>
                <a:spcPct val="100000"/>
              </a:lnSpc>
              <a:spcBef>
                <a:spcPts val="0"/>
              </a:spcBef>
              <a:spcAft>
                <a:spcPts val="0"/>
              </a:spcAft>
              <a:buClr>
                <a:schemeClr val="dk1"/>
              </a:buClr>
              <a:buSzPts val="1400"/>
              <a:buFont typeface="Calibri"/>
              <a:buNone/>
            </a:pPr>
            <a:endParaRPr dirty="0"/>
          </a:p>
        </p:txBody>
      </p:sp>
      <p:sp>
        <p:nvSpPr>
          <p:cNvPr id="252" name="Google Shape;252;p9:notes"/>
          <p:cNvSpPr txBox="1">
            <a:spLocks noGrp="1"/>
          </p:cNvSpPr>
          <p:nvPr>
            <p:ph type="sldNum" idx="12"/>
          </p:nvPr>
        </p:nvSpPr>
        <p:spPr>
          <a:xfrm>
            <a:off x="3884613" y="9448185"/>
            <a:ext cx="2971800" cy="499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21" Type="http://schemas.openxmlformats.org/officeDocument/2006/relationships/image" Target="../media/image24.png"/><Relationship Id="rId34" Type="http://schemas.openxmlformats.org/officeDocument/2006/relationships/image" Target="../media/image37.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pn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png"/><Relationship Id="rId32" Type="http://schemas.openxmlformats.org/officeDocument/2006/relationships/image" Target="../media/image35.png"/><Relationship Id="rId37" Type="http://schemas.openxmlformats.org/officeDocument/2006/relationships/image" Target="../media/image40.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39.png"/><Relationship Id="rId10" Type="http://schemas.openxmlformats.org/officeDocument/2006/relationships/image" Target="../media/image13.png"/><Relationship Id="rId19" Type="http://schemas.openxmlformats.org/officeDocument/2006/relationships/image" Target="../media/image22.png"/><Relationship Id="rId31" Type="http://schemas.openxmlformats.org/officeDocument/2006/relationships/image" Target="../media/image34.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35" Type="http://schemas.openxmlformats.org/officeDocument/2006/relationships/image" Target="../media/image38.png"/><Relationship Id="rId8" Type="http://schemas.openxmlformats.org/officeDocument/2006/relationships/image" Target="../media/image11.pn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F6E249"/>
        </a:solidFill>
        <a:effectLst/>
      </p:bgPr>
    </p:bg>
    <p:spTree>
      <p:nvGrpSpPr>
        <p:cNvPr id="1" name="Shape 14"/>
        <p:cNvGrpSpPr/>
        <p:nvPr/>
      </p:nvGrpSpPr>
      <p:grpSpPr>
        <a:xfrm>
          <a:off x="0" y="0"/>
          <a:ext cx="0" cy="0"/>
          <a:chOff x="0" y="0"/>
          <a:chExt cx="0" cy="0"/>
        </a:xfrm>
      </p:grpSpPr>
      <p:pic>
        <p:nvPicPr>
          <p:cNvPr id="15" name="Google Shape;15;p33"/>
          <p:cNvPicPr preferRelativeResize="0"/>
          <p:nvPr/>
        </p:nvPicPr>
        <p:blipFill rotWithShape="1">
          <a:blip r:embed="rId2">
            <a:alphaModFix/>
          </a:blip>
          <a:srcRect/>
          <a:stretch/>
        </p:blipFill>
        <p:spPr>
          <a:xfrm>
            <a:off x="992887" y="6096001"/>
            <a:ext cx="625073" cy="625073"/>
          </a:xfrm>
          <a:prstGeom prst="rect">
            <a:avLst/>
          </a:prstGeom>
          <a:noFill/>
          <a:ln>
            <a:noFill/>
          </a:ln>
        </p:spPr>
      </p:pic>
      <p:pic>
        <p:nvPicPr>
          <p:cNvPr id="16" name="Google Shape;16;p33"/>
          <p:cNvPicPr preferRelativeResize="0"/>
          <p:nvPr/>
        </p:nvPicPr>
        <p:blipFill rotWithShape="1">
          <a:blip r:embed="rId3">
            <a:alphaModFix/>
          </a:blip>
          <a:srcRect/>
          <a:stretch/>
        </p:blipFill>
        <p:spPr>
          <a:xfrm>
            <a:off x="935089" y="7725158"/>
            <a:ext cx="1671540" cy="747329"/>
          </a:xfrm>
          <a:prstGeom prst="rect">
            <a:avLst/>
          </a:prstGeom>
          <a:noFill/>
          <a:ln>
            <a:noFill/>
          </a:ln>
        </p:spPr>
      </p:pic>
      <p:pic>
        <p:nvPicPr>
          <p:cNvPr id="17" name="Google Shape;17;p33"/>
          <p:cNvPicPr preferRelativeResize="0"/>
          <p:nvPr/>
        </p:nvPicPr>
        <p:blipFill rotWithShape="1">
          <a:blip r:embed="rId4">
            <a:alphaModFix/>
          </a:blip>
          <a:srcRect/>
          <a:stretch/>
        </p:blipFill>
        <p:spPr>
          <a:xfrm>
            <a:off x="13906519" y="7529513"/>
            <a:ext cx="1556472" cy="1100137"/>
          </a:xfrm>
          <a:prstGeom prst="rect">
            <a:avLst/>
          </a:prstGeom>
          <a:noFill/>
          <a:ln>
            <a:noFill/>
          </a:ln>
        </p:spPr>
      </p:pic>
      <p:pic>
        <p:nvPicPr>
          <p:cNvPr id="18" name="Google Shape;18;p33"/>
          <p:cNvPicPr preferRelativeResize="0"/>
          <p:nvPr/>
        </p:nvPicPr>
        <p:blipFill rotWithShape="1">
          <a:blip r:embed="rId5">
            <a:alphaModFix/>
          </a:blip>
          <a:srcRect l="18306" t="759" r="18305" b="759"/>
          <a:stretch/>
        </p:blipFill>
        <p:spPr>
          <a:xfrm flipH="1">
            <a:off x="9055367" y="797149"/>
            <a:ext cx="4940180" cy="767533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9"/>
        <p:cNvGrpSpPr/>
        <p:nvPr/>
      </p:nvGrpSpPr>
      <p:grpSpPr>
        <a:xfrm>
          <a:off x="0" y="0"/>
          <a:ext cx="0" cy="0"/>
          <a:chOff x="0" y="0"/>
          <a:chExt cx="0" cy="0"/>
        </a:xfrm>
      </p:grpSpPr>
      <p:sp>
        <p:nvSpPr>
          <p:cNvPr id="20" name="Google Shape;20;p34"/>
          <p:cNvSpPr/>
          <p:nvPr/>
        </p:nvSpPr>
        <p:spPr>
          <a:xfrm>
            <a:off x="0" y="2405743"/>
            <a:ext cx="16257588" cy="673825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21" name="Google Shape;21;p34"/>
          <p:cNvPicPr preferRelativeResize="0"/>
          <p:nvPr/>
        </p:nvPicPr>
        <p:blipFill rotWithShape="1">
          <a:blip r:embed="rId2">
            <a:alphaModFix/>
          </a:blip>
          <a:srcRect/>
          <a:stretch/>
        </p:blipFill>
        <p:spPr>
          <a:xfrm>
            <a:off x="13655682" y="531010"/>
            <a:ext cx="1671540" cy="747329"/>
          </a:xfrm>
          <a:prstGeom prst="rect">
            <a:avLst/>
          </a:prstGeom>
          <a:noFill/>
          <a:ln>
            <a:noFill/>
          </a:ln>
        </p:spPr>
      </p:pic>
      <p:cxnSp>
        <p:nvCxnSpPr>
          <p:cNvPr id="22" name="Google Shape;22;p34"/>
          <p:cNvCxnSpPr/>
          <p:nvPr/>
        </p:nvCxnSpPr>
        <p:spPr>
          <a:xfrm>
            <a:off x="949352" y="8587318"/>
            <a:ext cx="14358885" cy="0"/>
          </a:xfrm>
          <a:prstGeom prst="straightConnector1">
            <a:avLst/>
          </a:prstGeom>
          <a:noFill/>
          <a:ln w="57150" cap="flat" cmpd="sng">
            <a:solidFill>
              <a:srgbClr val="019967"/>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F6E249"/>
        </a:solidFill>
        <a:effectLst/>
      </p:bgPr>
    </p:bg>
    <p:spTree>
      <p:nvGrpSpPr>
        <p:cNvPr id="1" name="Shape 2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6E249"/>
        </a:solidFill>
        <a:effectLst/>
      </p:bgPr>
    </p:bg>
    <p:spTree>
      <p:nvGrpSpPr>
        <p:cNvPr id="1" name="Shape 24"/>
        <p:cNvGrpSpPr/>
        <p:nvPr/>
      </p:nvGrpSpPr>
      <p:grpSpPr>
        <a:xfrm>
          <a:off x="0" y="0"/>
          <a:ext cx="0" cy="0"/>
          <a:chOff x="0" y="0"/>
          <a:chExt cx="0" cy="0"/>
        </a:xfrm>
      </p:grpSpPr>
      <p:pic>
        <p:nvPicPr>
          <p:cNvPr id="25" name="Google Shape;25;p36"/>
          <p:cNvPicPr preferRelativeResize="0"/>
          <p:nvPr/>
        </p:nvPicPr>
        <p:blipFill rotWithShape="1">
          <a:blip r:embed="rId2">
            <a:alphaModFix/>
          </a:blip>
          <a:srcRect/>
          <a:stretch/>
        </p:blipFill>
        <p:spPr>
          <a:xfrm>
            <a:off x="183658" y="7025331"/>
            <a:ext cx="1237392" cy="1381554"/>
          </a:xfrm>
          <a:prstGeom prst="rect">
            <a:avLst/>
          </a:prstGeom>
          <a:noFill/>
          <a:ln>
            <a:noFill/>
          </a:ln>
        </p:spPr>
      </p:pic>
      <p:pic>
        <p:nvPicPr>
          <p:cNvPr id="26" name="Google Shape;26;p36"/>
          <p:cNvPicPr preferRelativeResize="0"/>
          <p:nvPr/>
        </p:nvPicPr>
        <p:blipFill rotWithShape="1">
          <a:blip r:embed="rId3">
            <a:alphaModFix/>
          </a:blip>
          <a:srcRect/>
          <a:stretch/>
        </p:blipFill>
        <p:spPr>
          <a:xfrm>
            <a:off x="12669796" y="3019551"/>
            <a:ext cx="876987" cy="1237392"/>
          </a:xfrm>
          <a:prstGeom prst="rect">
            <a:avLst/>
          </a:prstGeom>
          <a:noFill/>
          <a:ln>
            <a:noFill/>
          </a:ln>
        </p:spPr>
      </p:pic>
      <p:pic>
        <p:nvPicPr>
          <p:cNvPr id="27" name="Google Shape;27;p36"/>
          <p:cNvPicPr preferRelativeResize="0"/>
          <p:nvPr/>
        </p:nvPicPr>
        <p:blipFill rotWithShape="1">
          <a:blip r:embed="rId4">
            <a:alphaModFix/>
          </a:blip>
          <a:srcRect/>
          <a:stretch/>
        </p:blipFill>
        <p:spPr>
          <a:xfrm>
            <a:off x="13259701" y="777703"/>
            <a:ext cx="366412" cy="366412"/>
          </a:xfrm>
          <a:prstGeom prst="rect">
            <a:avLst/>
          </a:prstGeom>
          <a:noFill/>
          <a:ln>
            <a:noFill/>
          </a:ln>
        </p:spPr>
      </p:pic>
      <p:pic>
        <p:nvPicPr>
          <p:cNvPr id="28" name="Google Shape;28;p36"/>
          <p:cNvPicPr preferRelativeResize="0"/>
          <p:nvPr/>
        </p:nvPicPr>
        <p:blipFill rotWithShape="1">
          <a:blip r:embed="rId5">
            <a:alphaModFix/>
          </a:blip>
          <a:srcRect/>
          <a:stretch/>
        </p:blipFill>
        <p:spPr>
          <a:xfrm>
            <a:off x="13259701" y="1272348"/>
            <a:ext cx="366412" cy="366412"/>
          </a:xfrm>
          <a:prstGeom prst="rect">
            <a:avLst/>
          </a:prstGeom>
          <a:noFill/>
          <a:ln>
            <a:noFill/>
          </a:ln>
        </p:spPr>
      </p:pic>
      <p:pic>
        <p:nvPicPr>
          <p:cNvPr id="29" name="Google Shape;29;p36"/>
          <p:cNvPicPr preferRelativeResize="0"/>
          <p:nvPr/>
        </p:nvPicPr>
        <p:blipFill rotWithShape="1">
          <a:blip r:embed="rId6">
            <a:alphaModFix/>
          </a:blip>
          <a:srcRect/>
          <a:stretch/>
        </p:blipFill>
        <p:spPr>
          <a:xfrm>
            <a:off x="13282575" y="276482"/>
            <a:ext cx="366412" cy="366412"/>
          </a:xfrm>
          <a:prstGeom prst="rect">
            <a:avLst/>
          </a:prstGeom>
          <a:noFill/>
          <a:ln>
            <a:noFill/>
          </a:ln>
        </p:spPr>
      </p:pic>
      <p:pic>
        <p:nvPicPr>
          <p:cNvPr id="30" name="Google Shape;30;p36"/>
          <p:cNvPicPr preferRelativeResize="0"/>
          <p:nvPr/>
        </p:nvPicPr>
        <p:blipFill rotWithShape="1">
          <a:blip r:embed="rId7">
            <a:alphaModFix/>
          </a:blip>
          <a:srcRect/>
          <a:stretch/>
        </p:blipFill>
        <p:spPr>
          <a:xfrm>
            <a:off x="11997617" y="787551"/>
            <a:ext cx="366412" cy="366412"/>
          </a:xfrm>
          <a:prstGeom prst="rect">
            <a:avLst/>
          </a:prstGeom>
          <a:noFill/>
          <a:ln>
            <a:noFill/>
          </a:ln>
        </p:spPr>
      </p:pic>
      <p:pic>
        <p:nvPicPr>
          <p:cNvPr id="31" name="Google Shape;31;p36"/>
          <p:cNvPicPr preferRelativeResize="0"/>
          <p:nvPr/>
        </p:nvPicPr>
        <p:blipFill rotWithShape="1">
          <a:blip r:embed="rId8">
            <a:alphaModFix/>
          </a:blip>
          <a:srcRect/>
          <a:stretch/>
        </p:blipFill>
        <p:spPr>
          <a:xfrm>
            <a:off x="11988684" y="1276264"/>
            <a:ext cx="366412" cy="366412"/>
          </a:xfrm>
          <a:prstGeom prst="rect">
            <a:avLst/>
          </a:prstGeom>
          <a:noFill/>
          <a:ln>
            <a:noFill/>
          </a:ln>
        </p:spPr>
      </p:pic>
      <p:pic>
        <p:nvPicPr>
          <p:cNvPr id="32" name="Google Shape;32;p36"/>
          <p:cNvPicPr preferRelativeResize="0"/>
          <p:nvPr/>
        </p:nvPicPr>
        <p:blipFill rotWithShape="1">
          <a:blip r:embed="rId9">
            <a:alphaModFix/>
          </a:blip>
          <a:srcRect/>
          <a:stretch/>
        </p:blipFill>
        <p:spPr>
          <a:xfrm>
            <a:off x="11988684" y="271162"/>
            <a:ext cx="366412" cy="366412"/>
          </a:xfrm>
          <a:prstGeom prst="rect">
            <a:avLst/>
          </a:prstGeom>
          <a:noFill/>
          <a:ln>
            <a:noFill/>
          </a:ln>
        </p:spPr>
      </p:pic>
      <p:pic>
        <p:nvPicPr>
          <p:cNvPr id="33" name="Google Shape;33;p36"/>
          <p:cNvPicPr preferRelativeResize="0"/>
          <p:nvPr/>
        </p:nvPicPr>
        <p:blipFill rotWithShape="1">
          <a:blip r:embed="rId10">
            <a:alphaModFix/>
          </a:blip>
          <a:srcRect/>
          <a:stretch/>
        </p:blipFill>
        <p:spPr>
          <a:xfrm>
            <a:off x="14802128" y="2277933"/>
            <a:ext cx="876987" cy="1411588"/>
          </a:xfrm>
          <a:prstGeom prst="rect">
            <a:avLst/>
          </a:prstGeom>
          <a:noFill/>
          <a:ln>
            <a:noFill/>
          </a:ln>
        </p:spPr>
      </p:pic>
      <p:pic>
        <p:nvPicPr>
          <p:cNvPr id="34" name="Google Shape;34;p36"/>
          <p:cNvPicPr preferRelativeResize="0"/>
          <p:nvPr/>
        </p:nvPicPr>
        <p:blipFill rotWithShape="1">
          <a:blip r:embed="rId11">
            <a:alphaModFix/>
          </a:blip>
          <a:srcRect/>
          <a:stretch/>
        </p:blipFill>
        <p:spPr>
          <a:xfrm>
            <a:off x="14429710" y="271162"/>
            <a:ext cx="1621824" cy="1753973"/>
          </a:xfrm>
          <a:prstGeom prst="rect">
            <a:avLst/>
          </a:prstGeom>
          <a:noFill/>
          <a:ln>
            <a:noFill/>
          </a:ln>
        </p:spPr>
      </p:pic>
      <p:pic>
        <p:nvPicPr>
          <p:cNvPr id="35" name="Google Shape;35;p36"/>
          <p:cNvPicPr preferRelativeResize="0"/>
          <p:nvPr/>
        </p:nvPicPr>
        <p:blipFill rotWithShape="1">
          <a:blip r:embed="rId12">
            <a:alphaModFix/>
          </a:blip>
          <a:srcRect/>
          <a:stretch/>
        </p:blipFill>
        <p:spPr>
          <a:xfrm>
            <a:off x="14323" y="0"/>
            <a:ext cx="2259650" cy="4324864"/>
          </a:xfrm>
          <a:prstGeom prst="rect">
            <a:avLst/>
          </a:prstGeom>
          <a:noFill/>
          <a:ln>
            <a:noFill/>
          </a:ln>
        </p:spPr>
      </p:pic>
      <p:pic>
        <p:nvPicPr>
          <p:cNvPr id="36" name="Google Shape;36;p36"/>
          <p:cNvPicPr preferRelativeResize="0"/>
          <p:nvPr/>
        </p:nvPicPr>
        <p:blipFill rotWithShape="1">
          <a:blip r:embed="rId13">
            <a:alphaModFix/>
          </a:blip>
          <a:srcRect/>
          <a:stretch/>
        </p:blipFill>
        <p:spPr>
          <a:xfrm>
            <a:off x="11997617" y="2098160"/>
            <a:ext cx="366412" cy="366412"/>
          </a:xfrm>
          <a:prstGeom prst="rect">
            <a:avLst/>
          </a:prstGeom>
          <a:noFill/>
          <a:ln>
            <a:noFill/>
          </a:ln>
        </p:spPr>
      </p:pic>
      <p:pic>
        <p:nvPicPr>
          <p:cNvPr id="37" name="Google Shape;37;p36"/>
          <p:cNvPicPr preferRelativeResize="0"/>
          <p:nvPr/>
        </p:nvPicPr>
        <p:blipFill rotWithShape="1">
          <a:blip r:embed="rId14">
            <a:alphaModFix/>
          </a:blip>
          <a:srcRect/>
          <a:stretch/>
        </p:blipFill>
        <p:spPr>
          <a:xfrm>
            <a:off x="12590999" y="2098160"/>
            <a:ext cx="366412" cy="366412"/>
          </a:xfrm>
          <a:prstGeom prst="rect">
            <a:avLst/>
          </a:prstGeom>
          <a:noFill/>
          <a:ln>
            <a:noFill/>
          </a:ln>
        </p:spPr>
      </p:pic>
      <p:pic>
        <p:nvPicPr>
          <p:cNvPr id="38" name="Google Shape;38;p36"/>
          <p:cNvPicPr preferRelativeResize="0"/>
          <p:nvPr/>
        </p:nvPicPr>
        <p:blipFill rotWithShape="1">
          <a:blip r:embed="rId15">
            <a:alphaModFix/>
          </a:blip>
          <a:srcRect/>
          <a:stretch/>
        </p:blipFill>
        <p:spPr>
          <a:xfrm>
            <a:off x="13398906" y="2120171"/>
            <a:ext cx="594669" cy="594669"/>
          </a:xfrm>
          <a:prstGeom prst="rect">
            <a:avLst/>
          </a:prstGeom>
          <a:noFill/>
          <a:ln>
            <a:noFill/>
          </a:ln>
        </p:spPr>
      </p:pic>
      <p:pic>
        <p:nvPicPr>
          <p:cNvPr id="39" name="Google Shape;39;p36"/>
          <p:cNvPicPr preferRelativeResize="0"/>
          <p:nvPr/>
        </p:nvPicPr>
        <p:blipFill rotWithShape="1">
          <a:blip r:embed="rId16">
            <a:alphaModFix/>
          </a:blip>
          <a:srcRect/>
          <a:stretch/>
        </p:blipFill>
        <p:spPr>
          <a:xfrm>
            <a:off x="12679851" y="810998"/>
            <a:ext cx="366412" cy="366412"/>
          </a:xfrm>
          <a:prstGeom prst="rect">
            <a:avLst/>
          </a:prstGeom>
          <a:noFill/>
          <a:ln>
            <a:noFill/>
          </a:ln>
        </p:spPr>
      </p:pic>
      <p:pic>
        <p:nvPicPr>
          <p:cNvPr id="40" name="Google Shape;40;p36"/>
          <p:cNvPicPr preferRelativeResize="0"/>
          <p:nvPr/>
        </p:nvPicPr>
        <p:blipFill rotWithShape="1">
          <a:blip r:embed="rId17">
            <a:alphaModFix/>
          </a:blip>
          <a:srcRect/>
          <a:stretch/>
        </p:blipFill>
        <p:spPr>
          <a:xfrm>
            <a:off x="12692299" y="1273347"/>
            <a:ext cx="366412" cy="366412"/>
          </a:xfrm>
          <a:prstGeom prst="rect">
            <a:avLst/>
          </a:prstGeom>
          <a:noFill/>
          <a:ln>
            <a:noFill/>
          </a:ln>
        </p:spPr>
      </p:pic>
      <p:pic>
        <p:nvPicPr>
          <p:cNvPr id="41" name="Google Shape;41;p36"/>
          <p:cNvPicPr preferRelativeResize="0"/>
          <p:nvPr/>
        </p:nvPicPr>
        <p:blipFill rotWithShape="1">
          <a:blip r:embed="rId18">
            <a:alphaModFix/>
          </a:blip>
          <a:srcRect/>
          <a:stretch/>
        </p:blipFill>
        <p:spPr>
          <a:xfrm>
            <a:off x="12684146" y="276482"/>
            <a:ext cx="366412" cy="366412"/>
          </a:xfrm>
          <a:prstGeom prst="rect">
            <a:avLst/>
          </a:prstGeom>
          <a:noFill/>
          <a:ln>
            <a:noFill/>
          </a:ln>
        </p:spPr>
      </p:pic>
      <p:pic>
        <p:nvPicPr>
          <p:cNvPr id="42" name="Google Shape;42;p36"/>
          <p:cNvPicPr preferRelativeResize="0"/>
          <p:nvPr/>
        </p:nvPicPr>
        <p:blipFill rotWithShape="1">
          <a:blip r:embed="rId19">
            <a:alphaModFix/>
          </a:blip>
          <a:srcRect/>
          <a:stretch/>
        </p:blipFill>
        <p:spPr>
          <a:xfrm>
            <a:off x="5081141" y="4685227"/>
            <a:ext cx="1615818" cy="1465649"/>
          </a:xfrm>
          <a:prstGeom prst="rect">
            <a:avLst/>
          </a:prstGeom>
          <a:noFill/>
          <a:ln>
            <a:noFill/>
          </a:ln>
        </p:spPr>
      </p:pic>
      <p:pic>
        <p:nvPicPr>
          <p:cNvPr id="43" name="Google Shape;43;p36"/>
          <p:cNvPicPr preferRelativeResize="0"/>
          <p:nvPr/>
        </p:nvPicPr>
        <p:blipFill rotWithShape="1">
          <a:blip r:embed="rId20">
            <a:alphaModFix/>
          </a:blip>
          <a:srcRect/>
          <a:stretch/>
        </p:blipFill>
        <p:spPr>
          <a:xfrm>
            <a:off x="1919127" y="6959257"/>
            <a:ext cx="1207358" cy="1513703"/>
          </a:xfrm>
          <a:prstGeom prst="rect">
            <a:avLst/>
          </a:prstGeom>
          <a:noFill/>
          <a:ln>
            <a:noFill/>
          </a:ln>
        </p:spPr>
      </p:pic>
      <p:pic>
        <p:nvPicPr>
          <p:cNvPr id="44" name="Google Shape;44;p36"/>
          <p:cNvPicPr preferRelativeResize="0"/>
          <p:nvPr/>
        </p:nvPicPr>
        <p:blipFill rotWithShape="1">
          <a:blip r:embed="rId21">
            <a:alphaModFix/>
          </a:blip>
          <a:srcRect/>
          <a:stretch/>
        </p:blipFill>
        <p:spPr>
          <a:xfrm>
            <a:off x="6829711" y="2919153"/>
            <a:ext cx="1093229" cy="1447628"/>
          </a:xfrm>
          <a:prstGeom prst="rect">
            <a:avLst/>
          </a:prstGeom>
          <a:noFill/>
          <a:ln>
            <a:noFill/>
          </a:ln>
        </p:spPr>
      </p:pic>
      <p:pic>
        <p:nvPicPr>
          <p:cNvPr id="45" name="Google Shape;45;p36"/>
          <p:cNvPicPr preferRelativeResize="0"/>
          <p:nvPr/>
        </p:nvPicPr>
        <p:blipFill rotWithShape="1">
          <a:blip r:embed="rId22">
            <a:alphaModFix/>
          </a:blip>
          <a:srcRect/>
          <a:stretch/>
        </p:blipFill>
        <p:spPr>
          <a:xfrm>
            <a:off x="2739583" y="4649186"/>
            <a:ext cx="1435615" cy="1537730"/>
          </a:xfrm>
          <a:prstGeom prst="rect">
            <a:avLst/>
          </a:prstGeom>
          <a:noFill/>
          <a:ln>
            <a:noFill/>
          </a:ln>
        </p:spPr>
      </p:pic>
      <p:pic>
        <p:nvPicPr>
          <p:cNvPr id="46" name="Google Shape;46;p36"/>
          <p:cNvPicPr preferRelativeResize="0"/>
          <p:nvPr/>
        </p:nvPicPr>
        <p:blipFill rotWithShape="1">
          <a:blip r:embed="rId23">
            <a:alphaModFix/>
          </a:blip>
          <a:srcRect/>
          <a:stretch/>
        </p:blipFill>
        <p:spPr>
          <a:xfrm>
            <a:off x="2862237" y="2794082"/>
            <a:ext cx="1279439" cy="1537730"/>
          </a:xfrm>
          <a:prstGeom prst="rect">
            <a:avLst/>
          </a:prstGeom>
          <a:noFill/>
          <a:ln>
            <a:noFill/>
          </a:ln>
        </p:spPr>
      </p:pic>
      <p:pic>
        <p:nvPicPr>
          <p:cNvPr id="47" name="Google Shape;47;p36"/>
          <p:cNvPicPr preferRelativeResize="0"/>
          <p:nvPr/>
        </p:nvPicPr>
        <p:blipFill rotWithShape="1">
          <a:blip r:embed="rId24">
            <a:alphaModFix/>
          </a:blip>
          <a:srcRect/>
          <a:stretch/>
        </p:blipFill>
        <p:spPr>
          <a:xfrm>
            <a:off x="4758876" y="2942494"/>
            <a:ext cx="1453635" cy="1393567"/>
          </a:xfrm>
          <a:prstGeom prst="rect">
            <a:avLst/>
          </a:prstGeom>
          <a:noFill/>
          <a:ln>
            <a:noFill/>
          </a:ln>
        </p:spPr>
      </p:pic>
      <p:pic>
        <p:nvPicPr>
          <p:cNvPr id="48" name="Google Shape;48;p36"/>
          <p:cNvPicPr preferRelativeResize="0"/>
          <p:nvPr/>
        </p:nvPicPr>
        <p:blipFill rotWithShape="1">
          <a:blip r:embed="rId25">
            <a:alphaModFix/>
          </a:blip>
          <a:srcRect/>
          <a:stretch/>
        </p:blipFill>
        <p:spPr>
          <a:xfrm>
            <a:off x="5360031" y="7226558"/>
            <a:ext cx="678763" cy="979101"/>
          </a:xfrm>
          <a:prstGeom prst="rect">
            <a:avLst/>
          </a:prstGeom>
          <a:noFill/>
          <a:ln>
            <a:noFill/>
          </a:ln>
        </p:spPr>
      </p:pic>
      <p:pic>
        <p:nvPicPr>
          <p:cNvPr id="49" name="Google Shape;49;p36"/>
          <p:cNvPicPr preferRelativeResize="0"/>
          <p:nvPr/>
        </p:nvPicPr>
        <p:blipFill rotWithShape="1">
          <a:blip r:embed="rId26">
            <a:alphaModFix/>
          </a:blip>
          <a:srcRect/>
          <a:stretch/>
        </p:blipFill>
        <p:spPr>
          <a:xfrm>
            <a:off x="6536871" y="7238571"/>
            <a:ext cx="852959" cy="955074"/>
          </a:xfrm>
          <a:prstGeom prst="rect">
            <a:avLst/>
          </a:prstGeom>
          <a:noFill/>
          <a:ln>
            <a:noFill/>
          </a:ln>
        </p:spPr>
      </p:pic>
      <p:pic>
        <p:nvPicPr>
          <p:cNvPr id="50" name="Google Shape;50;p36"/>
          <p:cNvPicPr preferRelativeResize="0"/>
          <p:nvPr/>
        </p:nvPicPr>
        <p:blipFill rotWithShape="1">
          <a:blip r:embed="rId27">
            <a:alphaModFix/>
          </a:blip>
          <a:srcRect/>
          <a:stretch/>
        </p:blipFill>
        <p:spPr>
          <a:xfrm>
            <a:off x="11268744" y="7187514"/>
            <a:ext cx="1279439" cy="1057189"/>
          </a:xfrm>
          <a:prstGeom prst="rect">
            <a:avLst/>
          </a:prstGeom>
          <a:noFill/>
          <a:ln>
            <a:noFill/>
          </a:ln>
        </p:spPr>
      </p:pic>
      <p:pic>
        <p:nvPicPr>
          <p:cNvPr id="51" name="Google Shape;51;p36"/>
          <p:cNvPicPr preferRelativeResize="0"/>
          <p:nvPr/>
        </p:nvPicPr>
        <p:blipFill rotWithShape="1">
          <a:blip r:embed="rId28">
            <a:alphaModFix/>
          </a:blip>
          <a:srcRect/>
          <a:stretch/>
        </p:blipFill>
        <p:spPr>
          <a:xfrm>
            <a:off x="7602902" y="4928501"/>
            <a:ext cx="822925" cy="979101"/>
          </a:xfrm>
          <a:prstGeom prst="rect">
            <a:avLst/>
          </a:prstGeom>
          <a:noFill/>
          <a:ln>
            <a:noFill/>
          </a:ln>
        </p:spPr>
      </p:pic>
      <p:pic>
        <p:nvPicPr>
          <p:cNvPr id="52" name="Google Shape;52;p36"/>
          <p:cNvPicPr preferRelativeResize="0"/>
          <p:nvPr/>
        </p:nvPicPr>
        <p:blipFill rotWithShape="1">
          <a:blip r:embed="rId29">
            <a:alphaModFix/>
          </a:blip>
          <a:srcRect/>
          <a:stretch/>
        </p:blipFill>
        <p:spPr>
          <a:xfrm>
            <a:off x="11493126" y="4610143"/>
            <a:ext cx="1723939" cy="1615817"/>
          </a:xfrm>
          <a:prstGeom prst="rect">
            <a:avLst/>
          </a:prstGeom>
          <a:noFill/>
          <a:ln>
            <a:noFill/>
          </a:ln>
        </p:spPr>
      </p:pic>
      <p:pic>
        <p:nvPicPr>
          <p:cNvPr id="53" name="Google Shape;53;p36"/>
          <p:cNvPicPr preferRelativeResize="0"/>
          <p:nvPr/>
        </p:nvPicPr>
        <p:blipFill rotWithShape="1">
          <a:blip r:embed="rId30">
            <a:alphaModFix/>
          </a:blip>
          <a:srcRect/>
          <a:stretch/>
        </p:blipFill>
        <p:spPr>
          <a:xfrm>
            <a:off x="7887907" y="6959257"/>
            <a:ext cx="1507696" cy="1513703"/>
          </a:xfrm>
          <a:prstGeom prst="rect">
            <a:avLst/>
          </a:prstGeom>
          <a:noFill/>
          <a:ln>
            <a:noFill/>
          </a:ln>
        </p:spPr>
      </p:pic>
      <p:pic>
        <p:nvPicPr>
          <p:cNvPr id="54" name="Google Shape;54;p36"/>
          <p:cNvPicPr preferRelativeResize="0"/>
          <p:nvPr/>
        </p:nvPicPr>
        <p:blipFill rotWithShape="1">
          <a:blip r:embed="rId31">
            <a:alphaModFix/>
          </a:blip>
          <a:srcRect/>
          <a:stretch/>
        </p:blipFill>
        <p:spPr>
          <a:xfrm>
            <a:off x="13046263" y="7007311"/>
            <a:ext cx="1489675" cy="1417594"/>
          </a:xfrm>
          <a:prstGeom prst="rect">
            <a:avLst/>
          </a:prstGeom>
          <a:noFill/>
          <a:ln>
            <a:noFill/>
          </a:ln>
        </p:spPr>
      </p:pic>
      <p:pic>
        <p:nvPicPr>
          <p:cNvPr id="55" name="Google Shape;55;p36"/>
          <p:cNvPicPr preferRelativeResize="0"/>
          <p:nvPr/>
        </p:nvPicPr>
        <p:blipFill rotWithShape="1">
          <a:blip r:embed="rId32">
            <a:alphaModFix/>
          </a:blip>
          <a:srcRect/>
          <a:stretch/>
        </p:blipFill>
        <p:spPr>
          <a:xfrm>
            <a:off x="8540140" y="3019551"/>
            <a:ext cx="1669879" cy="1339507"/>
          </a:xfrm>
          <a:prstGeom prst="rect">
            <a:avLst/>
          </a:prstGeom>
          <a:noFill/>
          <a:ln>
            <a:noFill/>
          </a:ln>
        </p:spPr>
      </p:pic>
      <p:pic>
        <p:nvPicPr>
          <p:cNvPr id="56" name="Google Shape;56;p36"/>
          <p:cNvPicPr preferRelativeResize="0"/>
          <p:nvPr/>
        </p:nvPicPr>
        <p:blipFill rotWithShape="1">
          <a:blip r:embed="rId33">
            <a:alphaModFix/>
          </a:blip>
          <a:srcRect/>
          <a:stretch/>
        </p:blipFill>
        <p:spPr>
          <a:xfrm>
            <a:off x="10827219" y="3259994"/>
            <a:ext cx="1225379" cy="1117257"/>
          </a:xfrm>
          <a:prstGeom prst="rect">
            <a:avLst/>
          </a:prstGeom>
          <a:noFill/>
          <a:ln>
            <a:noFill/>
          </a:ln>
        </p:spPr>
      </p:pic>
      <p:pic>
        <p:nvPicPr>
          <p:cNvPr id="57" name="Google Shape;57;p36"/>
          <p:cNvPicPr preferRelativeResize="0"/>
          <p:nvPr/>
        </p:nvPicPr>
        <p:blipFill rotWithShape="1">
          <a:blip r:embed="rId2">
            <a:alphaModFix/>
          </a:blip>
          <a:srcRect/>
          <a:stretch/>
        </p:blipFill>
        <p:spPr>
          <a:xfrm>
            <a:off x="3624562" y="7025331"/>
            <a:ext cx="1237392" cy="1381554"/>
          </a:xfrm>
          <a:prstGeom prst="rect">
            <a:avLst/>
          </a:prstGeom>
          <a:noFill/>
          <a:ln>
            <a:noFill/>
          </a:ln>
        </p:spPr>
      </p:pic>
      <p:pic>
        <p:nvPicPr>
          <p:cNvPr id="58" name="Google Shape;58;p36"/>
          <p:cNvPicPr preferRelativeResize="0"/>
          <p:nvPr/>
        </p:nvPicPr>
        <p:blipFill rotWithShape="1">
          <a:blip r:embed="rId3">
            <a:alphaModFix/>
          </a:blip>
          <a:srcRect/>
          <a:stretch/>
        </p:blipFill>
        <p:spPr>
          <a:xfrm>
            <a:off x="9893680" y="7097412"/>
            <a:ext cx="876987" cy="1237392"/>
          </a:xfrm>
          <a:prstGeom prst="rect">
            <a:avLst/>
          </a:prstGeom>
          <a:noFill/>
          <a:ln>
            <a:noFill/>
          </a:ln>
        </p:spPr>
      </p:pic>
      <p:pic>
        <p:nvPicPr>
          <p:cNvPr id="59" name="Google Shape;59;p36"/>
          <p:cNvPicPr preferRelativeResize="0"/>
          <p:nvPr/>
        </p:nvPicPr>
        <p:blipFill rotWithShape="1">
          <a:blip r:embed="rId34">
            <a:alphaModFix/>
          </a:blip>
          <a:srcRect/>
          <a:stretch/>
        </p:blipFill>
        <p:spPr>
          <a:xfrm>
            <a:off x="9331770" y="4859423"/>
            <a:ext cx="1255412" cy="1117257"/>
          </a:xfrm>
          <a:prstGeom prst="rect">
            <a:avLst/>
          </a:prstGeom>
          <a:noFill/>
          <a:ln>
            <a:noFill/>
          </a:ln>
        </p:spPr>
      </p:pic>
      <p:pic>
        <p:nvPicPr>
          <p:cNvPr id="60" name="Google Shape;60;p36"/>
          <p:cNvPicPr preferRelativeResize="0"/>
          <p:nvPr/>
        </p:nvPicPr>
        <p:blipFill rotWithShape="1">
          <a:blip r:embed="rId35">
            <a:alphaModFix/>
          </a:blip>
          <a:srcRect/>
          <a:stretch/>
        </p:blipFill>
        <p:spPr>
          <a:xfrm>
            <a:off x="22901451" y="5832211"/>
            <a:ext cx="3556646" cy="5591354"/>
          </a:xfrm>
          <a:prstGeom prst="rect">
            <a:avLst/>
          </a:prstGeom>
          <a:noFill/>
          <a:ln>
            <a:noFill/>
          </a:ln>
        </p:spPr>
      </p:pic>
      <p:grpSp>
        <p:nvGrpSpPr>
          <p:cNvPr id="61" name="Google Shape;61;p36"/>
          <p:cNvGrpSpPr/>
          <p:nvPr/>
        </p:nvGrpSpPr>
        <p:grpSpPr>
          <a:xfrm>
            <a:off x="16653554" y="-2118694"/>
            <a:ext cx="5553376" cy="10604928"/>
            <a:chOff x="1263049" y="254123"/>
            <a:chExt cx="5553376" cy="10604928"/>
          </a:xfrm>
        </p:grpSpPr>
        <p:sp>
          <p:nvSpPr>
            <p:cNvPr id="62" name="Google Shape;62;p36"/>
            <p:cNvSpPr/>
            <p:nvPr/>
          </p:nvSpPr>
          <p:spPr>
            <a:xfrm>
              <a:off x="1263049" y="254123"/>
              <a:ext cx="5553376" cy="10604928"/>
            </a:xfrm>
            <a:prstGeom prst="roundRect">
              <a:avLst>
                <a:gd name="adj" fmla="val 8237"/>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err="1">
                  <a:solidFill>
                    <a:schemeClr val="lt1"/>
                  </a:solidFill>
                  <a:latin typeface="Calibri"/>
                  <a:ea typeface="Calibri"/>
                  <a:cs typeface="Calibri"/>
                  <a:sym typeface="Calibri"/>
                </a:rPr>
                <a:t>vv</a:t>
              </a:r>
              <a:endParaRPr sz="1800" dirty="0">
                <a:solidFill>
                  <a:schemeClr val="lt1"/>
                </a:solidFill>
                <a:latin typeface="Calibri"/>
                <a:ea typeface="Calibri"/>
                <a:cs typeface="Calibri"/>
                <a:sym typeface="Calibri"/>
              </a:endParaRPr>
            </a:p>
          </p:txBody>
        </p:sp>
        <p:sp>
          <p:nvSpPr>
            <p:cNvPr id="63" name="Google Shape;63;p36"/>
            <p:cNvSpPr/>
            <p:nvPr/>
          </p:nvSpPr>
          <p:spPr>
            <a:xfrm>
              <a:off x="1620000" y="1094400"/>
              <a:ext cx="4838573" cy="8790750"/>
            </a:xfrm>
            <a:prstGeom prst="roundRect">
              <a:avLst>
                <a:gd name="adj" fmla="val 0"/>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 name="Google Shape;64;p36"/>
            <p:cNvSpPr/>
            <p:nvPr/>
          </p:nvSpPr>
          <p:spPr>
            <a:xfrm>
              <a:off x="3788478" y="10110183"/>
              <a:ext cx="502517" cy="502209"/>
            </a:xfrm>
            <a:prstGeom prst="roundRect">
              <a:avLst>
                <a:gd name="adj" fmla="val 50000"/>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vv</a:t>
              </a:r>
              <a:endParaRPr sz="1800">
                <a:solidFill>
                  <a:schemeClr val="lt1"/>
                </a:solidFill>
                <a:latin typeface="Calibri"/>
                <a:ea typeface="Calibri"/>
                <a:cs typeface="Calibri"/>
                <a:sym typeface="Calibri"/>
              </a:endParaRPr>
            </a:p>
          </p:txBody>
        </p:sp>
        <p:sp>
          <p:nvSpPr>
            <p:cNvPr id="65" name="Google Shape;65;p36"/>
            <p:cNvSpPr/>
            <p:nvPr/>
          </p:nvSpPr>
          <p:spPr>
            <a:xfrm>
              <a:off x="3503968" y="676831"/>
              <a:ext cx="663570" cy="64595"/>
            </a:xfrm>
            <a:prstGeom prst="roundRect">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36"/>
            <p:cNvSpPr/>
            <p:nvPr/>
          </p:nvSpPr>
          <p:spPr>
            <a:xfrm>
              <a:off x="4349939" y="620759"/>
              <a:ext cx="173782" cy="171940"/>
            </a:xfrm>
            <a:prstGeom prst="ellipse">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67" name="Google Shape;67;p36"/>
          <p:cNvGrpSpPr/>
          <p:nvPr/>
        </p:nvGrpSpPr>
        <p:grpSpPr>
          <a:xfrm>
            <a:off x="17010956" y="138843"/>
            <a:ext cx="4838572" cy="5203012"/>
            <a:chOff x="1620451" y="2511660"/>
            <a:chExt cx="4838572" cy="5203012"/>
          </a:xfrm>
        </p:grpSpPr>
        <p:grpSp>
          <p:nvGrpSpPr>
            <p:cNvPr id="68" name="Google Shape;68;p36"/>
            <p:cNvGrpSpPr/>
            <p:nvPr/>
          </p:nvGrpSpPr>
          <p:grpSpPr>
            <a:xfrm>
              <a:off x="1620451" y="6798631"/>
              <a:ext cx="4838572" cy="916041"/>
              <a:chOff x="1620451" y="7515311"/>
              <a:chExt cx="4838572" cy="916041"/>
            </a:xfrm>
          </p:grpSpPr>
          <p:sp>
            <p:nvSpPr>
              <p:cNvPr id="69" name="Google Shape;69;p36"/>
              <p:cNvSpPr/>
              <p:nvPr/>
            </p:nvSpPr>
            <p:spPr>
              <a:xfrm>
                <a:off x="2196040" y="7515311"/>
                <a:ext cx="3688245" cy="900000"/>
              </a:xfrm>
              <a:prstGeom prst="roundRect">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 name="Google Shape;70;p36"/>
              <p:cNvSpPr txBox="1"/>
              <p:nvPr/>
            </p:nvSpPr>
            <p:spPr>
              <a:xfrm>
                <a:off x="1620451" y="7531352"/>
                <a:ext cx="4838572" cy="900000"/>
              </a:xfrm>
              <a:prstGeom prst="rect">
                <a:avLst/>
              </a:prstGeom>
              <a:no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chemeClr val="lt1"/>
                  </a:buClr>
                  <a:buSzPts val="2000"/>
                  <a:buFont typeface="Overpass Mono"/>
                  <a:buNone/>
                </a:pPr>
                <a:r>
                  <a:rPr lang="en-GB" sz="2000" b="1">
                    <a:solidFill>
                      <a:schemeClr val="lt1"/>
                    </a:solidFill>
                    <a:latin typeface="Overpass Mono"/>
                    <a:ea typeface="Overpass Mono"/>
                    <a:cs typeface="Overpass Mono"/>
                    <a:sym typeface="Overpass Mono"/>
                  </a:rPr>
                  <a:t>ONLINE MAPS</a:t>
                </a:r>
                <a:endParaRPr/>
              </a:p>
            </p:txBody>
          </p:sp>
        </p:grpSp>
        <p:pic>
          <p:nvPicPr>
            <p:cNvPr id="71" name="Google Shape;71;p36"/>
            <p:cNvPicPr preferRelativeResize="0"/>
            <p:nvPr/>
          </p:nvPicPr>
          <p:blipFill rotWithShape="1">
            <a:blip r:embed="rId36">
              <a:alphaModFix/>
            </a:blip>
            <a:srcRect/>
            <a:stretch/>
          </p:blipFill>
          <p:spPr>
            <a:xfrm>
              <a:off x="2446119" y="2511660"/>
              <a:ext cx="3168618" cy="3296214"/>
            </a:xfrm>
            <a:prstGeom prst="rect">
              <a:avLst/>
            </a:prstGeom>
            <a:noFill/>
            <a:ln>
              <a:noFill/>
            </a:ln>
          </p:spPr>
        </p:pic>
      </p:grpSp>
      <p:grpSp>
        <p:nvGrpSpPr>
          <p:cNvPr id="72" name="Google Shape;72;p36"/>
          <p:cNvGrpSpPr/>
          <p:nvPr/>
        </p:nvGrpSpPr>
        <p:grpSpPr>
          <a:xfrm>
            <a:off x="-3978569" y="-6615478"/>
            <a:ext cx="8961555" cy="6048925"/>
            <a:chOff x="477369" y="833138"/>
            <a:chExt cx="8961555" cy="6048925"/>
          </a:xfrm>
        </p:grpSpPr>
        <p:sp>
          <p:nvSpPr>
            <p:cNvPr id="73" name="Google Shape;73;p36"/>
            <p:cNvSpPr/>
            <p:nvPr/>
          </p:nvSpPr>
          <p:spPr>
            <a:xfrm>
              <a:off x="477369" y="833139"/>
              <a:ext cx="8961555" cy="6048924"/>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 name="Google Shape;74;p36"/>
            <p:cNvSpPr/>
            <p:nvPr/>
          </p:nvSpPr>
          <p:spPr>
            <a:xfrm>
              <a:off x="477370" y="833138"/>
              <a:ext cx="8961554" cy="590656"/>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 name="Google Shape;75;p36"/>
            <p:cNvSpPr/>
            <p:nvPr/>
          </p:nvSpPr>
          <p:spPr>
            <a:xfrm>
              <a:off x="9090883" y="1581234"/>
              <a:ext cx="201578" cy="792228"/>
            </a:xfrm>
            <a:prstGeom prst="roundRect">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6" name="Google Shape;76;p36"/>
            <p:cNvGrpSpPr/>
            <p:nvPr/>
          </p:nvGrpSpPr>
          <p:grpSpPr>
            <a:xfrm>
              <a:off x="678185" y="1044692"/>
              <a:ext cx="624634" cy="177375"/>
              <a:chOff x="2886740" y="1651000"/>
              <a:chExt cx="651096" cy="175437"/>
            </a:xfrm>
          </p:grpSpPr>
          <p:sp>
            <p:nvSpPr>
              <p:cNvPr id="77" name="Google Shape;77;p36"/>
              <p:cNvSpPr/>
              <p:nvPr/>
            </p:nvSpPr>
            <p:spPr>
              <a:xfrm>
                <a:off x="2886740" y="1651000"/>
                <a:ext cx="175437" cy="175437"/>
              </a:xfrm>
              <a:prstGeom prst="ellipse">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 name="Google Shape;78;p36"/>
              <p:cNvSpPr/>
              <p:nvPr/>
            </p:nvSpPr>
            <p:spPr>
              <a:xfrm>
                <a:off x="3125973" y="1651000"/>
                <a:ext cx="175437" cy="175437"/>
              </a:xfrm>
              <a:prstGeom prst="ellipse">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 name="Google Shape;79;p36"/>
              <p:cNvSpPr/>
              <p:nvPr/>
            </p:nvSpPr>
            <p:spPr>
              <a:xfrm>
                <a:off x="3362399" y="1651000"/>
                <a:ext cx="175437" cy="175437"/>
              </a:xfrm>
              <a:prstGeom prst="ellipse">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0" name="Google Shape;80;p36"/>
            <p:cNvGrpSpPr/>
            <p:nvPr/>
          </p:nvGrpSpPr>
          <p:grpSpPr>
            <a:xfrm>
              <a:off x="3042983" y="3981343"/>
              <a:ext cx="3363582" cy="590656"/>
              <a:chOff x="1620451" y="7515311"/>
              <a:chExt cx="4838572" cy="916041"/>
            </a:xfrm>
          </p:grpSpPr>
          <p:sp>
            <p:nvSpPr>
              <p:cNvPr id="81" name="Google Shape;81;p36"/>
              <p:cNvSpPr/>
              <p:nvPr/>
            </p:nvSpPr>
            <p:spPr>
              <a:xfrm>
                <a:off x="2196040" y="7515311"/>
                <a:ext cx="3688245" cy="900000"/>
              </a:xfrm>
              <a:prstGeom prst="roundRect">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 name="Google Shape;82;p36"/>
              <p:cNvSpPr txBox="1"/>
              <p:nvPr/>
            </p:nvSpPr>
            <p:spPr>
              <a:xfrm>
                <a:off x="1620451" y="7531352"/>
                <a:ext cx="4838572" cy="900000"/>
              </a:xfrm>
              <a:prstGeom prst="rect">
                <a:avLst/>
              </a:prstGeom>
              <a:noFill/>
              <a:ln>
                <a:noFill/>
              </a:ln>
            </p:spPr>
            <p:txBody>
              <a:bodyPr spcFirstLastPara="1" wrap="square" lIns="121900" tIns="60950" rIns="121900" bIns="60950" anchor="ctr" anchorCtr="0">
                <a:noAutofit/>
              </a:bodyPr>
              <a:lstStyle/>
              <a:p>
                <a:pPr marL="0" marR="0" lvl="0" indent="0" algn="ctr" rtl="0">
                  <a:lnSpc>
                    <a:spcPct val="100000"/>
                  </a:lnSpc>
                  <a:spcBef>
                    <a:spcPts val="0"/>
                  </a:spcBef>
                  <a:spcAft>
                    <a:spcPts val="0"/>
                  </a:spcAft>
                  <a:buClr>
                    <a:schemeClr val="lt1"/>
                  </a:buClr>
                  <a:buSzPts val="2000"/>
                  <a:buFont typeface="Overpass Mono"/>
                  <a:buNone/>
                </a:pPr>
                <a:r>
                  <a:rPr lang="en-GB" sz="2000" b="1">
                    <a:solidFill>
                      <a:schemeClr val="lt1"/>
                    </a:solidFill>
                    <a:latin typeface="Overpass Mono"/>
                    <a:ea typeface="Overpass Mono"/>
                    <a:cs typeface="Overpass Mono"/>
                    <a:sym typeface="Overpass Mono"/>
                  </a:rPr>
                  <a:t>SEARCH</a:t>
                </a:r>
                <a:endParaRPr/>
              </a:p>
            </p:txBody>
          </p:sp>
        </p:grpSp>
        <p:sp>
          <p:nvSpPr>
            <p:cNvPr id="83" name="Google Shape;83;p36"/>
            <p:cNvSpPr/>
            <p:nvPr/>
          </p:nvSpPr>
          <p:spPr>
            <a:xfrm>
              <a:off x="1361192" y="3159011"/>
              <a:ext cx="6727164" cy="590656"/>
            </a:xfrm>
            <a:prstGeom prst="roundRect">
              <a:avLst>
                <a:gd name="adj" fmla="val 47862"/>
              </a:avLst>
            </a:prstGeom>
            <a:no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4" name="Google Shape;84;p36"/>
            <p:cNvPicPr preferRelativeResize="0"/>
            <p:nvPr/>
          </p:nvPicPr>
          <p:blipFill rotWithShape="1">
            <a:blip r:embed="rId37">
              <a:alphaModFix/>
            </a:blip>
            <a:srcRect/>
            <a:stretch/>
          </p:blipFill>
          <p:spPr>
            <a:xfrm>
              <a:off x="7610473" y="3292901"/>
              <a:ext cx="341122" cy="343281"/>
            </a:xfrm>
            <a:prstGeom prst="rect">
              <a:avLst/>
            </a:prstGeom>
            <a:noFill/>
            <a:ln>
              <a:noFill/>
            </a:ln>
          </p:spPr>
        </p:pic>
      </p:grpSp>
      <p:grpSp>
        <p:nvGrpSpPr>
          <p:cNvPr id="85" name="Google Shape;85;p36"/>
          <p:cNvGrpSpPr/>
          <p:nvPr/>
        </p:nvGrpSpPr>
        <p:grpSpPr>
          <a:xfrm>
            <a:off x="6918360" y="-3591015"/>
            <a:ext cx="5855845" cy="2253964"/>
            <a:chOff x="692199" y="1719560"/>
            <a:chExt cx="5855845" cy="2253964"/>
          </a:xfrm>
        </p:grpSpPr>
        <p:sp>
          <p:nvSpPr>
            <p:cNvPr id="86" name="Google Shape;86;p36"/>
            <p:cNvSpPr/>
            <p:nvPr/>
          </p:nvSpPr>
          <p:spPr>
            <a:xfrm>
              <a:off x="692199" y="1968404"/>
              <a:ext cx="5607001" cy="1754692"/>
            </a:xfrm>
            <a:prstGeom prst="rect">
              <a:avLst/>
            </a:prstGeom>
            <a:solidFill>
              <a:srgbClr val="019967"/>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87" name="Google Shape;87;p36"/>
            <p:cNvSpPr txBox="1"/>
            <p:nvPr/>
          </p:nvSpPr>
          <p:spPr>
            <a:xfrm>
              <a:off x="946860" y="2355271"/>
              <a:ext cx="5352340" cy="1618253"/>
            </a:xfrm>
            <a:prstGeom prst="rect">
              <a:avLst/>
            </a:prstGeom>
            <a:noFill/>
            <a:ln>
              <a:noFill/>
            </a:ln>
          </p:spPr>
          <p:txBody>
            <a:bodyPr spcFirstLastPara="1" wrap="square" lIns="91425" tIns="45700" rIns="91425" bIns="45700" anchor="t" anchorCtr="0">
              <a:noAutofit/>
            </a:bodyPr>
            <a:lstStyle/>
            <a:p>
              <a:pPr marL="0" marR="0" lvl="3" indent="0" algn="l" rtl="0">
                <a:lnSpc>
                  <a:spcPct val="90000"/>
                </a:lnSpc>
                <a:spcBef>
                  <a:spcPts val="0"/>
                </a:spcBef>
                <a:spcAft>
                  <a:spcPts val="0"/>
                </a:spcAft>
                <a:buClr>
                  <a:schemeClr val="lt1"/>
                </a:buClr>
                <a:buSzPts val="2800"/>
                <a:buFont typeface="Arial"/>
                <a:buNone/>
              </a:pPr>
              <a:r>
                <a:rPr lang="en-GB" sz="2800" b="1" i="0" u="none" strike="noStrike" cap="none">
                  <a:solidFill>
                    <a:schemeClr val="lt1"/>
                  </a:solidFill>
                  <a:latin typeface="Overpass Mono"/>
                  <a:ea typeface="Overpass Mono"/>
                  <a:cs typeface="Overpass Mono"/>
                  <a:sym typeface="Overpass Mono"/>
                </a:rPr>
                <a:t>Learning objectives</a:t>
              </a:r>
              <a:endParaRPr/>
            </a:p>
            <a:p>
              <a:pPr marL="0" marR="0" lvl="3" indent="0" algn="l" rtl="0">
                <a:lnSpc>
                  <a:spcPct val="90000"/>
                </a:lnSpc>
                <a:spcBef>
                  <a:spcPts val="1200"/>
                </a:spcBef>
                <a:spcAft>
                  <a:spcPts val="0"/>
                </a:spcAft>
                <a:buClr>
                  <a:schemeClr val="lt1"/>
                </a:buClr>
                <a:buSzPts val="2800"/>
                <a:buFont typeface="Arial"/>
                <a:buNone/>
              </a:pPr>
              <a:r>
                <a:rPr lang="en-GB" sz="2800" b="1" i="0" u="none" strike="noStrike" cap="none">
                  <a:solidFill>
                    <a:schemeClr val="lt1"/>
                  </a:solidFill>
                  <a:latin typeface="Overpass Mono"/>
                  <a:ea typeface="Overpass Mono"/>
                  <a:cs typeface="Overpass Mono"/>
                  <a:sym typeface="Overpass Mono"/>
                </a:rPr>
                <a:t>Students will learn:</a:t>
              </a:r>
              <a:endParaRPr/>
            </a:p>
          </p:txBody>
        </p:sp>
        <p:grpSp>
          <p:nvGrpSpPr>
            <p:cNvPr id="88" name="Google Shape;88;p36"/>
            <p:cNvGrpSpPr/>
            <p:nvPr/>
          </p:nvGrpSpPr>
          <p:grpSpPr>
            <a:xfrm>
              <a:off x="6050356" y="1719560"/>
              <a:ext cx="497688" cy="572154"/>
              <a:chOff x="11546445" y="2781334"/>
              <a:chExt cx="497688" cy="572154"/>
            </a:xfrm>
          </p:grpSpPr>
          <p:sp>
            <p:nvSpPr>
              <p:cNvPr id="89" name="Google Shape;89;p36"/>
              <p:cNvSpPr/>
              <p:nvPr/>
            </p:nvSpPr>
            <p:spPr>
              <a:xfrm>
                <a:off x="11546445" y="2781334"/>
                <a:ext cx="497688" cy="497688"/>
              </a:xfrm>
              <a:prstGeom prst="ellipse">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6"/>
              <p:cNvSpPr txBox="1"/>
              <p:nvPr/>
            </p:nvSpPr>
            <p:spPr>
              <a:xfrm>
                <a:off x="11671017" y="2829060"/>
                <a:ext cx="238616" cy="524428"/>
              </a:xfrm>
              <a:prstGeom prst="rect">
                <a:avLst/>
              </a:prstGeom>
              <a:noFill/>
              <a:ln>
                <a:noFill/>
              </a:ln>
            </p:spPr>
            <p:txBody>
              <a:bodyPr spcFirstLastPara="1" wrap="square" lIns="91425" tIns="45700" rIns="91425" bIns="45700" anchor="t"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a:t>
                </a:r>
                <a:endParaRPr/>
              </a:p>
            </p:txBody>
          </p:sp>
        </p:grpSp>
      </p:grpSp>
      <p:grpSp>
        <p:nvGrpSpPr>
          <p:cNvPr id="91" name="Google Shape;91;p36"/>
          <p:cNvGrpSpPr/>
          <p:nvPr/>
        </p:nvGrpSpPr>
        <p:grpSpPr>
          <a:xfrm>
            <a:off x="-7419094" y="2801284"/>
            <a:ext cx="6089399" cy="3767886"/>
            <a:chOff x="2588032" y="1980516"/>
            <a:chExt cx="6089399" cy="3767886"/>
          </a:xfrm>
        </p:grpSpPr>
        <p:grpSp>
          <p:nvGrpSpPr>
            <p:cNvPr id="92" name="Google Shape;92;p36"/>
            <p:cNvGrpSpPr/>
            <p:nvPr/>
          </p:nvGrpSpPr>
          <p:grpSpPr>
            <a:xfrm>
              <a:off x="2588032" y="1980516"/>
              <a:ext cx="6089399" cy="3767886"/>
              <a:chOff x="2686845" y="2695280"/>
              <a:chExt cx="5227994" cy="3234881"/>
            </a:xfrm>
          </p:grpSpPr>
          <p:sp>
            <p:nvSpPr>
              <p:cNvPr id="93" name="Google Shape;93;p36"/>
              <p:cNvSpPr/>
              <p:nvPr/>
            </p:nvSpPr>
            <p:spPr>
              <a:xfrm>
                <a:off x="2686845" y="2695281"/>
                <a:ext cx="5227994" cy="3234880"/>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 name="Google Shape;94;p36"/>
              <p:cNvSpPr/>
              <p:nvPr/>
            </p:nvSpPr>
            <p:spPr>
              <a:xfrm>
                <a:off x="2686845" y="2695280"/>
                <a:ext cx="5227994" cy="584200"/>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36"/>
              <p:cNvSpPr/>
              <p:nvPr/>
            </p:nvSpPr>
            <p:spPr>
              <a:xfrm>
                <a:off x="7487341" y="3529305"/>
                <a:ext cx="255180" cy="951614"/>
              </a:xfrm>
              <a:prstGeom prst="roundRect">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6" name="Google Shape;96;p36"/>
              <p:cNvGrpSpPr/>
              <p:nvPr/>
            </p:nvGrpSpPr>
            <p:grpSpPr>
              <a:xfrm>
                <a:off x="2896167" y="2904522"/>
                <a:ext cx="651096" cy="175437"/>
                <a:chOff x="2886740" y="1651000"/>
                <a:chExt cx="651096" cy="175437"/>
              </a:xfrm>
            </p:grpSpPr>
            <p:sp>
              <p:nvSpPr>
                <p:cNvPr id="97" name="Google Shape;97;p36"/>
                <p:cNvSpPr/>
                <p:nvPr/>
              </p:nvSpPr>
              <p:spPr>
                <a:xfrm>
                  <a:off x="2886740" y="1651000"/>
                  <a:ext cx="175437" cy="175437"/>
                </a:xfrm>
                <a:prstGeom prst="ellipse">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36"/>
                <p:cNvSpPr/>
                <p:nvPr/>
              </p:nvSpPr>
              <p:spPr>
                <a:xfrm>
                  <a:off x="3125973" y="1651000"/>
                  <a:ext cx="175437" cy="175437"/>
                </a:xfrm>
                <a:prstGeom prst="ellipse">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 name="Google Shape;99;p36"/>
                <p:cNvSpPr/>
                <p:nvPr/>
              </p:nvSpPr>
              <p:spPr>
                <a:xfrm>
                  <a:off x="3362399" y="1651000"/>
                  <a:ext cx="175437" cy="175437"/>
                </a:xfrm>
                <a:prstGeom prst="ellipse">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0" name="Google Shape;100;p36"/>
              <p:cNvSpPr/>
              <p:nvPr/>
            </p:nvSpPr>
            <p:spPr>
              <a:xfrm>
                <a:off x="3881306" y="2834651"/>
                <a:ext cx="3606036" cy="305458"/>
              </a:xfrm>
              <a:prstGeom prst="roundRect">
                <a:avLst>
                  <a:gd name="adj" fmla="val 47862"/>
                </a:avLst>
              </a:prstGeom>
              <a:no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1" name="Google Shape;101;p36"/>
            <p:cNvSpPr txBox="1"/>
            <p:nvPr/>
          </p:nvSpPr>
          <p:spPr>
            <a:xfrm>
              <a:off x="2934015" y="3060839"/>
              <a:ext cx="4676594" cy="2287697"/>
            </a:xfrm>
            <a:prstGeom prst="rect">
              <a:avLst/>
            </a:prstGeom>
            <a:noFill/>
            <a:ln>
              <a:noFill/>
            </a:ln>
          </p:spPr>
          <p:txBody>
            <a:bodyPr spcFirstLastPara="1" wrap="square" lIns="121900" tIns="60950" rIns="121900" bIns="60950" anchor="t" anchorCtr="0">
              <a:noAutofit/>
            </a:bodyPr>
            <a:lstStyle/>
            <a:p>
              <a:pPr marL="0" marR="0" lvl="0" indent="0" algn="l" rtl="0">
                <a:lnSpc>
                  <a:spcPct val="100000"/>
                </a:lnSpc>
                <a:spcBef>
                  <a:spcPts val="0"/>
                </a:spcBef>
                <a:spcAft>
                  <a:spcPts val="0"/>
                </a:spcAft>
                <a:buClr>
                  <a:schemeClr val="dk1"/>
                </a:buClr>
                <a:buSzPts val="2200"/>
                <a:buFont typeface="Overpass Mono"/>
                <a:buNone/>
              </a:pPr>
              <a:r>
                <a:rPr lang="en-GB" sz="2200">
                  <a:solidFill>
                    <a:schemeClr val="dk1"/>
                  </a:solidFill>
                  <a:latin typeface="Overpass Mono"/>
                  <a:ea typeface="Overpass Mono"/>
                  <a:cs typeface="Overpass Mono"/>
                  <a:sym typeface="Overpass Mono"/>
                </a:rPr>
                <a:t>Social media apps, like Pix, collect our </a:t>
              </a:r>
              <a:r>
                <a:rPr lang="en-GB" sz="2200" b="1">
                  <a:solidFill>
                    <a:schemeClr val="dk1"/>
                  </a:solidFill>
                  <a:latin typeface="Overpass Mono"/>
                  <a:ea typeface="Overpass Mono"/>
                  <a:cs typeface="Overpass Mono"/>
                  <a:sym typeface="Overpass Mono"/>
                </a:rPr>
                <a:t>personal data,</a:t>
              </a:r>
              <a:r>
                <a:rPr lang="en-GB" sz="2200">
                  <a:solidFill>
                    <a:schemeClr val="dk1"/>
                  </a:solidFill>
                  <a:latin typeface="Overpass Mono"/>
                  <a:ea typeface="Overpass Mono"/>
                  <a:cs typeface="Overpass Mono"/>
                  <a:sym typeface="Overpass Mono"/>
                </a:rPr>
                <a:t> for example: our location, our birthdays and the things that we are interested in.</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p:tgtEl>
                                          <p:spTgt spid="61"/>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500"/>
                                        <p:tgtEl>
                                          <p:spTgt spid="67"/>
                                        </p:tgtEl>
                                      </p:cBhvr>
                                    </p:animEffect>
                                  </p:childTnLst>
                                </p:cTn>
                              </p:par>
                              <p:par>
                                <p:cTn id="12" presetID="23" presetClass="entr" presetSubtype="16" fill="hold" nodeType="withEffect">
                                  <p:stCondLst>
                                    <p:cond delay="0"/>
                                  </p:stCondLst>
                                  <p:childTnLst>
                                    <p:set>
                                      <p:cBhvr>
                                        <p:cTn id="13" dur="1" fill="hold">
                                          <p:stCondLst>
                                            <p:cond delay="0"/>
                                          </p:stCondLst>
                                        </p:cTn>
                                        <p:tgtEl>
                                          <p:spTgt spid="72"/>
                                        </p:tgtEl>
                                        <p:attrNameLst>
                                          <p:attrName>style.visibility</p:attrName>
                                        </p:attrNameLst>
                                      </p:cBhvr>
                                      <p:to>
                                        <p:strVal val="visible"/>
                                      </p:to>
                                    </p:set>
                                    <p:anim calcmode="lin" valueType="num">
                                      <p:cBhvr additive="base">
                                        <p:cTn id="14" dur="500"/>
                                        <p:tgtEl>
                                          <p:spTgt spid="72"/>
                                        </p:tgtEl>
                                        <p:attrNameLst>
                                          <p:attrName>ppt_w</p:attrName>
                                        </p:attrNameLst>
                                      </p:cBhvr>
                                      <p:tavLst>
                                        <p:tav tm="0">
                                          <p:val>
                                            <p:strVal val="0"/>
                                          </p:val>
                                        </p:tav>
                                        <p:tav tm="100000">
                                          <p:val>
                                            <p:strVal val="#ppt_w"/>
                                          </p:val>
                                        </p:tav>
                                      </p:tavLst>
                                    </p:anim>
                                    <p:anim calcmode="lin" valueType="num">
                                      <p:cBhvr additive="base">
                                        <p:cTn id="15" dur="500"/>
                                        <p:tgtEl>
                                          <p:spTgt spid="72"/>
                                        </p:tgtEl>
                                        <p:attrNameLst>
                                          <p:attrName>ppt_h</p:attrName>
                                        </p:attrNameLst>
                                      </p:cBhvr>
                                      <p:tavLst>
                                        <p:tav tm="0">
                                          <p:val>
                                            <p:str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fade">
                                      <p:cBhvr>
                                        <p:cTn id="20" dur="500"/>
                                        <p:tgtEl>
                                          <p:spTgt spid="85"/>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91"/>
                                        </p:tgtEl>
                                        <p:attrNameLst>
                                          <p:attrName>style.visibility</p:attrName>
                                        </p:attrNameLst>
                                      </p:cBhvr>
                                      <p:to>
                                        <p:strVal val="visible"/>
                                      </p:to>
                                    </p:set>
                                    <p:anim calcmode="lin" valueType="num">
                                      <p:cBhvr additive="base">
                                        <p:cTn id="25" dur="500"/>
                                        <p:tgtEl>
                                          <p:spTgt spid="91"/>
                                        </p:tgtEl>
                                        <p:attrNameLst>
                                          <p:attrName>ppt_w</p:attrName>
                                        </p:attrNameLst>
                                      </p:cBhvr>
                                      <p:tavLst>
                                        <p:tav tm="0">
                                          <p:val>
                                            <p:strVal val="0"/>
                                          </p:val>
                                        </p:tav>
                                        <p:tav tm="100000">
                                          <p:val>
                                            <p:strVal val="#ppt_w"/>
                                          </p:val>
                                        </p:tav>
                                      </p:tavLst>
                                    </p:anim>
                                    <p:anim calcmode="lin" valueType="num">
                                      <p:cBhvr additive="base">
                                        <p:cTn id="26" dur="500"/>
                                        <p:tgtEl>
                                          <p:spTgt spid="9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E249"/>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1388745" y="326572"/>
            <a:ext cx="13029130" cy="1257300"/>
          </a:xfrm>
          <a:prstGeom prst="rect">
            <a:avLst/>
          </a:prstGeom>
          <a:noFill/>
          <a:ln>
            <a:noFill/>
          </a:ln>
        </p:spPr>
        <p:txBody>
          <a:bodyPr spcFirstLastPara="1" wrap="square" lIns="91425" tIns="45700" rIns="91425" bIns="45700" anchor="t" anchorCtr="0">
            <a:normAutofit/>
          </a:bodyPr>
          <a:lstStyle>
            <a:lvl1pPr marR="0" lvl="0" algn="l" rtl="0">
              <a:lnSpc>
                <a:spcPct val="188888"/>
              </a:lnSpc>
              <a:spcBef>
                <a:spcPts val="0"/>
              </a:spcBef>
              <a:spcAft>
                <a:spcPts val="0"/>
              </a:spcAft>
              <a:buClr>
                <a:schemeClr val="dk1"/>
              </a:buClr>
              <a:buSzPts val="3600"/>
              <a:buFont typeface="Overpass Mono"/>
              <a:buNone/>
              <a:defRPr sz="3600" b="1" i="0" u="none" strike="noStrike" cap="none">
                <a:solidFill>
                  <a:schemeClr val="dk1"/>
                </a:solidFill>
                <a:latin typeface="Overpass Mono"/>
                <a:ea typeface="Overpass Mono"/>
                <a:cs typeface="Overpass Mono"/>
                <a:sym typeface="Overpass Mon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906513" y="2764365"/>
            <a:ext cx="14022170" cy="499110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200"/>
              </a:spcBef>
              <a:spcAft>
                <a:spcPts val="0"/>
              </a:spcAft>
              <a:buClr>
                <a:schemeClr val="dk1"/>
              </a:buClr>
              <a:buSzPts val="4000"/>
              <a:buFont typeface="Arial"/>
              <a:buNone/>
              <a:defRPr sz="4000" b="1" i="0" u="none" strike="noStrike" cap="none">
                <a:solidFill>
                  <a:schemeClr val="dk1"/>
                </a:solidFill>
                <a:latin typeface="Overpass Mono"/>
                <a:ea typeface="Overpass Mono"/>
                <a:cs typeface="Overpass Mono"/>
                <a:sym typeface="Overpass Mono"/>
              </a:defRPr>
            </a:lvl1pPr>
            <a:lvl2pPr marL="914400" marR="0" lvl="1" indent="-228600" algn="l" rtl="0">
              <a:lnSpc>
                <a:spcPct val="90000"/>
              </a:lnSpc>
              <a:spcBef>
                <a:spcPts val="1200"/>
              </a:spcBef>
              <a:spcAft>
                <a:spcPts val="0"/>
              </a:spcAft>
              <a:buClr>
                <a:schemeClr val="dk1"/>
              </a:buClr>
              <a:buSzPts val="3200"/>
              <a:buFont typeface="Arial"/>
              <a:buNone/>
              <a:defRPr sz="3200" b="1" i="0" u="none" strike="noStrike" cap="none">
                <a:solidFill>
                  <a:schemeClr val="dk1"/>
                </a:solidFill>
                <a:latin typeface="Verdana"/>
                <a:ea typeface="Verdana"/>
                <a:cs typeface="Verdana"/>
                <a:sym typeface="Verdana"/>
              </a:defRPr>
            </a:lvl2pPr>
            <a:lvl3pPr marL="1371600" marR="0" lvl="2" indent="-228600" algn="l" rtl="0">
              <a:lnSpc>
                <a:spcPct val="90000"/>
              </a:lnSpc>
              <a:spcBef>
                <a:spcPts val="1200"/>
              </a:spcBef>
              <a:spcAft>
                <a:spcPts val="0"/>
              </a:spcAft>
              <a:buClr>
                <a:schemeClr val="dk1"/>
              </a:buClr>
              <a:buSzPts val="2800"/>
              <a:buFont typeface="Arial"/>
              <a:buNone/>
              <a:defRPr sz="2800" b="0" i="0" u="none" strike="noStrike" cap="none">
                <a:solidFill>
                  <a:schemeClr val="dk1"/>
                </a:solidFill>
                <a:latin typeface="Verdana"/>
                <a:ea typeface="Verdana"/>
                <a:cs typeface="Verdana"/>
                <a:sym typeface="Verdana"/>
              </a:defRPr>
            </a:lvl3pPr>
            <a:lvl4pPr marL="1828800" marR="0" lvl="3" indent="-228600" algn="l" rtl="0">
              <a:lnSpc>
                <a:spcPct val="90000"/>
              </a:lnSpc>
              <a:spcBef>
                <a:spcPts val="1200"/>
              </a:spcBef>
              <a:spcAft>
                <a:spcPts val="0"/>
              </a:spcAft>
              <a:buClr>
                <a:schemeClr val="dk1"/>
              </a:buClr>
              <a:buSzPts val="2400"/>
              <a:buFont typeface="Arial"/>
              <a:buNone/>
              <a:defRPr sz="2400" b="0" i="0" u="none" strike="noStrike" cap="none">
                <a:solidFill>
                  <a:schemeClr val="dk1"/>
                </a:solidFill>
                <a:latin typeface="Overpass Mono"/>
                <a:ea typeface="Overpass Mono"/>
                <a:cs typeface="Overpass Mono"/>
                <a:sym typeface="Overpass Mono"/>
              </a:defRPr>
            </a:lvl4pPr>
            <a:lvl5pPr marL="2286000" marR="0" lvl="4" indent="-228600" algn="l" rtl="0">
              <a:lnSpc>
                <a:spcPct val="90000"/>
              </a:lnSpc>
              <a:spcBef>
                <a:spcPts val="120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ftr" idx="11"/>
          </p:nvPr>
        </p:nvSpPr>
        <p:spPr>
          <a:xfrm>
            <a:off x="906513" y="8100485"/>
            <a:ext cx="5486936" cy="48683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300" b="0" i="0" u="none" strike="noStrike" cap="none">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32"/>
          <p:cNvSpPr txBox="1">
            <a:spLocks noGrp="1"/>
          </p:cNvSpPr>
          <p:nvPr>
            <p:ph type="sldNum" idx="12"/>
          </p:nvPr>
        </p:nvSpPr>
        <p:spPr>
          <a:xfrm>
            <a:off x="11733432" y="8100485"/>
            <a:ext cx="3657957"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300" b="0" i="0" u="none" strike="noStrike" cap="none">
                <a:solidFill>
                  <a:schemeClr val="dk1"/>
                </a:solidFill>
                <a:latin typeface="Verdana"/>
                <a:ea typeface="Verdana"/>
                <a:cs typeface="Verdana"/>
                <a:sym typeface="Verdana"/>
              </a:defRPr>
            </a:lvl1pPr>
            <a:lvl2pPr marL="0" marR="0" lvl="1" indent="0" algn="r" rtl="0">
              <a:spcBef>
                <a:spcPts val="0"/>
              </a:spcBef>
              <a:buNone/>
              <a:defRPr sz="1300" b="0" i="0" u="none" strike="noStrike" cap="none">
                <a:solidFill>
                  <a:schemeClr val="dk1"/>
                </a:solidFill>
                <a:latin typeface="Verdana"/>
                <a:ea typeface="Verdana"/>
                <a:cs typeface="Verdana"/>
                <a:sym typeface="Verdana"/>
              </a:defRPr>
            </a:lvl2pPr>
            <a:lvl3pPr marL="0" marR="0" lvl="2" indent="0" algn="r" rtl="0">
              <a:spcBef>
                <a:spcPts val="0"/>
              </a:spcBef>
              <a:buNone/>
              <a:defRPr sz="1300" b="0" i="0" u="none" strike="noStrike" cap="none">
                <a:solidFill>
                  <a:schemeClr val="dk1"/>
                </a:solidFill>
                <a:latin typeface="Verdana"/>
                <a:ea typeface="Verdana"/>
                <a:cs typeface="Verdana"/>
                <a:sym typeface="Verdana"/>
              </a:defRPr>
            </a:lvl3pPr>
            <a:lvl4pPr marL="0" marR="0" lvl="3" indent="0" algn="r" rtl="0">
              <a:spcBef>
                <a:spcPts val="0"/>
              </a:spcBef>
              <a:buNone/>
              <a:defRPr sz="1300" b="0" i="0" u="none" strike="noStrike" cap="none">
                <a:solidFill>
                  <a:schemeClr val="dk1"/>
                </a:solidFill>
                <a:latin typeface="Verdana"/>
                <a:ea typeface="Verdana"/>
                <a:cs typeface="Verdana"/>
                <a:sym typeface="Verdana"/>
              </a:defRPr>
            </a:lvl4pPr>
            <a:lvl5pPr marL="0" marR="0" lvl="4" indent="0" algn="r" rtl="0">
              <a:spcBef>
                <a:spcPts val="0"/>
              </a:spcBef>
              <a:buNone/>
              <a:defRPr sz="1300" b="0" i="0" u="none" strike="noStrike" cap="none">
                <a:solidFill>
                  <a:schemeClr val="dk1"/>
                </a:solidFill>
                <a:latin typeface="Verdana"/>
                <a:ea typeface="Verdana"/>
                <a:cs typeface="Verdana"/>
                <a:sym typeface="Verdana"/>
              </a:defRPr>
            </a:lvl5pPr>
            <a:lvl6pPr marL="0" marR="0" lvl="5" indent="0" algn="r" rtl="0">
              <a:spcBef>
                <a:spcPts val="0"/>
              </a:spcBef>
              <a:buNone/>
              <a:defRPr sz="1300" b="0" i="0" u="none" strike="noStrike" cap="none">
                <a:solidFill>
                  <a:schemeClr val="dk1"/>
                </a:solidFill>
                <a:latin typeface="Verdana"/>
                <a:ea typeface="Verdana"/>
                <a:cs typeface="Verdana"/>
                <a:sym typeface="Verdana"/>
              </a:defRPr>
            </a:lvl6pPr>
            <a:lvl7pPr marL="0" marR="0" lvl="6" indent="0" algn="r" rtl="0">
              <a:spcBef>
                <a:spcPts val="0"/>
              </a:spcBef>
              <a:buNone/>
              <a:defRPr sz="1300" b="0" i="0" u="none" strike="noStrike" cap="none">
                <a:solidFill>
                  <a:schemeClr val="dk1"/>
                </a:solidFill>
                <a:latin typeface="Verdana"/>
                <a:ea typeface="Verdana"/>
                <a:cs typeface="Verdana"/>
                <a:sym typeface="Verdana"/>
              </a:defRPr>
            </a:lvl7pPr>
            <a:lvl8pPr marL="0" marR="0" lvl="7" indent="0" algn="r" rtl="0">
              <a:spcBef>
                <a:spcPts val="0"/>
              </a:spcBef>
              <a:buNone/>
              <a:defRPr sz="1300" b="0" i="0" u="none" strike="noStrike" cap="none">
                <a:solidFill>
                  <a:schemeClr val="dk1"/>
                </a:solidFill>
                <a:latin typeface="Verdana"/>
                <a:ea typeface="Verdana"/>
                <a:cs typeface="Verdana"/>
                <a:sym typeface="Verdana"/>
              </a:defRPr>
            </a:lvl8pPr>
            <a:lvl9pPr marL="0" marR="0" lvl="8" indent="0" algn="r" rtl="0">
              <a:spcBef>
                <a:spcPts val="0"/>
              </a:spcBef>
              <a:buNone/>
              <a:defRPr sz="1300" b="0" i="0" u="none" strike="noStrike" cap="none">
                <a:solidFill>
                  <a:schemeClr val="dk1"/>
                </a:solidFill>
                <a:latin typeface="Verdana"/>
                <a:ea typeface="Verdana"/>
                <a:cs typeface="Verdana"/>
                <a:sym typeface="Verdana"/>
              </a:defRPr>
            </a:lvl9pPr>
          </a:lstStyle>
          <a:p>
            <a:pPr marL="0" lvl="0" indent="0" algn="r" rtl="0">
              <a:spcBef>
                <a:spcPts val="0"/>
              </a:spcBef>
              <a:spcAft>
                <a:spcPts val="0"/>
              </a:spcAft>
              <a:buNone/>
            </a:pPr>
            <a:r>
              <a:rPr lang="en-GB" dirty="0"/>
              <a:t>Page </a:t>
            </a:r>
            <a:fld id="{00000000-1234-1234-1234-123412341234}" type="slidenum">
              <a:rPr lang="en-GB"/>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3.svg"/><Relationship Id="rId4" Type="http://schemas.openxmlformats.org/officeDocument/2006/relationships/image" Target="../media/image4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ico.org.uk/for-organisations/posters-stickers-and-e-learning/school-resourc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3.svg"/><Relationship Id="rId4" Type="http://schemas.openxmlformats.org/officeDocument/2006/relationships/image" Target="../media/image42.pn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3.svg"/></Relationships>
</file>

<file path=ppt/slides/_rels/slide3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54.jp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3.svg"/></Relationships>
</file>

<file path=ppt/slides/_rels/slide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3.svg"/></Relationships>
</file>

<file path=ppt/slides/_rels/slide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
          <p:cNvSpPr txBox="1"/>
          <p:nvPr/>
        </p:nvSpPr>
        <p:spPr>
          <a:xfrm>
            <a:off x="906513" y="3257556"/>
            <a:ext cx="8999487" cy="992775"/>
          </a:xfrm>
          <a:prstGeom prst="rect">
            <a:avLst/>
          </a:prstGeom>
          <a:noFill/>
          <a:ln>
            <a:noFill/>
          </a:ln>
        </p:spPr>
        <p:txBody>
          <a:bodyPr spcFirstLastPara="1" wrap="square" lIns="91425" tIns="45700" rIns="91425" bIns="45700" anchor="t" anchorCtr="0">
            <a:noAutofit/>
          </a:bodyPr>
          <a:lstStyle/>
          <a:p>
            <a:pPr marL="0" marR="0" lvl="0" indent="0" algn="l" rtl="0">
              <a:lnSpc>
                <a:spcPct val="123636"/>
              </a:lnSpc>
              <a:spcBef>
                <a:spcPts val="0"/>
              </a:spcBef>
              <a:spcAft>
                <a:spcPts val="0"/>
              </a:spcAft>
              <a:buClr>
                <a:schemeClr val="dk1"/>
              </a:buClr>
              <a:buSzPts val="5500"/>
              <a:buFont typeface="Overpass Mono"/>
              <a:buNone/>
            </a:pPr>
            <a:r>
              <a:rPr lang="en-GB" sz="5500" b="1" i="0" u="none" strike="noStrike" cap="none" dirty="0">
                <a:solidFill>
                  <a:schemeClr val="dk1"/>
                </a:solidFill>
                <a:latin typeface="Overpass Mono"/>
                <a:ea typeface="Overpass Mono"/>
                <a:cs typeface="Overpass Mono"/>
                <a:sym typeface="Overpass Mono"/>
              </a:rPr>
              <a:t>Y Cod Plant</a:t>
            </a:r>
            <a:endParaRPr dirty="0"/>
          </a:p>
        </p:txBody>
      </p:sp>
      <p:pic>
        <p:nvPicPr>
          <p:cNvPr id="108" name="Google Shape;108;p1"/>
          <p:cNvPicPr preferRelativeResize="0"/>
          <p:nvPr/>
        </p:nvPicPr>
        <p:blipFill rotWithShape="1">
          <a:blip r:embed="rId3">
            <a:alphaModFix/>
          </a:blip>
          <a:srcRect/>
          <a:stretch/>
        </p:blipFill>
        <p:spPr>
          <a:xfrm>
            <a:off x="992887" y="6096001"/>
            <a:ext cx="625073" cy="625073"/>
          </a:xfrm>
          <a:prstGeom prst="rect">
            <a:avLst/>
          </a:prstGeom>
          <a:noFill/>
          <a:ln>
            <a:noFill/>
          </a:ln>
        </p:spPr>
      </p:pic>
      <p:sp>
        <p:nvSpPr>
          <p:cNvPr id="109" name="Google Shape;109;p1"/>
          <p:cNvSpPr txBox="1"/>
          <p:nvPr/>
        </p:nvSpPr>
        <p:spPr>
          <a:xfrm>
            <a:off x="1861742" y="6210042"/>
            <a:ext cx="3198032" cy="497017"/>
          </a:xfrm>
          <a:prstGeom prst="rect">
            <a:avLst/>
          </a:prstGeom>
          <a:noFill/>
          <a:ln>
            <a:noFill/>
          </a:ln>
        </p:spPr>
        <p:txBody>
          <a:bodyPr spcFirstLastPara="1" wrap="square" lIns="0" tIns="0" rIns="0" bIns="0" anchor="t" anchorCtr="0">
            <a:normAutofit fontScale="85000" lnSpcReduction="10000"/>
          </a:bodyPr>
          <a:lstStyle/>
          <a:p>
            <a:pPr marL="0" marR="0" lvl="0" indent="0" algn="l" rtl="0">
              <a:lnSpc>
                <a:spcPct val="100000"/>
              </a:lnSpc>
              <a:spcBef>
                <a:spcPts val="0"/>
              </a:spcBef>
              <a:spcAft>
                <a:spcPts val="0"/>
              </a:spcAft>
              <a:buClr>
                <a:schemeClr val="dk1"/>
              </a:buClr>
              <a:buSzPct val="100000"/>
              <a:buFont typeface="Arial"/>
              <a:buNone/>
            </a:pPr>
            <a:r>
              <a:rPr lang="cy-GB" sz="2800" b="0" i="0" u="none" strike="noStrike" cap="none" dirty="0">
                <a:solidFill>
                  <a:schemeClr val="dk1"/>
                </a:solidFill>
                <a:latin typeface="Overpass Mono"/>
                <a:ea typeface="Overpass Mono"/>
                <a:cs typeface="Overpass Mono"/>
                <a:sym typeface="Overpass Mono"/>
              </a:rPr>
              <a:t>Grŵp</a:t>
            </a:r>
            <a:r>
              <a:rPr lang="en-GB" sz="2800" b="0" i="0" u="none" strike="noStrike" cap="none" dirty="0">
                <a:solidFill>
                  <a:schemeClr val="dk1"/>
                </a:solidFill>
                <a:latin typeface="Overpass Mono"/>
                <a:ea typeface="Overpass Mono"/>
                <a:cs typeface="Overpass Mono"/>
                <a:sym typeface="Overpass Mono"/>
              </a:rPr>
              <a:t> </a:t>
            </a:r>
            <a:r>
              <a:rPr lang="en-GB" sz="2800" b="0" i="0" u="none" strike="noStrike" cap="none" dirty="0" err="1">
                <a:solidFill>
                  <a:schemeClr val="dk1"/>
                </a:solidFill>
                <a:latin typeface="Overpass Mono"/>
                <a:ea typeface="Overpass Mono"/>
                <a:cs typeface="Overpass Mono"/>
                <a:sym typeface="Overpass Mono"/>
              </a:rPr>
              <a:t>oedran</a:t>
            </a:r>
            <a:r>
              <a:rPr lang="en-GB" sz="2800" b="0" i="0" u="none" strike="noStrike" cap="none" dirty="0">
                <a:solidFill>
                  <a:schemeClr val="dk1"/>
                </a:solidFill>
                <a:latin typeface="Overpass Mono"/>
                <a:ea typeface="Overpass Mono"/>
                <a:cs typeface="Overpass Mono"/>
                <a:sym typeface="Overpass Mono"/>
              </a:rPr>
              <a:t> 11-14</a:t>
            </a:r>
            <a:endParaRPr dirty="0"/>
          </a:p>
        </p:txBody>
      </p:sp>
      <p:cxnSp>
        <p:nvCxnSpPr>
          <p:cNvPr id="110" name="Google Shape;110;p1"/>
          <p:cNvCxnSpPr/>
          <p:nvPr/>
        </p:nvCxnSpPr>
        <p:spPr>
          <a:xfrm>
            <a:off x="992190" y="4350871"/>
            <a:ext cx="8168139" cy="0"/>
          </a:xfrm>
          <a:prstGeom prst="straightConnector1">
            <a:avLst/>
          </a:prstGeom>
          <a:noFill/>
          <a:ln w="57150" cap="flat" cmpd="sng">
            <a:solidFill>
              <a:srgbClr val="019967"/>
            </a:solidFill>
            <a:prstDash val="solid"/>
            <a:miter lim="800000"/>
            <a:headEnd type="none" w="sm" len="sm"/>
            <a:tailEnd type="none" w="sm" len="sm"/>
          </a:ln>
        </p:spPr>
      </p:cxnSp>
      <p:sp>
        <p:nvSpPr>
          <p:cNvPr id="2" name="Rectangle 1">
            <a:extLst>
              <a:ext uri="{FF2B5EF4-FFF2-40B4-BE49-F238E27FC236}">
                <a16:creationId xmlns:a16="http://schemas.microsoft.com/office/drawing/2014/main" id="{23CE4874-3FED-4EBD-B6D0-7D1B9DA892E9}"/>
              </a:ext>
            </a:extLst>
          </p:cNvPr>
          <p:cNvSpPr/>
          <p:nvPr/>
        </p:nvSpPr>
        <p:spPr>
          <a:xfrm>
            <a:off x="906513" y="7583424"/>
            <a:ext cx="1739151" cy="882764"/>
          </a:xfrm>
          <a:prstGeom prst="rect">
            <a:avLst/>
          </a:prstGeom>
          <a:solidFill>
            <a:srgbClr val="F6E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a:extLst>
              <a:ext uri="{FF2B5EF4-FFF2-40B4-BE49-F238E27FC236}">
                <a16:creationId xmlns:a16="http://schemas.microsoft.com/office/drawing/2014/main" id="{D3E61A56-BC2B-432E-9A5D-8936A14FC4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1972" y="7629580"/>
            <a:ext cx="2098095" cy="9366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0"/>
          <p:cNvSpPr/>
          <p:nvPr/>
        </p:nvSpPr>
        <p:spPr>
          <a:xfrm>
            <a:off x="-192297" y="-228599"/>
            <a:ext cx="10800000" cy="3733800"/>
          </a:xfrm>
          <a:prstGeom prst="rect">
            <a:avLst/>
          </a:prstGeom>
          <a:solidFill>
            <a:schemeClr val="lt1"/>
          </a:solidFill>
          <a:ln w="34925"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284" name="Google Shape;284;p10"/>
          <p:cNvSpPr txBox="1"/>
          <p:nvPr/>
        </p:nvSpPr>
        <p:spPr>
          <a:xfrm>
            <a:off x="692201" y="611125"/>
            <a:ext cx="8601067" cy="32836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Overpass Mono"/>
              <a:buNone/>
            </a:pPr>
            <a:r>
              <a:rPr lang="en-GB" sz="3600" b="1" i="0" dirty="0">
                <a:solidFill>
                  <a:schemeClr val="dk1"/>
                </a:solidFill>
                <a:latin typeface="Overpass Mono"/>
                <a:ea typeface="Overpass Mono"/>
                <a:cs typeface="Overpass Mono"/>
                <a:sym typeface="Overpass Mono"/>
              </a:rPr>
              <a:t>Data personol? </a:t>
            </a:r>
            <a:endParaRPr dirty="0"/>
          </a:p>
          <a:p>
            <a:pPr marL="0" marR="0" lvl="0" indent="0" algn="l" rtl="0">
              <a:lnSpc>
                <a:spcPct val="100000"/>
              </a:lnSpc>
              <a:spcBef>
                <a:spcPts val="0"/>
              </a:spcBef>
              <a:spcAft>
                <a:spcPts val="0"/>
              </a:spcAft>
              <a:buClr>
                <a:schemeClr val="dk1"/>
              </a:buClr>
              <a:buSzPts val="2400"/>
              <a:buFont typeface="Overpass Mono"/>
              <a:buNone/>
            </a:pPr>
            <a:endParaRPr sz="2400" b="0" i="0" dirty="0">
              <a:solidFill>
                <a:schemeClr val="dk1"/>
              </a:solidFill>
              <a:latin typeface="Overpass Mono"/>
              <a:ea typeface="Overpass Mono"/>
              <a:cs typeface="Overpass Mono"/>
              <a:sym typeface="Overpass Mono"/>
            </a:endParaRPr>
          </a:p>
          <a:p>
            <a:pPr marL="0" marR="0" lvl="0" indent="0" algn="l" rtl="0">
              <a:lnSpc>
                <a:spcPct val="100000"/>
              </a:lnSpc>
              <a:spcBef>
                <a:spcPts val="0"/>
              </a:spcBef>
              <a:spcAft>
                <a:spcPts val="0"/>
              </a:spcAft>
              <a:buClr>
                <a:schemeClr val="dk1"/>
              </a:buClr>
              <a:buSzPts val="2400"/>
              <a:buFont typeface="Overpass Mono"/>
              <a:buNone/>
            </a:pPr>
            <a:r>
              <a:rPr lang="en-GB" sz="2400" b="0" i="0" dirty="0" err="1">
                <a:solidFill>
                  <a:schemeClr val="dk1"/>
                </a:solidFill>
                <a:latin typeface="Overpass Mono"/>
                <a:ea typeface="Overpass Mono"/>
                <a:cs typeface="Overpass Mono"/>
                <a:sym typeface="Overpass Mono"/>
              </a:rPr>
              <a:t>Cwblhewch</a:t>
            </a:r>
            <a:r>
              <a:rPr lang="en-GB" sz="2400" b="0" i="0" dirty="0">
                <a:solidFill>
                  <a:schemeClr val="dk1"/>
                </a:solidFill>
                <a:latin typeface="Overpass Mono"/>
                <a:ea typeface="Overpass Mono"/>
                <a:cs typeface="Overpass Mono"/>
                <a:sym typeface="Overpass Mono"/>
              </a:rPr>
              <a:t> y</a:t>
            </a:r>
            <a:r>
              <a:rPr lang="en-GB" sz="2400" b="1" i="0" dirty="0">
                <a:solidFill>
                  <a:schemeClr val="dk1"/>
                </a:solidFill>
                <a:latin typeface="Overpass Mono"/>
                <a:ea typeface="Overpass Mono"/>
                <a:cs typeface="Overpass Mono"/>
                <a:sym typeface="Overpass Mono"/>
              </a:rPr>
              <a:t> map </a:t>
            </a:r>
            <a:r>
              <a:rPr lang="en-GB" sz="2400" b="1" i="0" dirty="0" err="1">
                <a:solidFill>
                  <a:schemeClr val="dk1"/>
                </a:solidFill>
                <a:latin typeface="Overpass Mono"/>
                <a:ea typeface="Overpass Mono"/>
                <a:cs typeface="Overpass Mono"/>
                <a:sym typeface="Overpass Mono"/>
              </a:rPr>
              <a:t>meddwl</a:t>
            </a:r>
            <a:r>
              <a:rPr lang="en-GB" sz="2400" b="1" i="0" dirty="0">
                <a:solidFill>
                  <a:schemeClr val="dk1"/>
                </a:solidFill>
                <a:latin typeface="Overpass Mono"/>
                <a:ea typeface="Overpass Mono"/>
                <a:cs typeface="Overpass Mono"/>
                <a:sym typeface="Overpass Mono"/>
              </a:rPr>
              <a:t> data </a:t>
            </a:r>
            <a:r>
              <a:rPr lang="en-GB" sz="2400" b="1" i="0" dirty="0" err="1">
                <a:solidFill>
                  <a:schemeClr val="dk1"/>
                </a:solidFill>
                <a:latin typeface="Overpass Mono"/>
                <a:ea typeface="Overpass Mono"/>
                <a:cs typeface="Overpass Mono"/>
                <a:sym typeface="Overpass Mono"/>
              </a:rPr>
              <a:t>personol</a:t>
            </a:r>
            <a:r>
              <a:rPr lang="en-GB" sz="2400" b="1" i="0" dirty="0">
                <a:solidFill>
                  <a:schemeClr val="dk1"/>
                </a:solidFill>
                <a:latin typeface="Overpass Mono"/>
                <a:ea typeface="Overpass Mono"/>
                <a:cs typeface="Overpass Mono"/>
                <a:sym typeface="Overpass Mono"/>
              </a:rPr>
              <a:t> </a:t>
            </a:r>
            <a:r>
              <a:rPr lang="en-GB" sz="2400" b="0" i="0" dirty="0" err="1">
                <a:solidFill>
                  <a:schemeClr val="dk1"/>
                </a:solidFill>
                <a:latin typeface="Overpass Mono"/>
                <a:ea typeface="Overpass Mono"/>
                <a:cs typeface="Overpass Mono"/>
                <a:sym typeface="Overpass Mono"/>
              </a:rPr>
              <a:t>drwy</a:t>
            </a:r>
            <a:r>
              <a:rPr lang="en-GB" sz="2400" b="0" i="0" dirty="0">
                <a:solidFill>
                  <a:schemeClr val="dk1"/>
                </a:solidFill>
                <a:latin typeface="Overpass Mono"/>
                <a:ea typeface="Overpass Mono"/>
                <a:cs typeface="Overpass Mono"/>
                <a:sym typeface="Overpass Mono"/>
              </a:rPr>
              <a:t> </a:t>
            </a:r>
            <a:r>
              <a:rPr lang="en-GB" sz="2400" b="0" i="0" dirty="0" err="1">
                <a:solidFill>
                  <a:schemeClr val="dk1"/>
                </a:solidFill>
                <a:latin typeface="Overpass Mono"/>
                <a:ea typeface="Overpass Mono"/>
                <a:cs typeface="Overpass Mono"/>
                <a:sym typeface="Overpass Mono"/>
              </a:rPr>
              <a:t>ateb</a:t>
            </a:r>
            <a:r>
              <a:rPr lang="en-GB" sz="2400" b="0" i="0" dirty="0">
                <a:solidFill>
                  <a:schemeClr val="dk1"/>
                </a:solidFill>
                <a:latin typeface="Overpass Mono"/>
                <a:ea typeface="Overpass Mono"/>
                <a:cs typeface="Overpass Mono"/>
                <a:sym typeface="Overpass Mono"/>
              </a:rPr>
              <a:t> y </a:t>
            </a:r>
            <a:r>
              <a:rPr lang="en-GB" sz="2400" b="0" i="0" dirty="0" err="1">
                <a:solidFill>
                  <a:schemeClr val="dk1"/>
                </a:solidFill>
                <a:latin typeface="Overpass Mono"/>
                <a:ea typeface="Overpass Mono"/>
                <a:cs typeface="Overpass Mono"/>
                <a:sym typeface="Overpass Mono"/>
              </a:rPr>
              <a:t>cwestiynau</a:t>
            </a:r>
            <a:r>
              <a:rPr lang="en-GB" sz="2400" b="0" i="0" dirty="0">
                <a:solidFill>
                  <a:schemeClr val="dk1"/>
                </a:solidFill>
                <a:latin typeface="Overpass Mono"/>
                <a:ea typeface="Overpass Mono"/>
                <a:cs typeface="Overpass Mono"/>
                <a:sym typeface="Overpass Mono"/>
              </a:rPr>
              <a:t> </a:t>
            </a:r>
            <a:r>
              <a:rPr lang="en-GB" sz="2400" b="0" i="0" dirty="0" err="1">
                <a:solidFill>
                  <a:schemeClr val="dk1"/>
                </a:solidFill>
                <a:latin typeface="Overpass Mono"/>
                <a:ea typeface="Overpass Mono"/>
                <a:cs typeface="Overpass Mono"/>
                <a:sym typeface="Overpass Mono"/>
              </a:rPr>
              <a:t>hyn</a:t>
            </a:r>
            <a:r>
              <a:rPr lang="en-GB" sz="2400" b="0" i="0" dirty="0">
                <a:solidFill>
                  <a:schemeClr val="dk1"/>
                </a:solidFill>
                <a:latin typeface="Overpass Mono"/>
                <a:ea typeface="Overpass Mono"/>
                <a:cs typeface="Overpass Mono"/>
                <a:sym typeface="Overpass Mono"/>
              </a:rPr>
              <a:t>: </a:t>
            </a:r>
            <a:endParaRPr dirty="0"/>
          </a:p>
        </p:txBody>
      </p:sp>
      <p:grpSp>
        <p:nvGrpSpPr>
          <p:cNvPr id="285" name="Google Shape;285;p10"/>
          <p:cNvGrpSpPr/>
          <p:nvPr/>
        </p:nvGrpSpPr>
        <p:grpSpPr>
          <a:xfrm>
            <a:off x="716445" y="2596284"/>
            <a:ext cx="4110410" cy="2809490"/>
            <a:chOff x="5727700" y="4835910"/>
            <a:chExt cx="4110410" cy="2809490"/>
          </a:xfrm>
        </p:grpSpPr>
        <p:sp>
          <p:nvSpPr>
            <p:cNvPr id="286" name="Google Shape;286;p10"/>
            <p:cNvSpPr/>
            <p:nvPr/>
          </p:nvSpPr>
          <p:spPr>
            <a:xfrm>
              <a:off x="5727700" y="5140646"/>
              <a:ext cx="3805676" cy="2504754"/>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GB" sz="2400" b="1" dirty="0">
                  <a:solidFill>
                    <a:srgbClr val="019967"/>
                  </a:solidFill>
                  <a:latin typeface="Overpass Mono"/>
                  <a:ea typeface="Overpass Mono"/>
                  <a:cs typeface="Overpass Mono"/>
                  <a:sym typeface="Overpass Mono"/>
                </a:rPr>
                <a:t>Beth </a:t>
              </a:r>
              <a:r>
                <a:rPr lang="en-GB" sz="2400" b="1" dirty="0" err="1">
                  <a:solidFill>
                    <a:srgbClr val="019967"/>
                  </a:solidFill>
                  <a:latin typeface="Overpass Mono"/>
                  <a:ea typeface="Overpass Mono"/>
                  <a:cs typeface="Overpass Mono"/>
                  <a:sym typeface="Overpass Mono"/>
                </a:rPr>
                <a:t>yw</a:t>
              </a:r>
              <a:r>
                <a:rPr lang="en-GB" sz="2400" b="1" dirty="0">
                  <a:solidFill>
                    <a:srgbClr val="019967"/>
                  </a:solidFill>
                  <a:latin typeface="Overpass Mono"/>
                  <a:ea typeface="Overpass Mono"/>
                  <a:cs typeface="Overpass Mono"/>
                  <a:sym typeface="Overpass Mono"/>
                </a:rPr>
                <a:t> data personol? </a:t>
              </a:r>
              <a:endParaRPr sz="2400" dirty="0">
                <a:solidFill>
                  <a:srgbClr val="019967"/>
                </a:solidFill>
                <a:latin typeface="Overpass Mono"/>
                <a:ea typeface="Overpass Mono"/>
                <a:cs typeface="Overpass Mono"/>
                <a:sym typeface="Overpass Mono"/>
              </a:endParaRPr>
            </a:p>
          </p:txBody>
        </p:sp>
        <p:pic>
          <p:nvPicPr>
            <p:cNvPr id="287" name="Google Shape;287;p10"/>
            <p:cNvPicPr preferRelativeResize="0"/>
            <p:nvPr/>
          </p:nvPicPr>
          <p:blipFill rotWithShape="1">
            <a:blip r:embed="rId3">
              <a:alphaModFix/>
            </a:blip>
            <a:srcRect/>
            <a:stretch/>
          </p:blipFill>
          <p:spPr>
            <a:xfrm>
              <a:off x="9228642" y="4835910"/>
              <a:ext cx="609468" cy="609468"/>
            </a:xfrm>
            <a:prstGeom prst="rect">
              <a:avLst/>
            </a:prstGeom>
            <a:noFill/>
            <a:ln>
              <a:noFill/>
            </a:ln>
          </p:spPr>
        </p:pic>
      </p:grpSp>
      <p:grpSp>
        <p:nvGrpSpPr>
          <p:cNvPr id="288" name="Google Shape;288;p10"/>
          <p:cNvGrpSpPr/>
          <p:nvPr/>
        </p:nvGrpSpPr>
        <p:grpSpPr>
          <a:xfrm>
            <a:off x="4036366" y="5638800"/>
            <a:ext cx="4110410" cy="2809490"/>
            <a:chOff x="5727700" y="4835910"/>
            <a:chExt cx="4110410" cy="2809490"/>
          </a:xfrm>
        </p:grpSpPr>
        <p:sp>
          <p:nvSpPr>
            <p:cNvPr id="289" name="Google Shape;289;p10"/>
            <p:cNvSpPr/>
            <p:nvPr/>
          </p:nvSpPr>
          <p:spPr>
            <a:xfrm>
              <a:off x="5727700" y="5140646"/>
              <a:ext cx="3805676" cy="2504754"/>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GB" sz="2400" b="1" dirty="0">
                  <a:solidFill>
                    <a:srgbClr val="019967"/>
                  </a:solidFill>
                  <a:latin typeface="Overpass Mono"/>
                  <a:ea typeface="Overpass Mono"/>
                  <a:cs typeface="Overpass Mono"/>
                  <a:sym typeface="Overpass Mono"/>
                </a:rPr>
                <a:t>Pa </a:t>
              </a:r>
              <a:r>
                <a:rPr lang="en-GB" sz="2400" b="1" dirty="0" err="1">
                  <a:solidFill>
                    <a:srgbClr val="019967"/>
                  </a:solidFill>
                  <a:latin typeface="Overpass Mono"/>
                  <a:ea typeface="Overpass Mono"/>
                  <a:cs typeface="Overpass Mono"/>
                  <a:sym typeface="Overpass Mono"/>
                </a:rPr>
                <a:t>enghreifftiau</a:t>
              </a:r>
              <a:r>
                <a:rPr lang="en-GB" sz="2400" b="1" dirty="0">
                  <a:solidFill>
                    <a:srgbClr val="019967"/>
                  </a:solidFill>
                  <a:latin typeface="Overpass Mono"/>
                  <a:ea typeface="Overpass Mono"/>
                  <a:cs typeface="Overpass Mono"/>
                  <a:sym typeface="Overpass Mono"/>
                </a:rPr>
                <a:t> o </a:t>
              </a:r>
              <a:r>
                <a:rPr lang="en-GB" sz="2400" b="1" dirty="0" err="1">
                  <a:solidFill>
                    <a:srgbClr val="019967"/>
                  </a:solidFill>
                  <a:latin typeface="Overpass Mono"/>
                  <a:ea typeface="Overpass Mono"/>
                  <a:cs typeface="Overpass Mono"/>
                  <a:sym typeface="Overpass Mono"/>
                </a:rPr>
                <a:t>ddata</a:t>
              </a:r>
              <a:r>
                <a:rPr lang="en-GB" sz="2400" b="1" dirty="0">
                  <a:solidFill>
                    <a:srgbClr val="019967"/>
                  </a:solidFill>
                  <a:latin typeface="Overpass Mono"/>
                  <a:ea typeface="Overpass Mono"/>
                  <a:cs typeface="Overpass Mono"/>
                  <a:sym typeface="Overpass Mono"/>
                </a:rPr>
                <a:t> personol </a:t>
              </a:r>
              <a:r>
                <a:rPr lang="en-GB" sz="2400" b="1" dirty="0" err="1">
                  <a:solidFill>
                    <a:srgbClr val="019967"/>
                  </a:solidFill>
                  <a:latin typeface="Overpass Mono"/>
                  <a:ea typeface="Overpass Mono"/>
                  <a:cs typeface="Overpass Mono"/>
                  <a:sym typeface="Overpass Mono"/>
                </a:rPr>
                <a:t>allwch</a:t>
              </a:r>
              <a:r>
                <a:rPr lang="en-GB" sz="2400" b="1" dirty="0">
                  <a:solidFill>
                    <a:srgbClr val="019967"/>
                  </a:solidFill>
                  <a:latin typeface="Overpass Mono"/>
                  <a:ea typeface="Overpass Mono"/>
                  <a:cs typeface="Overpass Mono"/>
                  <a:sym typeface="Overpass Mono"/>
                </a:rPr>
                <a:t> chi </a:t>
              </a:r>
              <a:r>
                <a:rPr lang="en-GB" sz="2400" b="1" dirty="0" err="1">
                  <a:solidFill>
                    <a:srgbClr val="019967"/>
                  </a:solidFill>
                  <a:latin typeface="Overpass Mono"/>
                  <a:ea typeface="Overpass Mono"/>
                  <a:cs typeface="Overpass Mono"/>
                  <a:sym typeface="Overpass Mono"/>
                </a:rPr>
                <a:t>feddwl</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amdanyn</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nhw</a:t>
              </a:r>
              <a:r>
                <a:rPr lang="en-GB" sz="2400" b="1" dirty="0">
                  <a:solidFill>
                    <a:srgbClr val="019967"/>
                  </a:solidFill>
                  <a:latin typeface="Overpass Mono"/>
                  <a:ea typeface="Overpass Mono"/>
                  <a:cs typeface="Overpass Mono"/>
                  <a:sym typeface="Overpass Mono"/>
                </a:rPr>
                <a:t>?</a:t>
              </a:r>
              <a:endParaRPr sz="2400" dirty="0">
                <a:solidFill>
                  <a:srgbClr val="019967"/>
                </a:solidFill>
                <a:latin typeface="Overpass Mono"/>
                <a:ea typeface="Overpass Mono"/>
                <a:cs typeface="Overpass Mono"/>
                <a:sym typeface="Overpass Mono"/>
              </a:endParaRPr>
            </a:p>
          </p:txBody>
        </p:sp>
        <p:pic>
          <p:nvPicPr>
            <p:cNvPr id="290" name="Google Shape;290;p10"/>
            <p:cNvPicPr preferRelativeResize="0"/>
            <p:nvPr/>
          </p:nvPicPr>
          <p:blipFill rotWithShape="1">
            <a:blip r:embed="rId3">
              <a:alphaModFix/>
            </a:blip>
            <a:srcRect/>
            <a:stretch/>
          </p:blipFill>
          <p:spPr>
            <a:xfrm>
              <a:off x="9228642" y="4835910"/>
              <a:ext cx="609468" cy="609468"/>
            </a:xfrm>
            <a:prstGeom prst="rect">
              <a:avLst/>
            </a:prstGeom>
            <a:noFill/>
            <a:ln>
              <a:noFill/>
            </a:ln>
          </p:spPr>
        </p:pic>
      </p:grpSp>
      <p:grpSp>
        <p:nvGrpSpPr>
          <p:cNvPr id="291" name="Google Shape;291;p10"/>
          <p:cNvGrpSpPr/>
          <p:nvPr/>
        </p:nvGrpSpPr>
        <p:grpSpPr>
          <a:xfrm>
            <a:off x="7356287" y="2595996"/>
            <a:ext cx="4110410" cy="2809490"/>
            <a:chOff x="5727700" y="4835910"/>
            <a:chExt cx="4110410" cy="2809490"/>
          </a:xfrm>
        </p:grpSpPr>
        <p:sp>
          <p:nvSpPr>
            <p:cNvPr id="292" name="Google Shape;292;p10"/>
            <p:cNvSpPr/>
            <p:nvPr/>
          </p:nvSpPr>
          <p:spPr>
            <a:xfrm>
              <a:off x="5727700" y="5140646"/>
              <a:ext cx="3805676" cy="2504754"/>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GB" sz="2400" b="1" dirty="0">
                  <a:solidFill>
                    <a:srgbClr val="019967"/>
                  </a:solidFill>
                  <a:latin typeface="Overpass Mono"/>
                  <a:ea typeface="Overpass Mono"/>
                  <a:cs typeface="Overpass Mono"/>
                  <a:sym typeface="Overpass Mono"/>
                </a:rPr>
                <a:t>At </a:t>
              </a:r>
              <a:r>
                <a:rPr lang="en-GB" sz="2400" b="1" dirty="0" err="1">
                  <a:solidFill>
                    <a:srgbClr val="019967"/>
                  </a:solidFill>
                  <a:latin typeface="Overpass Mono"/>
                  <a:ea typeface="Overpass Mono"/>
                  <a:cs typeface="Overpass Mono"/>
                  <a:sym typeface="Overpass Mono"/>
                </a:rPr>
                <a:t>beth</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mae</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cwmnïau</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ar-lein</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yn</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defnyddio</a:t>
              </a:r>
              <a:r>
                <a:rPr lang="en-GB" sz="2400" b="1" dirty="0">
                  <a:solidFill>
                    <a:srgbClr val="019967"/>
                  </a:solidFill>
                  <a:latin typeface="Overpass Mono"/>
                  <a:ea typeface="Overpass Mono"/>
                  <a:cs typeface="Overpass Mono"/>
                  <a:sym typeface="Overpass Mono"/>
                </a:rPr>
                <a:t> data personol </a:t>
              </a:r>
              <a:r>
                <a:rPr lang="en-GB" sz="2400" b="1" dirty="0" err="1">
                  <a:solidFill>
                    <a:srgbClr val="019967"/>
                  </a:solidFill>
                  <a:latin typeface="Overpass Mono"/>
                  <a:ea typeface="Overpass Mono"/>
                  <a:cs typeface="Overpass Mono"/>
                  <a:sym typeface="Overpass Mono"/>
                </a:rPr>
                <a:t>eu</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defnyddwyr</a:t>
              </a:r>
              <a:r>
                <a:rPr lang="en-GB" sz="2400" b="1" dirty="0">
                  <a:solidFill>
                    <a:srgbClr val="019967"/>
                  </a:solidFill>
                  <a:latin typeface="Overpass Mono"/>
                  <a:ea typeface="Overpass Mono"/>
                  <a:cs typeface="Overpass Mono"/>
                  <a:sym typeface="Overpass Mono"/>
                </a:rPr>
                <a:t>?</a:t>
              </a:r>
              <a:endParaRPr sz="2400" dirty="0">
                <a:solidFill>
                  <a:srgbClr val="019967"/>
                </a:solidFill>
                <a:latin typeface="Overpass Mono"/>
                <a:ea typeface="Overpass Mono"/>
                <a:cs typeface="Overpass Mono"/>
                <a:sym typeface="Overpass Mono"/>
              </a:endParaRPr>
            </a:p>
          </p:txBody>
        </p:sp>
        <p:pic>
          <p:nvPicPr>
            <p:cNvPr id="293" name="Google Shape;293;p10"/>
            <p:cNvPicPr preferRelativeResize="0"/>
            <p:nvPr/>
          </p:nvPicPr>
          <p:blipFill rotWithShape="1">
            <a:blip r:embed="rId3">
              <a:alphaModFix/>
            </a:blip>
            <a:srcRect/>
            <a:stretch/>
          </p:blipFill>
          <p:spPr>
            <a:xfrm>
              <a:off x="9228642" y="4835910"/>
              <a:ext cx="609468" cy="609468"/>
            </a:xfrm>
            <a:prstGeom prst="rect">
              <a:avLst/>
            </a:prstGeom>
            <a:noFill/>
            <a:ln>
              <a:noFill/>
            </a:ln>
          </p:spPr>
        </p:pic>
      </p:grpSp>
      <p:grpSp>
        <p:nvGrpSpPr>
          <p:cNvPr id="294" name="Google Shape;294;p10"/>
          <p:cNvGrpSpPr/>
          <p:nvPr/>
        </p:nvGrpSpPr>
        <p:grpSpPr>
          <a:xfrm>
            <a:off x="10676207" y="5638800"/>
            <a:ext cx="4110410" cy="2809490"/>
            <a:chOff x="5727700" y="4835910"/>
            <a:chExt cx="4110410" cy="2809490"/>
          </a:xfrm>
        </p:grpSpPr>
        <p:sp>
          <p:nvSpPr>
            <p:cNvPr id="295" name="Google Shape;295;p10"/>
            <p:cNvSpPr/>
            <p:nvPr/>
          </p:nvSpPr>
          <p:spPr>
            <a:xfrm>
              <a:off x="5727700" y="5140646"/>
              <a:ext cx="3805676" cy="2504754"/>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GB" sz="2400" b="1" dirty="0">
                  <a:solidFill>
                    <a:srgbClr val="019967"/>
                  </a:solidFill>
                  <a:latin typeface="Overpass Mono"/>
                  <a:ea typeface="Overpass Mono"/>
                  <a:cs typeface="Overpass Mono"/>
                  <a:sym typeface="Overpass Mono"/>
                </a:rPr>
                <a:t>Sut </a:t>
              </a:r>
              <a:r>
                <a:rPr lang="en-GB" sz="2400" b="1" dirty="0" err="1">
                  <a:solidFill>
                    <a:srgbClr val="019967"/>
                  </a:solidFill>
                  <a:latin typeface="Overpass Mono"/>
                  <a:ea typeface="Overpass Mono"/>
                  <a:cs typeface="Overpass Mono"/>
                  <a:sym typeface="Overpass Mono"/>
                </a:rPr>
                <a:t>gallai</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rhywun</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gadw</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eu</a:t>
              </a:r>
              <a:r>
                <a:rPr lang="en-GB" sz="2400" b="1" dirty="0">
                  <a:solidFill>
                    <a:srgbClr val="019967"/>
                  </a:solidFill>
                  <a:latin typeface="Overpass Mono"/>
                  <a:ea typeface="Overpass Mono"/>
                  <a:cs typeface="Overpass Mono"/>
                  <a:sym typeface="Overpass Mono"/>
                </a:rPr>
                <a:t> data personol </a:t>
              </a:r>
              <a:r>
                <a:rPr lang="en-GB" sz="2400" b="1" dirty="0" err="1">
                  <a:solidFill>
                    <a:srgbClr val="019967"/>
                  </a:solidFill>
                  <a:latin typeface="Overpass Mono"/>
                  <a:ea typeface="Overpass Mono"/>
                  <a:cs typeface="Overpass Mono"/>
                  <a:sym typeface="Overpass Mono"/>
                </a:rPr>
                <a:t>yn</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breifat</a:t>
              </a:r>
              <a:r>
                <a:rPr lang="en-GB" sz="2400" b="1" dirty="0">
                  <a:solidFill>
                    <a:srgbClr val="019967"/>
                  </a:solidFill>
                  <a:latin typeface="Overpass Mono"/>
                  <a:ea typeface="Overpass Mono"/>
                  <a:cs typeface="Overpass Mono"/>
                  <a:sym typeface="Overpass Mono"/>
                </a:rPr>
                <a:t>?</a:t>
              </a:r>
              <a:endParaRPr sz="2400" dirty="0">
                <a:solidFill>
                  <a:srgbClr val="019967"/>
                </a:solidFill>
                <a:latin typeface="Overpass Mono"/>
                <a:ea typeface="Overpass Mono"/>
                <a:cs typeface="Overpass Mono"/>
                <a:sym typeface="Overpass Mono"/>
              </a:endParaRPr>
            </a:p>
          </p:txBody>
        </p:sp>
        <p:pic>
          <p:nvPicPr>
            <p:cNvPr id="296" name="Google Shape;296;p10"/>
            <p:cNvPicPr preferRelativeResize="0"/>
            <p:nvPr/>
          </p:nvPicPr>
          <p:blipFill rotWithShape="1">
            <a:blip r:embed="rId3">
              <a:alphaModFix/>
            </a:blip>
            <a:srcRect/>
            <a:stretch/>
          </p:blipFill>
          <p:spPr>
            <a:xfrm>
              <a:off x="9228642" y="4835910"/>
              <a:ext cx="609468" cy="609468"/>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85"/>
                                        </p:tgtEl>
                                        <p:attrNameLst>
                                          <p:attrName>style.visibility</p:attrName>
                                        </p:attrNameLst>
                                      </p:cBhvr>
                                      <p:to>
                                        <p:strVal val="visible"/>
                                      </p:to>
                                    </p:set>
                                    <p:anim calcmode="lin" valueType="num">
                                      <p:cBhvr additive="base">
                                        <p:cTn id="7" dur="500"/>
                                        <p:tgtEl>
                                          <p:spTgt spid="285"/>
                                        </p:tgtEl>
                                        <p:attrNameLst>
                                          <p:attrName>ppt_w</p:attrName>
                                        </p:attrNameLst>
                                      </p:cBhvr>
                                      <p:tavLst>
                                        <p:tav tm="0">
                                          <p:val>
                                            <p:strVal val="0"/>
                                          </p:val>
                                        </p:tav>
                                        <p:tav tm="100000">
                                          <p:val>
                                            <p:strVal val="#ppt_w"/>
                                          </p:val>
                                        </p:tav>
                                      </p:tavLst>
                                    </p:anim>
                                    <p:anim calcmode="lin" valueType="num">
                                      <p:cBhvr additive="base">
                                        <p:cTn id="8" dur="500"/>
                                        <p:tgtEl>
                                          <p:spTgt spid="285"/>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88"/>
                                        </p:tgtEl>
                                        <p:attrNameLst>
                                          <p:attrName>style.visibility</p:attrName>
                                        </p:attrNameLst>
                                      </p:cBhvr>
                                      <p:to>
                                        <p:strVal val="visible"/>
                                      </p:to>
                                    </p:set>
                                    <p:anim calcmode="lin" valueType="num">
                                      <p:cBhvr additive="base">
                                        <p:cTn id="12" dur="500"/>
                                        <p:tgtEl>
                                          <p:spTgt spid="288"/>
                                        </p:tgtEl>
                                        <p:attrNameLst>
                                          <p:attrName>ppt_w</p:attrName>
                                        </p:attrNameLst>
                                      </p:cBhvr>
                                      <p:tavLst>
                                        <p:tav tm="0">
                                          <p:val>
                                            <p:strVal val="0"/>
                                          </p:val>
                                        </p:tav>
                                        <p:tav tm="100000">
                                          <p:val>
                                            <p:strVal val="#ppt_w"/>
                                          </p:val>
                                        </p:tav>
                                      </p:tavLst>
                                    </p:anim>
                                    <p:anim calcmode="lin" valueType="num">
                                      <p:cBhvr additive="base">
                                        <p:cTn id="13" dur="500"/>
                                        <p:tgtEl>
                                          <p:spTgt spid="288"/>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91"/>
                                        </p:tgtEl>
                                        <p:attrNameLst>
                                          <p:attrName>style.visibility</p:attrName>
                                        </p:attrNameLst>
                                      </p:cBhvr>
                                      <p:to>
                                        <p:strVal val="visible"/>
                                      </p:to>
                                    </p:set>
                                    <p:anim calcmode="lin" valueType="num">
                                      <p:cBhvr additive="base">
                                        <p:cTn id="17" dur="500"/>
                                        <p:tgtEl>
                                          <p:spTgt spid="291"/>
                                        </p:tgtEl>
                                        <p:attrNameLst>
                                          <p:attrName>ppt_w</p:attrName>
                                        </p:attrNameLst>
                                      </p:cBhvr>
                                      <p:tavLst>
                                        <p:tav tm="0">
                                          <p:val>
                                            <p:strVal val="0"/>
                                          </p:val>
                                        </p:tav>
                                        <p:tav tm="100000">
                                          <p:val>
                                            <p:strVal val="#ppt_w"/>
                                          </p:val>
                                        </p:tav>
                                      </p:tavLst>
                                    </p:anim>
                                    <p:anim calcmode="lin" valueType="num">
                                      <p:cBhvr additive="base">
                                        <p:cTn id="18" dur="500"/>
                                        <p:tgtEl>
                                          <p:spTgt spid="291"/>
                                        </p:tgtEl>
                                        <p:attrNameLst>
                                          <p:attrName>ppt_h</p:attrName>
                                        </p:attrNameLst>
                                      </p:cBhvr>
                                      <p:tavLst>
                                        <p:tav tm="0">
                                          <p:val>
                                            <p:str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294"/>
                                        </p:tgtEl>
                                        <p:attrNameLst>
                                          <p:attrName>style.visibility</p:attrName>
                                        </p:attrNameLst>
                                      </p:cBhvr>
                                      <p:to>
                                        <p:strVal val="visible"/>
                                      </p:to>
                                    </p:set>
                                    <p:anim calcmode="lin" valueType="num">
                                      <p:cBhvr additive="base">
                                        <p:cTn id="22" dur="500"/>
                                        <p:tgtEl>
                                          <p:spTgt spid="294"/>
                                        </p:tgtEl>
                                        <p:attrNameLst>
                                          <p:attrName>ppt_w</p:attrName>
                                        </p:attrNameLst>
                                      </p:cBhvr>
                                      <p:tavLst>
                                        <p:tav tm="0">
                                          <p:val>
                                            <p:strVal val="0"/>
                                          </p:val>
                                        </p:tav>
                                        <p:tav tm="100000">
                                          <p:val>
                                            <p:strVal val="#ppt_w"/>
                                          </p:val>
                                        </p:tav>
                                      </p:tavLst>
                                    </p:anim>
                                    <p:anim calcmode="lin" valueType="num">
                                      <p:cBhvr additive="base">
                                        <p:cTn id="23" dur="500"/>
                                        <p:tgtEl>
                                          <p:spTgt spid="29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1"/>
          <p:cNvSpPr/>
          <p:nvPr/>
        </p:nvSpPr>
        <p:spPr>
          <a:xfrm>
            <a:off x="-192297" y="-228599"/>
            <a:ext cx="10800000" cy="3733800"/>
          </a:xfrm>
          <a:prstGeom prst="rect">
            <a:avLst/>
          </a:prstGeom>
          <a:solidFill>
            <a:schemeClr val="lt1"/>
          </a:solidFill>
          <a:ln w="34925"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303" name="Google Shape;303;p11"/>
          <p:cNvSpPr txBox="1"/>
          <p:nvPr/>
        </p:nvSpPr>
        <p:spPr>
          <a:xfrm>
            <a:off x="692201" y="611125"/>
            <a:ext cx="8601067" cy="32836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Overpass Mono"/>
              <a:buNone/>
            </a:pPr>
            <a:r>
              <a:rPr lang="en-GB" sz="3600" b="1" dirty="0">
                <a:solidFill>
                  <a:schemeClr val="dk1"/>
                </a:solidFill>
                <a:latin typeface="Overpass Mono"/>
                <a:ea typeface="Overpass Mono"/>
                <a:cs typeface="Overpass Mono"/>
                <a:sym typeface="Overpass Mono"/>
              </a:rPr>
              <a:t>D</a:t>
            </a:r>
            <a:r>
              <a:rPr lang="en-GB" sz="3600" b="1" i="0" dirty="0">
                <a:solidFill>
                  <a:schemeClr val="dk1"/>
                </a:solidFill>
                <a:latin typeface="Overpass Mono"/>
                <a:ea typeface="Overpass Mono"/>
                <a:cs typeface="Overpass Mono"/>
                <a:sym typeface="Overpass Mono"/>
              </a:rPr>
              <a:t>ata </a:t>
            </a:r>
            <a:r>
              <a:rPr lang="en-GB" sz="3600" b="1" i="0" dirty="0" err="1">
                <a:solidFill>
                  <a:schemeClr val="dk1"/>
                </a:solidFill>
                <a:latin typeface="Overpass Mono"/>
                <a:ea typeface="Overpass Mono"/>
                <a:cs typeface="Overpass Mono"/>
                <a:sym typeface="Overpass Mono"/>
              </a:rPr>
              <a:t>personol</a:t>
            </a:r>
            <a:r>
              <a:rPr lang="en-GB" sz="3600" b="1" i="0" dirty="0">
                <a:solidFill>
                  <a:schemeClr val="dk1"/>
                </a:solidFill>
                <a:latin typeface="Overpass Mono"/>
                <a:ea typeface="Overpass Mono"/>
                <a:cs typeface="Overpass Mono"/>
                <a:sym typeface="Overpass Mono"/>
              </a:rPr>
              <a:t>? </a:t>
            </a:r>
            <a:endParaRPr lang="en-GB" dirty="0"/>
          </a:p>
          <a:p>
            <a:pPr marL="0" marR="0" lvl="0" indent="0" algn="l" rtl="0">
              <a:lnSpc>
                <a:spcPct val="100000"/>
              </a:lnSpc>
              <a:spcBef>
                <a:spcPts val="0"/>
              </a:spcBef>
              <a:spcAft>
                <a:spcPts val="0"/>
              </a:spcAft>
              <a:buClr>
                <a:schemeClr val="dk1"/>
              </a:buClr>
              <a:buSzPts val="2400"/>
              <a:buFont typeface="Overpass Mono"/>
              <a:buNone/>
            </a:pPr>
            <a:endParaRPr lang="en-GB" sz="2400" b="0" i="0" dirty="0">
              <a:solidFill>
                <a:schemeClr val="dk1"/>
              </a:solidFill>
              <a:latin typeface="Overpass Mono"/>
              <a:ea typeface="Overpass Mono"/>
              <a:cs typeface="Overpass Mono"/>
              <a:sym typeface="Overpass Mono"/>
            </a:endParaRPr>
          </a:p>
          <a:p>
            <a:pPr marL="0" marR="0" lvl="0" indent="0" algn="l" rtl="0">
              <a:lnSpc>
                <a:spcPct val="100000"/>
              </a:lnSpc>
              <a:spcBef>
                <a:spcPts val="0"/>
              </a:spcBef>
              <a:spcAft>
                <a:spcPts val="0"/>
              </a:spcAft>
              <a:buClr>
                <a:schemeClr val="dk1"/>
              </a:buClr>
              <a:buSzPts val="2400"/>
              <a:buFont typeface="Overpass Mono"/>
              <a:buNone/>
            </a:pPr>
            <a:r>
              <a:rPr lang="en-GB" sz="2400" b="0" i="0" dirty="0" err="1">
                <a:solidFill>
                  <a:schemeClr val="dk1"/>
                </a:solidFill>
                <a:latin typeface="Overpass Mono"/>
                <a:ea typeface="Overpass Mono"/>
                <a:cs typeface="Overpass Mono"/>
                <a:sym typeface="Overpass Mono"/>
              </a:rPr>
              <a:t>Cwblhewch</a:t>
            </a:r>
            <a:r>
              <a:rPr lang="en-GB" sz="2400" b="0" i="0" dirty="0">
                <a:solidFill>
                  <a:schemeClr val="dk1"/>
                </a:solidFill>
                <a:latin typeface="Overpass Mono"/>
                <a:ea typeface="Overpass Mono"/>
                <a:cs typeface="Overpass Mono"/>
                <a:sym typeface="Overpass Mono"/>
              </a:rPr>
              <a:t> y </a:t>
            </a:r>
            <a:r>
              <a:rPr lang="en-GB" sz="2400" b="1" i="0" dirty="0">
                <a:solidFill>
                  <a:schemeClr val="dk1"/>
                </a:solidFill>
                <a:latin typeface="Overpass Mono"/>
                <a:ea typeface="Overpass Mono"/>
                <a:cs typeface="Overpass Mono"/>
                <a:sym typeface="Overpass Mono"/>
              </a:rPr>
              <a:t>map </a:t>
            </a:r>
            <a:r>
              <a:rPr lang="en-GB" sz="2400" b="1" i="0" dirty="0" err="1">
                <a:solidFill>
                  <a:schemeClr val="dk1"/>
                </a:solidFill>
                <a:latin typeface="Overpass Mono"/>
                <a:ea typeface="Overpass Mono"/>
                <a:cs typeface="Overpass Mono"/>
                <a:sym typeface="Overpass Mono"/>
              </a:rPr>
              <a:t>meddwl</a:t>
            </a:r>
            <a:r>
              <a:rPr lang="en-GB" sz="2400" b="1" i="0" dirty="0">
                <a:solidFill>
                  <a:schemeClr val="dk1"/>
                </a:solidFill>
                <a:latin typeface="Overpass Mono"/>
                <a:ea typeface="Overpass Mono"/>
                <a:cs typeface="Overpass Mono"/>
                <a:sym typeface="Overpass Mono"/>
              </a:rPr>
              <a:t> data </a:t>
            </a:r>
            <a:r>
              <a:rPr lang="en-GB" sz="2400" b="1" i="0" dirty="0" err="1">
                <a:solidFill>
                  <a:schemeClr val="dk1"/>
                </a:solidFill>
                <a:latin typeface="Overpass Mono"/>
                <a:ea typeface="Overpass Mono"/>
                <a:cs typeface="Overpass Mono"/>
                <a:sym typeface="Overpass Mono"/>
              </a:rPr>
              <a:t>personol</a:t>
            </a:r>
            <a:r>
              <a:rPr lang="en-GB" sz="2400" i="0" dirty="0">
                <a:solidFill>
                  <a:schemeClr val="dk1"/>
                </a:solidFill>
                <a:latin typeface="Overpass Mono"/>
                <a:ea typeface="Overpass Mono"/>
                <a:cs typeface="Overpass Mono"/>
                <a:sym typeface="Overpass Mono"/>
              </a:rPr>
              <a:t> </a:t>
            </a:r>
            <a:r>
              <a:rPr lang="en-GB" sz="2400" i="0" dirty="0" err="1">
                <a:solidFill>
                  <a:schemeClr val="dk1"/>
                </a:solidFill>
                <a:latin typeface="Overpass Mono"/>
                <a:ea typeface="Overpass Mono"/>
                <a:cs typeface="Overpass Mono"/>
                <a:sym typeface="Overpass Mono"/>
              </a:rPr>
              <a:t>drwy</a:t>
            </a:r>
            <a:r>
              <a:rPr lang="en-GB" sz="2400" i="0" dirty="0">
                <a:solidFill>
                  <a:schemeClr val="dk1"/>
                </a:solidFill>
                <a:latin typeface="Overpass Mono"/>
                <a:ea typeface="Overpass Mono"/>
                <a:cs typeface="Overpass Mono"/>
                <a:sym typeface="Overpass Mono"/>
              </a:rPr>
              <a:t> </a:t>
            </a:r>
            <a:r>
              <a:rPr lang="en-GB" sz="2400" i="0" dirty="0" err="1">
                <a:solidFill>
                  <a:schemeClr val="dk1"/>
                </a:solidFill>
                <a:latin typeface="Overpass Mono"/>
                <a:ea typeface="Overpass Mono"/>
                <a:cs typeface="Overpass Mono"/>
                <a:sym typeface="Overpass Mono"/>
              </a:rPr>
              <a:t>ateb</a:t>
            </a:r>
            <a:r>
              <a:rPr lang="en-GB" sz="2400" i="0" dirty="0">
                <a:solidFill>
                  <a:schemeClr val="dk1"/>
                </a:solidFill>
                <a:latin typeface="Overpass Mono"/>
                <a:ea typeface="Overpass Mono"/>
                <a:cs typeface="Overpass Mono"/>
                <a:sym typeface="Overpass Mono"/>
              </a:rPr>
              <a:t> y </a:t>
            </a:r>
            <a:r>
              <a:rPr lang="en-GB" sz="2400" i="0" dirty="0" err="1">
                <a:solidFill>
                  <a:schemeClr val="dk1"/>
                </a:solidFill>
                <a:latin typeface="Overpass Mono"/>
                <a:ea typeface="Overpass Mono"/>
                <a:cs typeface="Overpass Mono"/>
                <a:sym typeface="Overpass Mono"/>
              </a:rPr>
              <a:t>cwestiynau</a:t>
            </a:r>
            <a:r>
              <a:rPr lang="en-GB" sz="2400" i="0" dirty="0">
                <a:solidFill>
                  <a:schemeClr val="dk1"/>
                </a:solidFill>
                <a:latin typeface="Overpass Mono"/>
                <a:ea typeface="Overpass Mono"/>
                <a:cs typeface="Overpass Mono"/>
                <a:sym typeface="Overpass Mono"/>
              </a:rPr>
              <a:t> </a:t>
            </a:r>
            <a:r>
              <a:rPr lang="en-GB" sz="2400" i="0" dirty="0" err="1">
                <a:solidFill>
                  <a:schemeClr val="dk1"/>
                </a:solidFill>
                <a:latin typeface="Overpass Mono"/>
                <a:ea typeface="Overpass Mono"/>
                <a:cs typeface="Overpass Mono"/>
                <a:sym typeface="Overpass Mono"/>
              </a:rPr>
              <a:t>hyn</a:t>
            </a:r>
            <a:r>
              <a:rPr lang="en-GB" sz="2400" b="0" i="0" dirty="0">
                <a:solidFill>
                  <a:schemeClr val="dk1"/>
                </a:solidFill>
                <a:latin typeface="Overpass Mono"/>
                <a:ea typeface="Overpass Mono"/>
                <a:cs typeface="Overpass Mono"/>
                <a:sym typeface="Overpass Mono"/>
              </a:rPr>
              <a:t>: </a:t>
            </a:r>
            <a:endParaRPr lang="en-GB" dirty="0"/>
          </a:p>
        </p:txBody>
      </p:sp>
      <p:grpSp>
        <p:nvGrpSpPr>
          <p:cNvPr id="304" name="Google Shape;304;p11"/>
          <p:cNvGrpSpPr/>
          <p:nvPr/>
        </p:nvGrpSpPr>
        <p:grpSpPr>
          <a:xfrm>
            <a:off x="716445" y="2596284"/>
            <a:ext cx="4110410" cy="2809490"/>
            <a:chOff x="5727700" y="4835910"/>
            <a:chExt cx="4110410" cy="2809490"/>
          </a:xfrm>
        </p:grpSpPr>
        <p:sp>
          <p:nvSpPr>
            <p:cNvPr id="305" name="Google Shape;305;p11"/>
            <p:cNvSpPr/>
            <p:nvPr/>
          </p:nvSpPr>
          <p:spPr>
            <a:xfrm>
              <a:off x="5727700" y="5140646"/>
              <a:ext cx="3805676" cy="2504754"/>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dirty="0">
                  <a:solidFill>
                    <a:srgbClr val="019967"/>
                  </a:solidFill>
                  <a:latin typeface="Overpass Mono"/>
                  <a:ea typeface="Overpass Mono"/>
                  <a:cs typeface="Overpass Mono"/>
                  <a:sym typeface="Overpass Mono"/>
                </a:rPr>
                <a:t>Beth </a:t>
              </a:r>
              <a:r>
                <a:rPr lang="en-GB" sz="2400" b="1" dirty="0" err="1">
                  <a:solidFill>
                    <a:srgbClr val="019967"/>
                  </a:solidFill>
                  <a:latin typeface="Overpass Mono"/>
                  <a:ea typeface="Overpass Mono"/>
                  <a:cs typeface="Overpass Mono"/>
                  <a:sym typeface="Overpass Mono"/>
                </a:rPr>
                <a:t>yw</a:t>
              </a:r>
              <a:r>
                <a:rPr lang="en-GB" sz="2400" b="1" dirty="0">
                  <a:solidFill>
                    <a:srgbClr val="019967"/>
                  </a:solidFill>
                  <a:latin typeface="Overpass Mono"/>
                  <a:ea typeface="Overpass Mono"/>
                  <a:cs typeface="Overpass Mono"/>
                  <a:sym typeface="Overpass Mono"/>
                </a:rPr>
                <a:t> data </a:t>
              </a:r>
              <a:r>
                <a:rPr lang="en-GB" sz="2400" b="1" dirty="0" err="1">
                  <a:solidFill>
                    <a:srgbClr val="019967"/>
                  </a:solidFill>
                  <a:latin typeface="Overpass Mono"/>
                  <a:ea typeface="Overpass Mono"/>
                  <a:cs typeface="Overpass Mono"/>
                  <a:sym typeface="Overpass Mono"/>
                </a:rPr>
                <a:t>personol</a:t>
              </a:r>
              <a:r>
                <a:rPr lang="en-GB" sz="2400" b="1" dirty="0">
                  <a:solidFill>
                    <a:srgbClr val="019967"/>
                  </a:solidFill>
                  <a:latin typeface="Overpass Mono"/>
                  <a:ea typeface="Overpass Mono"/>
                  <a:cs typeface="Overpass Mono"/>
                  <a:sym typeface="Overpass Mono"/>
                </a:rPr>
                <a:t>? </a:t>
              </a:r>
              <a:endParaRPr sz="2400" dirty="0">
                <a:solidFill>
                  <a:srgbClr val="019967"/>
                </a:solidFill>
                <a:latin typeface="Overpass Mono"/>
                <a:ea typeface="Overpass Mono"/>
                <a:cs typeface="Overpass Mono"/>
                <a:sym typeface="Overpass Mono"/>
              </a:endParaRPr>
            </a:p>
          </p:txBody>
        </p:sp>
        <p:pic>
          <p:nvPicPr>
            <p:cNvPr id="306" name="Google Shape;306;p11"/>
            <p:cNvPicPr preferRelativeResize="0"/>
            <p:nvPr/>
          </p:nvPicPr>
          <p:blipFill rotWithShape="1">
            <a:blip r:embed="rId3">
              <a:alphaModFix/>
            </a:blip>
            <a:srcRect/>
            <a:stretch/>
          </p:blipFill>
          <p:spPr>
            <a:xfrm>
              <a:off x="9228642" y="4835910"/>
              <a:ext cx="609468" cy="609468"/>
            </a:xfrm>
            <a:prstGeom prst="rect">
              <a:avLst/>
            </a:prstGeom>
            <a:noFill/>
            <a:ln>
              <a:noFill/>
            </a:ln>
          </p:spPr>
        </p:pic>
      </p:grpSp>
      <p:grpSp>
        <p:nvGrpSpPr>
          <p:cNvPr id="307" name="Google Shape;307;p11"/>
          <p:cNvGrpSpPr/>
          <p:nvPr/>
        </p:nvGrpSpPr>
        <p:grpSpPr>
          <a:xfrm>
            <a:off x="4036366" y="5638800"/>
            <a:ext cx="4110410" cy="2809490"/>
            <a:chOff x="5727700" y="4835910"/>
            <a:chExt cx="4110410" cy="2809490"/>
          </a:xfrm>
        </p:grpSpPr>
        <p:sp>
          <p:nvSpPr>
            <p:cNvPr id="308" name="Google Shape;308;p11"/>
            <p:cNvSpPr/>
            <p:nvPr/>
          </p:nvSpPr>
          <p:spPr>
            <a:xfrm>
              <a:off x="5727700" y="5140646"/>
              <a:ext cx="3805676" cy="2504754"/>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dirty="0">
                  <a:solidFill>
                    <a:srgbClr val="019967"/>
                  </a:solidFill>
                  <a:latin typeface="Overpass Mono"/>
                  <a:ea typeface="Overpass Mono"/>
                  <a:cs typeface="Overpass Mono"/>
                  <a:sym typeface="Overpass Mono"/>
                </a:rPr>
                <a:t>Pa </a:t>
              </a:r>
              <a:r>
                <a:rPr lang="en-GB" sz="2400" b="1" dirty="0" err="1">
                  <a:solidFill>
                    <a:srgbClr val="019967"/>
                  </a:solidFill>
                  <a:latin typeface="Overpass Mono"/>
                  <a:ea typeface="Overpass Mono"/>
                  <a:cs typeface="Overpass Mono"/>
                  <a:sym typeface="Overpass Mono"/>
                </a:rPr>
                <a:t>enghreifftiau</a:t>
              </a:r>
              <a:r>
                <a:rPr lang="en-GB" sz="2400" b="1" dirty="0">
                  <a:solidFill>
                    <a:srgbClr val="019967"/>
                  </a:solidFill>
                  <a:latin typeface="Overpass Mono"/>
                  <a:ea typeface="Overpass Mono"/>
                  <a:cs typeface="Overpass Mono"/>
                  <a:sym typeface="Overpass Mono"/>
                </a:rPr>
                <a:t> o </a:t>
              </a:r>
              <a:r>
                <a:rPr lang="en-GB" sz="2400" b="1" dirty="0" err="1">
                  <a:solidFill>
                    <a:srgbClr val="019967"/>
                  </a:solidFill>
                  <a:latin typeface="Overpass Mono"/>
                  <a:ea typeface="Overpass Mono"/>
                  <a:cs typeface="Overpass Mono"/>
                  <a:sym typeface="Overpass Mono"/>
                </a:rPr>
                <a:t>ddata</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personol</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allwch</a:t>
              </a:r>
              <a:r>
                <a:rPr lang="en-GB" sz="2400" b="1" dirty="0">
                  <a:solidFill>
                    <a:srgbClr val="019967"/>
                  </a:solidFill>
                  <a:latin typeface="Overpass Mono"/>
                  <a:ea typeface="Overpass Mono"/>
                  <a:cs typeface="Overpass Mono"/>
                  <a:sym typeface="Overpass Mono"/>
                </a:rPr>
                <a:t> chi </a:t>
              </a:r>
              <a:r>
                <a:rPr lang="en-GB" sz="2400" b="1" dirty="0" err="1">
                  <a:solidFill>
                    <a:srgbClr val="019967"/>
                  </a:solidFill>
                  <a:latin typeface="Overpass Mono"/>
                  <a:ea typeface="Overpass Mono"/>
                  <a:cs typeface="Overpass Mono"/>
                  <a:sym typeface="Overpass Mono"/>
                </a:rPr>
                <a:t>feddwl</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amdanyn</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nhw</a:t>
              </a:r>
              <a:r>
                <a:rPr lang="en-GB" sz="2400" b="1" dirty="0">
                  <a:solidFill>
                    <a:srgbClr val="019967"/>
                  </a:solidFill>
                  <a:latin typeface="Overpass Mono"/>
                  <a:ea typeface="Overpass Mono"/>
                  <a:cs typeface="Overpass Mono"/>
                  <a:sym typeface="Overpass Mono"/>
                </a:rPr>
                <a:t>?</a:t>
              </a:r>
              <a:endParaRPr sz="2400" dirty="0">
                <a:solidFill>
                  <a:srgbClr val="019967"/>
                </a:solidFill>
                <a:latin typeface="Overpass Mono"/>
                <a:ea typeface="Overpass Mono"/>
                <a:cs typeface="Overpass Mono"/>
                <a:sym typeface="Overpass Mono"/>
              </a:endParaRPr>
            </a:p>
          </p:txBody>
        </p:sp>
        <p:pic>
          <p:nvPicPr>
            <p:cNvPr id="309" name="Google Shape;309;p11"/>
            <p:cNvPicPr preferRelativeResize="0"/>
            <p:nvPr/>
          </p:nvPicPr>
          <p:blipFill rotWithShape="1">
            <a:blip r:embed="rId3">
              <a:alphaModFix/>
            </a:blip>
            <a:srcRect/>
            <a:stretch/>
          </p:blipFill>
          <p:spPr>
            <a:xfrm>
              <a:off x="9228642" y="4835910"/>
              <a:ext cx="609468" cy="609468"/>
            </a:xfrm>
            <a:prstGeom prst="rect">
              <a:avLst/>
            </a:prstGeom>
            <a:noFill/>
            <a:ln>
              <a:noFill/>
            </a:ln>
          </p:spPr>
        </p:pic>
      </p:grpSp>
      <p:grpSp>
        <p:nvGrpSpPr>
          <p:cNvPr id="310" name="Google Shape;310;p11"/>
          <p:cNvGrpSpPr/>
          <p:nvPr/>
        </p:nvGrpSpPr>
        <p:grpSpPr>
          <a:xfrm>
            <a:off x="7356287" y="2595996"/>
            <a:ext cx="4110410" cy="2809490"/>
            <a:chOff x="5727700" y="4835910"/>
            <a:chExt cx="4110410" cy="2809490"/>
          </a:xfrm>
        </p:grpSpPr>
        <p:sp>
          <p:nvSpPr>
            <p:cNvPr id="311" name="Google Shape;311;p11"/>
            <p:cNvSpPr/>
            <p:nvPr/>
          </p:nvSpPr>
          <p:spPr>
            <a:xfrm>
              <a:off x="5727700" y="5140646"/>
              <a:ext cx="3805676" cy="2504754"/>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dirty="0">
                  <a:solidFill>
                    <a:srgbClr val="019967"/>
                  </a:solidFill>
                  <a:latin typeface="Overpass Mono"/>
                  <a:ea typeface="Overpass Mono"/>
                  <a:cs typeface="Overpass Mono"/>
                  <a:sym typeface="Overpass Mono"/>
                </a:rPr>
                <a:t>At </a:t>
              </a:r>
              <a:r>
                <a:rPr lang="en-GB" sz="2400" b="1" dirty="0" err="1">
                  <a:solidFill>
                    <a:srgbClr val="019967"/>
                  </a:solidFill>
                  <a:latin typeface="Overpass Mono"/>
                  <a:ea typeface="Overpass Mono"/>
                  <a:cs typeface="Overpass Mono"/>
                  <a:sym typeface="Overpass Mono"/>
                </a:rPr>
                <a:t>beth</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mae</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cwmnïau</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ar-lein</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yn</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defnyddio</a:t>
              </a:r>
              <a:r>
                <a:rPr lang="en-GB" sz="2400" b="1" dirty="0">
                  <a:solidFill>
                    <a:srgbClr val="019967"/>
                  </a:solidFill>
                  <a:latin typeface="Overpass Mono"/>
                  <a:ea typeface="Overpass Mono"/>
                  <a:cs typeface="Overpass Mono"/>
                  <a:sym typeface="Overpass Mono"/>
                </a:rPr>
                <a:t> data </a:t>
              </a:r>
              <a:r>
                <a:rPr lang="en-GB" sz="2400" b="1" dirty="0" err="1">
                  <a:solidFill>
                    <a:srgbClr val="019967"/>
                  </a:solidFill>
                  <a:latin typeface="Overpass Mono"/>
                  <a:ea typeface="Overpass Mono"/>
                  <a:cs typeface="Overpass Mono"/>
                  <a:sym typeface="Overpass Mono"/>
                </a:rPr>
                <a:t>personol</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eu</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defnyddwyr</a:t>
              </a:r>
              <a:r>
                <a:rPr lang="en-GB" sz="2400" b="1" dirty="0">
                  <a:solidFill>
                    <a:srgbClr val="019967"/>
                  </a:solidFill>
                  <a:latin typeface="Overpass Mono"/>
                  <a:ea typeface="Overpass Mono"/>
                  <a:cs typeface="Overpass Mono"/>
                  <a:sym typeface="Overpass Mono"/>
                </a:rPr>
                <a:t>?</a:t>
              </a:r>
              <a:endParaRPr sz="2400" dirty="0">
                <a:solidFill>
                  <a:srgbClr val="019967"/>
                </a:solidFill>
                <a:latin typeface="Overpass Mono"/>
                <a:ea typeface="Overpass Mono"/>
                <a:cs typeface="Overpass Mono"/>
                <a:sym typeface="Overpass Mono"/>
              </a:endParaRPr>
            </a:p>
          </p:txBody>
        </p:sp>
        <p:pic>
          <p:nvPicPr>
            <p:cNvPr id="312" name="Google Shape;312;p11"/>
            <p:cNvPicPr preferRelativeResize="0"/>
            <p:nvPr/>
          </p:nvPicPr>
          <p:blipFill rotWithShape="1">
            <a:blip r:embed="rId3">
              <a:alphaModFix/>
            </a:blip>
            <a:srcRect/>
            <a:stretch/>
          </p:blipFill>
          <p:spPr>
            <a:xfrm>
              <a:off x="9228642" y="4835910"/>
              <a:ext cx="609468" cy="609468"/>
            </a:xfrm>
            <a:prstGeom prst="rect">
              <a:avLst/>
            </a:prstGeom>
            <a:noFill/>
            <a:ln>
              <a:noFill/>
            </a:ln>
          </p:spPr>
        </p:pic>
      </p:grpSp>
      <p:grpSp>
        <p:nvGrpSpPr>
          <p:cNvPr id="313" name="Google Shape;313;p11"/>
          <p:cNvGrpSpPr/>
          <p:nvPr/>
        </p:nvGrpSpPr>
        <p:grpSpPr>
          <a:xfrm>
            <a:off x="10676207" y="5638800"/>
            <a:ext cx="4110410" cy="2809490"/>
            <a:chOff x="5727700" y="4835910"/>
            <a:chExt cx="4110410" cy="2809490"/>
          </a:xfrm>
        </p:grpSpPr>
        <p:sp>
          <p:nvSpPr>
            <p:cNvPr id="314" name="Google Shape;314;p11"/>
            <p:cNvSpPr/>
            <p:nvPr/>
          </p:nvSpPr>
          <p:spPr>
            <a:xfrm>
              <a:off x="5727700" y="5140646"/>
              <a:ext cx="3805676" cy="2504754"/>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dirty="0">
                  <a:solidFill>
                    <a:srgbClr val="019967"/>
                  </a:solidFill>
                  <a:latin typeface="Overpass Mono"/>
                  <a:ea typeface="Overpass Mono"/>
                  <a:cs typeface="Overpass Mono"/>
                  <a:sym typeface="Overpass Mono"/>
                </a:rPr>
                <a:t>Sut </a:t>
              </a:r>
              <a:r>
                <a:rPr lang="en-GB" sz="2400" b="1" dirty="0" err="1">
                  <a:solidFill>
                    <a:srgbClr val="019967"/>
                  </a:solidFill>
                  <a:latin typeface="Overpass Mono"/>
                  <a:ea typeface="Overpass Mono"/>
                  <a:cs typeface="Overpass Mono"/>
                  <a:sym typeface="Overpass Mono"/>
                </a:rPr>
                <a:t>gallai</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rhywun</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gadw</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eu</a:t>
              </a:r>
              <a:r>
                <a:rPr lang="en-GB" sz="2400" b="1" dirty="0">
                  <a:solidFill>
                    <a:srgbClr val="019967"/>
                  </a:solidFill>
                  <a:latin typeface="Overpass Mono"/>
                  <a:ea typeface="Overpass Mono"/>
                  <a:cs typeface="Overpass Mono"/>
                  <a:sym typeface="Overpass Mono"/>
                </a:rPr>
                <a:t> data </a:t>
              </a:r>
              <a:r>
                <a:rPr lang="en-GB" sz="2400" b="1" dirty="0" err="1">
                  <a:solidFill>
                    <a:srgbClr val="019967"/>
                  </a:solidFill>
                  <a:latin typeface="Overpass Mono"/>
                  <a:ea typeface="Overpass Mono"/>
                  <a:cs typeface="Overpass Mono"/>
                  <a:sym typeface="Overpass Mono"/>
                </a:rPr>
                <a:t>personol</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yn</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breifat</a:t>
              </a:r>
              <a:r>
                <a:rPr lang="en-GB" sz="2400" b="1" dirty="0">
                  <a:solidFill>
                    <a:srgbClr val="019967"/>
                  </a:solidFill>
                  <a:latin typeface="Overpass Mono"/>
                  <a:ea typeface="Overpass Mono"/>
                  <a:cs typeface="Overpass Mono"/>
                  <a:sym typeface="Overpass Mono"/>
                </a:rPr>
                <a:t>?</a:t>
              </a:r>
              <a:endParaRPr sz="2400" dirty="0">
                <a:solidFill>
                  <a:srgbClr val="019967"/>
                </a:solidFill>
                <a:latin typeface="Overpass Mono"/>
                <a:ea typeface="Overpass Mono"/>
                <a:cs typeface="Overpass Mono"/>
                <a:sym typeface="Overpass Mono"/>
              </a:endParaRPr>
            </a:p>
          </p:txBody>
        </p:sp>
        <p:pic>
          <p:nvPicPr>
            <p:cNvPr id="315" name="Google Shape;315;p11"/>
            <p:cNvPicPr preferRelativeResize="0"/>
            <p:nvPr/>
          </p:nvPicPr>
          <p:blipFill rotWithShape="1">
            <a:blip r:embed="rId3">
              <a:alphaModFix/>
            </a:blip>
            <a:srcRect/>
            <a:stretch/>
          </p:blipFill>
          <p:spPr>
            <a:xfrm>
              <a:off x="9228642" y="4835910"/>
              <a:ext cx="609468" cy="609468"/>
            </a:xfrm>
            <a:prstGeom prst="rect">
              <a:avLst/>
            </a:prstGeom>
            <a:noFill/>
            <a:ln>
              <a:noFill/>
            </a:ln>
          </p:spPr>
        </p:pic>
      </p:grpSp>
      <p:sp>
        <p:nvSpPr>
          <p:cNvPr id="316" name="Google Shape;316;p11"/>
          <p:cNvSpPr/>
          <p:nvPr/>
        </p:nvSpPr>
        <p:spPr>
          <a:xfrm>
            <a:off x="0" y="0"/>
            <a:ext cx="16257588" cy="9144000"/>
          </a:xfrm>
          <a:prstGeom prst="rect">
            <a:avLst/>
          </a:prstGeom>
          <a:solidFill>
            <a:srgbClr val="F6E249">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0" name="Google Shape;317;p11">
            <a:extLst>
              <a:ext uri="{FF2B5EF4-FFF2-40B4-BE49-F238E27FC236}">
                <a16:creationId xmlns:a16="http://schemas.microsoft.com/office/drawing/2014/main" id="{AAEADE32-5E62-40B5-88EB-11DFACF6FA8C}"/>
              </a:ext>
            </a:extLst>
          </p:cNvPr>
          <p:cNvGrpSpPr/>
          <p:nvPr/>
        </p:nvGrpSpPr>
        <p:grpSpPr>
          <a:xfrm>
            <a:off x="2551037" y="2779872"/>
            <a:ext cx="11155513" cy="3584256"/>
            <a:chOff x="2035553" y="2593255"/>
            <a:chExt cx="11155513" cy="3584256"/>
          </a:xfrm>
        </p:grpSpPr>
        <p:sp>
          <p:nvSpPr>
            <p:cNvPr id="31" name="Google Shape;318;p11">
              <a:extLst>
                <a:ext uri="{FF2B5EF4-FFF2-40B4-BE49-F238E27FC236}">
                  <a16:creationId xmlns:a16="http://schemas.microsoft.com/office/drawing/2014/main" id="{B47926DA-2301-42F8-9A0C-6EB0E2C8AC2D}"/>
                </a:ext>
              </a:extLst>
            </p:cNvPr>
            <p:cNvSpPr/>
            <p:nvPr/>
          </p:nvSpPr>
          <p:spPr>
            <a:xfrm>
              <a:off x="2035553" y="2593255"/>
              <a:ext cx="11155513" cy="3584256"/>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 name="Google Shape;319;p11">
              <a:extLst>
                <a:ext uri="{FF2B5EF4-FFF2-40B4-BE49-F238E27FC236}">
                  <a16:creationId xmlns:a16="http://schemas.microsoft.com/office/drawing/2014/main" id="{7BDA4FC7-0F86-4FF3-AE7C-FB249C289507}"/>
                </a:ext>
              </a:extLst>
            </p:cNvPr>
            <p:cNvSpPr/>
            <p:nvPr/>
          </p:nvSpPr>
          <p:spPr>
            <a:xfrm>
              <a:off x="2035553" y="2593257"/>
              <a:ext cx="11155513" cy="580104"/>
            </a:xfrm>
            <a:prstGeom prst="rect">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 name="Google Shape;320;p11">
              <a:extLst>
                <a:ext uri="{FF2B5EF4-FFF2-40B4-BE49-F238E27FC236}">
                  <a16:creationId xmlns:a16="http://schemas.microsoft.com/office/drawing/2014/main" id="{CC5175D0-D248-4BBA-86DC-3695D20714B7}"/>
                </a:ext>
              </a:extLst>
            </p:cNvPr>
            <p:cNvSpPr txBox="1"/>
            <p:nvPr/>
          </p:nvSpPr>
          <p:spPr>
            <a:xfrm>
              <a:off x="2562473" y="2673805"/>
              <a:ext cx="9709955" cy="49955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GB" sz="2800" b="1" i="0">
                  <a:solidFill>
                    <a:schemeClr val="lt1"/>
                  </a:solidFill>
                  <a:latin typeface="Overpass Mono"/>
                  <a:ea typeface="Overpass Mono"/>
                  <a:cs typeface="Overpass Mono"/>
                  <a:sym typeface="Overpass Mono"/>
                </a:rPr>
                <a:t>Answers</a:t>
              </a:r>
              <a:endParaRPr/>
            </a:p>
          </p:txBody>
        </p:sp>
        <p:grpSp>
          <p:nvGrpSpPr>
            <p:cNvPr id="34" name="Google Shape;321;p11">
              <a:extLst>
                <a:ext uri="{FF2B5EF4-FFF2-40B4-BE49-F238E27FC236}">
                  <a16:creationId xmlns:a16="http://schemas.microsoft.com/office/drawing/2014/main" id="{E99AB1AA-EF94-460E-B148-B22E84A7E8F7}"/>
                </a:ext>
              </a:extLst>
            </p:cNvPr>
            <p:cNvGrpSpPr/>
            <p:nvPr/>
          </p:nvGrpSpPr>
          <p:grpSpPr>
            <a:xfrm>
              <a:off x="2158072" y="2680893"/>
              <a:ext cx="366748" cy="366748"/>
              <a:chOff x="2118558" y="2663960"/>
              <a:chExt cx="366748" cy="366748"/>
            </a:xfrm>
          </p:grpSpPr>
          <p:sp>
            <p:nvSpPr>
              <p:cNvPr id="41" name="Google Shape;322;p11">
                <a:extLst>
                  <a:ext uri="{FF2B5EF4-FFF2-40B4-BE49-F238E27FC236}">
                    <a16:creationId xmlns:a16="http://schemas.microsoft.com/office/drawing/2014/main" id="{38C1CAAD-7886-4555-B3A9-551CD312C1BF}"/>
                  </a:ext>
                </a:extLst>
              </p:cNvPr>
              <p:cNvSpPr/>
              <p:nvPr/>
            </p:nvSpPr>
            <p:spPr>
              <a:xfrm>
                <a:off x="2118558" y="2663960"/>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42" name="Google Shape;323;p11">
                <a:extLst>
                  <a:ext uri="{FF2B5EF4-FFF2-40B4-BE49-F238E27FC236}">
                    <a16:creationId xmlns:a16="http://schemas.microsoft.com/office/drawing/2014/main" id="{554BCF43-3629-406E-B412-E5C209A50759}"/>
                  </a:ext>
                </a:extLst>
              </p:cNvPr>
              <p:cNvCxnSpPr/>
              <p:nvPr/>
            </p:nvCxnSpPr>
            <p:spPr>
              <a:xfrm>
                <a:off x="2210245" y="2847334"/>
                <a:ext cx="183374" cy="0"/>
              </a:xfrm>
              <a:prstGeom prst="straightConnector1">
                <a:avLst/>
              </a:prstGeom>
              <a:noFill/>
              <a:ln w="28575" cap="flat" cmpd="sng">
                <a:solidFill>
                  <a:srgbClr val="019967"/>
                </a:solidFill>
                <a:prstDash val="solid"/>
                <a:miter lim="800000"/>
                <a:headEnd type="none" w="sm" len="sm"/>
                <a:tailEnd type="none" w="sm" len="sm"/>
              </a:ln>
            </p:spPr>
          </p:cxnSp>
        </p:grpSp>
        <p:grpSp>
          <p:nvGrpSpPr>
            <p:cNvPr id="35" name="Google Shape;324;p11">
              <a:extLst>
                <a:ext uri="{FF2B5EF4-FFF2-40B4-BE49-F238E27FC236}">
                  <a16:creationId xmlns:a16="http://schemas.microsoft.com/office/drawing/2014/main" id="{344728FA-7EBD-4BF0-A7B2-AC37FCEE76A7}"/>
                </a:ext>
              </a:extLst>
            </p:cNvPr>
            <p:cNvGrpSpPr/>
            <p:nvPr/>
          </p:nvGrpSpPr>
          <p:grpSpPr>
            <a:xfrm>
              <a:off x="12290940" y="2686867"/>
              <a:ext cx="776902" cy="366748"/>
              <a:chOff x="10581098" y="2669934"/>
              <a:chExt cx="776902" cy="366748"/>
            </a:xfrm>
          </p:grpSpPr>
          <p:sp>
            <p:nvSpPr>
              <p:cNvPr id="37" name="Google Shape;325;p11">
                <a:extLst>
                  <a:ext uri="{FF2B5EF4-FFF2-40B4-BE49-F238E27FC236}">
                    <a16:creationId xmlns:a16="http://schemas.microsoft.com/office/drawing/2014/main" id="{8FE42044-2489-4AF4-B20E-520B9D9FA6B5}"/>
                  </a:ext>
                </a:extLst>
              </p:cNvPr>
              <p:cNvSpPr/>
              <p:nvPr/>
            </p:nvSpPr>
            <p:spPr>
              <a:xfrm>
                <a:off x="10581098" y="2669934"/>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26;p11">
                <a:extLst>
                  <a:ext uri="{FF2B5EF4-FFF2-40B4-BE49-F238E27FC236}">
                    <a16:creationId xmlns:a16="http://schemas.microsoft.com/office/drawing/2014/main" id="{1048A8CA-6335-4DA1-BA62-1EDF008A73E4}"/>
                  </a:ext>
                </a:extLst>
              </p:cNvPr>
              <p:cNvSpPr/>
              <p:nvPr/>
            </p:nvSpPr>
            <p:spPr>
              <a:xfrm>
                <a:off x="10991252" y="2669934"/>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 name="Google Shape;327;p11">
                <a:extLst>
                  <a:ext uri="{FF2B5EF4-FFF2-40B4-BE49-F238E27FC236}">
                    <a16:creationId xmlns:a16="http://schemas.microsoft.com/office/drawing/2014/main" id="{DB64E3F7-F862-4020-80B3-EF063E3B446E}"/>
                  </a:ext>
                </a:extLst>
              </p:cNvPr>
              <p:cNvSpPr/>
              <p:nvPr/>
            </p:nvSpPr>
            <p:spPr>
              <a:xfrm>
                <a:off x="11095639" y="2802679"/>
                <a:ext cx="157973" cy="101259"/>
              </a:xfrm>
              <a:prstGeom prst="triangle">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328;p11">
                <a:extLst>
                  <a:ext uri="{FF2B5EF4-FFF2-40B4-BE49-F238E27FC236}">
                    <a16:creationId xmlns:a16="http://schemas.microsoft.com/office/drawing/2014/main" id="{AF6E21D8-C354-49CA-9909-671B0E58ABD8}"/>
                  </a:ext>
                </a:extLst>
              </p:cNvPr>
              <p:cNvSpPr/>
              <p:nvPr/>
            </p:nvSpPr>
            <p:spPr>
              <a:xfrm rot="10800000">
                <a:off x="10685485" y="2802679"/>
                <a:ext cx="157973" cy="101259"/>
              </a:xfrm>
              <a:prstGeom prst="triangle">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6" name="Google Shape;329;p11">
              <a:extLst>
                <a:ext uri="{FF2B5EF4-FFF2-40B4-BE49-F238E27FC236}">
                  <a16:creationId xmlns:a16="http://schemas.microsoft.com/office/drawing/2014/main" id="{83594225-F1D2-46A5-91CD-749A3DB210DF}"/>
                </a:ext>
              </a:extLst>
            </p:cNvPr>
            <p:cNvSpPr txBox="1"/>
            <p:nvPr/>
          </p:nvSpPr>
          <p:spPr>
            <a:xfrm>
              <a:off x="2551041" y="3844839"/>
              <a:ext cx="10124536" cy="1723204"/>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2400"/>
                <a:buFont typeface="Arial"/>
                <a:buNone/>
              </a:pPr>
              <a:r>
                <a:rPr lang="en-GB" sz="2400" b="1" dirty="0">
                  <a:solidFill>
                    <a:schemeClr val="dk1"/>
                  </a:solidFill>
                  <a:latin typeface="Overpass Mono"/>
                  <a:ea typeface="Overpass Mono"/>
                  <a:cs typeface="Overpass Mono"/>
                  <a:sym typeface="Overpass Mono"/>
                </a:rPr>
                <a:t>Beth </a:t>
              </a:r>
              <a:r>
                <a:rPr lang="en-GB" sz="2400" b="1" dirty="0" err="1">
                  <a:solidFill>
                    <a:schemeClr val="dk1"/>
                  </a:solidFill>
                  <a:latin typeface="Overpass Mono"/>
                  <a:ea typeface="Overpass Mono"/>
                  <a:cs typeface="Overpass Mono"/>
                  <a:sym typeface="Overpass Mono"/>
                </a:rPr>
                <a:t>yw</a:t>
              </a:r>
              <a:r>
                <a:rPr lang="en-GB" sz="2400" b="1" dirty="0">
                  <a:solidFill>
                    <a:schemeClr val="dk1"/>
                  </a:solidFill>
                  <a:latin typeface="Overpass Mono"/>
                  <a:ea typeface="Overpass Mono"/>
                  <a:cs typeface="Overpass Mono"/>
                  <a:sym typeface="Overpass Mono"/>
                </a:rPr>
                <a:t> data </a:t>
              </a:r>
              <a:r>
                <a:rPr lang="en-GB" sz="2400" b="1" dirty="0" err="1">
                  <a:solidFill>
                    <a:schemeClr val="dk1"/>
                  </a:solidFill>
                  <a:latin typeface="Overpass Mono"/>
                  <a:ea typeface="Overpass Mono"/>
                  <a:cs typeface="Overpass Mono"/>
                  <a:sym typeface="Overpass Mono"/>
                </a:rPr>
                <a:t>personol</a:t>
              </a:r>
              <a:r>
                <a:rPr lang="en-GB" sz="2400" b="1" i="0" dirty="0">
                  <a:solidFill>
                    <a:schemeClr val="dk1"/>
                  </a:solidFill>
                  <a:latin typeface="Overpass Mono"/>
                  <a:ea typeface="Overpass Mono"/>
                  <a:cs typeface="Overpass Mono"/>
                  <a:sym typeface="Overpass Mono"/>
                </a:rPr>
                <a:t>? </a:t>
              </a:r>
              <a:endParaRPr lang="en-GB" sz="2400" dirty="0"/>
            </a:p>
            <a:p>
              <a:pPr marL="0" marR="0" lvl="0" indent="0" algn="l" rtl="0">
                <a:lnSpc>
                  <a:spcPct val="110000"/>
                </a:lnSpc>
                <a:spcBef>
                  <a:spcPts val="0"/>
                </a:spcBef>
                <a:spcAft>
                  <a:spcPts val="0"/>
                </a:spcAft>
                <a:buClr>
                  <a:schemeClr val="dk1"/>
                </a:buClr>
                <a:buSzPts val="2400"/>
                <a:buFont typeface="Arial"/>
                <a:buNone/>
              </a:pPr>
              <a:br>
                <a:rPr lang="en-GB" sz="2400" b="0" i="0" dirty="0">
                  <a:solidFill>
                    <a:srgbClr val="019967"/>
                  </a:solidFill>
                  <a:latin typeface="Overpass Mono"/>
                  <a:ea typeface="Overpass Mono"/>
                  <a:cs typeface="Overpass Mono"/>
                  <a:sym typeface="Overpass Mono"/>
                </a:rPr>
              </a:br>
              <a:r>
                <a:rPr lang="en-GB" sz="2400" b="0" i="0" dirty="0">
                  <a:solidFill>
                    <a:srgbClr val="019967"/>
                  </a:solidFill>
                  <a:latin typeface="Overpass Mono"/>
                  <a:ea typeface="Overpass Mono"/>
                  <a:cs typeface="Overpass Mono"/>
                  <a:sym typeface="Overpass Mono"/>
                </a:rPr>
                <a:t>Data </a:t>
              </a:r>
              <a:r>
                <a:rPr lang="en-GB" sz="2400" b="0" i="0" dirty="0" err="1">
                  <a:solidFill>
                    <a:srgbClr val="019967"/>
                  </a:solidFill>
                  <a:latin typeface="Overpass Mono"/>
                  <a:ea typeface="Overpass Mono"/>
                  <a:cs typeface="Overpass Mono"/>
                  <a:sym typeface="Overpass Mono"/>
                </a:rPr>
                <a:t>personol</a:t>
              </a:r>
              <a:r>
                <a:rPr lang="en-GB" sz="2400" b="0" i="0" dirty="0">
                  <a:solidFill>
                    <a:srgbClr val="019967"/>
                  </a:solidFill>
                  <a:latin typeface="Overpass Mono"/>
                  <a:ea typeface="Overpass Mono"/>
                  <a:cs typeface="Overpass Mono"/>
                  <a:sym typeface="Overpass Mono"/>
                </a:rPr>
                <a:t> </a:t>
              </a:r>
              <a:r>
                <a:rPr lang="en-GB" sz="2400" b="0" i="0" dirty="0" err="1">
                  <a:solidFill>
                    <a:srgbClr val="019967"/>
                  </a:solidFill>
                  <a:latin typeface="Overpass Mono"/>
                  <a:ea typeface="Overpass Mono"/>
                  <a:cs typeface="Overpass Mono"/>
                  <a:sym typeface="Overpass Mono"/>
                </a:rPr>
                <a:t>yw</a:t>
              </a:r>
              <a:r>
                <a:rPr lang="en-GB" sz="2400" b="0" i="0" dirty="0">
                  <a:solidFill>
                    <a:srgbClr val="019967"/>
                  </a:solidFill>
                  <a:latin typeface="Overpass Mono"/>
                  <a:ea typeface="Overpass Mono"/>
                  <a:cs typeface="Overpass Mono"/>
                  <a:sym typeface="Overpass Mono"/>
                </a:rPr>
                <a:t> </a:t>
              </a:r>
              <a:r>
                <a:rPr lang="en-GB" sz="2400" b="0" i="0" dirty="0" err="1">
                  <a:solidFill>
                    <a:srgbClr val="019967"/>
                  </a:solidFill>
                  <a:latin typeface="Overpass Mono"/>
                  <a:ea typeface="Overpass Mono"/>
                  <a:cs typeface="Overpass Mono"/>
                  <a:sym typeface="Overpass Mono"/>
                </a:rPr>
                <a:t>unrhyw</a:t>
              </a:r>
              <a:r>
                <a:rPr lang="en-GB" sz="2400" b="0" i="0" dirty="0">
                  <a:solidFill>
                    <a:srgbClr val="019967"/>
                  </a:solidFill>
                  <a:latin typeface="Overpass Mono"/>
                  <a:ea typeface="Overpass Mono"/>
                  <a:cs typeface="Overpass Mono"/>
                  <a:sym typeface="Overpass Mono"/>
                </a:rPr>
                <a:t> </a:t>
              </a:r>
              <a:r>
                <a:rPr lang="en-GB" sz="2400" b="0" i="0" dirty="0" err="1">
                  <a:solidFill>
                    <a:srgbClr val="019967"/>
                  </a:solidFill>
                  <a:latin typeface="Overpass Mono"/>
                  <a:ea typeface="Overpass Mono"/>
                  <a:cs typeface="Overpass Mono"/>
                  <a:sym typeface="Overpass Mono"/>
                </a:rPr>
                <a:t>wybodaeth</a:t>
              </a:r>
              <a:r>
                <a:rPr lang="en-GB" sz="2400" b="0" i="0" dirty="0">
                  <a:solidFill>
                    <a:srgbClr val="019967"/>
                  </a:solidFill>
                  <a:latin typeface="Overpass Mono"/>
                  <a:ea typeface="Overpass Mono"/>
                  <a:cs typeface="Overpass Mono"/>
                  <a:sym typeface="Overpass Mono"/>
                </a:rPr>
                <a:t> am </a:t>
              </a:r>
              <a:r>
                <a:rPr lang="en-GB" sz="2400" b="0" i="0" dirty="0" err="1">
                  <a:solidFill>
                    <a:srgbClr val="019967"/>
                  </a:solidFill>
                  <a:latin typeface="Overpass Mono"/>
                  <a:ea typeface="Overpass Mono"/>
                  <a:cs typeface="Overpass Mono"/>
                  <a:sym typeface="Overpass Mono"/>
                </a:rPr>
                <a:t>bwy</a:t>
              </a:r>
              <a:r>
                <a:rPr lang="en-GB" sz="2400" b="0" i="0" dirty="0">
                  <a:solidFill>
                    <a:srgbClr val="019967"/>
                  </a:solidFill>
                  <a:latin typeface="Overpass Mono"/>
                  <a:ea typeface="Overpass Mono"/>
                  <a:cs typeface="Overpass Mono"/>
                  <a:sym typeface="Overpass Mono"/>
                </a:rPr>
                <a:t> </a:t>
              </a:r>
              <a:r>
                <a:rPr lang="en-GB" sz="2400" b="0" i="0" dirty="0" err="1">
                  <a:solidFill>
                    <a:srgbClr val="019967"/>
                  </a:solidFill>
                  <a:latin typeface="Overpass Mono"/>
                  <a:ea typeface="Overpass Mono"/>
                  <a:cs typeface="Overpass Mono"/>
                  <a:sym typeface="Overpass Mono"/>
                </a:rPr>
                <a:t>ydych</a:t>
              </a:r>
              <a:r>
                <a:rPr lang="en-GB" sz="2400" b="0" i="0" dirty="0">
                  <a:solidFill>
                    <a:srgbClr val="019967"/>
                  </a:solidFill>
                  <a:latin typeface="Overpass Mono"/>
                  <a:ea typeface="Overpass Mono"/>
                  <a:cs typeface="Overpass Mono"/>
                  <a:sym typeface="Overpass Mono"/>
                </a:rPr>
                <a:t> chi a </a:t>
              </a:r>
              <a:r>
                <a:rPr lang="en-GB" sz="2400" b="0" i="0" dirty="0" err="1">
                  <a:solidFill>
                    <a:srgbClr val="019967"/>
                  </a:solidFill>
                  <a:latin typeface="Overpass Mono"/>
                  <a:ea typeface="Overpass Mono"/>
                  <a:cs typeface="Overpass Mono"/>
                  <a:sym typeface="Overpass Mono"/>
                </a:rPr>
                <a:t>beth</a:t>
              </a:r>
              <a:r>
                <a:rPr lang="en-GB" sz="2400" b="0" i="0" dirty="0">
                  <a:solidFill>
                    <a:srgbClr val="019967"/>
                  </a:solidFill>
                  <a:latin typeface="Overpass Mono"/>
                  <a:ea typeface="Overpass Mono"/>
                  <a:cs typeface="Overpass Mono"/>
                  <a:sym typeface="Overpass Mono"/>
                </a:rPr>
                <a:t> </a:t>
              </a:r>
              <a:r>
                <a:rPr lang="en-GB" sz="2400" b="0" i="0" err="1">
                  <a:solidFill>
                    <a:srgbClr val="019967"/>
                  </a:solidFill>
                  <a:latin typeface="Overpass Mono"/>
                  <a:ea typeface="Overpass Mono"/>
                  <a:cs typeface="Overpass Mono"/>
                  <a:sym typeface="Overpass Mono"/>
                </a:rPr>
                <a:t>rydych</a:t>
              </a:r>
              <a:r>
                <a:rPr lang="en-GB" sz="2400" b="0" i="0">
                  <a:solidFill>
                    <a:srgbClr val="019967"/>
                  </a:solidFill>
                  <a:latin typeface="Overpass Mono"/>
                  <a:ea typeface="Overpass Mono"/>
                  <a:cs typeface="Overpass Mono"/>
                  <a:sym typeface="Overpass Mono"/>
                </a:rPr>
                <a:t> chi'n </a:t>
              </a:r>
              <a:r>
                <a:rPr lang="en-GB" sz="2400" b="0" i="0" dirty="0" err="1">
                  <a:solidFill>
                    <a:srgbClr val="019967"/>
                  </a:solidFill>
                  <a:latin typeface="Overpass Mono"/>
                  <a:ea typeface="Overpass Mono"/>
                  <a:cs typeface="Overpass Mono"/>
                  <a:sym typeface="Overpass Mono"/>
                </a:rPr>
                <a:t>ei</a:t>
              </a:r>
              <a:r>
                <a:rPr lang="en-GB" sz="2400" b="0" i="0" dirty="0">
                  <a:solidFill>
                    <a:srgbClr val="019967"/>
                  </a:solidFill>
                  <a:latin typeface="Overpass Mono"/>
                  <a:ea typeface="Overpass Mono"/>
                  <a:cs typeface="Overpass Mono"/>
                  <a:sym typeface="Overpass Mono"/>
                </a:rPr>
                <a:t> </a:t>
              </a:r>
              <a:r>
                <a:rPr lang="en-GB" sz="2400" b="0" i="0" dirty="0" err="1">
                  <a:solidFill>
                    <a:srgbClr val="019967"/>
                  </a:solidFill>
                  <a:latin typeface="Overpass Mono"/>
                  <a:ea typeface="Overpass Mono"/>
                  <a:cs typeface="Overpass Mono"/>
                  <a:sym typeface="Overpass Mono"/>
                </a:rPr>
                <a:t>wneud</a:t>
              </a:r>
              <a:r>
                <a:rPr lang="en-GB" sz="2400" b="0" i="0" dirty="0">
                  <a:solidFill>
                    <a:srgbClr val="019967"/>
                  </a:solidFill>
                  <a:latin typeface="Overpass Mono"/>
                  <a:ea typeface="Overpass Mono"/>
                  <a:cs typeface="Overpass Mono"/>
                  <a:sym typeface="Overpass Mono"/>
                </a:rPr>
                <a:t>.</a:t>
              </a:r>
            </a:p>
          </p:txBody>
        </p:sp>
      </p:grpSp>
      <p:grpSp>
        <p:nvGrpSpPr>
          <p:cNvPr id="69" name="Google Shape;330;p11">
            <a:extLst>
              <a:ext uri="{FF2B5EF4-FFF2-40B4-BE49-F238E27FC236}">
                <a16:creationId xmlns:a16="http://schemas.microsoft.com/office/drawing/2014/main" id="{B3A20451-9EC2-4C4E-8AC7-428EA0139D13}"/>
              </a:ext>
            </a:extLst>
          </p:cNvPr>
          <p:cNvGrpSpPr/>
          <p:nvPr/>
        </p:nvGrpSpPr>
        <p:grpSpPr>
          <a:xfrm>
            <a:off x="2551038" y="1451327"/>
            <a:ext cx="11155513" cy="6241346"/>
            <a:chOff x="2035553" y="2593255"/>
            <a:chExt cx="11155513" cy="6241346"/>
          </a:xfrm>
        </p:grpSpPr>
        <p:sp>
          <p:nvSpPr>
            <p:cNvPr id="70" name="Google Shape;331;p11">
              <a:extLst>
                <a:ext uri="{FF2B5EF4-FFF2-40B4-BE49-F238E27FC236}">
                  <a16:creationId xmlns:a16="http://schemas.microsoft.com/office/drawing/2014/main" id="{425F1C86-FF1D-432F-A7A6-1D33524E9E5C}"/>
                </a:ext>
              </a:extLst>
            </p:cNvPr>
            <p:cNvSpPr/>
            <p:nvPr/>
          </p:nvSpPr>
          <p:spPr>
            <a:xfrm>
              <a:off x="2035553" y="2593255"/>
              <a:ext cx="11155513" cy="6241346"/>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 name="Google Shape;332;p11">
              <a:extLst>
                <a:ext uri="{FF2B5EF4-FFF2-40B4-BE49-F238E27FC236}">
                  <a16:creationId xmlns:a16="http://schemas.microsoft.com/office/drawing/2014/main" id="{036EC4FF-ED60-403D-909D-B76C8121120A}"/>
                </a:ext>
              </a:extLst>
            </p:cNvPr>
            <p:cNvSpPr/>
            <p:nvPr/>
          </p:nvSpPr>
          <p:spPr>
            <a:xfrm>
              <a:off x="2035553" y="2593257"/>
              <a:ext cx="11155513" cy="580104"/>
            </a:xfrm>
            <a:prstGeom prst="rect">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 name="Google Shape;333;p11">
              <a:extLst>
                <a:ext uri="{FF2B5EF4-FFF2-40B4-BE49-F238E27FC236}">
                  <a16:creationId xmlns:a16="http://schemas.microsoft.com/office/drawing/2014/main" id="{3A21FE4A-01B8-4962-8353-2261751C4DE7}"/>
                </a:ext>
              </a:extLst>
            </p:cNvPr>
            <p:cNvSpPr txBox="1"/>
            <p:nvPr/>
          </p:nvSpPr>
          <p:spPr>
            <a:xfrm>
              <a:off x="2562473" y="2673805"/>
              <a:ext cx="9709955" cy="49955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GB" sz="2800" b="1" i="0" dirty="0">
                  <a:solidFill>
                    <a:schemeClr val="lt1"/>
                  </a:solidFill>
                  <a:latin typeface="Overpass Mono"/>
                  <a:ea typeface="Overpass Mono"/>
                  <a:cs typeface="Overpass Mono"/>
                  <a:sym typeface="Overpass Mono"/>
                </a:rPr>
                <a:t>Answers</a:t>
              </a:r>
              <a:endParaRPr dirty="0"/>
            </a:p>
          </p:txBody>
        </p:sp>
        <p:grpSp>
          <p:nvGrpSpPr>
            <p:cNvPr id="73" name="Google Shape;334;p11">
              <a:extLst>
                <a:ext uri="{FF2B5EF4-FFF2-40B4-BE49-F238E27FC236}">
                  <a16:creationId xmlns:a16="http://schemas.microsoft.com/office/drawing/2014/main" id="{C57177A0-836D-43C8-A404-E22CB7F23571}"/>
                </a:ext>
              </a:extLst>
            </p:cNvPr>
            <p:cNvGrpSpPr/>
            <p:nvPr/>
          </p:nvGrpSpPr>
          <p:grpSpPr>
            <a:xfrm>
              <a:off x="2158072" y="2680893"/>
              <a:ext cx="366748" cy="366748"/>
              <a:chOff x="2118558" y="2663960"/>
              <a:chExt cx="366748" cy="366748"/>
            </a:xfrm>
          </p:grpSpPr>
          <p:sp>
            <p:nvSpPr>
              <p:cNvPr id="80" name="Google Shape;335;p11">
                <a:extLst>
                  <a:ext uri="{FF2B5EF4-FFF2-40B4-BE49-F238E27FC236}">
                    <a16:creationId xmlns:a16="http://schemas.microsoft.com/office/drawing/2014/main" id="{E40D498B-35E0-4BBA-B861-4418E7E23B15}"/>
                  </a:ext>
                </a:extLst>
              </p:cNvPr>
              <p:cNvSpPr/>
              <p:nvPr/>
            </p:nvSpPr>
            <p:spPr>
              <a:xfrm>
                <a:off x="2118558" y="2663960"/>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81" name="Google Shape;336;p11">
                <a:extLst>
                  <a:ext uri="{FF2B5EF4-FFF2-40B4-BE49-F238E27FC236}">
                    <a16:creationId xmlns:a16="http://schemas.microsoft.com/office/drawing/2014/main" id="{DEA4D915-5916-4BAA-81BB-3EE258DD33E3}"/>
                  </a:ext>
                </a:extLst>
              </p:cNvPr>
              <p:cNvCxnSpPr/>
              <p:nvPr/>
            </p:nvCxnSpPr>
            <p:spPr>
              <a:xfrm>
                <a:off x="2210245" y="2847334"/>
                <a:ext cx="183374" cy="0"/>
              </a:xfrm>
              <a:prstGeom prst="straightConnector1">
                <a:avLst/>
              </a:prstGeom>
              <a:noFill/>
              <a:ln w="28575" cap="flat" cmpd="sng">
                <a:solidFill>
                  <a:srgbClr val="019967"/>
                </a:solidFill>
                <a:prstDash val="solid"/>
                <a:miter lim="800000"/>
                <a:headEnd type="none" w="sm" len="sm"/>
                <a:tailEnd type="none" w="sm" len="sm"/>
              </a:ln>
            </p:spPr>
          </p:cxnSp>
        </p:grpSp>
        <p:grpSp>
          <p:nvGrpSpPr>
            <p:cNvPr id="74" name="Google Shape;337;p11">
              <a:extLst>
                <a:ext uri="{FF2B5EF4-FFF2-40B4-BE49-F238E27FC236}">
                  <a16:creationId xmlns:a16="http://schemas.microsoft.com/office/drawing/2014/main" id="{AE756CD0-0809-49F8-8F61-04E2295EEC0B}"/>
                </a:ext>
              </a:extLst>
            </p:cNvPr>
            <p:cNvGrpSpPr/>
            <p:nvPr/>
          </p:nvGrpSpPr>
          <p:grpSpPr>
            <a:xfrm>
              <a:off x="12290940" y="2686867"/>
              <a:ext cx="776902" cy="366748"/>
              <a:chOff x="10581098" y="2669934"/>
              <a:chExt cx="776902" cy="366748"/>
            </a:xfrm>
          </p:grpSpPr>
          <p:sp>
            <p:nvSpPr>
              <p:cNvPr id="76" name="Google Shape;338;p11">
                <a:extLst>
                  <a:ext uri="{FF2B5EF4-FFF2-40B4-BE49-F238E27FC236}">
                    <a16:creationId xmlns:a16="http://schemas.microsoft.com/office/drawing/2014/main" id="{B5837550-2483-46B2-BF0C-ADE15C4F5D7C}"/>
                  </a:ext>
                </a:extLst>
              </p:cNvPr>
              <p:cNvSpPr/>
              <p:nvPr/>
            </p:nvSpPr>
            <p:spPr>
              <a:xfrm>
                <a:off x="10581098" y="2669934"/>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 name="Google Shape;339;p11">
                <a:extLst>
                  <a:ext uri="{FF2B5EF4-FFF2-40B4-BE49-F238E27FC236}">
                    <a16:creationId xmlns:a16="http://schemas.microsoft.com/office/drawing/2014/main" id="{A04A3697-8D81-42B0-ADD2-5A1642ADAD3B}"/>
                  </a:ext>
                </a:extLst>
              </p:cNvPr>
              <p:cNvSpPr/>
              <p:nvPr/>
            </p:nvSpPr>
            <p:spPr>
              <a:xfrm>
                <a:off x="10991252" y="2669934"/>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 name="Google Shape;340;p11">
                <a:extLst>
                  <a:ext uri="{FF2B5EF4-FFF2-40B4-BE49-F238E27FC236}">
                    <a16:creationId xmlns:a16="http://schemas.microsoft.com/office/drawing/2014/main" id="{8DD6BCA9-7C20-4623-9741-379420CCEFA7}"/>
                  </a:ext>
                </a:extLst>
              </p:cNvPr>
              <p:cNvSpPr/>
              <p:nvPr/>
            </p:nvSpPr>
            <p:spPr>
              <a:xfrm>
                <a:off x="11095639" y="2802679"/>
                <a:ext cx="157973" cy="101259"/>
              </a:xfrm>
              <a:prstGeom prst="triangle">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 name="Google Shape;341;p11">
                <a:extLst>
                  <a:ext uri="{FF2B5EF4-FFF2-40B4-BE49-F238E27FC236}">
                    <a16:creationId xmlns:a16="http://schemas.microsoft.com/office/drawing/2014/main" id="{AAD327FD-6E78-4F8A-96EA-6B345CF316AC}"/>
                  </a:ext>
                </a:extLst>
              </p:cNvPr>
              <p:cNvSpPr/>
              <p:nvPr/>
            </p:nvSpPr>
            <p:spPr>
              <a:xfrm rot="10800000">
                <a:off x="10685485" y="2802679"/>
                <a:ext cx="157973" cy="101259"/>
              </a:xfrm>
              <a:prstGeom prst="triangle">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5" name="Google Shape;342;p11">
              <a:extLst>
                <a:ext uri="{FF2B5EF4-FFF2-40B4-BE49-F238E27FC236}">
                  <a16:creationId xmlns:a16="http://schemas.microsoft.com/office/drawing/2014/main" id="{DE8105A0-585B-4535-A8B8-0C6A3838B0CF}"/>
                </a:ext>
              </a:extLst>
            </p:cNvPr>
            <p:cNvSpPr txBox="1"/>
            <p:nvPr/>
          </p:nvSpPr>
          <p:spPr>
            <a:xfrm>
              <a:off x="2551041" y="3482272"/>
              <a:ext cx="10124536" cy="1723204"/>
            </a:xfrm>
            <a:prstGeom prst="rect">
              <a:avLst/>
            </a:prstGeom>
            <a:noFill/>
            <a:ln>
              <a:noFill/>
            </a:ln>
          </p:spPr>
          <p:txBody>
            <a:bodyPr spcFirstLastPara="1" wrap="square" lIns="91425" tIns="45700" rIns="91425" bIns="45700" anchor="t" anchorCtr="0">
              <a:noAutofit/>
            </a:bodyPr>
            <a:lstStyle/>
            <a:p>
              <a:pPr marR="0" lvl="0" algn="l" rtl="0">
                <a:lnSpc>
                  <a:spcPct val="110000"/>
                </a:lnSpc>
                <a:spcBef>
                  <a:spcPts val="0"/>
                </a:spcBef>
                <a:spcAft>
                  <a:spcPts val="0"/>
                </a:spcAft>
                <a:buClr>
                  <a:srgbClr val="019967"/>
                </a:buClr>
                <a:buSzPts val="2400"/>
              </a:pPr>
              <a:r>
                <a:rPr lang="en-GB" sz="2400" b="0" i="0" dirty="0">
                  <a:solidFill>
                    <a:schemeClr val="tx1"/>
                  </a:solidFill>
                  <a:latin typeface="Overpass Mono"/>
                  <a:ea typeface="Overpass Mono"/>
                  <a:cs typeface="Overpass Mono"/>
                  <a:sym typeface="Overpass Mono"/>
                </a:rPr>
                <a:t>Pa </a:t>
              </a:r>
              <a:r>
                <a:rPr lang="en-GB" sz="2400" b="0" i="0" dirty="0" err="1">
                  <a:solidFill>
                    <a:schemeClr val="tx1"/>
                  </a:solidFill>
                  <a:latin typeface="Overpass Mono"/>
                  <a:ea typeface="Overpass Mono"/>
                  <a:cs typeface="Overpass Mono"/>
                  <a:sym typeface="Overpass Mono"/>
                </a:rPr>
                <a:t>enghreifftiau</a:t>
              </a:r>
              <a:r>
                <a:rPr lang="en-GB" sz="2400" b="0" i="0" dirty="0">
                  <a:solidFill>
                    <a:schemeClr val="tx1"/>
                  </a:solidFill>
                  <a:latin typeface="Overpass Mono"/>
                  <a:ea typeface="Overpass Mono"/>
                  <a:cs typeface="Overpass Mono"/>
                  <a:sym typeface="Overpass Mono"/>
                </a:rPr>
                <a:t> o </a:t>
              </a:r>
              <a:r>
                <a:rPr lang="en-GB" sz="2400" b="0" i="0" dirty="0" err="1">
                  <a:solidFill>
                    <a:schemeClr val="tx1"/>
                  </a:solidFill>
                  <a:latin typeface="Overpass Mono"/>
                  <a:ea typeface="Overpass Mono"/>
                  <a:cs typeface="Overpass Mono"/>
                  <a:sym typeface="Overpass Mono"/>
                </a:rPr>
                <a:t>ddata</a:t>
              </a:r>
              <a:r>
                <a:rPr lang="en-GB" sz="2400" b="0" i="0" dirty="0">
                  <a:solidFill>
                    <a:schemeClr val="tx1"/>
                  </a:solidFill>
                  <a:latin typeface="Overpass Mono"/>
                  <a:ea typeface="Overpass Mono"/>
                  <a:cs typeface="Overpass Mono"/>
                  <a:sym typeface="Overpass Mono"/>
                </a:rPr>
                <a:t> </a:t>
              </a:r>
              <a:r>
                <a:rPr lang="en-GB" sz="2400" b="0" i="0" dirty="0" err="1">
                  <a:solidFill>
                    <a:schemeClr val="tx1"/>
                  </a:solidFill>
                  <a:latin typeface="Overpass Mono"/>
                  <a:ea typeface="Overpass Mono"/>
                  <a:cs typeface="Overpass Mono"/>
                  <a:sym typeface="Overpass Mono"/>
                </a:rPr>
                <a:t>personol</a:t>
              </a:r>
              <a:r>
                <a:rPr lang="en-GB" sz="2400" b="0" i="0" dirty="0">
                  <a:solidFill>
                    <a:schemeClr val="tx1"/>
                  </a:solidFill>
                  <a:latin typeface="Overpass Mono"/>
                  <a:ea typeface="Overpass Mono"/>
                  <a:cs typeface="Overpass Mono"/>
                  <a:sym typeface="Overpass Mono"/>
                </a:rPr>
                <a:t> </a:t>
              </a:r>
              <a:r>
                <a:rPr lang="en-GB" sz="2400" b="0" i="0" dirty="0" err="1">
                  <a:solidFill>
                    <a:schemeClr val="tx1"/>
                  </a:solidFill>
                  <a:latin typeface="Overpass Mono"/>
                  <a:ea typeface="Overpass Mono"/>
                  <a:cs typeface="Overpass Mono"/>
                  <a:sym typeface="Overpass Mono"/>
                </a:rPr>
                <a:t>allwch</a:t>
              </a:r>
              <a:r>
                <a:rPr lang="en-GB" sz="2400" b="0" i="0" dirty="0">
                  <a:solidFill>
                    <a:schemeClr val="tx1"/>
                  </a:solidFill>
                  <a:latin typeface="Overpass Mono"/>
                  <a:ea typeface="Overpass Mono"/>
                  <a:cs typeface="Overpass Mono"/>
                  <a:sym typeface="Overpass Mono"/>
                </a:rPr>
                <a:t> chi </a:t>
              </a:r>
              <a:r>
                <a:rPr lang="en-GB" sz="2400" b="0" i="0" dirty="0" err="1">
                  <a:solidFill>
                    <a:schemeClr val="tx1"/>
                  </a:solidFill>
                  <a:latin typeface="Overpass Mono"/>
                  <a:ea typeface="Overpass Mono"/>
                  <a:cs typeface="Overpass Mono"/>
                  <a:sym typeface="Overpass Mono"/>
                </a:rPr>
                <a:t>feddwl</a:t>
              </a:r>
              <a:r>
                <a:rPr lang="en-GB" sz="2400" b="0" i="0" dirty="0">
                  <a:solidFill>
                    <a:schemeClr val="tx1"/>
                  </a:solidFill>
                  <a:latin typeface="Overpass Mono"/>
                  <a:ea typeface="Overpass Mono"/>
                  <a:cs typeface="Overpass Mono"/>
                  <a:sym typeface="Overpass Mono"/>
                </a:rPr>
                <a:t> </a:t>
              </a:r>
              <a:r>
                <a:rPr lang="en-GB" sz="2400" b="0" i="0" dirty="0" err="1">
                  <a:solidFill>
                    <a:schemeClr val="tx1"/>
                  </a:solidFill>
                  <a:latin typeface="Overpass Mono"/>
                  <a:ea typeface="Overpass Mono"/>
                  <a:cs typeface="Overpass Mono"/>
                  <a:sym typeface="Overpass Mono"/>
                </a:rPr>
                <a:t>amdanynt</a:t>
              </a:r>
              <a:r>
                <a:rPr lang="en-GB" sz="2400" b="0" i="0" dirty="0">
                  <a:solidFill>
                    <a:schemeClr val="tx1"/>
                  </a:solidFill>
                  <a:latin typeface="Overpass Mono"/>
                  <a:ea typeface="Overpass Mono"/>
                  <a:cs typeface="Overpass Mono"/>
                  <a:sym typeface="Overpass Mono"/>
                </a:rPr>
                <a:t>? </a:t>
              </a:r>
              <a:br>
                <a:rPr lang="en-GB" sz="2400" b="0" i="0" dirty="0">
                  <a:solidFill>
                    <a:srgbClr val="019967"/>
                  </a:solidFill>
                  <a:latin typeface="Overpass Mono"/>
                  <a:ea typeface="Overpass Mono"/>
                  <a:cs typeface="Overpass Mono"/>
                  <a:sym typeface="Overpass Mono"/>
                </a:rPr>
              </a:br>
              <a:endParaRPr lang="en-GB" sz="2400" b="0" i="0" dirty="0">
                <a:solidFill>
                  <a:srgbClr val="019967"/>
                </a:solidFill>
                <a:latin typeface="Overpass Mono"/>
                <a:ea typeface="Overpass Mono"/>
                <a:cs typeface="Overpass Mono"/>
                <a:sym typeface="Overpass Mono"/>
              </a:endParaRPr>
            </a:p>
            <a:p>
              <a:pPr marL="342900" marR="0" lvl="0" indent="-342900" algn="l" rtl="0">
                <a:lnSpc>
                  <a:spcPct val="110000"/>
                </a:lnSpc>
                <a:spcBef>
                  <a:spcPts val="0"/>
                </a:spcBef>
                <a:spcAft>
                  <a:spcPts val="0"/>
                </a:spcAft>
                <a:buClr>
                  <a:srgbClr val="019967"/>
                </a:buClr>
                <a:buSzPts val="2400"/>
                <a:buFont typeface="Arial"/>
                <a:buChar char="•"/>
              </a:pPr>
              <a:r>
                <a:rPr lang="en-GB" sz="2400" b="0" i="0" dirty="0" err="1">
                  <a:solidFill>
                    <a:srgbClr val="019967"/>
                  </a:solidFill>
                  <a:latin typeface="Overpass Mono"/>
                  <a:ea typeface="Overpass Mono"/>
                  <a:cs typeface="Overpass Mono"/>
                  <a:sym typeface="Overpass Mono"/>
                </a:rPr>
                <a:t>Enw</a:t>
              </a:r>
              <a:r>
                <a:rPr lang="en-GB" sz="2400" b="0" i="0" dirty="0">
                  <a:solidFill>
                    <a:srgbClr val="019967"/>
                  </a:solidFill>
                  <a:latin typeface="Overpass Mono"/>
                  <a:ea typeface="Overpass Mono"/>
                  <a:cs typeface="Overpass Mono"/>
                  <a:sym typeface="Overpass Mono"/>
                </a:rPr>
                <a:t> </a:t>
              </a:r>
            </a:p>
            <a:p>
              <a:pPr marL="342900" marR="0" lvl="0" indent="-342900" algn="l" rtl="0">
                <a:lnSpc>
                  <a:spcPct val="110000"/>
                </a:lnSpc>
                <a:spcBef>
                  <a:spcPts val="0"/>
                </a:spcBef>
                <a:spcAft>
                  <a:spcPts val="0"/>
                </a:spcAft>
                <a:buClr>
                  <a:srgbClr val="019967"/>
                </a:buClr>
                <a:buSzPts val="2400"/>
                <a:buFont typeface="Arial"/>
                <a:buChar char="•"/>
              </a:pPr>
              <a:r>
                <a:rPr lang="en-GB" sz="2400" b="0" i="0" dirty="0" err="1">
                  <a:solidFill>
                    <a:srgbClr val="019967"/>
                  </a:solidFill>
                  <a:latin typeface="Overpass Mono"/>
                  <a:ea typeface="Overpass Mono"/>
                  <a:cs typeface="Overpass Mono"/>
                  <a:sym typeface="Overpass Mono"/>
                </a:rPr>
                <a:t>Penblwydd</a:t>
              </a:r>
              <a:r>
                <a:rPr lang="en-GB" sz="2400" b="0" i="0" dirty="0">
                  <a:solidFill>
                    <a:srgbClr val="019967"/>
                  </a:solidFill>
                  <a:latin typeface="Overpass Mono"/>
                  <a:ea typeface="Overpass Mono"/>
                  <a:cs typeface="Overpass Mono"/>
                  <a:sym typeface="Overpass Mono"/>
                </a:rPr>
                <a:t> </a:t>
              </a:r>
            </a:p>
            <a:p>
              <a:pPr marL="342900" marR="0" lvl="0" indent="-342900" algn="l" rtl="0">
                <a:lnSpc>
                  <a:spcPct val="110000"/>
                </a:lnSpc>
                <a:spcBef>
                  <a:spcPts val="0"/>
                </a:spcBef>
                <a:spcAft>
                  <a:spcPts val="0"/>
                </a:spcAft>
                <a:buClr>
                  <a:srgbClr val="019967"/>
                </a:buClr>
                <a:buSzPts val="2400"/>
                <a:buFont typeface="Arial"/>
                <a:buChar char="•"/>
              </a:pPr>
              <a:r>
                <a:rPr lang="en-GB" sz="2400" b="0" i="0" dirty="0" err="1">
                  <a:solidFill>
                    <a:srgbClr val="019967"/>
                  </a:solidFill>
                  <a:latin typeface="Overpass Mono"/>
                  <a:ea typeface="Overpass Mono"/>
                  <a:cs typeface="Overpass Mono"/>
                  <a:sym typeface="Overpass Mono"/>
                </a:rPr>
                <a:t>Oed</a:t>
              </a:r>
              <a:r>
                <a:rPr lang="en-GB" sz="2400" b="0" i="0" dirty="0">
                  <a:solidFill>
                    <a:srgbClr val="019967"/>
                  </a:solidFill>
                  <a:latin typeface="Overpass Mono"/>
                  <a:ea typeface="Overpass Mono"/>
                  <a:cs typeface="Overpass Mono"/>
                  <a:sym typeface="Overpass Mono"/>
                </a:rPr>
                <a:t> </a:t>
              </a:r>
            </a:p>
            <a:p>
              <a:pPr marL="342900" marR="0" lvl="0" indent="-342900" algn="l" rtl="0">
                <a:lnSpc>
                  <a:spcPct val="110000"/>
                </a:lnSpc>
                <a:spcBef>
                  <a:spcPts val="0"/>
                </a:spcBef>
                <a:spcAft>
                  <a:spcPts val="0"/>
                </a:spcAft>
                <a:buClr>
                  <a:srgbClr val="019967"/>
                </a:buClr>
                <a:buSzPts val="2400"/>
                <a:buFont typeface="Arial"/>
                <a:buChar char="•"/>
              </a:pPr>
              <a:r>
                <a:rPr lang="en-GB" sz="2400" b="0" i="0" dirty="0" err="1">
                  <a:solidFill>
                    <a:srgbClr val="019967"/>
                  </a:solidFill>
                  <a:latin typeface="Overpass Mono"/>
                  <a:ea typeface="Overpass Mono"/>
                  <a:cs typeface="Overpass Mono"/>
                  <a:sym typeface="Overpass Mono"/>
                </a:rPr>
                <a:t>Rhyw</a:t>
              </a:r>
              <a:endParaRPr lang="en-GB" sz="2400" b="0" i="0" dirty="0">
                <a:solidFill>
                  <a:srgbClr val="019967"/>
                </a:solidFill>
                <a:latin typeface="Overpass Mono"/>
                <a:ea typeface="Overpass Mono"/>
                <a:cs typeface="Overpass Mono"/>
                <a:sym typeface="Overpass Mono"/>
              </a:endParaRPr>
            </a:p>
            <a:p>
              <a:pPr marL="342900" marR="0" lvl="0" indent="-342900" algn="l" rtl="0">
                <a:lnSpc>
                  <a:spcPct val="110000"/>
                </a:lnSpc>
                <a:spcBef>
                  <a:spcPts val="0"/>
                </a:spcBef>
                <a:spcAft>
                  <a:spcPts val="0"/>
                </a:spcAft>
                <a:buClr>
                  <a:srgbClr val="019967"/>
                </a:buClr>
                <a:buSzPts val="2400"/>
                <a:buFont typeface="Arial"/>
                <a:buChar char="•"/>
              </a:pPr>
              <a:r>
                <a:rPr lang="en-GB" sz="2400" b="0" i="0" dirty="0">
                  <a:solidFill>
                    <a:srgbClr val="019967"/>
                  </a:solidFill>
                  <a:latin typeface="Overpass Mono"/>
                  <a:ea typeface="Overpass Mono"/>
                  <a:cs typeface="Overpass Mono"/>
                  <a:sym typeface="Overpass Mono"/>
                </a:rPr>
                <a:t>E-</a:t>
              </a:r>
              <a:r>
                <a:rPr lang="en-GB" sz="2400" b="0" i="0" dirty="0" err="1">
                  <a:solidFill>
                    <a:srgbClr val="019967"/>
                  </a:solidFill>
                  <a:latin typeface="Overpass Mono"/>
                  <a:ea typeface="Overpass Mono"/>
                  <a:cs typeface="Overpass Mono"/>
                  <a:sym typeface="Overpass Mono"/>
                </a:rPr>
                <a:t>bost</a:t>
              </a:r>
              <a:r>
                <a:rPr lang="en-GB" sz="2400" b="0" i="0" dirty="0">
                  <a:solidFill>
                    <a:srgbClr val="019967"/>
                  </a:solidFill>
                  <a:latin typeface="Overpass Mono"/>
                  <a:ea typeface="Overpass Mono"/>
                  <a:cs typeface="Overpass Mono"/>
                  <a:sym typeface="Overpass Mono"/>
                </a:rPr>
                <a:t> </a:t>
              </a:r>
            </a:p>
            <a:p>
              <a:pPr marL="342900" marR="0" lvl="0" indent="-342900" algn="l" rtl="0">
                <a:lnSpc>
                  <a:spcPct val="110000"/>
                </a:lnSpc>
                <a:spcBef>
                  <a:spcPts val="0"/>
                </a:spcBef>
                <a:spcAft>
                  <a:spcPts val="0"/>
                </a:spcAft>
                <a:buClr>
                  <a:srgbClr val="019967"/>
                </a:buClr>
                <a:buSzPts val="2400"/>
                <a:buFont typeface="Arial"/>
                <a:buChar char="•"/>
              </a:pPr>
              <a:r>
                <a:rPr lang="en-GB" sz="2400" b="0" i="0" dirty="0" err="1">
                  <a:solidFill>
                    <a:srgbClr val="019967"/>
                  </a:solidFill>
                  <a:latin typeface="Overpass Mono"/>
                  <a:ea typeface="Overpass Mono"/>
                  <a:cs typeface="Overpass Mono"/>
                  <a:sym typeface="Overpass Mono"/>
                </a:rPr>
                <a:t>Cyfeiriad</a:t>
              </a:r>
              <a:r>
                <a:rPr lang="en-GB" sz="2400" b="0" i="0" dirty="0">
                  <a:solidFill>
                    <a:srgbClr val="019967"/>
                  </a:solidFill>
                  <a:latin typeface="Overpass Mono"/>
                  <a:ea typeface="Overpass Mono"/>
                  <a:cs typeface="Overpass Mono"/>
                  <a:sym typeface="Overpass Mono"/>
                </a:rPr>
                <a:t> </a:t>
              </a:r>
            </a:p>
            <a:p>
              <a:pPr marL="342900" marR="0" lvl="0" indent="-342900" algn="l" rtl="0">
                <a:lnSpc>
                  <a:spcPct val="110000"/>
                </a:lnSpc>
                <a:spcBef>
                  <a:spcPts val="0"/>
                </a:spcBef>
                <a:spcAft>
                  <a:spcPts val="0"/>
                </a:spcAft>
                <a:buClr>
                  <a:srgbClr val="019967"/>
                </a:buClr>
                <a:buSzPts val="2400"/>
                <a:buFont typeface="Arial"/>
                <a:buChar char="•"/>
              </a:pPr>
              <a:r>
                <a:rPr lang="en-GB" sz="2400" b="0" i="0" dirty="0" err="1">
                  <a:solidFill>
                    <a:srgbClr val="019967"/>
                  </a:solidFill>
                  <a:latin typeface="Overpass Mono"/>
                  <a:ea typeface="Overpass Mono"/>
                  <a:cs typeface="Overpass Mono"/>
                  <a:sym typeface="Overpass Mono"/>
                </a:rPr>
                <a:t>Lleoliad</a:t>
              </a:r>
              <a:r>
                <a:rPr lang="en-GB" sz="2400" b="0" i="0" dirty="0">
                  <a:solidFill>
                    <a:srgbClr val="019967"/>
                  </a:solidFill>
                  <a:latin typeface="Overpass Mono"/>
                  <a:ea typeface="Overpass Mono"/>
                  <a:cs typeface="Overpass Mono"/>
                  <a:sym typeface="Overpass Mono"/>
                </a:rPr>
                <a:t> </a:t>
              </a:r>
            </a:p>
            <a:p>
              <a:pPr marL="342900" marR="0" lvl="0" indent="-342900" algn="l" rtl="0">
                <a:lnSpc>
                  <a:spcPct val="110000"/>
                </a:lnSpc>
                <a:spcBef>
                  <a:spcPts val="0"/>
                </a:spcBef>
                <a:spcAft>
                  <a:spcPts val="0"/>
                </a:spcAft>
                <a:buClr>
                  <a:srgbClr val="019967"/>
                </a:buClr>
                <a:buSzPts val="2400"/>
                <a:buFont typeface="Arial"/>
                <a:buChar char="•"/>
              </a:pPr>
              <a:r>
                <a:rPr lang="en-GB" sz="2400" b="0" i="0" dirty="0">
                  <a:solidFill>
                    <a:srgbClr val="019967"/>
                  </a:solidFill>
                  <a:latin typeface="Overpass Mono"/>
                  <a:ea typeface="Overpass Mono"/>
                  <a:cs typeface="Overpass Mono"/>
                  <a:sym typeface="Overpass Mono"/>
                </a:rPr>
                <a:t>Hanes neu </a:t>
              </a:r>
              <a:r>
                <a:rPr lang="en-GB" sz="2400" b="0" i="0" dirty="0" err="1">
                  <a:solidFill>
                    <a:srgbClr val="019967"/>
                  </a:solidFill>
                  <a:latin typeface="Overpass Mono"/>
                  <a:ea typeface="Overpass Mono"/>
                  <a:cs typeface="Overpass Mono"/>
                  <a:sym typeface="Overpass Mono"/>
                </a:rPr>
                <a:t>ymddygiad</a:t>
              </a:r>
              <a:r>
                <a:rPr lang="en-GB" sz="2400" b="0" i="0" dirty="0">
                  <a:solidFill>
                    <a:srgbClr val="019967"/>
                  </a:solidFill>
                  <a:latin typeface="Overpass Mono"/>
                  <a:ea typeface="Overpass Mono"/>
                  <a:cs typeface="Overpass Mono"/>
                  <a:sym typeface="Overpass Mono"/>
                </a:rPr>
                <a:t> </a:t>
              </a:r>
              <a:r>
                <a:rPr lang="en-GB" sz="2400" b="0" i="0" dirty="0" err="1">
                  <a:solidFill>
                    <a:srgbClr val="019967"/>
                  </a:solidFill>
                  <a:latin typeface="Overpass Mono"/>
                  <a:ea typeface="Overpass Mono"/>
                  <a:cs typeface="Overpass Mono"/>
                  <a:sym typeface="Overpass Mono"/>
                </a:rPr>
                <a:t>ar-lein</a:t>
              </a:r>
              <a:r>
                <a:rPr lang="en-GB" sz="2400" b="0" i="0" dirty="0">
                  <a:solidFill>
                    <a:srgbClr val="019967"/>
                  </a:solidFill>
                  <a:latin typeface="Overpass Mono"/>
                  <a:ea typeface="Overpass Mono"/>
                  <a:cs typeface="Overpass Mono"/>
                  <a:sym typeface="Overpass Mono"/>
                </a:rPr>
                <a:t> </a:t>
              </a:r>
              <a:r>
                <a:rPr lang="en-GB" sz="2400" b="0" i="0" dirty="0" err="1">
                  <a:solidFill>
                    <a:srgbClr val="019967"/>
                  </a:solidFill>
                  <a:latin typeface="Overpass Mono"/>
                  <a:ea typeface="Overpass Mono"/>
                  <a:cs typeface="Overpass Mono"/>
                  <a:sym typeface="Overpass Mono"/>
                </a:rPr>
                <a:t>e.e.</a:t>
              </a:r>
              <a:r>
                <a:rPr lang="en-GB" sz="2400" b="0" i="0" dirty="0">
                  <a:solidFill>
                    <a:srgbClr val="019967"/>
                  </a:solidFill>
                  <a:latin typeface="Overpass Mono"/>
                  <a:ea typeface="Overpass Mono"/>
                  <a:cs typeface="Overpass Mono"/>
                  <a:sym typeface="Overpass Mono"/>
                </a:rPr>
                <a:t> </a:t>
              </a:r>
              <a:r>
                <a:rPr lang="en-GB" sz="2400" b="0" i="0" dirty="0" err="1">
                  <a:solidFill>
                    <a:srgbClr val="019967"/>
                  </a:solidFill>
                  <a:latin typeface="Overpass Mono"/>
                  <a:ea typeface="Overpass Mono"/>
                  <a:cs typeface="Overpass Mono"/>
                  <a:sym typeface="Overpass Mono"/>
                </a:rPr>
                <a:t>ffilmiau</a:t>
              </a:r>
              <a:r>
                <a:rPr lang="en-GB" sz="2400" b="0" i="0" dirty="0">
                  <a:solidFill>
                    <a:srgbClr val="019967"/>
                  </a:solidFill>
                  <a:latin typeface="Overpass Mono"/>
                  <a:ea typeface="Overpass Mono"/>
                  <a:cs typeface="Overpass Mono"/>
                  <a:sym typeface="Overpass Mono"/>
                </a:rPr>
                <a:t> a </a:t>
              </a:r>
              <a:r>
                <a:rPr lang="en-GB" sz="2400" b="0" i="0" dirty="0" err="1">
                  <a:solidFill>
                    <a:srgbClr val="019967"/>
                  </a:solidFill>
                  <a:latin typeface="Overpass Mono"/>
                  <a:ea typeface="Overpass Mono"/>
                  <a:cs typeface="Overpass Mono"/>
                  <a:sym typeface="Overpass Mono"/>
                </a:rPr>
                <a:t>wylir</a:t>
              </a:r>
              <a:r>
                <a:rPr lang="en-GB" sz="2400" b="0" i="0" dirty="0">
                  <a:solidFill>
                    <a:srgbClr val="019967"/>
                  </a:solidFill>
                  <a:latin typeface="Overpass Mono"/>
                  <a:ea typeface="Overpass Mono"/>
                  <a:cs typeface="Overpass Mono"/>
                  <a:sym typeface="Overpass Mono"/>
                </a:rPr>
                <a:t> </a:t>
              </a:r>
              <a:r>
                <a:rPr lang="en-GB" sz="2400" b="0" i="0" dirty="0" err="1">
                  <a:solidFill>
                    <a:srgbClr val="019967"/>
                  </a:solidFill>
                  <a:latin typeface="Overpass Mono"/>
                  <a:ea typeface="Overpass Mono"/>
                  <a:cs typeface="Overpass Mono"/>
                  <a:sym typeface="Overpass Mono"/>
                </a:rPr>
                <a:t>ar</a:t>
              </a:r>
              <a:r>
                <a:rPr lang="en-GB" sz="2400" b="0" i="0" dirty="0">
                  <a:solidFill>
                    <a:srgbClr val="019967"/>
                  </a:solidFill>
                  <a:latin typeface="Overpass Mono"/>
                  <a:ea typeface="Overpass Mono"/>
                  <a:cs typeface="Overpass Mono"/>
                  <a:sym typeface="Overpass Mono"/>
                </a:rPr>
                <a:t> </a:t>
              </a:r>
              <a:r>
                <a:rPr lang="en-GB" sz="2400" b="0" i="0" dirty="0" err="1">
                  <a:solidFill>
                    <a:srgbClr val="019967"/>
                  </a:solidFill>
                  <a:latin typeface="Overpass Mono"/>
                  <a:ea typeface="Overpass Mono"/>
                  <a:cs typeface="Overpass Mono"/>
                  <a:sym typeface="Overpass Mono"/>
                </a:rPr>
                <a:t>blatfform</a:t>
              </a:r>
              <a:r>
                <a:rPr lang="en-GB" sz="2400" b="0" i="0" dirty="0">
                  <a:solidFill>
                    <a:srgbClr val="019967"/>
                  </a:solidFill>
                  <a:latin typeface="Overpass Mono"/>
                  <a:ea typeface="Overpass Mono"/>
                  <a:cs typeface="Overpass Mono"/>
                  <a:sym typeface="Overpass Mono"/>
                </a:rPr>
                <a:t> </a:t>
              </a:r>
              <a:r>
                <a:rPr lang="en-GB" sz="2400" b="0" i="0" dirty="0" err="1">
                  <a:solidFill>
                    <a:srgbClr val="019967"/>
                  </a:solidFill>
                  <a:latin typeface="Overpass Mono"/>
                  <a:ea typeface="Overpass Mono"/>
                  <a:cs typeface="Overpass Mono"/>
                  <a:sym typeface="Overpass Mono"/>
                </a:rPr>
                <a:t>ffrydio</a:t>
              </a:r>
              <a:endParaRPr lang="en-GB" sz="2400" b="0" i="0" dirty="0">
                <a:solidFill>
                  <a:srgbClr val="019967"/>
                </a:solidFill>
                <a:latin typeface="Overpass Mono"/>
                <a:ea typeface="Overpass Mono"/>
                <a:cs typeface="Overpass Mono"/>
                <a:sym typeface="Overpass Mono"/>
              </a:endParaRPr>
            </a:p>
          </p:txBody>
        </p:sp>
      </p:grpSp>
      <p:grpSp>
        <p:nvGrpSpPr>
          <p:cNvPr id="43" name="Google Shape;343;p11">
            <a:extLst>
              <a:ext uri="{FF2B5EF4-FFF2-40B4-BE49-F238E27FC236}">
                <a16:creationId xmlns:a16="http://schemas.microsoft.com/office/drawing/2014/main" id="{FCC7ED06-D722-49DE-A171-A61AD8015396}"/>
              </a:ext>
            </a:extLst>
          </p:cNvPr>
          <p:cNvGrpSpPr/>
          <p:nvPr/>
        </p:nvGrpSpPr>
        <p:grpSpPr>
          <a:xfrm>
            <a:off x="2551038" y="2111792"/>
            <a:ext cx="11155513" cy="4920417"/>
            <a:chOff x="2035553" y="2593254"/>
            <a:chExt cx="11155513" cy="4920417"/>
          </a:xfrm>
        </p:grpSpPr>
        <p:sp>
          <p:nvSpPr>
            <p:cNvPr id="44" name="Google Shape;344;p11">
              <a:extLst>
                <a:ext uri="{FF2B5EF4-FFF2-40B4-BE49-F238E27FC236}">
                  <a16:creationId xmlns:a16="http://schemas.microsoft.com/office/drawing/2014/main" id="{02FDE3FC-378A-4CD1-95BC-A0184C56843D}"/>
                </a:ext>
              </a:extLst>
            </p:cNvPr>
            <p:cNvSpPr/>
            <p:nvPr/>
          </p:nvSpPr>
          <p:spPr>
            <a:xfrm>
              <a:off x="2035553" y="2593254"/>
              <a:ext cx="11155513" cy="4920417"/>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345;p11">
              <a:extLst>
                <a:ext uri="{FF2B5EF4-FFF2-40B4-BE49-F238E27FC236}">
                  <a16:creationId xmlns:a16="http://schemas.microsoft.com/office/drawing/2014/main" id="{9B81069E-3420-444A-85FF-6285E6B7AB91}"/>
                </a:ext>
              </a:extLst>
            </p:cNvPr>
            <p:cNvSpPr/>
            <p:nvPr/>
          </p:nvSpPr>
          <p:spPr>
            <a:xfrm>
              <a:off x="2035553" y="2593257"/>
              <a:ext cx="11155513" cy="580104"/>
            </a:xfrm>
            <a:prstGeom prst="rect">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346;p11">
              <a:extLst>
                <a:ext uri="{FF2B5EF4-FFF2-40B4-BE49-F238E27FC236}">
                  <a16:creationId xmlns:a16="http://schemas.microsoft.com/office/drawing/2014/main" id="{2275288D-4576-4ED6-BBE8-7127DAFD330C}"/>
                </a:ext>
              </a:extLst>
            </p:cNvPr>
            <p:cNvSpPr txBox="1"/>
            <p:nvPr/>
          </p:nvSpPr>
          <p:spPr>
            <a:xfrm>
              <a:off x="2562473" y="2673805"/>
              <a:ext cx="9709955" cy="49955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GB" sz="2800" b="1" i="0" dirty="0">
                  <a:solidFill>
                    <a:schemeClr val="lt1"/>
                  </a:solidFill>
                  <a:latin typeface="Overpass Mono"/>
                  <a:ea typeface="Overpass Mono"/>
                  <a:cs typeface="Overpass Mono"/>
                  <a:sym typeface="Overpass Mono"/>
                </a:rPr>
                <a:t>Answers</a:t>
              </a:r>
              <a:endParaRPr dirty="0"/>
            </a:p>
          </p:txBody>
        </p:sp>
        <p:grpSp>
          <p:nvGrpSpPr>
            <p:cNvPr id="47" name="Google Shape;347;p11">
              <a:extLst>
                <a:ext uri="{FF2B5EF4-FFF2-40B4-BE49-F238E27FC236}">
                  <a16:creationId xmlns:a16="http://schemas.microsoft.com/office/drawing/2014/main" id="{2E42FC55-48B6-448C-9375-CB024A7CE2A7}"/>
                </a:ext>
              </a:extLst>
            </p:cNvPr>
            <p:cNvGrpSpPr/>
            <p:nvPr/>
          </p:nvGrpSpPr>
          <p:grpSpPr>
            <a:xfrm>
              <a:off x="2158072" y="2680893"/>
              <a:ext cx="366748" cy="366748"/>
              <a:chOff x="2118558" y="2663960"/>
              <a:chExt cx="366748" cy="366748"/>
            </a:xfrm>
          </p:grpSpPr>
          <p:sp>
            <p:nvSpPr>
              <p:cNvPr id="54" name="Google Shape;348;p11">
                <a:extLst>
                  <a:ext uri="{FF2B5EF4-FFF2-40B4-BE49-F238E27FC236}">
                    <a16:creationId xmlns:a16="http://schemas.microsoft.com/office/drawing/2014/main" id="{DDE41FE6-1843-4EAA-8384-FACEBD4BF35C}"/>
                  </a:ext>
                </a:extLst>
              </p:cNvPr>
              <p:cNvSpPr/>
              <p:nvPr/>
            </p:nvSpPr>
            <p:spPr>
              <a:xfrm>
                <a:off x="2118558" y="2663960"/>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5" name="Google Shape;349;p11">
                <a:extLst>
                  <a:ext uri="{FF2B5EF4-FFF2-40B4-BE49-F238E27FC236}">
                    <a16:creationId xmlns:a16="http://schemas.microsoft.com/office/drawing/2014/main" id="{5D8E2E5E-DE4C-43A8-AEC8-B17FCFD06502}"/>
                  </a:ext>
                </a:extLst>
              </p:cNvPr>
              <p:cNvCxnSpPr/>
              <p:nvPr/>
            </p:nvCxnSpPr>
            <p:spPr>
              <a:xfrm>
                <a:off x="2210245" y="2847334"/>
                <a:ext cx="183374" cy="0"/>
              </a:xfrm>
              <a:prstGeom prst="straightConnector1">
                <a:avLst/>
              </a:prstGeom>
              <a:noFill/>
              <a:ln w="28575" cap="flat" cmpd="sng">
                <a:solidFill>
                  <a:srgbClr val="019967"/>
                </a:solidFill>
                <a:prstDash val="solid"/>
                <a:miter lim="800000"/>
                <a:headEnd type="none" w="sm" len="sm"/>
                <a:tailEnd type="none" w="sm" len="sm"/>
              </a:ln>
            </p:spPr>
          </p:cxnSp>
        </p:grpSp>
        <p:grpSp>
          <p:nvGrpSpPr>
            <p:cNvPr id="48" name="Google Shape;350;p11">
              <a:extLst>
                <a:ext uri="{FF2B5EF4-FFF2-40B4-BE49-F238E27FC236}">
                  <a16:creationId xmlns:a16="http://schemas.microsoft.com/office/drawing/2014/main" id="{748171AE-27F7-44DA-9F0A-9D14516F3837}"/>
                </a:ext>
              </a:extLst>
            </p:cNvPr>
            <p:cNvGrpSpPr/>
            <p:nvPr/>
          </p:nvGrpSpPr>
          <p:grpSpPr>
            <a:xfrm>
              <a:off x="12290940" y="2686867"/>
              <a:ext cx="776902" cy="366748"/>
              <a:chOff x="10581098" y="2669934"/>
              <a:chExt cx="776902" cy="366748"/>
            </a:xfrm>
          </p:grpSpPr>
          <p:sp>
            <p:nvSpPr>
              <p:cNvPr id="50" name="Google Shape;351;p11">
                <a:extLst>
                  <a:ext uri="{FF2B5EF4-FFF2-40B4-BE49-F238E27FC236}">
                    <a16:creationId xmlns:a16="http://schemas.microsoft.com/office/drawing/2014/main" id="{AA79FAFB-58A1-466D-B0B8-16BBDBF8CEFB}"/>
                  </a:ext>
                </a:extLst>
              </p:cNvPr>
              <p:cNvSpPr/>
              <p:nvPr/>
            </p:nvSpPr>
            <p:spPr>
              <a:xfrm>
                <a:off x="10581098" y="2669934"/>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 name="Google Shape;352;p11">
                <a:extLst>
                  <a:ext uri="{FF2B5EF4-FFF2-40B4-BE49-F238E27FC236}">
                    <a16:creationId xmlns:a16="http://schemas.microsoft.com/office/drawing/2014/main" id="{71D708DB-D1E9-4724-85B6-3BFB6515DDF2}"/>
                  </a:ext>
                </a:extLst>
              </p:cNvPr>
              <p:cNvSpPr/>
              <p:nvPr/>
            </p:nvSpPr>
            <p:spPr>
              <a:xfrm>
                <a:off x="10991252" y="2669934"/>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 name="Google Shape;353;p11">
                <a:extLst>
                  <a:ext uri="{FF2B5EF4-FFF2-40B4-BE49-F238E27FC236}">
                    <a16:creationId xmlns:a16="http://schemas.microsoft.com/office/drawing/2014/main" id="{0A789BFB-6F81-491A-8B7D-EF1EC2B0ACAD}"/>
                  </a:ext>
                </a:extLst>
              </p:cNvPr>
              <p:cNvSpPr/>
              <p:nvPr/>
            </p:nvSpPr>
            <p:spPr>
              <a:xfrm>
                <a:off x="11095639" y="2802679"/>
                <a:ext cx="157973" cy="101259"/>
              </a:xfrm>
              <a:prstGeom prst="triangle">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 name="Google Shape;354;p11">
                <a:extLst>
                  <a:ext uri="{FF2B5EF4-FFF2-40B4-BE49-F238E27FC236}">
                    <a16:creationId xmlns:a16="http://schemas.microsoft.com/office/drawing/2014/main" id="{5197243A-9DBD-4D7B-A98E-2049997351BB}"/>
                  </a:ext>
                </a:extLst>
              </p:cNvPr>
              <p:cNvSpPr/>
              <p:nvPr/>
            </p:nvSpPr>
            <p:spPr>
              <a:xfrm rot="10800000">
                <a:off x="10685485" y="2802679"/>
                <a:ext cx="157973" cy="101259"/>
              </a:xfrm>
              <a:prstGeom prst="triangle">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9" name="Google Shape;355;p11">
              <a:extLst>
                <a:ext uri="{FF2B5EF4-FFF2-40B4-BE49-F238E27FC236}">
                  <a16:creationId xmlns:a16="http://schemas.microsoft.com/office/drawing/2014/main" id="{38B8C82D-22F1-4A65-9E88-74827822EE33}"/>
                </a:ext>
              </a:extLst>
            </p:cNvPr>
            <p:cNvSpPr txBox="1"/>
            <p:nvPr/>
          </p:nvSpPr>
          <p:spPr>
            <a:xfrm>
              <a:off x="2551041" y="3844839"/>
              <a:ext cx="10124536" cy="172320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100"/>
                <a:buFont typeface="Arial"/>
                <a:buNone/>
              </a:pPr>
              <a:r>
                <a:rPr lang="en-GB" sz="2400" b="1" i="0" dirty="0" err="1">
                  <a:solidFill>
                    <a:schemeClr val="dk1"/>
                  </a:solidFill>
                  <a:latin typeface="Overpass Mono"/>
                  <a:ea typeface="Overpass Mono"/>
                  <a:cs typeface="Overpass Mono"/>
                  <a:sym typeface="Overpass Mono"/>
                </a:rPr>
                <a:t>Ar</a:t>
              </a:r>
              <a:r>
                <a:rPr lang="en-GB" sz="2400" b="1" i="0" dirty="0">
                  <a:solidFill>
                    <a:schemeClr val="dk1"/>
                  </a:solidFill>
                  <a:latin typeface="Overpass Mono"/>
                  <a:ea typeface="Overpass Mono"/>
                  <a:cs typeface="Overpass Mono"/>
                  <a:sym typeface="Overpass Mono"/>
                </a:rPr>
                <a:t> </a:t>
              </a:r>
              <a:r>
                <a:rPr lang="en-GB" sz="2400" b="1" i="0" dirty="0" err="1">
                  <a:solidFill>
                    <a:schemeClr val="dk1"/>
                  </a:solidFill>
                  <a:latin typeface="Overpass Mono"/>
                  <a:ea typeface="Overpass Mono"/>
                  <a:cs typeface="Overpass Mono"/>
                  <a:sym typeface="Overpass Mono"/>
                </a:rPr>
                <a:t>gyfer</a:t>
              </a:r>
              <a:r>
                <a:rPr lang="en-GB" sz="2400" b="1" i="0" dirty="0">
                  <a:solidFill>
                    <a:schemeClr val="dk1"/>
                  </a:solidFill>
                  <a:latin typeface="Overpass Mono"/>
                  <a:ea typeface="Overpass Mono"/>
                  <a:cs typeface="Overpass Mono"/>
                  <a:sym typeface="Overpass Mono"/>
                </a:rPr>
                <a:t> </a:t>
              </a:r>
              <a:r>
                <a:rPr lang="en-GB" sz="2400" b="1" i="0" dirty="0" err="1">
                  <a:solidFill>
                    <a:schemeClr val="dk1"/>
                  </a:solidFill>
                  <a:latin typeface="Overpass Mono"/>
                  <a:ea typeface="Overpass Mono"/>
                  <a:cs typeface="Overpass Mono"/>
                  <a:sym typeface="Overpass Mono"/>
                </a:rPr>
                <a:t>beth</a:t>
              </a:r>
              <a:r>
                <a:rPr lang="en-GB" sz="2400" b="1" i="0" dirty="0">
                  <a:solidFill>
                    <a:schemeClr val="dk1"/>
                  </a:solidFill>
                  <a:latin typeface="Overpass Mono"/>
                  <a:ea typeface="Overpass Mono"/>
                  <a:cs typeface="Overpass Mono"/>
                  <a:sym typeface="Overpass Mono"/>
                </a:rPr>
                <a:t> </a:t>
              </a:r>
              <a:r>
                <a:rPr lang="en-GB" sz="2400" b="1" i="0" dirty="0" err="1">
                  <a:solidFill>
                    <a:schemeClr val="dk1"/>
                  </a:solidFill>
                  <a:latin typeface="Overpass Mono"/>
                  <a:ea typeface="Overpass Mono"/>
                  <a:cs typeface="Overpass Mono"/>
                  <a:sym typeface="Overpass Mono"/>
                </a:rPr>
                <a:t>mae</a:t>
              </a:r>
              <a:r>
                <a:rPr lang="en-GB" sz="2400" b="1" i="0" dirty="0">
                  <a:solidFill>
                    <a:schemeClr val="dk1"/>
                  </a:solidFill>
                  <a:latin typeface="Overpass Mono"/>
                  <a:ea typeface="Overpass Mono"/>
                  <a:cs typeface="Overpass Mono"/>
                  <a:sym typeface="Overpass Mono"/>
                </a:rPr>
                <a:t> </a:t>
              </a:r>
              <a:r>
                <a:rPr lang="en-GB" sz="2400" b="1" i="0" dirty="0" err="1">
                  <a:solidFill>
                    <a:schemeClr val="dk1"/>
                  </a:solidFill>
                  <a:latin typeface="Overpass Mono"/>
                  <a:ea typeface="Overpass Mono"/>
                  <a:cs typeface="Overpass Mono"/>
                  <a:sym typeface="Overpass Mono"/>
                </a:rPr>
                <a:t>cwmnïau</a:t>
              </a:r>
              <a:r>
                <a:rPr lang="en-GB" sz="2400" b="1" i="0" dirty="0">
                  <a:solidFill>
                    <a:schemeClr val="dk1"/>
                  </a:solidFill>
                  <a:latin typeface="Overpass Mono"/>
                  <a:ea typeface="Overpass Mono"/>
                  <a:cs typeface="Overpass Mono"/>
                  <a:sym typeface="Overpass Mono"/>
                </a:rPr>
                <a:t> </a:t>
              </a:r>
              <a:r>
                <a:rPr lang="en-GB" sz="2400" b="1" i="0" dirty="0" err="1">
                  <a:solidFill>
                    <a:schemeClr val="dk1"/>
                  </a:solidFill>
                  <a:latin typeface="Overpass Mono"/>
                  <a:ea typeface="Overpass Mono"/>
                  <a:cs typeface="Overpass Mono"/>
                  <a:sym typeface="Overpass Mono"/>
                </a:rPr>
                <a:t>ar-lein</a:t>
              </a:r>
              <a:r>
                <a:rPr lang="en-GB" sz="2400" b="1" i="0" dirty="0">
                  <a:solidFill>
                    <a:schemeClr val="dk1"/>
                  </a:solidFill>
                  <a:latin typeface="Overpass Mono"/>
                  <a:ea typeface="Overpass Mono"/>
                  <a:cs typeface="Overpass Mono"/>
                  <a:sym typeface="Overpass Mono"/>
                </a:rPr>
                <a:t> </a:t>
              </a:r>
              <a:r>
                <a:rPr lang="en-GB" sz="2400" b="1" i="0" dirty="0" err="1">
                  <a:solidFill>
                    <a:schemeClr val="dk1"/>
                  </a:solidFill>
                  <a:latin typeface="Overpass Mono"/>
                  <a:ea typeface="Overpass Mono"/>
                  <a:cs typeface="Overpass Mono"/>
                  <a:sym typeface="Overpass Mono"/>
                </a:rPr>
                <a:t>yn</a:t>
              </a:r>
              <a:r>
                <a:rPr lang="en-GB" sz="2400" b="1" i="0" dirty="0">
                  <a:solidFill>
                    <a:schemeClr val="dk1"/>
                  </a:solidFill>
                  <a:latin typeface="Overpass Mono"/>
                  <a:ea typeface="Overpass Mono"/>
                  <a:cs typeface="Overpass Mono"/>
                  <a:sym typeface="Overpass Mono"/>
                </a:rPr>
                <a:t> </a:t>
              </a:r>
              <a:r>
                <a:rPr lang="en-GB" sz="2400" b="1" i="0" dirty="0" err="1">
                  <a:solidFill>
                    <a:schemeClr val="dk1"/>
                  </a:solidFill>
                  <a:latin typeface="Overpass Mono"/>
                  <a:ea typeface="Overpass Mono"/>
                  <a:cs typeface="Overpass Mono"/>
                  <a:sym typeface="Overpass Mono"/>
                </a:rPr>
                <a:t>defnyddio</a:t>
              </a:r>
              <a:r>
                <a:rPr lang="en-GB" sz="2400" b="1" i="0" dirty="0">
                  <a:solidFill>
                    <a:schemeClr val="dk1"/>
                  </a:solidFill>
                  <a:latin typeface="Overpass Mono"/>
                  <a:ea typeface="Overpass Mono"/>
                  <a:cs typeface="Overpass Mono"/>
                  <a:sym typeface="Overpass Mono"/>
                </a:rPr>
                <a:t> data </a:t>
              </a:r>
              <a:r>
                <a:rPr lang="en-GB" sz="2400" b="1" i="0" dirty="0" err="1">
                  <a:solidFill>
                    <a:schemeClr val="dk1"/>
                  </a:solidFill>
                  <a:latin typeface="Overpass Mono"/>
                  <a:ea typeface="Overpass Mono"/>
                  <a:cs typeface="Overpass Mono"/>
                  <a:sym typeface="Overpass Mono"/>
                </a:rPr>
                <a:t>personol</a:t>
              </a:r>
              <a:r>
                <a:rPr lang="en-GB" sz="2400" b="1" i="0" dirty="0">
                  <a:solidFill>
                    <a:schemeClr val="dk1"/>
                  </a:solidFill>
                  <a:latin typeface="Overpass Mono"/>
                  <a:ea typeface="Overpass Mono"/>
                  <a:cs typeface="Overpass Mono"/>
                  <a:sym typeface="Overpass Mono"/>
                </a:rPr>
                <a:t> </a:t>
              </a:r>
              <a:r>
                <a:rPr lang="en-GB" sz="2400" b="1" i="0" dirty="0" err="1">
                  <a:solidFill>
                    <a:schemeClr val="dk1"/>
                  </a:solidFill>
                  <a:latin typeface="Overpass Mono"/>
                  <a:ea typeface="Overpass Mono"/>
                  <a:cs typeface="Overpass Mono"/>
                  <a:sym typeface="Overpass Mono"/>
                </a:rPr>
                <a:t>eu</a:t>
              </a:r>
              <a:r>
                <a:rPr lang="en-GB" sz="2400" b="1" i="0" dirty="0">
                  <a:solidFill>
                    <a:schemeClr val="dk1"/>
                  </a:solidFill>
                  <a:latin typeface="Overpass Mono"/>
                  <a:ea typeface="Overpass Mono"/>
                  <a:cs typeface="Overpass Mono"/>
                  <a:sym typeface="Overpass Mono"/>
                </a:rPr>
                <a:t> </a:t>
              </a:r>
              <a:r>
                <a:rPr lang="en-GB" sz="2400" b="1" i="0" dirty="0" err="1">
                  <a:solidFill>
                    <a:schemeClr val="dk1"/>
                  </a:solidFill>
                  <a:latin typeface="Overpass Mono"/>
                  <a:ea typeface="Overpass Mono"/>
                  <a:cs typeface="Overpass Mono"/>
                  <a:sym typeface="Overpass Mono"/>
                </a:rPr>
                <a:t>defnyddwyr</a:t>
              </a:r>
              <a:r>
                <a:rPr lang="en-GB" sz="2400" b="1" i="0" dirty="0">
                  <a:solidFill>
                    <a:schemeClr val="dk1"/>
                  </a:solidFill>
                  <a:latin typeface="Overpass Mono"/>
                  <a:ea typeface="Overpass Mono"/>
                  <a:cs typeface="Overpass Mono"/>
                  <a:sym typeface="Overpass Mono"/>
                </a:rPr>
                <a:t>? </a:t>
              </a:r>
              <a:br>
                <a:rPr lang="en-GB" sz="2400" b="1" i="0" dirty="0">
                  <a:solidFill>
                    <a:schemeClr val="dk1"/>
                  </a:solidFill>
                  <a:latin typeface="Overpass Mono"/>
                  <a:ea typeface="Overpass Mono"/>
                  <a:cs typeface="Overpass Mono"/>
                  <a:sym typeface="Overpass Mono"/>
                </a:rPr>
              </a:br>
              <a:endParaRPr lang="en-GB" sz="2400" b="1" i="0" dirty="0">
                <a:solidFill>
                  <a:schemeClr val="dk1"/>
                </a:solidFill>
                <a:latin typeface="Overpass Mono"/>
                <a:ea typeface="Overpass Mono"/>
                <a:cs typeface="Overpass Mono"/>
                <a:sym typeface="Overpass Mono"/>
              </a:endParaRPr>
            </a:p>
            <a:p>
              <a:pPr marL="342900" marR="0" lvl="0" indent="-342900" algn="l" rtl="0">
                <a:lnSpc>
                  <a:spcPct val="110000"/>
                </a:lnSpc>
                <a:spcBef>
                  <a:spcPts val="0"/>
                </a:spcBef>
                <a:spcAft>
                  <a:spcPts val="0"/>
                </a:spcAft>
                <a:buClr>
                  <a:srgbClr val="019967"/>
                </a:buClr>
                <a:buSzPts val="2400"/>
                <a:buFont typeface="Arial" panose="020B0604020202020204" pitchFamily="34" charset="0"/>
                <a:buChar char="•"/>
              </a:pPr>
              <a:r>
                <a:rPr lang="en-GB" sz="2400" b="0" i="0" dirty="0" err="1">
                  <a:solidFill>
                    <a:srgbClr val="019967"/>
                  </a:solidFill>
                  <a:latin typeface="Overpass Mono"/>
                  <a:ea typeface="Overpass Mono"/>
                  <a:cs typeface="Overpass Mono"/>
                  <a:sym typeface="Overpass Mono"/>
                </a:rPr>
                <a:t>Personoli</a:t>
              </a:r>
              <a:r>
                <a:rPr lang="en-GB" sz="2400" b="0" i="0" dirty="0">
                  <a:solidFill>
                    <a:srgbClr val="019967"/>
                  </a:solidFill>
                  <a:latin typeface="Overpass Mono"/>
                  <a:ea typeface="Overpass Mono"/>
                  <a:cs typeface="Overpass Mono"/>
                  <a:sym typeface="Overpass Mono"/>
                </a:rPr>
                <a:t> </a:t>
              </a:r>
              <a:r>
                <a:rPr lang="en-GB" sz="2400" b="0" i="0" dirty="0" err="1">
                  <a:solidFill>
                    <a:srgbClr val="019967"/>
                  </a:solidFill>
                  <a:latin typeface="Overpass Mono"/>
                  <a:ea typeface="Overpass Mono"/>
                  <a:cs typeface="Overpass Mono"/>
                  <a:sym typeface="Overpass Mono"/>
                </a:rPr>
                <a:t>eu</a:t>
              </a:r>
              <a:r>
                <a:rPr lang="en-GB" sz="2400" b="0" i="0" dirty="0">
                  <a:solidFill>
                    <a:srgbClr val="019967"/>
                  </a:solidFill>
                  <a:latin typeface="Overpass Mono"/>
                  <a:ea typeface="Overpass Mono"/>
                  <a:cs typeface="Overpass Mono"/>
                  <a:sym typeface="Overpass Mono"/>
                </a:rPr>
                <a:t> </a:t>
              </a:r>
              <a:r>
                <a:rPr lang="en-GB" sz="2400" b="0" i="0" dirty="0" err="1">
                  <a:solidFill>
                    <a:srgbClr val="019967"/>
                  </a:solidFill>
                  <a:latin typeface="Overpass Mono"/>
                  <a:ea typeface="Overpass Mono"/>
                  <a:cs typeface="Overpass Mono"/>
                  <a:sym typeface="Overpass Mono"/>
                </a:rPr>
                <a:t>gwasanaethau</a:t>
              </a:r>
              <a:r>
                <a:rPr lang="en-GB" sz="2400" b="0" i="0" dirty="0">
                  <a:solidFill>
                    <a:srgbClr val="019967"/>
                  </a:solidFill>
                  <a:latin typeface="Overpass Mono"/>
                  <a:ea typeface="Overpass Mono"/>
                  <a:cs typeface="Overpass Mono"/>
                  <a:sym typeface="Overpass Mono"/>
                </a:rPr>
                <a:t> </a:t>
              </a:r>
              <a:r>
                <a:rPr lang="en-GB" sz="2400" b="0" i="0" dirty="0" err="1">
                  <a:solidFill>
                    <a:srgbClr val="019967"/>
                  </a:solidFill>
                  <a:latin typeface="Overpass Mono"/>
                  <a:ea typeface="Overpass Mono"/>
                  <a:cs typeface="Overpass Mono"/>
                  <a:sym typeface="Overpass Mono"/>
                </a:rPr>
                <a:t>e.e.</a:t>
              </a:r>
              <a:r>
                <a:rPr lang="en-GB" sz="2400" b="0" i="0" dirty="0">
                  <a:solidFill>
                    <a:srgbClr val="019967"/>
                  </a:solidFill>
                  <a:latin typeface="Overpass Mono"/>
                  <a:ea typeface="Overpass Mono"/>
                  <a:cs typeface="Overpass Mono"/>
                  <a:sym typeface="Overpass Mono"/>
                </a:rPr>
                <a:t> pan </a:t>
              </a:r>
              <a:r>
                <a:rPr lang="en-GB" sz="2400" b="0" i="0" dirty="0" err="1">
                  <a:solidFill>
                    <a:srgbClr val="019967"/>
                  </a:solidFill>
                  <a:latin typeface="Overpass Mono"/>
                  <a:ea typeface="Overpass Mono"/>
                  <a:cs typeface="Overpass Mono"/>
                  <a:sym typeface="Overpass Mono"/>
                </a:rPr>
                <a:t>fydd</a:t>
              </a:r>
              <a:r>
                <a:rPr lang="en-GB" sz="2400" b="0" i="0" dirty="0">
                  <a:solidFill>
                    <a:srgbClr val="019967"/>
                  </a:solidFill>
                  <a:latin typeface="Overpass Mono"/>
                  <a:ea typeface="Overpass Mono"/>
                  <a:cs typeface="Overpass Mono"/>
                  <a:sym typeface="Overpass Mono"/>
                </a:rPr>
                <a:t> </a:t>
              </a:r>
              <a:r>
                <a:rPr lang="en-GB" sz="2400" b="0" i="0" dirty="0" err="1">
                  <a:solidFill>
                    <a:srgbClr val="019967"/>
                  </a:solidFill>
                  <a:latin typeface="Overpass Mono"/>
                  <a:ea typeface="Overpass Mono"/>
                  <a:cs typeface="Overpass Mono"/>
                  <a:sym typeface="Overpass Mono"/>
                </a:rPr>
                <a:t>gwasanaethau</a:t>
              </a:r>
              <a:r>
                <a:rPr lang="en-GB" sz="2400" b="0" i="0" dirty="0">
                  <a:solidFill>
                    <a:srgbClr val="019967"/>
                  </a:solidFill>
                  <a:latin typeface="Overpass Mono"/>
                  <a:ea typeface="Overpass Mono"/>
                  <a:cs typeface="Overpass Mono"/>
                  <a:sym typeface="Overpass Mono"/>
                </a:rPr>
                <a:t> </a:t>
              </a:r>
              <a:r>
                <a:rPr lang="en-GB" sz="2400" b="0" i="0" dirty="0" err="1">
                  <a:solidFill>
                    <a:srgbClr val="019967"/>
                  </a:solidFill>
                  <a:latin typeface="Overpass Mono"/>
                  <a:ea typeface="Overpass Mono"/>
                  <a:cs typeface="Overpass Mono"/>
                  <a:sym typeface="Overpass Mono"/>
                </a:rPr>
                <a:t>ffrydio</a:t>
              </a:r>
              <a:r>
                <a:rPr lang="en-GB" sz="2400" b="0" i="0" dirty="0">
                  <a:solidFill>
                    <a:srgbClr val="019967"/>
                  </a:solidFill>
                  <a:latin typeface="Overpass Mono"/>
                  <a:ea typeface="Overpass Mono"/>
                  <a:cs typeface="Overpass Mono"/>
                  <a:sym typeface="Overpass Mono"/>
                </a:rPr>
                <a:t> </a:t>
              </a:r>
              <a:r>
                <a:rPr lang="en-GB" sz="2400" b="0" i="0" dirty="0" err="1">
                  <a:solidFill>
                    <a:srgbClr val="019967"/>
                  </a:solidFill>
                  <a:latin typeface="Overpass Mono"/>
                  <a:ea typeface="Overpass Mono"/>
                  <a:cs typeface="Overpass Mono"/>
                  <a:sym typeface="Overpass Mono"/>
                </a:rPr>
                <a:t>fideo</a:t>
              </a:r>
              <a:r>
                <a:rPr lang="en-GB" sz="2400" b="0" i="0" dirty="0">
                  <a:solidFill>
                    <a:srgbClr val="019967"/>
                  </a:solidFill>
                  <a:latin typeface="Overpass Mono"/>
                  <a:ea typeface="Overpass Mono"/>
                  <a:cs typeface="Overpass Mono"/>
                  <a:sym typeface="Overpass Mono"/>
                </a:rPr>
                <a:t> </a:t>
              </a:r>
              <a:r>
                <a:rPr lang="en-GB" sz="2400" b="0" i="0" dirty="0" err="1">
                  <a:solidFill>
                    <a:srgbClr val="019967"/>
                  </a:solidFill>
                  <a:latin typeface="Overpass Mono"/>
                  <a:ea typeface="Overpass Mono"/>
                  <a:cs typeface="Overpass Mono"/>
                  <a:sym typeface="Overpass Mono"/>
                </a:rPr>
                <a:t>yn</a:t>
              </a:r>
              <a:r>
                <a:rPr lang="en-GB" sz="2400" b="0" i="0" dirty="0">
                  <a:solidFill>
                    <a:srgbClr val="019967"/>
                  </a:solidFill>
                  <a:latin typeface="Overpass Mono"/>
                  <a:ea typeface="Overpass Mono"/>
                  <a:cs typeface="Overpass Mono"/>
                  <a:sym typeface="Overpass Mono"/>
                </a:rPr>
                <a:t> </a:t>
              </a:r>
              <a:r>
                <a:rPr lang="en-GB" sz="2400" b="0" i="0" dirty="0" err="1">
                  <a:solidFill>
                    <a:srgbClr val="019967"/>
                  </a:solidFill>
                  <a:latin typeface="Overpass Mono"/>
                  <a:ea typeface="Overpass Mono"/>
                  <a:cs typeface="Overpass Mono"/>
                  <a:sym typeface="Overpass Mono"/>
                </a:rPr>
                <a:t>argymell</a:t>
              </a:r>
              <a:r>
                <a:rPr lang="en-GB" sz="2400" b="0" i="0" dirty="0">
                  <a:solidFill>
                    <a:srgbClr val="019967"/>
                  </a:solidFill>
                  <a:latin typeface="Overpass Mono"/>
                  <a:ea typeface="Overpass Mono"/>
                  <a:cs typeface="Overpass Mono"/>
                  <a:sym typeface="Overpass Mono"/>
                </a:rPr>
                <a:t> </a:t>
              </a:r>
              <a:r>
                <a:rPr lang="en-GB" sz="2400" b="0" i="0" dirty="0" err="1">
                  <a:solidFill>
                    <a:srgbClr val="019967"/>
                  </a:solidFill>
                  <a:latin typeface="Overpass Mono"/>
                  <a:ea typeface="Overpass Mono"/>
                  <a:cs typeface="Overpass Mono"/>
                  <a:sym typeface="Overpass Mono"/>
                </a:rPr>
                <a:t>cynnwys</a:t>
              </a:r>
              <a:r>
                <a:rPr lang="en-GB" sz="2400" b="0" i="0" dirty="0">
                  <a:solidFill>
                    <a:srgbClr val="019967"/>
                  </a:solidFill>
                  <a:latin typeface="Overpass Mono"/>
                  <a:ea typeface="Overpass Mono"/>
                  <a:cs typeface="Overpass Mono"/>
                  <a:sym typeface="Overpass Mono"/>
                </a:rPr>
                <a:t> </a:t>
              </a:r>
              <a:r>
                <a:rPr lang="en-GB" sz="2400" b="0" i="0" dirty="0" err="1">
                  <a:solidFill>
                    <a:srgbClr val="019967"/>
                  </a:solidFill>
                  <a:latin typeface="Overpass Mono"/>
                  <a:ea typeface="Overpass Mono"/>
                  <a:cs typeface="Overpass Mono"/>
                  <a:sym typeface="Overpass Mono"/>
                </a:rPr>
                <a:t>yn</a:t>
              </a:r>
              <a:r>
                <a:rPr lang="en-GB" sz="2400" b="0" i="0" dirty="0">
                  <a:solidFill>
                    <a:srgbClr val="019967"/>
                  </a:solidFill>
                  <a:latin typeface="Overpass Mono"/>
                  <a:ea typeface="Overpass Mono"/>
                  <a:cs typeface="Overpass Mono"/>
                  <a:sym typeface="Overpass Mono"/>
                </a:rPr>
                <a:t> </a:t>
              </a:r>
              <a:r>
                <a:rPr lang="en-GB" sz="2400" b="0" i="0" dirty="0" err="1">
                  <a:solidFill>
                    <a:srgbClr val="019967"/>
                  </a:solidFill>
                  <a:latin typeface="Overpass Mono"/>
                  <a:ea typeface="Overpass Mono"/>
                  <a:cs typeface="Overpass Mono"/>
                  <a:sym typeface="Overpass Mono"/>
                </a:rPr>
                <a:t>seiliedig</a:t>
              </a:r>
              <a:r>
                <a:rPr lang="en-GB" sz="2400" b="0" i="0" dirty="0">
                  <a:solidFill>
                    <a:srgbClr val="019967"/>
                  </a:solidFill>
                  <a:latin typeface="Overpass Mono"/>
                  <a:ea typeface="Overpass Mono"/>
                  <a:cs typeface="Overpass Mono"/>
                  <a:sym typeface="Overpass Mono"/>
                </a:rPr>
                <a:t> </a:t>
              </a:r>
              <a:r>
                <a:rPr lang="en-GB" sz="2400" b="0" i="0" dirty="0" err="1">
                  <a:solidFill>
                    <a:srgbClr val="019967"/>
                  </a:solidFill>
                  <a:latin typeface="Overpass Mono"/>
                  <a:ea typeface="Overpass Mono"/>
                  <a:cs typeface="Overpass Mono"/>
                  <a:sym typeface="Overpass Mono"/>
                </a:rPr>
                <a:t>ar</a:t>
              </a:r>
              <a:r>
                <a:rPr lang="en-GB" sz="2400" b="0" i="0" dirty="0">
                  <a:solidFill>
                    <a:srgbClr val="019967"/>
                  </a:solidFill>
                  <a:latin typeface="Overpass Mono"/>
                  <a:ea typeface="Overpass Mono"/>
                  <a:cs typeface="Overpass Mono"/>
                  <a:sym typeface="Overpass Mono"/>
                </a:rPr>
                <a:t> </a:t>
              </a:r>
              <a:r>
                <a:rPr lang="en-GB" sz="2400" b="0" i="0" dirty="0" err="1">
                  <a:solidFill>
                    <a:srgbClr val="019967"/>
                  </a:solidFill>
                  <a:latin typeface="Overpass Mono"/>
                  <a:ea typeface="Overpass Mono"/>
                  <a:cs typeface="Overpass Mono"/>
                  <a:sym typeface="Overpass Mono"/>
                </a:rPr>
                <a:t>hanes</a:t>
              </a:r>
              <a:r>
                <a:rPr lang="en-GB" sz="2400" b="0" i="0" dirty="0">
                  <a:solidFill>
                    <a:srgbClr val="019967"/>
                  </a:solidFill>
                  <a:latin typeface="Overpass Mono"/>
                  <a:ea typeface="Overpass Mono"/>
                  <a:cs typeface="Overpass Mono"/>
                  <a:sym typeface="Overpass Mono"/>
                </a:rPr>
                <a:t> </a:t>
              </a:r>
              <a:r>
                <a:rPr lang="en-GB" sz="2400" b="0" i="0" dirty="0" err="1">
                  <a:solidFill>
                    <a:srgbClr val="019967"/>
                  </a:solidFill>
                  <a:latin typeface="Overpass Mono"/>
                  <a:ea typeface="Overpass Mono"/>
                  <a:cs typeface="Overpass Mono"/>
                  <a:sym typeface="Overpass Mono"/>
                </a:rPr>
                <a:t>gwylio</a:t>
              </a:r>
              <a:r>
                <a:rPr lang="en-GB" sz="2400" b="0" i="0" dirty="0">
                  <a:solidFill>
                    <a:srgbClr val="019967"/>
                  </a:solidFill>
                  <a:latin typeface="Overpass Mono"/>
                  <a:ea typeface="Overpass Mono"/>
                  <a:cs typeface="Overpass Mono"/>
                  <a:sym typeface="Overpass Mono"/>
                </a:rPr>
                <a:t> </a:t>
              </a:r>
              <a:r>
                <a:rPr lang="en-GB" sz="2400" b="0" i="0" dirty="0" err="1">
                  <a:solidFill>
                    <a:srgbClr val="019967"/>
                  </a:solidFill>
                  <a:latin typeface="Overpass Mono"/>
                  <a:ea typeface="Overpass Mono"/>
                  <a:cs typeface="Overpass Mono"/>
                  <a:sym typeface="Overpass Mono"/>
                </a:rPr>
                <a:t>defnyddwyr</a:t>
              </a:r>
              <a:endParaRPr lang="en-GB" sz="2400" b="0" i="0" dirty="0">
                <a:solidFill>
                  <a:srgbClr val="019967"/>
                </a:solidFill>
                <a:latin typeface="Overpass Mono"/>
                <a:ea typeface="Overpass Mono"/>
                <a:cs typeface="Overpass Mono"/>
                <a:sym typeface="Overpass Mono"/>
              </a:endParaRPr>
            </a:p>
            <a:p>
              <a:pPr marL="342900" marR="0" lvl="0" indent="-342900" algn="l" rtl="0">
                <a:lnSpc>
                  <a:spcPct val="110000"/>
                </a:lnSpc>
                <a:spcBef>
                  <a:spcPts val="0"/>
                </a:spcBef>
                <a:spcAft>
                  <a:spcPts val="0"/>
                </a:spcAft>
                <a:buClr>
                  <a:srgbClr val="019967"/>
                </a:buClr>
                <a:buSzPts val="2400"/>
                <a:buFont typeface="Arial" panose="020B0604020202020204" pitchFamily="34" charset="0"/>
                <a:buChar char="•"/>
              </a:pPr>
              <a:r>
                <a:rPr lang="en-GB" sz="2400" b="0" i="0" err="1">
                  <a:solidFill>
                    <a:srgbClr val="019967"/>
                  </a:solidFill>
                  <a:latin typeface="Overpass Mono"/>
                  <a:ea typeface="Overpass Mono"/>
                  <a:cs typeface="Overpass Mono"/>
                  <a:sym typeface="Overpass Mono"/>
                </a:rPr>
                <a:t>Hysbysebu</a:t>
              </a:r>
              <a:r>
                <a:rPr lang="en-GB" sz="2400" b="0" i="0">
                  <a:solidFill>
                    <a:srgbClr val="019967"/>
                  </a:solidFill>
                  <a:latin typeface="Overpass Mono"/>
                  <a:ea typeface="Overpass Mono"/>
                  <a:cs typeface="Overpass Mono"/>
                  <a:sym typeface="Overpass Mono"/>
                </a:rPr>
                <a:t> wedi'i </a:t>
              </a:r>
              <a:r>
                <a:rPr lang="en-GB" sz="2400" b="0" i="0" dirty="0" err="1">
                  <a:solidFill>
                    <a:srgbClr val="019967"/>
                  </a:solidFill>
                  <a:latin typeface="Overpass Mono"/>
                  <a:ea typeface="Overpass Mono"/>
                  <a:cs typeface="Overpass Mono"/>
                  <a:sym typeface="Overpass Mono"/>
                </a:rPr>
                <a:t>dargedu</a:t>
              </a:r>
              <a:endParaRPr lang="en-GB" sz="2400" b="0" i="0" dirty="0">
                <a:solidFill>
                  <a:srgbClr val="019967"/>
                </a:solidFill>
                <a:latin typeface="Overpass Mono"/>
                <a:ea typeface="Overpass Mono"/>
                <a:cs typeface="Overpass Mono"/>
                <a:sym typeface="Overpass Mono"/>
              </a:endParaRPr>
            </a:p>
            <a:p>
              <a:pPr marL="342900" marR="0" lvl="0" indent="-342900" algn="l" rtl="0">
                <a:lnSpc>
                  <a:spcPct val="110000"/>
                </a:lnSpc>
                <a:spcBef>
                  <a:spcPts val="0"/>
                </a:spcBef>
                <a:spcAft>
                  <a:spcPts val="0"/>
                </a:spcAft>
                <a:buClr>
                  <a:srgbClr val="019967"/>
                </a:buClr>
                <a:buSzPts val="2400"/>
                <a:buFont typeface="Arial" panose="020B0604020202020204" pitchFamily="34" charset="0"/>
                <a:buChar char="•"/>
              </a:pPr>
              <a:r>
                <a:rPr lang="en-GB" sz="2400" b="0" i="0" err="1">
                  <a:solidFill>
                    <a:srgbClr val="019967"/>
                  </a:solidFill>
                  <a:latin typeface="Overpass Mono"/>
                  <a:ea typeface="Overpass Mono"/>
                  <a:cs typeface="Overpass Mono"/>
                  <a:sym typeface="Overpass Mono"/>
                </a:rPr>
                <a:t>Cyfathrebu</a:t>
              </a:r>
              <a:r>
                <a:rPr lang="en-GB" sz="2400" b="0" i="0">
                  <a:solidFill>
                    <a:srgbClr val="019967"/>
                  </a:solidFill>
                  <a:latin typeface="Overpass Mono"/>
                  <a:ea typeface="Overpass Mono"/>
                  <a:cs typeface="Overpass Mono"/>
                  <a:sym typeface="Overpass Mono"/>
                </a:rPr>
                <a:t> â'u </a:t>
              </a:r>
              <a:r>
                <a:rPr lang="en-GB" sz="2400" b="0" i="0" dirty="0" err="1">
                  <a:solidFill>
                    <a:srgbClr val="019967"/>
                  </a:solidFill>
                  <a:latin typeface="Overpass Mono"/>
                  <a:ea typeface="Overpass Mono"/>
                  <a:cs typeface="Overpass Mono"/>
                  <a:sym typeface="Overpass Mono"/>
                </a:rPr>
                <a:t>defnyddwyr</a:t>
              </a:r>
              <a:endParaRPr lang="en-GB" sz="2400" b="0" i="0" dirty="0">
                <a:solidFill>
                  <a:srgbClr val="019967"/>
                </a:solidFill>
                <a:latin typeface="Overpass Mono"/>
                <a:ea typeface="Overpass Mono"/>
                <a:cs typeface="Overpass Mono"/>
                <a:sym typeface="Overpass Mono"/>
              </a:endParaRPr>
            </a:p>
          </p:txBody>
        </p:sp>
      </p:grpSp>
      <p:grpSp>
        <p:nvGrpSpPr>
          <p:cNvPr id="56" name="Google Shape;356;p11">
            <a:extLst>
              <a:ext uri="{FF2B5EF4-FFF2-40B4-BE49-F238E27FC236}">
                <a16:creationId xmlns:a16="http://schemas.microsoft.com/office/drawing/2014/main" id="{EDB4988E-F125-423C-AF9C-56FE4F7CF995}"/>
              </a:ext>
            </a:extLst>
          </p:cNvPr>
          <p:cNvGrpSpPr/>
          <p:nvPr/>
        </p:nvGrpSpPr>
        <p:grpSpPr>
          <a:xfrm>
            <a:off x="2551038" y="1715540"/>
            <a:ext cx="11155513" cy="5486563"/>
            <a:chOff x="2035553" y="2593255"/>
            <a:chExt cx="11155513" cy="5486563"/>
          </a:xfrm>
        </p:grpSpPr>
        <p:sp>
          <p:nvSpPr>
            <p:cNvPr id="57" name="Google Shape;357;p11">
              <a:extLst>
                <a:ext uri="{FF2B5EF4-FFF2-40B4-BE49-F238E27FC236}">
                  <a16:creationId xmlns:a16="http://schemas.microsoft.com/office/drawing/2014/main" id="{771CD23C-8B0B-4890-83CB-963B6AACDC34}"/>
                </a:ext>
              </a:extLst>
            </p:cNvPr>
            <p:cNvSpPr/>
            <p:nvPr/>
          </p:nvSpPr>
          <p:spPr>
            <a:xfrm>
              <a:off x="2035553" y="2593255"/>
              <a:ext cx="11155513" cy="5486563"/>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58" name="Google Shape;358;p11">
              <a:extLst>
                <a:ext uri="{FF2B5EF4-FFF2-40B4-BE49-F238E27FC236}">
                  <a16:creationId xmlns:a16="http://schemas.microsoft.com/office/drawing/2014/main" id="{A5D39A28-0A66-4D0F-B2A5-3C29A12BBAC6}"/>
                </a:ext>
              </a:extLst>
            </p:cNvPr>
            <p:cNvSpPr/>
            <p:nvPr/>
          </p:nvSpPr>
          <p:spPr>
            <a:xfrm>
              <a:off x="2035553" y="2593257"/>
              <a:ext cx="11155513" cy="580104"/>
            </a:xfrm>
            <a:prstGeom prst="rect">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 name="Google Shape;359;p11">
              <a:extLst>
                <a:ext uri="{FF2B5EF4-FFF2-40B4-BE49-F238E27FC236}">
                  <a16:creationId xmlns:a16="http://schemas.microsoft.com/office/drawing/2014/main" id="{FE9264C8-3CEE-4812-AF1F-A791B1A5D533}"/>
                </a:ext>
              </a:extLst>
            </p:cNvPr>
            <p:cNvSpPr txBox="1"/>
            <p:nvPr/>
          </p:nvSpPr>
          <p:spPr>
            <a:xfrm>
              <a:off x="2562473" y="2673805"/>
              <a:ext cx="9709955" cy="499555"/>
            </a:xfrm>
            <a:prstGeom prst="rect">
              <a:avLst/>
            </a:prstGeom>
            <a:noFill/>
            <a:ln>
              <a:noFill/>
            </a:ln>
          </p:spPr>
          <p:txBody>
            <a:bodyPr spcFirstLastPara="1" wrap="square" lIns="91425" tIns="45700" rIns="91425" bIns="45700" anchor="ctr" anchorCtr="0">
              <a:noAutofit/>
            </a:bodyPr>
            <a:lstStyle/>
            <a:p>
              <a:pPr lvl="0" algn="ctr">
                <a:lnSpc>
                  <a:spcPct val="90000"/>
                </a:lnSpc>
                <a:buClr>
                  <a:schemeClr val="lt1"/>
                </a:buClr>
                <a:buSzPts val="2800"/>
              </a:pPr>
              <a:r>
                <a:rPr lang="en-GB" sz="2800" b="1" dirty="0" err="1">
                  <a:solidFill>
                    <a:schemeClr val="lt1"/>
                  </a:solidFill>
                  <a:latin typeface="Overpass Mono"/>
                  <a:ea typeface="Overpass Mono"/>
                  <a:cs typeface="Overpass Mono"/>
                  <a:sym typeface="Overpass Mono"/>
                </a:rPr>
                <a:t>Atebion</a:t>
              </a:r>
              <a:endParaRPr dirty="0"/>
            </a:p>
          </p:txBody>
        </p:sp>
        <p:grpSp>
          <p:nvGrpSpPr>
            <p:cNvPr id="60" name="Google Shape;360;p11">
              <a:extLst>
                <a:ext uri="{FF2B5EF4-FFF2-40B4-BE49-F238E27FC236}">
                  <a16:creationId xmlns:a16="http://schemas.microsoft.com/office/drawing/2014/main" id="{6F6A1833-253F-4A59-AEB6-7A6348E5E07F}"/>
                </a:ext>
              </a:extLst>
            </p:cNvPr>
            <p:cNvGrpSpPr/>
            <p:nvPr/>
          </p:nvGrpSpPr>
          <p:grpSpPr>
            <a:xfrm>
              <a:off x="2158072" y="2680893"/>
              <a:ext cx="366748" cy="366748"/>
              <a:chOff x="2118558" y="2663960"/>
              <a:chExt cx="366748" cy="366748"/>
            </a:xfrm>
          </p:grpSpPr>
          <p:sp>
            <p:nvSpPr>
              <p:cNvPr id="67" name="Google Shape;361;p11">
                <a:extLst>
                  <a:ext uri="{FF2B5EF4-FFF2-40B4-BE49-F238E27FC236}">
                    <a16:creationId xmlns:a16="http://schemas.microsoft.com/office/drawing/2014/main" id="{61BBC330-AD09-41A2-824D-984CCA128A45}"/>
                  </a:ext>
                </a:extLst>
              </p:cNvPr>
              <p:cNvSpPr/>
              <p:nvPr/>
            </p:nvSpPr>
            <p:spPr>
              <a:xfrm>
                <a:off x="2118558" y="2663960"/>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68" name="Google Shape;362;p11">
                <a:extLst>
                  <a:ext uri="{FF2B5EF4-FFF2-40B4-BE49-F238E27FC236}">
                    <a16:creationId xmlns:a16="http://schemas.microsoft.com/office/drawing/2014/main" id="{A5D9490C-9C8A-420D-8791-994822C18D1D}"/>
                  </a:ext>
                </a:extLst>
              </p:cNvPr>
              <p:cNvCxnSpPr/>
              <p:nvPr/>
            </p:nvCxnSpPr>
            <p:spPr>
              <a:xfrm>
                <a:off x="2210245" y="2847334"/>
                <a:ext cx="183374" cy="0"/>
              </a:xfrm>
              <a:prstGeom prst="straightConnector1">
                <a:avLst/>
              </a:prstGeom>
              <a:noFill/>
              <a:ln w="28575" cap="flat" cmpd="sng">
                <a:solidFill>
                  <a:srgbClr val="019967"/>
                </a:solidFill>
                <a:prstDash val="solid"/>
                <a:miter lim="800000"/>
                <a:headEnd type="none" w="sm" len="sm"/>
                <a:tailEnd type="none" w="sm" len="sm"/>
              </a:ln>
            </p:spPr>
          </p:cxnSp>
        </p:grpSp>
        <p:grpSp>
          <p:nvGrpSpPr>
            <p:cNvPr id="61" name="Google Shape;363;p11">
              <a:extLst>
                <a:ext uri="{FF2B5EF4-FFF2-40B4-BE49-F238E27FC236}">
                  <a16:creationId xmlns:a16="http://schemas.microsoft.com/office/drawing/2014/main" id="{AFBBA86C-0E5A-40B3-85EB-03A0F6766EAC}"/>
                </a:ext>
              </a:extLst>
            </p:cNvPr>
            <p:cNvGrpSpPr/>
            <p:nvPr/>
          </p:nvGrpSpPr>
          <p:grpSpPr>
            <a:xfrm>
              <a:off x="12290940" y="2686867"/>
              <a:ext cx="776902" cy="366748"/>
              <a:chOff x="10581098" y="2669934"/>
              <a:chExt cx="776902" cy="366748"/>
            </a:xfrm>
          </p:grpSpPr>
          <p:sp>
            <p:nvSpPr>
              <p:cNvPr id="63" name="Google Shape;364;p11">
                <a:extLst>
                  <a:ext uri="{FF2B5EF4-FFF2-40B4-BE49-F238E27FC236}">
                    <a16:creationId xmlns:a16="http://schemas.microsoft.com/office/drawing/2014/main" id="{26C73FA8-06AD-4339-AE7F-2CB61432C21E}"/>
                  </a:ext>
                </a:extLst>
              </p:cNvPr>
              <p:cNvSpPr/>
              <p:nvPr/>
            </p:nvSpPr>
            <p:spPr>
              <a:xfrm>
                <a:off x="10581098" y="2669934"/>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 name="Google Shape;365;p11">
                <a:extLst>
                  <a:ext uri="{FF2B5EF4-FFF2-40B4-BE49-F238E27FC236}">
                    <a16:creationId xmlns:a16="http://schemas.microsoft.com/office/drawing/2014/main" id="{38025203-43D9-4F4F-9D9F-44E6F3908D0C}"/>
                  </a:ext>
                </a:extLst>
              </p:cNvPr>
              <p:cNvSpPr/>
              <p:nvPr/>
            </p:nvSpPr>
            <p:spPr>
              <a:xfrm>
                <a:off x="10991252" y="2669934"/>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 name="Google Shape;366;p11">
                <a:extLst>
                  <a:ext uri="{FF2B5EF4-FFF2-40B4-BE49-F238E27FC236}">
                    <a16:creationId xmlns:a16="http://schemas.microsoft.com/office/drawing/2014/main" id="{54082193-F5EF-4648-AB38-1408B5A53D08}"/>
                  </a:ext>
                </a:extLst>
              </p:cNvPr>
              <p:cNvSpPr/>
              <p:nvPr/>
            </p:nvSpPr>
            <p:spPr>
              <a:xfrm>
                <a:off x="11095639" y="2802679"/>
                <a:ext cx="157973" cy="101259"/>
              </a:xfrm>
              <a:prstGeom prst="triangle">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367;p11">
                <a:extLst>
                  <a:ext uri="{FF2B5EF4-FFF2-40B4-BE49-F238E27FC236}">
                    <a16:creationId xmlns:a16="http://schemas.microsoft.com/office/drawing/2014/main" id="{4FF9B77C-D0B6-4E1C-825D-9BFC3E9C6AD4}"/>
                  </a:ext>
                </a:extLst>
              </p:cNvPr>
              <p:cNvSpPr/>
              <p:nvPr/>
            </p:nvSpPr>
            <p:spPr>
              <a:xfrm rot="10800000">
                <a:off x="10685485" y="2802679"/>
                <a:ext cx="157973" cy="101259"/>
              </a:xfrm>
              <a:prstGeom prst="triangle">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2" name="Google Shape;368;p11">
              <a:extLst>
                <a:ext uri="{FF2B5EF4-FFF2-40B4-BE49-F238E27FC236}">
                  <a16:creationId xmlns:a16="http://schemas.microsoft.com/office/drawing/2014/main" id="{2CE8F1CB-D15F-484E-8B1A-3093ECCBC711}"/>
                </a:ext>
              </a:extLst>
            </p:cNvPr>
            <p:cNvSpPr txBox="1"/>
            <p:nvPr/>
          </p:nvSpPr>
          <p:spPr>
            <a:xfrm>
              <a:off x="2551041" y="3844839"/>
              <a:ext cx="10124536" cy="1723204"/>
            </a:xfrm>
            <a:prstGeom prst="rect">
              <a:avLst/>
            </a:prstGeom>
            <a:noFill/>
            <a:ln>
              <a:noFill/>
            </a:ln>
          </p:spPr>
          <p:txBody>
            <a:bodyPr spcFirstLastPara="1" wrap="square" lIns="91425" tIns="45700" rIns="91425" bIns="45700" anchor="t" anchorCtr="0">
              <a:noAutofit/>
            </a:bodyPr>
            <a:lstStyle/>
            <a:p>
              <a:pPr lvl="0">
                <a:lnSpc>
                  <a:spcPct val="90000"/>
                </a:lnSpc>
                <a:buClr>
                  <a:schemeClr val="dk1"/>
                </a:buClr>
                <a:buSzPts val="1100"/>
              </a:pPr>
              <a:r>
                <a:rPr lang="en-GB" sz="2400" b="1" dirty="0">
                  <a:solidFill>
                    <a:schemeClr val="dk1"/>
                  </a:solidFill>
                  <a:latin typeface="Overpass Mono"/>
                  <a:ea typeface="Overpass Mono"/>
                  <a:cs typeface="Overpass Mono"/>
                  <a:sym typeface="Overpass Mono"/>
                </a:rPr>
                <a:t>Sut </a:t>
              </a:r>
              <a:r>
                <a:rPr lang="en-GB" sz="2400" b="1" dirty="0" err="1">
                  <a:solidFill>
                    <a:schemeClr val="dk1"/>
                  </a:solidFill>
                  <a:latin typeface="Overpass Mono"/>
                  <a:ea typeface="Overpass Mono"/>
                  <a:cs typeface="Overpass Mono"/>
                  <a:sym typeface="Overpass Mono"/>
                </a:rPr>
                <a:t>gallwch</a:t>
              </a:r>
              <a:r>
                <a:rPr lang="en-GB" sz="2400" b="1" dirty="0">
                  <a:solidFill>
                    <a:schemeClr val="dk1"/>
                  </a:solidFill>
                  <a:latin typeface="Overpass Mono"/>
                  <a:ea typeface="Overpass Mono"/>
                  <a:cs typeface="Overpass Mono"/>
                  <a:sym typeface="Overpass Mono"/>
                </a:rPr>
                <a:t> </a:t>
              </a:r>
              <a:r>
                <a:rPr lang="en-GB" sz="2400" b="1">
                  <a:solidFill>
                    <a:schemeClr val="dk1"/>
                  </a:solidFill>
                  <a:latin typeface="Overpass Mono"/>
                  <a:ea typeface="Overpass Mono"/>
                  <a:cs typeface="Overpass Mono"/>
                  <a:sym typeface="Overpass Mono"/>
                </a:rPr>
                <a:t>chi gadw’ch </a:t>
              </a:r>
              <a:r>
                <a:rPr lang="en-GB" sz="2400" b="1" dirty="0">
                  <a:solidFill>
                    <a:schemeClr val="dk1"/>
                  </a:solidFill>
                  <a:latin typeface="Overpass Mono"/>
                  <a:ea typeface="Overpass Mono"/>
                  <a:cs typeface="Overpass Mono"/>
                  <a:sym typeface="Overpass Mono"/>
                </a:rPr>
                <a:t>data personol </a:t>
              </a:r>
              <a:r>
                <a:rPr lang="en-GB" sz="2400" b="1" dirty="0" err="1">
                  <a:solidFill>
                    <a:schemeClr val="dk1"/>
                  </a:solidFill>
                  <a:latin typeface="Overpass Mono"/>
                  <a:ea typeface="Overpass Mono"/>
                  <a:cs typeface="Overpass Mono"/>
                  <a:sym typeface="Overpass Mono"/>
                </a:rPr>
                <a:t>yn</a:t>
              </a:r>
              <a:r>
                <a:rPr lang="en-GB" sz="2400" b="1" dirty="0">
                  <a:solidFill>
                    <a:schemeClr val="dk1"/>
                  </a:solidFill>
                  <a:latin typeface="Overpass Mono"/>
                  <a:ea typeface="Overpass Mono"/>
                  <a:cs typeface="Overpass Mono"/>
                  <a:sym typeface="Overpass Mono"/>
                </a:rPr>
                <a:t> </a:t>
              </a:r>
              <a:r>
                <a:rPr lang="en-GB" sz="2400" b="1" dirty="0" err="1">
                  <a:solidFill>
                    <a:schemeClr val="dk1"/>
                  </a:solidFill>
                  <a:latin typeface="Overpass Mono"/>
                  <a:ea typeface="Overpass Mono"/>
                  <a:cs typeface="Overpass Mono"/>
                  <a:sym typeface="Overpass Mono"/>
                </a:rPr>
                <a:t>breifat</a:t>
              </a:r>
              <a:r>
                <a:rPr lang="en-GB" sz="2400" b="1" dirty="0">
                  <a:solidFill>
                    <a:schemeClr val="dk1"/>
                  </a:solidFill>
                  <a:latin typeface="Overpass Mono"/>
                  <a:ea typeface="Overpass Mono"/>
                  <a:cs typeface="Overpass Mono"/>
                  <a:sym typeface="Overpass Mono"/>
                </a:rPr>
                <a:t>? </a:t>
              </a:r>
              <a:endParaRPr dirty="0"/>
            </a:p>
            <a:p>
              <a:pPr marL="0" marR="0" lvl="0" indent="0" algn="l" rtl="0">
                <a:lnSpc>
                  <a:spcPct val="110000"/>
                </a:lnSpc>
                <a:spcBef>
                  <a:spcPts val="0"/>
                </a:spcBef>
                <a:spcAft>
                  <a:spcPts val="0"/>
                </a:spcAft>
                <a:buClr>
                  <a:schemeClr val="dk1"/>
                </a:buClr>
                <a:buSzPts val="2400"/>
                <a:buFont typeface="Arial"/>
                <a:buNone/>
              </a:pPr>
              <a:endParaRPr sz="2400" b="0" i="0" dirty="0">
                <a:solidFill>
                  <a:srgbClr val="019967"/>
                </a:solidFill>
                <a:latin typeface="Overpass Mono"/>
                <a:ea typeface="Overpass Mono"/>
                <a:cs typeface="Overpass Mono"/>
                <a:sym typeface="Overpass Mono"/>
              </a:endParaRPr>
            </a:p>
            <a:p>
              <a:pPr marL="342900" lvl="0" indent="-342900">
                <a:lnSpc>
                  <a:spcPct val="110000"/>
                </a:lnSpc>
                <a:buClr>
                  <a:srgbClr val="019967"/>
                </a:buClr>
                <a:buSzPts val="2400"/>
                <a:buFont typeface="Arial"/>
                <a:buChar char="•"/>
              </a:pPr>
              <a:r>
                <a:rPr lang="en-GB" sz="2400" dirty="0" err="1">
                  <a:solidFill>
                    <a:srgbClr val="019967"/>
                  </a:solidFill>
                  <a:latin typeface="Overpass Mono"/>
                  <a:ea typeface="Overpass Mono"/>
                  <a:cs typeface="Overpass Mono"/>
                  <a:sym typeface="Overpass Mono"/>
                </a:rPr>
                <a:t>Defnyddio</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cyfrineiriau</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cryf</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Gosodiadau</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preifatrwydd</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uchel</a:t>
              </a:r>
              <a:r>
                <a:rPr lang="en-GB" sz="2400" dirty="0">
                  <a:solidFill>
                    <a:srgbClr val="019967"/>
                  </a:solidFill>
                  <a:latin typeface="Overpass Mono"/>
                  <a:ea typeface="Overpass Mono"/>
                  <a:cs typeface="Overpass Mono"/>
                  <a:sym typeface="Overpass Mono"/>
                </a:rPr>
                <a:t> </a:t>
              </a:r>
              <a:endParaRPr dirty="0"/>
            </a:p>
            <a:p>
              <a:pPr marL="342900" lvl="0" indent="-342900">
                <a:lnSpc>
                  <a:spcPct val="110000"/>
                </a:lnSpc>
                <a:buClr>
                  <a:srgbClr val="019967"/>
                </a:buClr>
                <a:buSzPts val="2400"/>
                <a:buFont typeface="Arial"/>
                <a:buChar char="•"/>
              </a:pPr>
              <a:r>
                <a:rPr lang="en-GB" sz="2400" dirty="0" err="1">
                  <a:solidFill>
                    <a:srgbClr val="019967"/>
                  </a:solidFill>
                  <a:latin typeface="Overpass Mono"/>
                  <a:ea typeface="Overpass Mono"/>
                  <a:cs typeface="Overpass Mono"/>
                  <a:sym typeface="Overpass Mono"/>
                </a:rPr>
                <a:t>Mewngofnodi</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i</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wefannau</a:t>
              </a:r>
              <a:r>
                <a:rPr lang="en-GB" sz="2400" dirty="0">
                  <a:solidFill>
                    <a:srgbClr val="019967"/>
                  </a:solidFill>
                  <a:latin typeface="Overpass Mono"/>
                  <a:ea typeface="Overpass Mono"/>
                  <a:cs typeface="Overpass Mono"/>
                  <a:sym typeface="Overpass Mono"/>
                </a:rPr>
                <a:t> ac apiau </a:t>
              </a:r>
              <a:r>
                <a:rPr lang="en-GB" sz="2400" err="1">
                  <a:solidFill>
                    <a:srgbClr val="019967"/>
                  </a:solidFill>
                  <a:latin typeface="Overpass Mono"/>
                  <a:ea typeface="Overpass Mono"/>
                  <a:cs typeface="Overpass Mono"/>
                  <a:sym typeface="Overpass Mono"/>
                </a:rPr>
                <a:t>rydych</a:t>
              </a:r>
              <a:r>
                <a:rPr lang="en-GB" sz="2400">
                  <a:solidFill>
                    <a:srgbClr val="019967"/>
                  </a:solidFill>
                  <a:latin typeface="Overpass Mono"/>
                  <a:ea typeface="Overpass Mono"/>
                  <a:cs typeface="Overpass Mono"/>
                  <a:sym typeface="Overpass Mono"/>
                </a:rPr>
                <a:t> chi'n </a:t>
              </a:r>
              <a:r>
                <a:rPr lang="en-GB" sz="2400" dirty="0" err="1">
                  <a:solidFill>
                    <a:srgbClr val="019967"/>
                  </a:solidFill>
                  <a:latin typeface="Overpass Mono"/>
                  <a:ea typeface="Overpass Mono"/>
                  <a:cs typeface="Overpass Mono"/>
                  <a:sym typeface="Overpass Mono"/>
                </a:rPr>
                <a:t>ymddiried</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ynddyn</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nhw</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yn</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unig</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Diffodd</a:t>
              </a:r>
              <a:r>
                <a:rPr lang="en-GB" sz="2400" dirty="0">
                  <a:solidFill>
                    <a:srgbClr val="019967"/>
                  </a:solidFill>
                  <a:latin typeface="Overpass Mono"/>
                  <a:ea typeface="Overpass Mono"/>
                  <a:cs typeface="Overpass Mono"/>
                  <a:sym typeface="Overpass Mono"/>
                </a:rPr>
                <a:t> y </a:t>
              </a:r>
              <a:r>
                <a:rPr lang="en-GB" sz="2400" dirty="0" err="1">
                  <a:solidFill>
                    <a:srgbClr val="019967"/>
                  </a:solidFill>
                  <a:latin typeface="Overpass Mono"/>
                  <a:ea typeface="Overpass Mono"/>
                  <a:cs typeface="Overpass Mono"/>
                  <a:sym typeface="Overpass Mono"/>
                </a:rPr>
                <a:t>tracio</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lleoliad</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oni</a:t>
              </a:r>
              <a:r>
                <a:rPr lang="en-GB" sz="2400" dirty="0">
                  <a:solidFill>
                    <a:srgbClr val="019967"/>
                  </a:solidFill>
                  <a:latin typeface="Overpass Mono"/>
                  <a:ea typeface="Overpass Mono"/>
                  <a:cs typeface="Overpass Mono"/>
                  <a:sym typeface="Overpass Mono"/>
                </a:rPr>
                <a:t> bai bod </a:t>
              </a:r>
              <a:r>
                <a:rPr lang="en-GB" sz="2400" dirty="0" err="1">
                  <a:solidFill>
                    <a:srgbClr val="019967"/>
                  </a:solidFill>
                  <a:latin typeface="Overpass Mono"/>
                  <a:ea typeface="Overpass Mono"/>
                  <a:cs typeface="Overpass Mono"/>
                  <a:sym typeface="Overpass Mono"/>
                </a:rPr>
                <a:t>angen</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amdano</a:t>
              </a:r>
              <a:endParaRPr dirty="0"/>
            </a:p>
            <a:p>
              <a:pPr marL="342900" marR="0" lvl="0" indent="-342900" algn="l" rtl="0">
                <a:lnSpc>
                  <a:spcPct val="110000"/>
                </a:lnSpc>
                <a:spcBef>
                  <a:spcPts val="0"/>
                </a:spcBef>
                <a:spcAft>
                  <a:spcPts val="0"/>
                </a:spcAft>
                <a:buClr>
                  <a:srgbClr val="019967"/>
                </a:buClr>
                <a:buSzPts val="2400"/>
                <a:buFont typeface="Arial"/>
                <a:buChar char="•"/>
              </a:pPr>
              <a:r>
                <a:rPr lang="en-GB" sz="2400" b="0" i="0" dirty="0" err="1">
                  <a:solidFill>
                    <a:srgbClr val="019967"/>
                  </a:solidFill>
                  <a:latin typeface="Overpass Mono"/>
                  <a:ea typeface="Overpass Mono"/>
                  <a:cs typeface="Overpass Mono"/>
                  <a:sym typeface="Overpass Mono"/>
                </a:rPr>
                <a:t>Diffodd</a:t>
              </a:r>
              <a:r>
                <a:rPr lang="en-GB" sz="2400" b="0" i="0" dirty="0">
                  <a:solidFill>
                    <a:srgbClr val="019967"/>
                  </a:solidFill>
                  <a:latin typeface="Overpass Mono"/>
                  <a:ea typeface="Overpass Mono"/>
                  <a:cs typeface="Overpass Mono"/>
                  <a:sym typeface="Overpass Mono"/>
                </a:rPr>
                <a:t> y </a:t>
              </a:r>
              <a:r>
                <a:rPr lang="en-GB" sz="2400" b="0" i="0" dirty="0" err="1">
                  <a:solidFill>
                    <a:srgbClr val="019967"/>
                  </a:solidFill>
                  <a:latin typeface="Overpass Mono"/>
                  <a:ea typeface="Overpass Mono"/>
                  <a:cs typeface="Overpass Mono"/>
                  <a:sym typeface="Overpass Mono"/>
                </a:rPr>
                <a:t>proffilio</a:t>
              </a:r>
              <a:endParaRPr dirty="0"/>
            </a:p>
            <a:p>
              <a:pPr marL="342900" lvl="0" indent="-342900">
                <a:lnSpc>
                  <a:spcPct val="110000"/>
                </a:lnSpc>
                <a:buClr>
                  <a:srgbClr val="019967"/>
                </a:buClr>
                <a:buSzPts val="2400"/>
                <a:buFont typeface="Arial"/>
                <a:buChar char="•"/>
              </a:pPr>
              <a:r>
                <a:rPr lang="en-GB" sz="2400" dirty="0" err="1">
                  <a:solidFill>
                    <a:srgbClr val="019967"/>
                  </a:solidFill>
                  <a:latin typeface="Overpass Mono"/>
                  <a:ea typeface="Overpass Mono"/>
                  <a:cs typeface="Overpass Mono"/>
                  <a:sym typeface="Overpass Mono"/>
                </a:rPr>
                <a:t>Osgoi</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rhoi</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mwy</a:t>
              </a:r>
              <a:r>
                <a:rPr lang="en-GB" sz="2400" dirty="0">
                  <a:solidFill>
                    <a:srgbClr val="019967"/>
                  </a:solidFill>
                  <a:latin typeface="Overpass Mono"/>
                  <a:ea typeface="Overpass Mono"/>
                  <a:cs typeface="Overpass Mono"/>
                  <a:sym typeface="Overpass Mono"/>
                </a:rPr>
                <a:t> o </a:t>
              </a:r>
              <a:r>
                <a:rPr lang="en-GB" sz="2400" dirty="0" err="1">
                  <a:solidFill>
                    <a:srgbClr val="019967"/>
                  </a:solidFill>
                  <a:latin typeface="Overpass Mono"/>
                  <a:ea typeface="Overpass Mono"/>
                  <a:cs typeface="Overpass Mono"/>
                  <a:sym typeface="Overpass Mono"/>
                </a:rPr>
                <a:t>ddata</a:t>
              </a:r>
              <a:r>
                <a:rPr lang="en-GB" sz="2400" dirty="0">
                  <a:solidFill>
                    <a:srgbClr val="019967"/>
                  </a:solidFill>
                  <a:latin typeface="Overpass Mono"/>
                  <a:ea typeface="Overpass Mono"/>
                  <a:cs typeface="Overpass Mono"/>
                  <a:sym typeface="Overpass Mono"/>
                </a:rPr>
                <a:t> personol nag </a:t>
              </a:r>
              <a:r>
                <a:rPr lang="en-GB" sz="2400" dirty="0" err="1">
                  <a:solidFill>
                    <a:srgbClr val="019967"/>
                  </a:solidFill>
                  <a:latin typeface="Overpass Mono"/>
                  <a:ea typeface="Overpass Mono"/>
                  <a:cs typeface="Overpass Mono"/>
                  <a:sym typeface="Overpass Mono"/>
                </a:rPr>
                <a:t>sydd</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ei</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angen</a:t>
              </a:r>
              <a:endParaRPr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500"/>
                                        <p:tgtEl>
                                          <p:spTgt spid="31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p:tgtEl>
                                          <p:spTgt spid="30"/>
                                        </p:tgtEl>
                                        <p:attrNameLst>
                                          <p:attrName>ppt_w</p:attrName>
                                        </p:attrNameLst>
                                      </p:cBhvr>
                                      <p:tavLst>
                                        <p:tav tm="0">
                                          <p:val>
                                            <p:strVal val="0"/>
                                          </p:val>
                                        </p:tav>
                                        <p:tav tm="100000">
                                          <p:val>
                                            <p:strVal val="#ppt_w"/>
                                          </p:val>
                                        </p:tav>
                                      </p:tavLst>
                                    </p:anim>
                                    <p:anim calcmode="lin" valueType="num">
                                      <p:cBhvr additive="base">
                                        <p:cTn id="12" dur="500"/>
                                        <p:tgtEl>
                                          <p:spTgt spid="30"/>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500"/>
                                        <p:tgtEl>
                                          <p:spTgt spid="69"/>
                                        </p:tgtEl>
                                        <p:attrNameLst>
                                          <p:attrName>ppt_w</p:attrName>
                                        </p:attrNameLst>
                                      </p:cBhvr>
                                      <p:tavLst>
                                        <p:tav tm="0">
                                          <p:val>
                                            <p:strVal val="0"/>
                                          </p:val>
                                        </p:tav>
                                        <p:tav tm="100000">
                                          <p:val>
                                            <p:strVal val="#ppt_w"/>
                                          </p:val>
                                        </p:tav>
                                      </p:tavLst>
                                    </p:anim>
                                    <p:anim calcmode="lin" valueType="num">
                                      <p:cBhvr additive="base">
                                        <p:cTn id="18" dur="500"/>
                                        <p:tgtEl>
                                          <p:spTgt spid="69"/>
                                        </p:tgtEl>
                                        <p:attrNameLst>
                                          <p:attrName>ppt_h</p:attrName>
                                        </p:attrNameLst>
                                      </p:cBhvr>
                                      <p:tavLst>
                                        <p:tav tm="0">
                                          <p:val>
                                            <p:str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500"/>
                                        <p:tgtEl>
                                          <p:spTgt spid="43"/>
                                        </p:tgtEl>
                                        <p:attrNameLst>
                                          <p:attrName>ppt_w</p:attrName>
                                        </p:attrNameLst>
                                      </p:cBhvr>
                                      <p:tavLst>
                                        <p:tav tm="0">
                                          <p:val>
                                            <p:strVal val="0"/>
                                          </p:val>
                                        </p:tav>
                                        <p:tav tm="100000">
                                          <p:val>
                                            <p:strVal val="#ppt_w"/>
                                          </p:val>
                                        </p:tav>
                                      </p:tavLst>
                                    </p:anim>
                                    <p:anim calcmode="lin" valueType="num">
                                      <p:cBhvr additive="base">
                                        <p:cTn id="24" dur="500"/>
                                        <p:tgtEl>
                                          <p:spTgt spid="43"/>
                                        </p:tgtEl>
                                        <p:attrNameLst>
                                          <p:attrName>ppt_h</p:attrName>
                                        </p:attrNameLst>
                                      </p:cBhvr>
                                      <p:tavLst>
                                        <p:tav tm="0">
                                          <p:val>
                                            <p:str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additive="base">
                                        <p:cTn id="29" dur="500"/>
                                        <p:tgtEl>
                                          <p:spTgt spid="56"/>
                                        </p:tgtEl>
                                        <p:attrNameLst>
                                          <p:attrName>ppt_w</p:attrName>
                                        </p:attrNameLst>
                                      </p:cBhvr>
                                      <p:tavLst>
                                        <p:tav tm="0">
                                          <p:val>
                                            <p:strVal val="0"/>
                                          </p:val>
                                        </p:tav>
                                        <p:tav tm="100000">
                                          <p:val>
                                            <p:strVal val="#ppt_w"/>
                                          </p:val>
                                        </p:tav>
                                      </p:tavLst>
                                    </p:anim>
                                    <p:anim calcmode="lin" valueType="num">
                                      <p:cBhvr additive="base">
                                        <p:cTn id="30" dur="500"/>
                                        <p:tgtEl>
                                          <p:spTgt spid="5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Google Shape;374;p12"/>
          <p:cNvPicPr preferRelativeResize="0"/>
          <p:nvPr/>
        </p:nvPicPr>
        <p:blipFill rotWithShape="1">
          <a:blip r:embed="rId3">
            <a:alphaModFix/>
          </a:blip>
          <a:srcRect/>
          <a:stretch/>
        </p:blipFill>
        <p:spPr>
          <a:xfrm>
            <a:off x="12122097" y="2304994"/>
            <a:ext cx="3904075" cy="6137542"/>
          </a:xfrm>
          <a:prstGeom prst="rect">
            <a:avLst/>
          </a:prstGeom>
          <a:noFill/>
          <a:ln>
            <a:noFill/>
          </a:ln>
        </p:spPr>
      </p:pic>
      <p:grpSp>
        <p:nvGrpSpPr>
          <p:cNvPr id="375" name="Google Shape;375;p12"/>
          <p:cNvGrpSpPr/>
          <p:nvPr/>
        </p:nvGrpSpPr>
        <p:grpSpPr>
          <a:xfrm>
            <a:off x="279396" y="1568633"/>
            <a:ext cx="11618526" cy="10309011"/>
            <a:chOff x="-125288" y="1721033"/>
            <a:chExt cx="11618526" cy="10309011"/>
          </a:xfrm>
        </p:grpSpPr>
        <p:sp>
          <p:nvSpPr>
            <p:cNvPr id="376" name="Google Shape;376;p12"/>
            <p:cNvSpPr/>
            <p:nvPr/>
          </p:nvSpPr>
          <p:spPr>
            <a:xfrm>
              <a:off x="-125288" y="1721033"/>
              <a:ext cx="11618526" cy="10309011"/>
            </a:xfrm>
            <a:prstGeom prst="roundRect">
              <a:avLst>
                <a:gd name="adj" fmla="val 3402"/>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vv</a:t>
              </a:r>
              <a:endParaRPr sz="1800">
                <a:solidFill>
                  <a:schemeClr val="lt1"/>
                </a:solidFill>
                <a:latin typeface="Calibri"/>
                <a:ea typeface="Calibri"/>
                <a:cs typeface="Calibri"/>
                <a:sym typeface="Calibri"/>
              </a:endParaRPr>
            </a:p>
          </p:txBody>
        </p:sp>
        <p:sp>
          <p:nvSpPr>
            <p:cNvPr id="377" name="Google Shape;377;p12"/>
            <p:cNvSpPr/>
            <p:nvPr/>
          </p:nvSpPr>
          <p:spPr>
            <a:xfrm>
              <a:off x="286478" y="2304994"/>
              <a:ext cx="10794995" cy="8777415"/>
            </a:xfrm>
            <a:prstGeom prst="roundRect">
              <a:avLst>
                <a:gd name="adj" fmla="val 0"/>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vv</a:t>
              </a:r>
              <a:endParaRPr sz="1800">
                <a:solidFill>
                  <a:schemeClr val="lt1"/>
                </a:solidFill>
                <a:latin typeface="Calibri"/>
                <a:ea typeface="Calibri"/>
                <a:cs typeface="Calibri"/>
                <a:sym typeface="Calibri"/>
              </a:endParaRPr>
            </a:p>
          </p:txBody>
        </p:sp>
        <p:grpSp>
          <p:nvGrpSpPr>
            <p:cNvPr id="378" name="Google Shape;378;p12"/>
            <p:cNvGrpSpPr/>
            <p:nvPr/>
          </p:nvGrpSpPr>
          <p:grpSpPr>
            <a:xfrm>
              <a:off x="5188325" y="1972710"/>
              <a:ext cx="991300" cy="167142"/>
              <a:chOff x="5176013" y="1972710"/>
              <a:chExt cx="991300" cy="167142"/>
            </a:xfrm>
          </p:grpSpPr>
          <p:sp>
            <p:nvSpPr>
              <p:cNvPr id="379" name="Google Shape;379;p12"/>
              <p:cNvSpPr/>
              <p:nvPr/>
            </p:nvSpPr>
            <p:spPr>
              <a:xfrm>
                <a:off x="5176013" y="2017955"/>
                <a:ext cx="645053" cy="62792"/>
              </a:xfrm>
              <a:prstGeom prst="roundRect">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0" name="Google Shape;380;p12"/>
              <p:cNvSpPr/>
              <p:nvPr/>
            </p:nvSpPr>
            <p:spPr>
              <a:xfrm>
                <a:off x="5998380" y="1972710"/>
                <a:ext cx="168933" cy="167142"/>
              </a:xfrm>
              <a:prstGeom prst="ellipse">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381" name="Google Shape;381;p12"/>
          <p:cNvSpPr/>
          <p:nvPr/>
        </p:nvSpPr>
        <p:spPr>
          <a:xfrm>
            <a:off x="5307745" y="11154255"/>
            <a:ext cx="566671" cy="488196"/>
          </a:xfrm>
          <a:prstGeom prst="roundRect">
            <a:avLst>
              <a:gd name="adj" fmla="val 50000"/>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vv</a:t>
            </a:r>
            <a:endParaRPr sz="1800">
              <a:solidFill>
                <a:schemeClr val="lt1"/>
              </a:solidFill>
              <a:latin typeface="Calibri"/>
              <a:ea typeface="Calibri"/>
              <a:cs typeface="Calibri"/>
              <a:sym typeface="Calibri"/>
            </a:endParaRPr>
          </a:p>
        </p:txBody>
      </p:sp>
      <p:sp>
        <p:nvSpPr>
          <p:cNvPr id="382" name="Google Shape;382;p12"/>
          <p:cNvSpPr/>
          <p:nvPr/>
        </p:nvSpPr>
        <p:spPr>
          <a:xfrm>
            <a:off x="915337" y="2550639"/>
            <a:ext cx="10346644" cy="5940088"/>
          </a:xfrm>
          <a:prstGeom prst="rect">
            <a:avLst/>
          </a:prstGeom>
          <a:noFill/>
          <a:ln>
            <a:noFill/>
          </a:ln>
        </p:spPr>
        <p:txBody>
          <a:bodyPr spcFirstLastPara="1" wrap="square" lIns="0" tIns="0" rIns="0" bIns="0" anchor="t" anchorCtr="0">
            <a:spAutoFit/>
          </a:bodyPr>
          <a:lstStyle/>
          <a:p>
            <a:pPr marL="342900" lvl="0" indent="-342900">
              <a:buClr>
                <a:schemeClr val="dk1"/>
              </a:buClr>
              <a:buSzPts val="2400"/>
              <a:buFont typeface="Arial"/>
              <a:buChar char="•"/>
            </a:pPr>
            <a:r>
              <a:rPr lang="en-GB" sz="2400" dirty="0" err="1">
                <a:solidFill>
                  <a:schemeClr val="dk1"/>
                </a:solidFill>
                <a:latin typeface="Overpass Mono"/>
                <a:ea typeface="Overpass Mono"/>
                <a:cs typeface="Overpass Mono"/>
                <a:sym typeface="Overpass Mono"/>
              </a:rPr>
              <a:t>Ym</a:t>
            </a:r>
            <a:r>
              <a:rPr lang="en-GB" sz="2400" dirty="0">
                <a:solidFill>
                  <a:schemeClr val="dk1"/>
                </a:solidFill>
                <a:latin typeface="Overpass Mono"/>
                <a:ea typeface="Overpass Mono"/>
                <a:cs typeface="Overpass Mono"/>
                <a:sym typeface="Overpass Mono"/>
              </a:rPr>
              <a:t> mis Medi 2021, </a:t>
            </a:r>
            <a:r>
              <a:rPr lang="en-GB" sz="2400" dirty="0" err="1">
                <a:solidFill>
                  <a:schemeClr val="dk1"/>
                </a:solidFill>
                <a:latin typeface="Overpass Mono"/>
                <a:ea typeface="Overpass Mono"/>
                <a:cs typeface="Overpass Mono"/>
                <a:sym typeface="Overpass Mono"/>
              </a:rPr>
              <a:t>lansiodd</a:t>
            </a:r>
            <a:r>
              <a:rPr lang="en-GB" sz="2400" dirty="0">
                <a:solidFill>
                  <a:schemeClr val="dk1"/>
                </a:solidFill>
                <a:latin typeface="Overpass Mono"/>
                <a:ea typeface="Overpass Mono"/>
                <a:cs typeface="Overpass Mono"/>
                <a:sym typeface="Overpass Mono"/>
              </a:rPr>
              <a:t> yr ICO </a:t>
            </a:r>
            <a:r>
              <a:rPr lang="en-GB" sz="2400" dirty="0" err="1">
                <a:solidFill>
                  <a:schemeClr val="dk1"/>
                </a:solidFill>
                <a:latin typeface="Overpass Mono"/>
                <a:ea typeface="Overpass Mono"/>
                <a:cs typeface="Overpass Mono"/>
                <a:sym typeface="Overpass Mono"/>
              </a:rPr>
              <a:t>gyfres</a:t>
            </a:r>
            <a:r>
              <a:rPr lang="en-GB" sz="2400" dirty="0">
                <a:solidFill>
                  <a:schemeClr val="dk1"/>
                </a:solidFill>
                <a:latin typeface="Overpass Mono"/>
                <a:ea typeface="Overpass Mono"/>
                <a:cs typeface="Overpass Mono"/>
                <a:sym typeface="Overpass Mono"/>
              </a:rPr>
              <a:t> o 15 o </a:t>
            </a:r>
            <a:r>
              <a:rPr lang="en-GB" sz="2400" err="1">
                <a:solidFill>
                  <a:schemeClr val="dk1"/>
                </a:solidFill>
                <a:latin typeface="Overpass Mono"/>
                <a:ea typeface="Overpass Mono"/>
                <a:cs typeface="Overpass Mono"/>
                <a:sym typeface="Overpass Mono"/>
              </a:rPr>
              <a:t>reolau</a:t>
            </a:r>
            <a:r>
              <a:rPr lang="en-GB" sz="2400">
                <a:solidFill>
                  <a:schemeClr val="dk1"/>
                </a:solidFill>
                <a:latin typeface="Overpass Mono"/>
                <a:ea typeface="Overpass Mono"/>
                <a:cs typeface="Overpass Mono"/>
                <a:sym typeface="Overpass Mono"/>
              </a:rPr>
              <a:t> sy'n </a:t>
            </a:r>
            <a:r>
              <a:rPr lang="en-GB" sz="2400" dirty="0" err="1">
                <a:solidFill>
                  <a:schemeClr val="dk1"/>
                </a:solidFill>
                <a:latin typeface="Overpass Mono"/>
                <a:ea typeface="Overpass Mono"/>
                <a:cs typeface="Overpass Mono"/>
                <a:sym typeface="Overpass Mono"/>
              </a:rPr>
              <a:t>rheoli</a:t>
            </a:r>
            <a:r>
              <a:rPr lang="en-GB" sz="2400" dirty="0">
                <a:solidFill>
                  <a:schemeClr val="dk1"/>
                </a:solidFill>
                <a:latin typeface="Overpass Mono"/>
                <a:ea typeface="Overpass Mono"/>
                <a:cs typeface="Overpass Mono"/>
                <a:sym typeface="Overpass Mono"/>
              </a:rPr>
              <a:t> </a:t>
            </a:r>
            <a:r>
              <a:rPr lang="en-GB" sz="2400" err="1">
                <a:solidFill>
                  <a:schemeClr val="dk1"/>
                </a:solidFill>
                <a:latin typeface="Overpass Mono"/>
                <a:ea typeface="Overpass Mono"/>
                <a:cs typeface="Overpass Mono"/>
                <a:sym typeface="Overpass Mono"/>
              </a:rPr>
              <a:t>sut</a:t>
            </a:r>
            <a:r>
              <a:rPr lang="en-GB" sz="2400">
                <a:solidFill>
                  <a:schemeClr val="dk1"/>
                </a:solidFill>
                <a:latin typeface="Overpass Mono"/>
                <a:ea typeface="Overpass Mono"/>
                <a:cs typeface="Overpass Mono"/>
                <a:sym typeface="Overpass Mono"/>
              </a:rPr>
              <a:t> mae'n </a:t>
            </a:r>
            <a:r>
              <a:rPr lang="en-GB" sz="2400" dirty="0" err="1">
                <a:solidFill>
                  <a:schemeClr val="dk1"/>
                </a:solidFill>
                <a:latin typeface="Overpass Mono"/>
                <a:ea typeface="Overpass Mono"/>
                <a:cs typeface="Overpass Mono"/>
                <a:sym typeface="Overpass Mono"/>
              </a:rPr>
              <a:t>rhaid</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i</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gwmnïau</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ar-lein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drin</a:t>
            </a:r>
            <a:r>
              <a:rPr lang="en-GB" sz="2400" dirty="0">
                <a:solidFill>
                  <a:schemeClr val="dk1"/>
                </a:solidFill>
                <a:latin typeface="Overpass Mono"/>
                <a:ea typeface="Overpass Mono"/>
                <a:cs typeface="Overpass Mono"/>
                <a:sym typeface="Overpass Mono"/>
              </a:rPr>
              <a:t> data personol plant a </a:t>
            </a:r>
            <a:r>
              <a:rPr lang="en-GB" sz="2400" dirty="0" err="1">
                <a:solidFill>
                  <a:schemeClr val="dk1"/>
                </a:solidFill>
                <a:latin typeface="Overpass Mono"/>
                <a:ea typeface="Overpass Mono"/>
                <a:cs typeface="Overpass Mono"/>
                <a:sym typeface="Overpass Mono"/>
              </a:rPr>
              <a:t>phobl</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ifanc</a:t>
            </a:r>
            <a:r>
              <a:rPr lang="en-GB" sz="2400" dirty="0">
                <a:solidFill>
                  <a:schemeClr val="dk1"/>
                </a:solidFill>
                <a:latin typeface="Overpass Mono"/>
                <a:ea typeface="Overpass Mono"/>
                <a:cs typeface="Overpass Mono"/>
                <a:sym typeface="Overpass Mono"/>
              </a:rPr>
              <a:t>. </a:t>
            </a:r>
            <a:endParaRPr dirty="0"/>
          </a:p>
          <a:p>
            <a:pPr marL="342900" lvl="0" indent="-342900">
              <a:spcBef>
                <a:spcPts val="2000"/>
              </a:spcBef>
              <a:buClr>
                <a:schemeClr val="dk1"/>
              </a:buClr>
              <a:buSzPts val="2400"/>
              <a:buFont typeface="Arial"/>
              <a:buChar char="•"/>
            </a:pPr>
            <a:r>
              <a:rPr lang="en-GB" sz="2400">
                <a:solidFill>
                  <a:schemeClr val="dk1"/>
                </a:solidFill>
                <a:latin typeface="Overpass Mono"/>
                <a:ea typeface="Overpass Mono"/>
                <a:cs typeface="Overpass Mono"/>
                <a:sym typeface="Overpass Mono"/>
              </a:rPr>
              <a:t>Gyda'i </a:t>
            </a:r>
            <a:r>
              <a:rPr lang="en-GB" sz="2400" dirty="0" err="1">
                <a:solidFill>
                  <a:schemeClr val="dk1"/>
                </a:solidFill>
                <a:latin typeface="Overpass Mono"/>
                <a:ea typeface="Overpass Mono"/>
                <a:cs typeface="Overpass Mono"/>
                <a:sym typeface="Overpass Mono"/>
              </a:rPr>
              <a:t>gilydd</a:t>
            </a:r>
            <a:r>
              <a:rPr lang="en-GB" sz="2400" dirty="0">
                <a:solidFill>
                  <a:schemeClr val="dk1"/>
                </a:solidFill>
                <a:latin typeface="Overpass Mono"/>
                <a:ea typeface="Overpass Mono"/>
                <a:cs typeface="Overpass Mono"/>
                <a:sym typeface="Overpass Mono"/>
              </a:rPr>
              <a:t> yr </a:t>
            </a:r>
            <a:r>
              <a:rPr lang="en-GB" sz="2400" dirty="0" err="1">
                <a:solidFill>
                  <a:schemeClr val="dk1"/>
                </a:solidFill>
                <a:latin typeface="Overpass Mono"/>
                <a:ea typeface="Overpass Mono"/>
                <a:cs typeface="Overpass Mono"/>
                <a:sym typeface="Overpass Mono"/>
              </a:rPr>
              <a:t>enw</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ar</a:t>
            </a:r>
            <a:r>
              <a:rPr lang="en-GB" sz="2400" dirty="0">
                <a:solidFill>
                  <a:schemeClr val="dk1"/>
                </a:solidFill>
                <a:latin typeface="Overpass Mono"/>
                <a:ea typeface="Overpass Mono"/>
                <a:cs typeface="Overpass Mono"/>
                <a:sym typeface="Overpass Mono"/>
              </a:rPr>
              <a:t> y </a:t>
            </a:r>
            <a:r>
              <a:rPr lang="en-GB" sz="2400" err="1">
                <a:solidFill>
                  <a:schemeClr val="dk1"/>
                </a:solidFill>
                <a:latin typeface="Overpass Mono"/>
                <a:ea typeface="Overpass Mono"/>
                <a:cs typeface="Overpass Mono"/>
                <a:sym typeface="Overpass Mono"/>
              </a:rPr>
              <a:t>rheolau</a:t>
            </a:r>
            <a:r>
              <a:rPr lang="en-GB" sz="2400">
                <a:solidFill>
                  <a:schemeClr val="dk1"/>
                </a:solidFill>
                <a:latin typeface="Overpass Mono"/>
                <a:ea typeface="Overpass Mono"/>
                <a:cs typeface="Overpass Mono"/>
                <a:sym typeface="Overpass Mono"/>
              </a:rPr>
              <a:t> yw’r ‘Cod Plant'. </a:t>
            </a:r>
            <a:r>
              <a:rPr lang="en-GB" sz="2400" dirty="0">
                <a:solidFill>
                  <a:schemeClr val="dk1"/>
                </a:solidFill>
                <a:latin typeface="Overpass Mono"/>
                <a:ea typeface="Overpass Mono"/>
                <a:cs typeface="Overpass Mono"/>
                <a:sym typeface="Overpass Mono"/>
              </a:rPr>
              <a:t>Nod y cod </a:t>
            </a:r>
            <a:r>
              <a:rPr lang="en-GB" sz="2400" dirty="0" err="1">
                <a:solidFill>
                  <a:schemeClr val="dk1"/>
                </a:solidFill>
                <a:latin typeface="Overpass Mono"/>
                <a:ea typeface="Overpass Mono"/>
                <a:cs typeface="Overpass Mono"/>
                <a:sym typeface="Overpass Mono"/>
              </a:rPr>
              <a:t>yw</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sicrhau</a:t>
            </a:r>
            <a:r>
              <a:rPr lang="en-GB" sz="2400" dirty="0">
                <a:solidFill>
                  <a:schemeClr val="dk1"/>
                </a:solidFill>
                <a:latin typeface="Overpass Mono"/>
                <a:ea typeface="Overpass Mono"/>
                <a:cs typeface="Overpass Mono"/>
                <a:sym typeface="Overpass Mono"/>
              </a:rPr>
              <a:t> bod </a:t>
            </a:r>
            <a:r>
              <a:rPr lang="en-GB" sz="2400" dirty="0" err="1">
                <a:solidFill>
                  <a:schemeClr val="dk1"/>
                </a:solidFill>
                <a:latin typeface="Overpass Mono"/>
                <a:ea typeface="Overpass Mono"/>
                <a:cs typeface="Overpass Mono"/>
                <a:sym typeface="Overpass Mono"/>
              </a:rPr>
              <a:t>hawliau</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digidol</a:t>
            </a:r>
            <a:r>
              <a:rPr lang="en-GB" sz="2400" dirty="0">
                <a:solidFill>
                  <a:schemeClr val="dk1"/>
                </a:solidFill>
                <a:latin typeface="Overpass Mono"/>
                <a:ea typeface="Overpass Mono"/>
                <a:cs typeface="Overpass Mono"/>
                <a:sym typeface="Overpass Mono"/>
              </a:rPr>
              <a:t> plant a </a:t>
            </a:r>
            <a:r>
              <a:rPr lang="en-GB" sz="2400" dirty="0" err="1">
                <a:solidFill>
                  <a:schemeClr val="dk1"/>
                </a:solidFill>
                <a:latin typeface="Overpass Mono"/>
                <a:ea typeface="Overpass Mono"/>
                <a:cs typeface="Overpass Mono"/>
                <a:sym typeface="Overpass Mono"/>
              </a:rPr>
              <a:t>phobl</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ifanc</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yn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cael</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eu</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diogelu</a:t>
            </a:r>
            <a:r>
              <a:rPr lang="en-GB" sz="2400" dirty="0">
                <a:solidFill>
                  <a:schemeClr val="dk1"/>
                </a:solidFill>
                <a:latin typeface="Overpass Mono"/>
                <a:ea typeface="Overpass Mono"/>
                <a:cs typeface="Overpass Mono"/>
                <a:sym typeface="Overpass Mono"/>
              </a:rPr>
              <a:t> pan </a:t>
            </a:r>
            <a:r>
              <a:rPr lang="en-GB" sz="2400" err="1">
                <a:solidFill>
                  <a:schemeClr val="dk1"/>
                </a:solidFill>
                <a:latin typeface="Overpass Mono"/>
                <a:ea typeface="Overpass Mono"/>
                <a:cs typeface="Overpass Mono"/>
                <a:sym typeface="Overpass Mono"/>
              </a:rPr>
              <a:t>fyddan</a:t>
            </a:r>
            <a:r>
              <a:rPr lang="en-GB" sz="2400">
                <a:solidFill>
                  <a:schemeClr val="dk1"/>
                </a:solidFill>
                <a:latin typeface="Overpass Mono"/>
                <a:ea typeface="Overpass Mono"/>
                <a:cs typeface="Overpass Mono"/>
                <a:sym typeface="Overpass Mono"/>
              </a:rPr>
              <a:t> nhw’n </a:t>
            </a:r>
            <a:r>
              <a:rPr lang="en-GB" sz="2400" dirty="0" err="1">
                <a:solidFill>
                  <a:schemeClr val="dk1"/>
                </a:solidFill>
                <a:latin typeface="Overpass Mono"/>
                <a:ea typeface="Overpass Mono"/>
                <a:cs typeface="Overpass Mono"/>
                <a:sym typeface="Overpass Mono"/>
              </a:rPr>
              <a:t>mynd</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ar-lein</a:t>
            </a:r>
            <a:r>
              <a:rPr lang="en-GB" sz="2400" dirty="0">
                <a:solidFill>
                  <a:schemeClr val="dk1"/>
                </a:solidFill>
                <a:latin typeface="Overpass Mono"/>
                <a:ea typeface="Overpass Mono"/>
                <a:cs typeface="Overpass Mono"/>
                <a:sym typeface="Overpass Mono"/>
              </a:rPr>
              <a:t>. </a:t>
            </a:r>
            <a:endParaRPr dirty="0"/>
          </a:p>
          <a:p>
            <a:pPr marL="342900" lvl="0" indent="-342900">
              <a:spcBef>
                <a:spcPts val="2000"/>
              </a:spcBef>
              <a:buClr>
                <a:schemeClr val="dk1"/>
              </a:buClr>
              <a:buSzPts val="2400"/>
              <a:buFont typeface="Arial"/>
              <a:buChar char="•"/>
            </a:pPr>
            <a:r>
              <a:rPr lang="cy-GB" sz="2400">
                <a:solidFill>
                  <a:schemeClr val="dk1"/>
                </a:solidFill>
                <a:latin typeface="Overpass Mono"/>
                <a:ea typeface="Overpass Mono"/>
                <a:cs typeface="Overpass Mono"/>
                <a:sym typeface="Overpass Mono"/>
              </a:rPr>
              <a:t>Nes i'r </a:t>
            </a:r>
            <a:r>
              <a:rPr lang="cy-GB" sz="2400" dirty="0">
                <a:solidFill>
                  <a:schemeClr val="dk1"/>
                </a:solidFill>
                <a:latin typeface="Overpass Mono"/>
                <a:ea typeface="Overpass Mono"/>
                <a:cs typeface="Overpass Mono"/>
                <a:sym typeface="Overpass Mono"/>
              </a:rPr>
              <a:t>cod gael ei ddatblygu, doedd gan blant a phobl ifanc ddim llawer o ddewis o ran sut roedd eu data personol yn cael ei ddefnyddio. Erbyn hyn, mae ganddyn nhw fwy o amddiffyniad a rheolaeth dros ba ddata </a:t>
            </a:r>
            <a:r>
              <a:rPr lang="cy-GB" sz="2400">
                <a:solidFill>
                  <a:schemeClr val="dk1"/>
                </a:solidFill>
                <a:latin typeface="Overpass Mono"/>
                <a:ea typeface="Overpass Mono"/>
                <a:cs typeface="Overpass Mono"/>
                <a:sym typeface="Overpass Mono"/>
              </a:rPr>
              <a:t>maen nhw’n </a:t>
            </a:r>
            <a:r>
              <a:rPr lang="cy-GB" sz="2400" dirty="0">
                <a:solidFill>
                  <a:schemeClr val="dk1"/>
                </a:solidFill>
                <a:latin typeface="Overpass Mono"/>
                <a:ea typeface="Overpass Mono"/>
                <a:cs typeface="Overpass Mono"/>
                <a:sym typeface="Overpass Mono"/>
              </a:rPr>
              <a:t>ei roi i ffwrdd</a:t>
            </a:r>
            <a:r>
              <a:rPr lang="en-GB" sz="2400" dirty="0">
                <a:solidFill>
                  <a:schemeClr val="dk1"/>
                </a:solidFill>
                <a:latin typeface="Overpass Mono"/>
                <a:ea typeface="Overpass Mono"/>
                <a:cs typeface="Overpass Mono"/>
                <a:sym typeface="Overpass Mono"/>
              </a:rPr>
              <a:t>. </a:t>
            </a:r>
            <a:endParaRPr dirty="0"/>
          </a:p>
          <a:p>
            <a:pPr marL="342900" lvl="0" indent="-342900">
              <a:spcBef>
                <a:spcPts val="2000"/>
              </a:spcBef>
              <a:buClr>
                <a:schemeClr val="dk1"/>
              </a:buClr>
              <a:buSzPts val="2400"/>
              <a:buFont typeface="Arial"/>
              <a:buChar char="•"/>
            </a:pPr>
            <a:r>
              <a:rPr lang="en-GB" sz="2400">
                <a:solidFill>
                  <a:schemeClr val="dk1"/>
                </a:solidFill>
                <a:latin typeface="Overpass Mono"/>
                <a:ea typeface="Overpass Mono"/>
                <a:cs typeface="Overpass Mono"/>
                <a:sym typeface="Overpass Mono"/>
              </a:rPr>
              <a:t>Mae'r </a:t>
            </a:r>
            <a:r>
              <a:rPr lang="en-GB" sz="2400" dirty="0">
                <a:solidFill>
                  <a:schemeClr val="dk1"/>
                </a:solidFill>
                <a:latin typeface="Overpass Mono"/>
                <a:ea typeface="Overpass Mono"/>
                <a:cs typeface="Overpass Mono"/>
                <a:sym typeface="Overpass Mono"/>
              </a:rPr>
              <a:t>ICO </a:t>
            </a:r>
            <a:r>
              <a:rPr lang="en-GB" sz="2400" dirty="0" err="1">
                <a:solidFill>
                  <a:schemeClr val="dk1"/>
                </a:solidFill>
                <a:latin typeface="Overpass Mono"/>
                <a:ea typeface="Overpass Mono"/>
                <a:cs typeface="Overpass Mono"/>
                <a:sym typeface="Overpass Mono"/>
              </a:rPr>
              <a:t>yn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awdurdod</a:t>
            </a:r>
            <a:r>
              <a:rPr lang="en-GB" sz="2400" dirty="0">
                <a:solidFill>
                  <a:schemeClr val="dk1"/>
                </a:solidFill>
                <a:latin typeface="Overpass Mono"/>
                <a:ea typeface="Overpass Mono"/>
                <a:cs typeface="Overpass Mono"/>
                <a:sym typeface="Overpass Mono"/>
              </a:rPr>
              <a:t> </a:t>
            </a:r>
            <a:r>
              <a:rPr lang="en-GB" sz="2400" err="1">
                <a:solidFill>
                  <a:schemeClr val="dk1"/>
                </a:solidFill>
                <a:latin typeface="Overpass Mono"/>
                <a:ea typeface="Overpass Mono"/>
                <a:cs typeface="Overpass Mono"/>
                <a:sym typeface="Overpass Mono"/>
              </a:rPr>
              <a:t>annibynnol</a:t>
            </a:r>
            <a:r>
              <a:rPr lang="en-GB" sz="2400">
                <a:solidFill>
                  <a:schemeClr val="dk1"/>
                </a:solidFill>
                <a:latin typeface="Overpass Mono"/>
                <a:ea typeface="Overpass Mono"/>
                <a:cs typeface="Overpass Mono"/>
                <a:sym typeface="Overpass Mono"/>
              </a:rPr>
              <a:t> sy'n </a:t>
            </a:r>
            <a:r>
              <a:rPr lang="en-GB" sz="2400" dirty="0" err="1">
                <a:solidFill>
                  <a:schemeClr val="dk1"/>
                </a:solidFill>
                <a:latin typeface="Overpass Mono"/>
                <a:ea typeface="Overpass Mono"/>
                <a:cs typeface="Overpass Mono"/>
                <a:sym typeface="Overpass Mono"/>
              </a:rPr>
              <a:t>gyfrifol</a:t>
            </a:r>
            <a:r>
              <a:rPr lang="en-GB" sz="2400" dirty="0">
                <a:solidFill>
                  <a:schemeClr val="dk1"/>
                </a:solidFill>
                <a:latin typeface="Overpass Mono"/>
                <a:ea typeface="Overpass Mono"/>
                <a:cs typeface="Overpass Mono"/>
                <a:sym typeface="Overpass Mono"/>
              </a:rPr>
              <a:t> am </a:t>
            </a:r>
            <a:r>
              <a:rPr lang="en-GB" sz="2400" dirty="0" err="1">
                <a:solidFill>
                  <a:schemeClr val="dk1"/>
                </a:solidFill>
                <a:latin typeface="Overpass Mono"/>
                <a:ea typeface="Overpass Mono"/>
                <a:cs typeface="Overpass Mono"/>
                <a:sym typeface="Overpass Mono"/>
              </a:rPr>
              <a:t>ddiogelu</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hawliau</a:t>
            </a:r>
            <a:r>
              <a:rPr lang="en-GB" sz="2400" dirty="0">
                <a:solidFill>
                  <a:schemeClr val="dk1"/>
                </a:solidFill>
                <a:latin typeface="Overpass Mono"/>
                <a:ea typeface="Overpass Mono"/>
                <a:cs typeface="Overpass Mono"/>
                <a:sym typeface="Overpass Mono"/>
              </a:rPr>
              <a:t> data </a:t>
            </a:r>
            <a:r>
              <a:rPr lang="en-GB" sz="2400" dirty="0" err="1">
                <a:solidFill>
                  <a:schemeClr val="dk1"/>
                </a:solidFill>
                <a:latin typeface="Overpass Mono"/>
                <a:ea typeface="Overpass Mono"/>
                <a:cs typeface="Overpass Mono"/>
                <a:sym typeface="Overpass Mono"/>
              </a:rPr>
              <a:t>yn</a:t>
            </a:r>
            <a:r>
              <a:rPr lang="en-GB" sz="2400" dirty="0">
                <a:solidFill>
                  <a:schemeClr val="dk1"/>
                </a:solidFill>
                <a:latin typeface="Overpass Mono"/>
                <a:ea typeface="Overpass Mono"/>
                <a:cs typeface="Overpass Mono"/>
                <a:sym typeface="Overpass Mono"/>
              </a:rPr>
              <a:t> y </a:t>
            </a:r>
            <a:r>
              <a:rPr lang="en-GB" sz="2400" dirty="0" err="1">
                <a:solidFill>
                  <a:schemeClr val="dk1"/>
                </a:solidFill>
                <a:latin typeface="Overpass Mono"/>
                <a:ea typeface="Overpass Mono"/>
                <a:cs typeface="Overpass Mono"/>
                <a:sym typeface="Overpass Mono"/>
              </a:rPr>
              <a:t>Deyrnas</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Unedig</a:t>
            </a:r>
            <a:r>
              <a:rPr lang="en-GB" sz="2400" dirty="0">
                <a:solidFill>
                  <a:schemeClr val="dk1"/>
                </a:solidFill>
                <a:latin typeface="Overpass Mono"/>
                <a:ea typeface="Overpass Mono"/>
                <a:cs typeface="Overpass Mono"/>
                <a:sym typeface="Overpass Mono"/>
              </a:rPr>
              <a:t>. </a:t>
            </a:r>
            <a:endParaRPr dirty="0"/>
          </a:p>
        </p:txBody>
      </p:sp>
      <p:sp>
        <p:nvSpPr>
          <p:cNvPr id="383" name="Google Shape;383;p12"/>
          <p:cNvSpPr txBox="1"/>
          <p:nvPr/>
        </p:nvSpPr>
        <p:spPr>
          <a:xfrm>
            <a:off x="692201" y="611125"/>
            <a:ext cx="14534547" cy="110990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Overpass Mono"/>
              <a:buNone/>
            </a:pPr>
            <a:r>
              <a:rPr lang="en-GB" sz="3600" b="1" i="0" dirty="0">
                <a:solidFill>
                  <a:schemeClr val="dk1"/>
                </a:solidFill>
                <a:latin typeface="Overpass Mono"/>
                <a:ea typeface="Overpass Mono"/>
                <a:cs typeface="Overpass Mono"/>
                <a:sym typeface="Overpass Mono"/>
              </a:rPr>
              <a:t>Y Cod Plant </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2">
                                            <p:txEl>
                                              <p:pRg st="0" end="0"/>
                                            </p:txEl>
                                          </p:spTgt>
                                        </p:tgtEl>
                                        <p:attrNameLst>
                                          <p:attrName>style.visibility</p:attrName>
                                        </p:attrNameLst>
                                      </p:cBhvr>
                                      <p:to>
                                        <p:strVal val="visible"/>
                                      </p:to>
                                    </p:set>
                                    <p:animEffect transition="in" filter="fade">
                                      <p:cBhvr>
                                        <p:cTn id="7" dur="750"/>
                                        <p:tgtEl>
                                          <p:spTgt spid="38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82">
                                            <p:txEl>
                                              <p:pRg st="1" end="1"/>
                                            </p:txEl>
                                          </p:spTgt>
                                        </p:tgtEl>
                                        <p:attrNameLst>
                                          <p:attrName>style.visibility</p:attrName>
                                        </p:attrNameLst>
                                      </p:cBhvr>
                                      <p:to>
                                        <p:strVal val="visible"/>
                                      </p:to>
                                    </p:set>
                                    <p:animEffect transition="in" filter="fade">
                                      <p:cBhvr>
                                        <p:cTn id="10" dur="750"/>
                                        <p:tgtEl>
                                          <p:spTgt spid="38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82">
                                            <p:txEl>
                                              <p:pRg st="2" end="2"/>
                                            </p:txEl>
                                          </p:spTgt>
                                        </p:tgtEl>
                                        <p:attrNameLst>
                                          <p:attrName>style.visibility</p:attrName>
                                        </p:attrNameLst>
                                      </p:cBhvr>
                                      <p:to>
                                        <p:strVal val="visible"/>
                                      </p:to>
                                    </p:set>
                                    <p:animEffect transition="in" filter="fade">
                                      <p:cBhvr>
                                        <p:cTn id="13" dur="750"/>
                                        <p:tgtEl>
                                          <p:spTgt spid="38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82">
                                            <p:txEl>
                                              <p:pRg st="3" end="3"/>
                                            </p:txEl>
                                          </p:spTgt>
                                        </p:tgtEl>
                                        <p:attrNameLst>
                                          <p:attrName>style.visibility</p:attrName>
                                        </p:attrNameLst>
                                      </p:cBhvr>
                                      <p:to>
                                        <p:strVal val="visible"/>
                                      </p:to>
                                    </p:set>
                                    <p:animEffect transition="in" filter="fade">
                                      <p:cBhvr>
                                        <p:cTn id="16" dur="750"/>
                                        <p:tgtEl>
                                          <p:spTgt spid="3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3"/>
          <p:cNvSpPr/>
          <p:nvPr/>
        </p:nvSpPr>
        <p:spPr>
          <a:xfrm>
            <a:off x="-192297" y="-228599"/>
            <a:ext cx="11114297" cy="4693759"/>
          </a:xfrm>
          <a:prstGeom prst="rect">
            <a:avLst/>
          </a:prstGeom>
          <a:solidFill>
            <a:schemeClr val="lt1"/>
          </a:solidFill>
          <a:ln w="34925"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390" name="Google Shape;390;p13"/>
          <p:cNvSpPr txBox="1"/>
          <p:nvPr/>
        </p:nvSpPr>
        <p:spPr>
          <a:xfrm>
            <a:off x="692201" y="611125"/>
            <a:ext cx="8601067" cy="3283686"/>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Overpass Mono"/>
              <a:buNone/>
              <a:tabLst/>
              <a:defRPr/>
            </a:pPr>
            <a:r>
              <a:rPr kumimoji="0" lang="en-GB" sz="3600" b="1" i="0" u="none" strike="noStrike" kern="0" cap="none" spc="0" normalizeH="0" baseline="0" noProof="0">
                <a:ln>
                  <a:noFill/>
                </a:ln>
                <a:solidFill>
                  <a:srgbClr val="000000"/>
                </a:solidFill>
                <a:effectLst/>
                <a:uLnTx/>
                <a:uFillTx/>
                <a:latin typeface="Overpass Mono"/>
                <a:ea typeface="Overpass Mono"/>
                <a:cs typeface="Overpass Mono"/>
                <a:sym typeface="Overpass Mono"/>
              </a:rPr>
              <a:t>Meddwl, paru, rhannu</a:t>
            </a:r>
            <a:endParaRPr kumimoji="0" lang="en-GB"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400"/>
              <a:buFont typeface="Overpass Mono"/>
              <a:buNone/>
              <a:tabLst/>
              <a:defRPr/>
            </a:pPr>
            <a:endParaRPr kumimoji="0" lang="en-GB" sz="2400" b="0" i="0" u="none" strike="noStrike" kern="0" cap="none" spc="0" normalizeH="0" baseline="0" noProof="0">
              <a:ln>
                <a:noFill/>
              </a:ln>
              <a:solidFill>
                <a:srgbClr val="000000"/>
              </a:solidFill>
              <a:effectLst/>
              <a:uLnTx/>
              <a:uFillTx/>
              <a:latin typeface="Overpass Mono"/>
              <a:ea typeface="Overpass Mono"/>
              <a:cs typeface="Overpass Mono"/>
              <a:sym typeface="Overpass Mono"/>
            </a:endParaRPr>
          </a:p>
          <a:p>
            <a:pPr marL="0" marR="0" lvl="0" indent="0" algn="l" defTabSz="914400" rtl="0" eaLnBrk="1" fontAlgn="auto" latinLnBrk="0" hangingPunct="1">
              <a:lnSpc>
                <a:spcPct val="100000"/>
              </a:lnSpc>
              <a:spcBef>
                <a:spcPts val="0"/>
              </a:spcBef>
              <a:spcAft>
                <a:spcPts val="0"/>
              </a:spcAft>
              <a:buClr>
                <a:srgbClr val="000000"/>
              </a:buClr>
              <a:buSzPts val="2400"/>
              <a:buFont typeface="Overpass Mono"/>
              <a:buNone/>
              <a:tabLst/>
              <a:defRPr/>
            </a:pPr>
            <a:r>
              <a:rPr kumimoji="0" lang="en-GB" sz="2400" b="0" i="0" u="none" strike="noStrike" kern="0" cap="none" spc="0" normalizeH="0" baseline="0" noProof="0">
                <a:ln>
                  <a:noFill/>
                </a:ln>
                <a:solidFill>
                  <a:srgbClr val="000000"/>
                </a:solidFill>
                <a:effectLst/>
                <a:uLnTx/>
                <a:uFillTx/>
                <a:latin typeface="Overpass Mono"/>
                <a:ea typeface="Overpass Mono"/>
                <a:cs typeface="Overpass Mono"/>
                <a:sym typeface="Overpass Mono"/>
              </a:rPr>
              <a:t>Mewn parau, trafodwch y canlynol:</a:t>
            </a:r>
            <a:endParaRPr kumimoji="0" lang="en-GB"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400"/>
              <a:buFont typeface="Overpass Mono"/>
              <a:buNone/>
              <a:tabLst/>
              <a:defRPr/>
            </a:pPr>
            <a:r>
              <a:rPr kumimoji="0" lang="en-GB" sz="2400" b="0" i="0" u="none" strike="noStrike" kern="0" cap="none" spc="0" normalizeH="0" baseline="0" noProof="0">
                <a:ln>
                  <a:noFill/>
                </a:ln>
                <a:solidFill>
                  <a:srgbClr val="000000"/>
                </a:solidFill>
                <a:effectLst/>
                <a:uLnTx/>
                <a:uFillTx/>
                <a:latin typeface="Overpass Mono"/>
                <a:ea typeface="Overpass Mono"/>
                <a:cs typeface="Overpass Mono"/>
                <a:sym typeface="Overpass Mono"/>
              </a:rPr>
              <a:t> </a:t>
            </a:r>
            <a:r>
              <a:rPr kumimoji="0" lang="en-GB" sz="3600" b="1" i="0" u="none" strike="noStrike" kern="0" cap="none" spc="0" normalizeH="0" baseline="0" noProof="0">
                <a:ln>
                  <a:noFill/>
                </a:ln>
                <a:solidFill>
                  <a:srgbClr val="000000"/>
                </a:solidFill>
                <a:effectLst/>
                <a:uLnTx/>
                <a:uFillTx/>
                <a:latin typeface="Overpass Mono"/>
                <a:ea typeface="Overpass Mono"/>
                <a:cs typeface="Overpass Mono"/>
                <a:sym typeface="Overpass Mono"/>
              </a:rPr>
              <a:t> </a:t>
            </a: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391" name="Google Shape;391;p13"/>
          <p:cNvGrpSpPr/>
          <p:nvPr/>
        </p:nvGrpSpPr>
        <p:grpSpPr>
          <a:xfrm>
            <a:off x="800190" y="2442825"/>
            <a:ext cx="5251653" cy="4205624"/>
            <a:chOff x="674590" y="3734038"/>
            <a:chExt cx="5251653" cy="4205624"/>
          </a:xfrm>
        </p:grpSpPr>
        <p:sp>
          <p:nvSpPr>
            <p:cNvPr id="392" name="Google Shape;392;p13"/>
            <p:cNvSpPr/>
            <p:nvPr/>
          </p:nvSpPr>
          <p:spPr>
            <a:xfrm>
              <a:off x="674590" y="4038773"/>
              <a:ext cx="4946922" cy="3900889"/>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pic>
          <p:nvPicPr>
            <p:cNvPr id="393" name="Google Shape;393;p13"/>
            <p:cNvPicPr preferRelativeResize="0"/>
            <p:nvPr/>
          </p:nvPicPr>
          <p:blipFill rotWithShape="1">
            <a:blip r:embed="rId3">
              <a:alphaModFix/>
            </a:blip>
            <a:srcRect/>
            <a:stretch/>
          </p:blipFill>
          <p:spPr>
            <a:xfrm>
              <a:off x="5316775" y="3734038"/>
              <a:ext cx="609468" cy="609468"/>
            </a:xfrm>
            <a:prstGeom prst="rect">
              <a:avLst/>
            </a:prstGeom>
            <a:noFill/>
            <a:ln>
              <a:noFill/>
            </a:ln>
          </p:spPr>
        </p:pic>
        <p:sp>
          <p:nvSpPr>
            <p:cNvPr id="394" name="Google Shape;394;p13"/>
            <p:cNvSpPr txBox="1"/>
            <p:nvPr/>
          </p:nvSpPr>
          <p:spPr>
            <a:xfrm>
              <a:off x="919251" y="6228561"/>
              <a:ext cx="4320000" cy="941507"/>
            </a:xfrm>
            <a:prstGeom prst="rect">
              <a:avLst/>
            </a:prstGeom>
            <a:noFill/>
            <a:ln>
              <a:noFill/>
            </a:ln>
          </p:spPr>
          <p:txBody>
            <a:bodyPr spcFirstLastPara="1" wrap="square" lIns="0" tIns="0" rIns="0" bIns="0" anchor="ctr" anchorCtr="0">
              <a:noAutofit/>
            </a:bodyPr>
            <a:lstStyle/>
            <a:p>
              <a:pPr lvl="0" algn="ctr">
                <a:buClr>
                  <a:srgbClr val="019967"/>
                </a:buClr>
                <a:buSzPts val="2400"/>
              </a:pPr>
              <a:r>
                <a:rPr lang="en-GB" sz="2400" b="1" dirty="0">
                  <a:solidFill>
                    <a:srgbClr val="019967"/>
                  </a:solidFill>
                  <a:latin typeface="Overpass Mono"/>
                  <a:ea typeface="Overpass Mono"/>
                  <a:cs typeface="Overpass Mono"/>
                  <a:sym typeface="Overpass Mono"/>
                </a:rPr>
                <a:t>Pam </a:t>
              </a:r>
              <a:r>
                <a:rPr lang="en-GB" sz="2400" b="1" dirty="0" err="1">
                  <a:solidFill>
                    <a:srgbClr val="019967"/>
                  </a:solidFill>
                  <a:latin typeface="Overpass Mono"/>
                  <a:ea typeface="Overpass Mono"/>
                  <a:cs typeface="Overpass Mono"/>
                  <a:sym typeface="Overpass Mono"/>
                </a:rPr>
                <a:t>yn</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eich</a:t>
              </a:r>
              <a:r>
                <a:rPr lang="en-GB" sz="2400" b="1" dirty="0">
                  <a:solidFill>
                    <a:srgbClr val="019967"/>
                  </a:solidFill>
                  <a:latin typeface="Overpass Mono"/>
                  <a:ea typeface="Overpass Mono"/>
                  <a:cs typeface="Overpass Mono"/>
                  <a:sym typeface="Overpass Mono"/>
                </a:rPr>
                <a:t> barn chi </a:t>
              </a:r>
              <a:r>
                <a:rPr lang="en-GB" sz="2400" b="1" dirty="0" err="1">
                  <a:solidFill>
                    <a:srgbClr val="019967"/>
                  </a:solidFill>
                  <a:latin typeface="Overpass Mono"/>
                  <a:ea typeface="Overpass Mono"/>
                  <a:cs typeface="Overpass Mono"/>
                  <a:sym typeface="Overpass Mono"/>
                </a:rPr>
                <a:t>mae</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yna</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gyfreithiau</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ar</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sut</a:t>
              </a:r>
              <a:r>
                <a:rPr lang="en-GB" sz="2400" b="1" dirty="0">
                  <a:solidFill>
                    <a:srgbClr val="019967"/>
                  </a:solidFill>
                  <a:latin typeface="Overpass Mono"/>
                  <a:ea typeface="Overpass Mono"/>
                  <a:cs typeface="Overpass Mono"/>
                  <a:sym typeface="Overpass Mono"/>
                </a:rPr>
                <a:t> </a:t>
              </a:r>
              <a:r>
                <a:rPr lang="en-GB" sz="2400" b="1" err="1">
                  <a:solidFill>
                    <a:srgbClr val="019967"/>
                  </a:solidFill>
                  <a:latin typeface="Overpass Mono"/>
                  <a:ea typeface="Overpass Mono"/>
                  <a:cs typeface="Overpass Mono"/>
                  <a:sym typeface="Overpass Mono"/>
                </a:rPr>
                <a:t>mae</a:t>
              </a:r>
              <a:r>
                <a:rPr lang="en-GB" sz="2400" b="1">
                  <a:solidFill>
                    <a:srgbClr val="019967"/>
                  </a:solidFill>
                  <a:latin typeface="Overpass Mono"/>
                  <a:ea typeface="Overpass Mono"/>
                  <a:cs typeface="Overpass Mono"/>
                  <a:sym typeface="Overpass Mono"/>
                </a:rPr>
                <a:t> cwmnïau'n </a:t>
              </a:r>
              <a:r>
                <a:rPr lang="en-GB" sz="2400" b="1" dirty="0">
                  <a:solidFill>
                    <a:srgbClr val="019967"/>
                  </a:solidFill>
                  <a:latin typeface="Overpass Mono"/>
                  <a:ea typeface="Overpass Mono"/>
                  <a:cs typeface="Overpass Mono"/>
                  <a:sym typeface="Overpass Mono"/>
                </a:rPr>
                <a:t>trin data personol?</a:t>
              </a:r>
              <a:endParaRPr sz="2400" dirty="0">
                <a:solidFill>
                  <a:srgbClr val="019967"/>
                </a:solidFill>
                <a:latin typeface="Overpass Mono"/>
                <a:ea typeface="Overpass Mono"/>
                <a:cs typeface="Overpass Mono"/>
                <a:sym typeface="Overpass Mono"/>
              </a:endParaRPr>
            </a:p>
          </p:txBody>
        </p:sp>
        <p:pic>
          <p:nvPicPr>
            <p:cNvPr id="395" name="Google Shape;395;p13"/>
            <p:cNvPicPr preferRelativeResize="0"/>
            <p:nvPr/>
          </p:nvPicPr>
          <p:blipFill rotWithShape="1">
            <a:blip r:embed="rId4">
              <a:alphaModFix/>
            </a:blip>
            <a:srcRect/>
            <a:stretch/>
          </p:blipFill>
          <p:spPr>
            <a:xfrm>
              <a:off x="2255639" y="4293670"/>
              <a:ext cx="1784821" cy="1791932"/>
            </a:xfrm>
            <a:prstGeom prst="rect">
              <a:avLst/>
            </a:prstGeom>
            <a:noFill/>
            <a:ln>
              <a:noFill/>
            </a:ln>
          </p:spPr>
        </p:pic>
      </p:grpSp>
      <p:grpSp>
        <p:nvGrpSpPr>
          <p:cNvPr id="396" name="Google Shape;396;p13"/>
          <p:cNvGrpSpPr/>
          <p:nvPr/>
        </p:nvGrpSpPr>
        <p:grpSpPr>
          <a:xfrm>
            <a:off x="6959931" y="2442825"/>
            <a:ext cx="5251653" cy="4205624"/>
            <a:chOff x="8128714" y="2816954"/>
            <a:chExt cx="5251653" cy="4205624"/>
          </a:xfrm>
        </p:grpSpPr>
        <p:sp>
          <p:nvSpPr>
            <p:cNvPr id="397" name="Google Shape;397;p13"/>
            <p:cNvSpPr/>
            <p:nvPr/>
          </p:nvSpPr>
          <p:spPr>
            <a:xfrm>
              <a:off x="8128714" y="3121690"/>
              <a:ext cx="4946922" cy="3900888"/>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pic>
          <p:nvPicPr>
            <p:cNvPr id="398" name="Google Shape;398;p13"/>
            <p:cNvPicPr preferRelativeResize="0"/>
            <p:nvPr/>
          </p:nvPicPr>
          <p:blipFill rotWithShape="1">
            <a:blip r:embed="rId3">
              <a:alphaModFix/>
            </a:blip>
            <a:srcRect/>
            <a:stretch/>
          </p:blipFill>
          <p:spPr>
            <a:xfrm>
              <a:off x="12770899" y="2816954"/>
              <a:ext cx="609468" cy="609468"/>
            </a:xfrm>
            <a:prstGeom prst="rect">
              <a:avLst/>
            </a:prstGeom>
            <a:noFill/>
            <a:ln>
              <a:noFill/>
            </a:ln>
          </p:spPr>
        </p:pic>
        <p:sp>
          <p:nvSpPr>
            <p:cNvPr id="399" name="Google Shape;399;p13"/>
            <p:cNvSpPr txBox="1"/>
            <p:nvPr/>
          </p:nvSpPr>
          <p:spPr>
            <a:xfrm>
              <a:off x="8435401" y="5390283"/>
              <a:ext cx="4320000" cy="941507"/>
            </a:xfrm>
            <a:prstGeom prst="rect">
              <a:avLst/>
            </a:prstGeom>
            <a:noFill/>
            <a:ln>
              <a:noFill/>
            </a:ln>
          </p:spPr>
          <p:txBody>
            <a:bodyPr spcFirstLastPara="1" wrap="square" lIns="0" tIns="0" rIns="0" bIns="0" anchor="ctr" anchorCtr="0">
              <a:noAutofit/>
            </a:bodyPr>
            <a:lstStyle/>
            <a:p>
              <a:pPr lvl="0" algn="ctr">
                <a:buClr>
                  <a:srgbClr val="019967"/>
                </a:buClr>
                <a:buSzPts val="2400"/>
              </a:pPr>
              <a:r>
                <a:rPr lang="en-GB" sz="2400" b="1" dirty="0">
                  <a:solidFill>
                    <a:srgbClr val="019967"/>
                  </a:solidFill>
                  <a:latin typeface="Overpass Mono"/>
                  <a:ea typeface="Overpass Mono"/>
                  <a:cs typeface="Overpass Mono"/>
                  <a:sym typeface="Overpass Mono"/>
                </a:rPr>
                <a:t>Pam </a:t>
              </a:r>
              <a:r>
                <a:rPr lang="en-GB" sz="2400" b="1" dirty="0" err="1">
                  <a:solidFill>
                    <a:srgbClr val="019967"/>
                  </a:solidFill>
                  <a:latin typeface="Overpass Mono"/>
                  <a:ea typeface="Overpass Mono"/>
                  <a:cs typeface="Overpass Mono"/>
                  <a:sym typeface="Overpass Mono"/>
                </a:rPr>
                <a:t>yn</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eich</a:t>
              </a:r>
              <a:r>
                <a:rPr lang="en-GB" sz="2400" b="1" dirty="0">
                  <a:solidFill>
                    <a:srgbClr val="019967"/>
                  </a:solidFill>
                  <a:latin typeface="Overpass Mono"/>
                  <a:ea typeface="Overpass Mono"/>
                  <a:cs typeface="Overpass Mono"/>
                  <a:sym typeface="Overpass Mono"/>
                </a:rPr>
                <a:t> barn chi </a:t>
              </a:r>
              <a:r>
                <a:rPr lang="en-GB" sz="2400" b="1" dirty="0" err="1">
                  <a:solidFill>
                    <a:srgbClr val="019967"/>
                  </a:solidFill>
                  <a:latin typeface="Overpass Mono"/>
                  <a:ea typeface="Overpass Mono"/>
                  <a:cs typeface="Overpass Mono"/>
                  <a:sym typeface="Overpass Mono"/>
                </a:rPr>
                <a:t>mae</a:t>
              </a:r>
              <a:r>
                <a:rPr lang="en-GB" sz="2400" b="1" dirty="0">
                  <a:solidFill>
                    <a:srgbClr val="019967"/>
                  </a:solidFill>
                  <a:latin typeface="Overpass Mono"/>
                  <a:ea typeface="Overpass Mono"/>
                  <a:cs typeface="Overpass Mono"/>
                  <a:sym typeface="Overpass Mono"/>
                </a:rPr>
                <a:t> data plant a </a:t>
              </a:r>
              <a:r>
                <a:rPr lang="en-GB" sz="2400" b="1" dirty="0" err="1">
                  <a:solidFill>
                    <a:srgbClr val="019967"/>
                  </a:solidFill>
                  <a:latin typeface="Overpass Mono"/>
                  <a:ea typeface="Overpass Mono"/>
                  <a:cs typeface="Overpass Mono"/>
                  <a:sym typeface="Overpass Mono"/>
                </a:rPr>
                <a:t>phobl</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ifanc</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yn</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cael</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ei</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drin</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yn</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wahanol</a:t>
              </a:r>
              <a:r>
                <a:rPr lang="en-GB" sz="2400" b="1" dirty="0">
                  <a:solidFill>
                    <a:srgbClr val="019967"/>
                  </a:solidFill>
                  <a:latin typeface="Overpass Mono"/>
                  <a:ea typeface="Overpass Mono"/>
                  <a:cs typeface="Overpass Mono"/>
                  <a:sym typeface="Overpass Mono"/>
                </a:rPr>
                <a:t>?</a:t>
              </a:r>
              <a:endParaRPr dirty="0"/>
            </a:p>
            <a:p>
              <a:pPr marL="0" marR="0" lvl="0" indent="0" algn="ctr" rtl="0">
                <a:lnSpc>
                  <a:spcPct val="100000"/>
                </a:lnSpc>
                <a:spcBef>
                  <a:spcPts val="0"/>
                </a:spcBef>
                <a:spcAft>
                  <a:spcPts val="0"/>
                </a:spcAft>
                <a:buClr>
                  <a:srgbClr val="019967"/>
                </a:buClr>
                <a:buSzPts val="2400"/>
                <a:buFont typeface="Overpass Mono"/>
                <a:buNone/>
              </a:pPr>
              <a:r>
                <a:rPr lang="en-GB" sz="2400" b="1" dirty="0">
                  <a:solidFill>
                    <a:srgbClr val="019967"/>
                  </a:solidFill>
                  <a:latin typeface="Overpass Mono"/>
                  <a:ea typeface="Overpass Mono"/>
                  <a:cs typeface="Overpass Mono"/>
                  <a:sym typeface="Overpass Mono"/>
                </a:rPr>
                <a:t>  </a:t>
              </a:r>
              <a:endParaRPr dirty="0"/>
            </a:p>
          </p:txBody>
        </p:sp>
        <p:pic>
          <p:nvPicPr>
            <p:cNvPr id="400" name="Google Shape;400;p13"/>
            <p:cNvPicPr preferRelativeResize="0"/>
            <p:nvPr/>
          </p:nvPicPr>
          <p:blipFill rotWithShape="1">
            <a:blip r:embed="rId5">
              <a:alphaModFix/>
            </a:blip>
            <a:srcRect/>
            <a:stretch/>
          </p:blipFill>
          <p:spPr>
            <a:xfrm>
              <a:off x="10121160" y="3439114"/>
              <a:ext cx="962025" cy="1133475"/>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91"/>
                                        </p:tgtEl>
                                        <p:attrNameLst>
                                          <p:attrName>style.visibility</p:attrName>
                                        </p:attrNameLst>
                                      </p:cBhvr>
                                      <p:to>
                                        <p:strVal val="visible"/>
                                      </p:to>
                                    </p:set>
                                    <p:anim calcmode="lin" valueType="num">
                                      <p:cBhvr additive="base">
                                        <p:cTn id="7" dur="500"/>
                                        <p:tgtEl>
                                          <p:spTgt spid="391"/>
                                        </p:tgtEl>
                                        <p:attrNameLst>
                                          <p:attrName>ppt_w</p:attrName>
                                        </p:attrNameLst>
                                      </p:cBhvr>
                                      <p:tavLst>
                                        <p:tav tm="0">
                                          <p:val>
                                            <p:strVal val="0"/>
                                          </p:val>
                                        </p:tav>
                                        <p:tav tm="100000">
                                          <p:val>
                                            <p:strVal val="#ppt_w"/>
                                          </p:val>
                                        </p:tav>
                                      </p:tavLst>
                                    </p:anim>
                                    <p:anim calcmode="lin" valueType="num">
                                      <p:cBhvr additive="base">
                                        <p:cTn id="8" dur="500"/>
                                        <p:tgtEl>
                                          <p:spTgt spid="391"/>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96"/>
                                        </p:tgtEl>
                                        <p:attrNameLst>
                                          <p:attrName>style.visibility</p:attrName>
                                        </p:attrNameLst>
                                      </p:cBhvr>
                                      <p:to>
                                        <p:strVal val="visible"/>
                                      </p:to>
                                    </p:set>
                                    <p:anim calcmode="lin" valueType="num">
                                      <p:cBhvr additive="base">
                                        <p:cTn id="12" dur="500"/>
                                        <p:tgtEl>
                                          <p:spTgt spid="396"/>
                                        </p:tgtEl>
                                        <p:attrNameLst>
                                          <p:attrName>ppt_w</p:attrName>
                                        </p:attrNameLst>
                                      </p:cBhvr>
                                      <p:tavLst>
                                        <p:tav tm="0">
                                          <p:val>
                                            <p:strVal val="0"/>
                                          </p:val>
                                        </p:tav>
                                        <p:tav tm="100000">
                                          <p:val>
                                            <p:strVal val="#ppt_w"/>
                                          </p:val>
                                        </p:tav>
                                      </p:tavLst>
                                    </p:anim>
                                    <p:anim calcmode="lin" valueType="num">
                                      <p:cBhvr additive="base">
                                        <p:cTn id="13" dur="500"/>
                                        <p:tgtEl>
                                          <p:spTgt spid="39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9" name="Google Shape;389;p13">
            <a:extLst>
              <a:ext uri="{FF2B5EF4-FFF2-40B4-BE49-F238E27FC236}">
                <a16:creationId xmlns:a16="http://schemas.microsoft.com/office/drawing/2014/main" id="{B4F59AF9-9B56-455E-A1B9-934841489032}"/>
              </a:ext>
            </a:extLst>
          </p:cNvPr>
          <p:cNvSpPr/>
          <p:nvPr/>
        </p:nvSpPr>
        <p:spPr>
          <a:xfrm>
            <a:off x="-192297" y="-228599"/>
            <a:ext cx="11114297" cy="4693759"/>
          </a:xfrm>
          <a:prstGeom prst="rect">
            <a:avLst/>
          </a:prstGeom>
          <a:solidFill>
            <a:schemeClr val="lt1"/>
          </a:solidFill>
          <a:ln w="34925"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30" name="Google Shape;390;p13">
            <a:extLst>
              <a:ext uri="{FF2B5EF4-FFF2-40B4-BE49-F238E27FC236}">
                <a16:creationId xmlns:a16="http://schemas.microsoft.com/office/drawing/2014/main" id="{DCAD59D1-4C9D-4A02-9F33-F79D048CAB23}"/>
              </a:ext>
            </a:extLst>
          </p:cNvPr>
          <p:cNvSpPr txBox="1"/>
          <p:nvPr/>
        </p:nvSpPr>
        <p:spPr>
          <a:xfrm>
            <a:off x="692201" y="611125"/>
            <a:ext cx="8601067" cy="3283686"/>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600"/>
              <a:buFont typeface="Overpass Mono"/>
              <a:buNone/>
              <a:tabLst/>
              <a:defRPr/>
            </a:pPr>
            <a:r>
              <a:rPr kumimoji="0" lang="en-GB" sz="3600" b="1" i="0" u="none" strike="noStrike" kern="0" cap="none" spc="0" normalizeH="0" baseline="0" noProof="0">
                <a:ln>
                  <a:noFill/>
                </a:ln>
                <a:solidFill>
                  <a:srgbClr val="000000"/>
                </a:solidFill>
                <a:effectLst/>
                <a:uLnTx/>
                <a:uFillTx/>
                <a:latin typeface="Overpass Mono"/>
                <a:ea typeface="Overpass Mono"/>
                <a:cs typeface="Overpass Mono"/>
                <a:sym typeface="Overpass Mono"/>
              </a:rPr>
              <a:t>Meddwl, paru, rhannu</a:t>
            </a:r>
            <a:endParaRPr kumimoji="0" lang="en-GB"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400"/>
              <a:buFont typeface="Overpass Mono"/>
              <a:buNone/>
              <a:tabLst/>
              <a:defRPr/>
            </a:pPr>
            <a:endParaRPr kumimoji="0" lang="en-GB" sz="2400" b="0" i="0" u="none" strike="noStrike" kern="0" cap="none" spc="0" normalizeH="0" baseline="0" noProof="0">
              <a:ln>
                <a:noFill/>
              </a:ln>
              <a:solidFill>
                <a:srgbClr val="000000"/>
              </a:solidFill>
              <a:effectLst/>
              <a:uLnTx/>
              <a:uFillTx/>
              <a:latin typeface="Overpass Mono"/>
              <a:ea typeface="Overpass Mono"/>
              <a:cs typeface="Overpass Mono"/>
              <a:sym typeface="Overpass Mono"/>
            </a:endParaRPr>
          </a:p>
          <a:p>
            <a:pPr marL="0" marR="0" lvl="0" indent="0" algn="l" defTabSz="914400" rtl="0" eaLnBrk="1" fontAlgn="auto" latinLnBrk="0" hangingPunct="1">
              <a:lnSpc>
                <a:spcPct val="100000"/>
              </a:lnSpc>
              <a:spcBef>
                <a:spcPts val="0"/>
              </a:spcBef>
              <a:spcAft>
                <a:spcPts val="0"/>
              </a:spcAft>
              <a:buClr>
                <a:srgbClr val="000000"/>
              </a:buClr>
              <a:buSzPts val="2400"/>
              <a:buFont typeface="Overpass Mono"/>
              <a:buNone/>
              <a:tabLst/>
              <a:defRPr/>
            </a:pPr>
            <a:r>
              <a:rPr kumimoji="0" lang="en-GB" sz="2400" b="0" i="0" u="none" strike="noStrike" kern="0" cap="none" spc="0" normalizeH="0" baseline="0" noProof="0">
                <a:ln>
                  <a:noFill/>
                </a:ln>
                <a:solidFill>
                  <a:srgbClr val="000000"/>
                </a:solidFill>
                <a:effectLst/>
                <a:uLnTx/>
                <a:uFillTx/>
                <a:latin typeface="Overpass Mono"/>
                <a:ea typeface="Overpass Mono"/>
                <a:cs typeface="Overpass Mono"/>
                <a:sym typeface="Overpass Mono"/>
              </a:rPr>
              <a:t>Mewn parau, trafodwch y canlynol:</a:t>
            </a:r>
            <a:endParaRPr kumimoji="0" lang="en-GB"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400"/>
              <a:buFont typeface="Overpass Mono"/>
              <a:buNone/>
              <a:tabLst/>
              <a:defRPr/>
            </a:pPr>
            <a:r>
              <a:rPr kumimoji="0" lang="en-GB" sz="2400" b="0" i="0" u="none" strike="noStrike" kern="0" cap="none" spc="0" normalizeH="0" baseline="0" noProof="0">
                <a:ln>
                  <a:noFill/>
                </a:ln>
                <a:solidFill>
                  <a:srgbClr val="000000"/>
                </a:solidFill>
                <a:effectLst/>
                <a:uLnTx/>
                <a:uFillTx/>
                <a:latin typeface="Overpass Mono"/>
                <a:ea typeface="Overpass Mono"/>
                <a:cs typeface="Overpass Mono"/>
                <a:sym typeface="Overpass Mono"/>
              </a:rPr>
              <a:t> </a:t>
            </a:r>
            <a:r>
              <a:rPr kumimoji="0" lang="en-GB" sz="3600" b="1" i="0" u="none" strike="noStrike" kern="0" cap="none" spc="0" normalizeH="0" baseline="0" noProof="0">
                <a:ln>
                  <a:noFill/>
                </a:ln>
                <a:solidFill>
                  <a:srgbClr val="000000"/>
                </a:solidFill>
                <a:effectLst/>
                <a:uLnTx/>
                <a:uFillTx/>
                <a:latin typeface="Overpass Mono"/>
                <a:ea typeface="Overpass Mono"/>
                <a:cs typeface="Overpass Mono"/>
                <a:sym typeface="Overpass Mono"/>
              </a:rPr>
              <a:t> </a:t>
            </a: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31" name="Google Shape;391;p13">
            <a:extLst>
              <a:ext uri="{FF2B5EF4-FFF2-40B4-BE49-F238E27FC236}">
                <a16:creationId xmlns:a16="http://schemas.microsoft.com/office/drawing/2014/main" id="{FE63F41D-5E3A-444E-A070-D25A46E7C203}"/>
              </a:ext>
            </a:extLst>
          </p:cNvPr>
          <p:cNvGrpSpPr/>
          <p:nvPr/>
        </p:nvGrpSpPr>
        <p:grpSpPr>
          <a:xfrm>
            <a:off x="800190" y="2442825"/>
            <a:ext cx="5251653" cy="4205624"/>
            <a:chOff x="674590" y="3734038"/>
            <a:chExt cx="5251653" cy="4205624"/>
          </a:xfrm>
        </p:grpSpPr>
        <p:sp>
          <p:nvSpPr>
            <p:cNvPr id="32" name="Google Shape;392;p13">
              <a:extLst>
                <a:ext uri="{FF2B5EF4-FFF2-40B4-BE49-F238E27FC236}">
                  <a16:creationId xmlns:a16="http://schemas.microsoft.com/office/drawing/2014/main" id="{E67A46D1-F581-4803-9F14-628DE801C29F}"/>
                </a:ext>
              </a:extLst>
            </p:cNvPr>
            <p:cNvSpPr/>
            <p:nvPr/>
          </p:nvSpPr>
          <p:spPr>
            <a:xfrm>
              <a:off x="674590" y="4038773"/>
              <a:ext cx="4946922" cy="3900889"/>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pic>
          <p:nvPicPr>
            <p:cNvPr id="33" name="Google Shape;393;p13">
              <a:extLst>
                <a:ext uri="{FF2B5EF4-FFF2-40B4-BE49-F238E27FC236}">
                  <a16:creationId xmlns:a16="http://schemas.microsoft.com/office/drawing/2014/main" id="{B052C77E-7688-4E6A-867B-03322148889D}"/>
                </a:ext>
              </a:extLst>
            </p:cNvPr>
            <p:cNvPicPr preferRelativeResize="0"/>
            <p:nvPr/>
          </p:nvPicPr>
          <p:blipFill rotWithShape="1">
            <a:blip r:embed="rId3">
              <a:alphaModFix/>
            </a:blip>
            <a:srcRect/>
            <a:stretch/>
          </p:blipFill>
          <p:spPr>
            <a:xfrm>
              <a:off x="5316775" y="3734038"/>
              <a:ext cx="609468" cy="609468"/>
            </a:xfrm>
            <a:prstGeom prst="rect">
              <a:avLst/>
            </a:prstGeom>
            <a:noFill/>
            <a:ln>
              <a:noFill/>
            </a:ln>
          </p:spPr>
        </p:pic>
        <p:sp>
          <p:nvSpPr>
            <p:cNvPr id="34" name="Google Shape;394;p13">
              <a:extLst>
                <a:ext uri="{FF2B5EF4-FFF2-40B4-BE49-F238E27FC236}">
                  <a16:creationId xmlns:a16="http://schemas.microsoft.com/office/drawing/2014/main" id="{69BDEA2D-2116-4C74-8401-75CE810E7DB4}"/>
                </a:ext>
              </a:extLst>
            </p:cNvPr>
            <p:cNvSpPr txBox="1"/>
            <p:nvPr/>
          </p:nvSpPr>
          <p:spPr>
            <a:xfrm>
              <a:off x="919251" y="6228561"/>
              <a:ext cx="4320000" cy="941507"/>
            </a:xfrm>
            <a:prstGeom prst="rect">
              <a:avLst/>
            </a:prstGeom>
            <a:noFill/>
            <a:ln>
              <a:noFill/>
            </a:ln>
          </p:spPr>
          <p:txBody>
            <a:bodyPr spcFirstLastPara="1" wrap="square" lIns="0" tIns="0" rIns="0" bIns="0" anchor="ctr" anchorCtr="0">
              <a:noAutofit/>
            </a:bodyPr>
            <a:lstStyle/>
            <a:p>
              <a:pPr lvl="0" algn="ctr">
                <a:buClr>
                  <a:srgbClr val="019967"/>
                </a:buClr>
                <a:buSzPts val="2400"/>
              </a:pPr>
              <a:r>
                <a:rPr lang="en-GB" sz="2400" b="1" dirty="0">
                  <a:solidFill>
                    <a:srgbClr val="019967"/>
                  </a:solidFill>
                  <a:latin typeface="Overpass Mono"/>
                  <a:ea typeface="Overpass Mono"/>
                  <a:cs typeface="Overpass Mono"/>
                  <a:sym typeface="Overpass Mono"/>
                </a:rPr>
                <a:t>Pam </a:t>
              </a:r>
              <a:r>
                <a:rPr lang="en-GB" sz="2400" b="1" dirty="0" err="1">
                  <a:solidFill>
                    <a:srgbClr val="019967"/>
                  </a:solidFill>
                  <a:latin typeface="Overpass Mono"/>
                  <a:ea typeface="Overpass Mono"/>
                  <a:cs typeface="Overpass Mono"/>
                  <a:sym typeface="Overpass Mono"/>
                </a:rPr>
                <a:t>yn</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eich</a:t>
              </a:r>
              <a:r>
                <a:rPr lang="en-GB" sz="2400" b="1" dirty="0">
                  <a:solidFill>
                    <a:srgbClr val="019967"/>
                  </a:solidFill>
                  <a:latin typeface="Overpass Mono"/>
                  <a:ea typeface="Overpass Mono"/>
                  <a:cs typeface="Overpass Mono"/>
                  <a:sym typeface="Overpass Mono"/>
                </a:rPr>
                <a:t> barn chi </a:t>
              </a:r>
              <a:r>
                <a:rPr lang="en-GB" sz="2400" b="1" dirty="0" err="1">
                  <a:solidFill>
                    <a:srgbClr val="019967"/>
                  </a:solidFill>
                  <a:latin typeface="Overpass Mono"/>
                  <a:ea typeface="Overpass Mono"/>
                  <a:cs typeface="Overpass Mono"/>
                  <a:sym typeface="Overpass Mono"/>
                </a:rPr>
                <a:t>mae</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yna</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gyfreithiau</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ar</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sut</a:t>
              </a:r>
              <a:r>
                <a:rPr lang="en-GB" sz="2400" b="1" dirty="0">
                  <a:solidFill>
                    <a:srgbClr val="019967"/>
                  </a:solidFill>
                  <a:latin typeface="Overpass Mono"/>
                  <a:ea typeface="Overpass Mono"/>
                  <a:cs typeface="Overpass Mono"/>
                  <a:sym typeface="Overpass Mono"/>
                </a:rPr>
                <a:t> </a:t>
              </a:r>
              <a:r>
                <a:rPr lang="en-GB" sz="2400" b="1" err="1">
                  <a:solidFill>
                    <a:srgbClr val="019967"/>
                  </a:solidFill>
                  <a:latin typeface="Overpass Mono"/>
                  <a:ea typeface="Overpass Mono"/>
                  <a:cs typeface="Overpass Mono"/>
                  <a:sym typeface="Overpass Mono"/>
                </a:rPr>
                <a:t>mae</a:t>
              </a:r>
              <a:r>
                <a:rPr lang="en-GB" sz="2400" b="1">
                  <a:solidFill>
                    <a:srgbClr val="019967"/>
                  </a:solidFill>
                  <a:latin typeface="Overpass Mono"/>
                  <a:ea typeface="Overpass Mono"/>
                  <a:cs typeface="Overpass Mono"/>
                  <a:sym typeface="Overpass Mono"/>
                </a:rPr>
                <a:t> cwmnïau'n </a:t>
              </a:r>
              <a:r>
                <a:rPr lang="en-GB" sz="2400" b="1" dirty="0">
                  <a:solidFill>
                    <a:srgbClr val="019967"/>
                  </a:solidFill>
                  <a:latin typeface="Overpass Mono"/>
                  <a:ea typeface="Overpass Mono"/>
                  <a:cs typeface="Overpass Mono"/>
                  <a:sym typeface="Overpass Mono"/>
                </a:rPr>
                <a:t>trin data personol?</a:t>
              </a:r>
              <a:endParaRPr sz="2400" dirty="0">
                <a:solidFill>
                  <a:srgbClr val="019967"/>
                </a:solidFill>
                <a:latin typeface="Overpass Mono"/>
                <a:ea typeface="Overpass Mono"/>
                <a:cs typeface="Overpass Mono"/>
                <a:sym typeface="Overpass Mono"/>
              </a:endParaRPr>
            </a:p>
          </p:txBody>
        </p:sp>
        <p:pic>
          <p:nvPicPr>
            <p:cNvPr id="35" name="Google Shape;395;p13">
              <a:extLst>
                <a:ext uri="{FF2B5EF4-FFF2-40B4-BE49-F238E27FC236}">
                  <a16:creationId xmlns:a16="http://schemas.microsoft.com/office/drawing/2014/main" id="{8A2FC79E-25B2-4993-81FF-00CDFB006D4C}"/>
                </a:ext>
              </a:extLst>
            </p:cNvPr>
            <p:cNvPicPr preferRelativeResize="0"/>
            <p:nvPr/>
          </p:nvPicPr>
          <p:blipFill rotWithShape="1">
            <a:blip r:embed="rId4">
              <a:alphaModFix/>
            </a:blip>
            <a:srcRect/>
            <a:stretch/>
          </p:blipFill>
          <p:spPr>
            <a:xfrm>
              <a:off x="2255639" y="4293670"/>
              <a:ext cx="1784821" cy="1791932"/>
            </a:xfrm>
            <a:prstGeom prst="rect">
              <a:avLst/>
            </a:prstGeom>
            <a:noFill/>
            <a:ln>
              <a:noFill/>
            </a:ln>
          </p:spPr>
        </p:pic>
      </p:grpSp>
      <p:grpSp>
        <p:nvGrpSpPr>
          <p:cNvPr id="36" name="Google Shape;396;p13">
            <a:extLst>
              <a:ext uri="{FF2B5EF4-FFF2-40B4-BE49-F238E27FC236}">
                <a16:creationId xmlns:a16="http://schemas.microsoft.com/office/drawing/2014/main" id="{4C28537E-8DFE-4005-8BCB-F90568AF7403}"/>
              </a:ext>
            </a:extLst>
          </p:cNvPr>
          <p:cNvGrpSpPr/>
          <p:nvPr/>
        </p:nvGrpSpPr>
        <p:grpSpPr>
          <a:xfrm>
            <a:off x="6959931" y="2442825"/>
            <a:ext cx="5251653" cy="4205624"/>
            <a:chOff x="8128714" y="2816954"/>
            <a:chExt cx="5251653" cy="4205624"/>
          </a:xfrm>
        </p:grpSpPr>
        <p:sp>
          <p:nvSpPr>
            <p:cNvPr id="37" name="Google Shape;397;p13">
              <a:extLst>
                <a:ext uri="{FF2B5EF4-FFF2-40B4-BE49-F238E27FC236}">
                  <a16:creationId xmlns:a16="http://schemas.microsoft.com/office/drawing/2014/main" id="{330CDAE0-F1CE-4A6F-AED0-CBA6D1ACCAEB}"/>
                </a:ext>
              </a:extLst>
            </p:cNvPr>
            <p:cNvSpPr/>
            <p:nvPr/>
          </p:nvSpPr>
          <p:spPr>
            <a:xfrm>
              <a:off x="8128714" y="3121690"/>
              <a:ext cx="4946922" cy="3900888"/>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pic>
          <p:nvPicPr>
            <p:cNvPr id="38" name="Google Shape;398;p13">
              <a:extLst>
                <a:ext uri="{FF2B5EF4-FFF2-40B4-BE49-F238E27FC236}">
                  <a16:creationId xmlns:a16="http://schemas.microsoft.com/office/drawing/2014/main" id="{F958062D-3B17-4D85-ADE6-BC03DE331A31}"/>
                </a:ext>
              </a:extLst>
            </p:cNvPr>
            <p:cNvPicPr preferRelativeResize="0"/>
            <p:nvPr/>
          </p:nvPicPr>
          <p:blipFill rotWithShape="1">
            <a:blip r:embed="rId3">
              <a:alphaModFix/>
            </a:blip>
            <a:srcRect/>
            <a:stretch/>
          </p:blipFill>
          <p:spPr>
            <a:xfrm>
              <a:off x="12770899" y="2816954"/>
              <a:ext cx="609468" cy="609468"/>
            </a:xfrm>
            <a:prstGeom prst="rect">
              <a:avLst/>
            </a:prstGeom>
            <a:noFill/>
            <a:ln>
              <a:noFill/>
            </a:ln>
          </p:spPr>
        </p:pic>
        <p:sp>
          <p:nvSpPr>
            <p:cNvPr id="39" name="Google Shape;399;p13">
              <a:extLst>
                <a:ext uri="{FF2B5EF4-FFF2-40B4-BE49-F238E27FC236}">
                  <a16:creationId xmlns:a16="http://schemas.microsoft.com/office/drawing/2014/main" id="{BFDE51F7-9365-487F-9467-36BA9CEF7726}"/>
                </a:ext>
              </a:extLst>
            </p:cNvPr>
            <p:cNvSpPr txBox="1"/>
            <p:nvPr/>
          </p:nvSpPr>
          <p:spPr>
            <a:xfrm>
              <a:off x="8435401" y="5390283"/>
              <a:ext cx="4320000" cy="941507"/>
            </a:xfrm>
            <a:prstGeom prst="rect">
              <a:avLst/>
            </a:prstGeom>
            <a:noFill/>
            <a:ln>
              <a:noFill/>
            </a:ln>
          </p:spPr>
          <p:txBody>
            <a:bodyPr spcFirstLastPara="1" wrap="square" lIns="0" tIns="0" rIns="0" bIns="0" anchor="ctr" anchorCtr="0">
              <a:noAutofit/>
            </a:bodyPr>
            <a:lstStyle/>
            <a:p>
              <a:pPr lvl="0" algn="ctr">
                <a:buClr>
                  <a:srgbClr val="019967"/>
                </a:buClr>
                <a:buSzPts val="2400"/>
              </a:pPr>
              <a:r>
                <a:rPr lang="en-GB" sz="2400" b="1" dirty="0">
                  <a:solidFill>
                    <a:srgbClr val="019967"/>
                  </a:solidFill>
                  <a:latin typeface="Overpass Mono"/>
                  <a:ea typeface="Overpass Mono"/>
                  <a:cs typeface="Overpass Mono"/>
                  <a:sym typeface="Overpass Mono"/>
                </a:rPr>
                <a:t>Pam </a:t>
              </a:r>
              <a:r>
                <a:rPr lang="en-GB" sz="2400" b="1" dirty="0" err="1">
                  <a:solidFill>
                    <a:srgbClr val="019967"/>
                  </a:solidFill>
                  <a:latin typeface="Overpass Mono"/>
                  <a:ea typeface="Overpass Mono"/>
                  <a:cs typeface="Overpass Mono"/>
                  <a:sym typeface="Overpass Mono"/>
                </a:rPr>
                <a:t>yn</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eich</a:t>
              </a:r>
              <a:r>
                <a:rPr lang="en-GB" sz="2400" b="1" dirty="0">
                  <a:solidFill>
                    <a:srgbClr val="019967"/>
                  </a:solidFill>
                  <a:latin typeface="Overpass Mono"/>
                  <a:ea typeface="Overpass Mono"/>
                  <a:cs typeface="Overpass Mono"/>
                  <a:sym typeface="Overpass Mono"/>
                </a:rPr>
                <a:t> barn chi </a:t>
              </a:r>
              <a:r>
                <a:rPr lang="en-GB" sz="2400" b="1" dirty="0" err="1">
                  <a:solidFill>
                    <a:srgbClr val="019967"/>
                  </a:solidFill>
                  <a:latin typeface="Overpass Mono"/>
                  <a:ea typeface="Overpass Mono"/>
                  <a:cs typeface="Overpass Mono"/>
                  <a:sym typeface="Overpass Mono"/>
                </a:rPr>
                <a:t>mae</a:t>
              </a:r>
              <a:r>
                <a:rPr lang="en-GB" sz="2400" b="1" dirty="0">
                  <a:solidFill>
                    <a:srgbClr val="019967"/>
                  </a:solidFill>
                  <a:latin typeface="Overpass Mono"/>
                  <a:ea typeface="Overpass Mono"/>
                  <a:cs typeface="Overpass Mono"/>
                  <a:sym typeface="Overpass Mono"/>
                </a:rPr>
                <a:t> data plant a </a:t>
              </a:r>
              <a:r>
                <a:rPr lang="en-GB" sz="2400" b="1" dirty="0" err="1">
                  <a:solidFill>
                    <a:srgbClr val="019967"/>
                  </a:solidFill>
                  <a:latin typeface="Overpass Mono"/>
                  <a:ea typeface="Overpass Mono"/>
                  <a:cs typeface="Overpass Mono"/>
                  <a:sym typeface="Overpass Mono"/>
                </a:rPr>
                <a:t>phobl</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ifanc</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yn</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cael</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ei</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drin</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yn</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wahanol</a:t>
              </a:r>
              <a:r>
                <a:rPr lang="en-GB" sz="2400" b="1" dirty="0">
                  <a:solidFill>
                    <a:srgbClr val="019967"/>
                  </a:solidFill>
                  <a:latin typeface="Overpass Mono"/>
                  <a:ea typeface="Overpass Mono"/>
                  <a:cs typeface="Overpass Mono"/>
                  <a:sym typeface="Overpass Mono"/>
                </a:rPr>
                <a:t>?</a:t>
              </a:r>
              <a:endParaRPr dirty="0"/>
            </a:p>
            <a:p>
              <a:pPr marL="0" marR="0" lvl="0" indent="0" algn="ctr" rtl="0">
                <a:lnSpc>
                  <a:spcPct val="100000"/>
                </a:lnSpc>
                <a:spcBef>
                  <a:spcPts val="0"/>
                </a:spcBef>
                <a:spcAft>
                  <a:spcPts val="0"/>
                </a:spcAft>
                <a:buClr>
                  <a:srgbClr val="019967"/>
                </a:buClr>
                <a:buSzPts val="2400"/>
                <a:buFont typeface="Overpass Mono"/>
                <a:buNone/>
              </a:pPr>
              <a:r>
                <a:rPr lang="en-GB" sz="2400" b="1" dirty="0">
                  <a:solidFill>
                    <a:srgbClr val="019967"/>
                  </a:solidFill>
                  <a:latin typeface="Overpass Mono"/>
                  <a:ea typeface="Overpass Mono"/>
                  <a:cs typeface="Overpass Mono"/>
                  <a:sym typeface="Overpass Mono"/>
                </a:rPr>
                <a:t>  </a:t>
              </a:r>
              <a:endParaRPr dirty="0"/>
            </a:p>
          </p:txBody>
        </p:sp>
        <p:pic>
          <p:nvPicPr>
            <p:cNvPr id="40" name="Google Shape;400;p13">
              <a:extLst>
                <a:ext uri="{FF2B5EF4-FFF2-40B4-BE49-F238E27FC236}">
                  <a16:creationId xmlns:a16="http://schemas.microsoft.com/office/drawing/2014/main" id="{B77199BF-93D0-4D13-B035-78B5D6F7FB1B}"/>
                </a:ext>
              </a:extLst>
            </p:cNvPr>
            <p:cNvPicPr preferRelativeResize="0"/>
            <p:nvPr/>
          </p:nvPicPr>
          <p:blipFill rotWithShape="1">
            <a:blip r:embed="rId5">
              <a:alphaModFix/>
            </a:blip>
            <a:srcRect/>
            <a:stretch/>
          </p:blipFill>
          <p:spPr>
            <a:xfrm>
              <a:off x="10121160" y="3439114"/>
              <a:ext cx="962025" cy="1133475"/>
            </a:xfrm>
            <a:prstGeom prst="rect">
              <a:avLst/>
            </a:prstGeom>
            <a:noFill/>
            <a:ln>
              <a:noFill/>
            </a:ln>
          </p:spPr>
        </p:pic>
      </p:grpSp>
      <p:sp>
        <p:nvSpPr>
          <p:cNvPr id="418" name="Google Shape;418;p14"/>
          <p:cNvSpPr/>
          <p:nvPr/>
        </p:nvSpPr>
        <p:spPr>
          <a:xfrm>
            <a:off x="0" y="0"/>
            <a:ext cx="16257588" cy="9144000"/>
          </a:xfrm>
          <a:prstGeom prst="rect">
            <a:avLst/>
          </a:prstGeom>
          <a:solidFill>
            <a:srgbClr val="F6E249">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nvGrpSpPr>
          <p:cNvPr id="419" name="Google Shape;419;p14"/>
          <p:cNvGrpSpPr/>
          <p:nvPr/>
        </p:nvGrpSpPr>
        <p:grpSpPr>
          <a:xfrm>
            <a:off x="2551038" y="2339570"/>
            <a:ext cx="11155513" cy="4464861"/>
            <a:chOff x="2035553" y="2593255"/>
            <a:chExt cx="11155513" cy="4464861"/>
          </a:xfrm>
        </p:grpSpPr>
        <p:sp>
          <p:nvSpPr>
            <p:cNvPr id="420" name="Google Shape;420;p14"/>
            <p:cNvSpPr/>
            <p:nvPr/>
          </p:nvSpPr>
          <p:spPr>
            <a:xfrm>
              <a:off x="2035553" y="2593255"/>
              <a:ext cx="11155513" cy="4464861"/>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1" name="Google Shape;421;p14"/>
            <p:cNvSpPr/>
            <p:nvPr/>
          </p:nvSpPr>
          <p:spPr>
            <a:xfrm>
              <a:off x="2035553" y="2593257"/>
              <a:ext cx="11155513" cy="580104"/>
            </a:xfrm>
            <a:prstGeom prst="rect">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2" name="Google Shape;422;p14"/>
            <p:cNvSpPr txBox="1"/>
            <p:nvPr/>
          </p:nvSpPr>
          <p:spPr>
            <a:xfrm>
              <a:off x="2562473" y="2832301"/>
              <a:ext cx="9709955" cy="499555"/>
            </a:xfrm>
            <a:prstGeom prst="rect">
              <a:avLst/>
            </a:prstGeom>
            <a:noFill/>
            <a:ln>
              <a:noFill/>
            </a:ln>
          </p:spPr>
          <p:txBody>
            <a:bodyPr spcFirstLastPara="1" wrap="square" lIns="91425" tIns="45700" rIns="91425" bIns="45700" anchor="ctr" anchorCtr="0">
              <a:noAutofit/>
            </a:bodyPr>
            <a:lstStyle/>
            <a:p>
              <a:pPr lvl="0" algn="ctr">
                <a:lnSpc>
                  <a:spcPct val="90000"/>
                </a:lnSpc>
                <a:buClr>
                  <a:schemeClr val="lt1"/>
                </a:buClr>
                <a:buSzPts val="2800"/>
              </a:pPr>
              <a:r>
                <a:rPr lang="en-GB" sz="2800" b="1" dirty="0">
                  <a:solidFill>
                    <a:schemeClr val="lt1"/>
                  </a:solidFill>
                  <a:latin typeface="Overpass Mono"/>
                  <a:ea typeface="Overpass Mono"/>
                  <a:cs typeface="Overpass Mono"/>
                  <a:sym typeface="Overpass Mono"/>
                </a:rPr>
                <a:t>Y cam </a:t>
              </a:r>
              <a:r>
                <a:rPr lang="en-GB" sz="2800" b="1" dirty="0" err="1">
                  <a:solidFill>
                    <a:schemeClr val="lt1"/>
                  </a:solidFill>
                  <a:latin typeface="Overpass Mono"/>
                  <a:ea typeface="Overpass Mono"/>
                  <a:cs typeface="Overpass Mono"/>
                  <a:sym typeface="Overpass Mono"/>
                </a:rPr>
                <a:t>nesaf</a:t>
              </a:r>
              <a:r>
                <a:rPr lang="en-GB" sz="2800" b="1" dirty="0">
                  <a:solidFill>
                    <a:schemeClr val="lt1"/>
                  </a:solidFill>
                  <a:latin typeface="Overpass Mono"/>
                  <a:ea typeface="Overpass Mono"/>
                  <a:cs typeface="Overpass Mono"/>
                  <a:sym typeface="Overpass Mono"/>
                </a:rPr>
                <a:t>
</a:t>
              </a:r>
              <a:endParaRPr dirty="0"/>
            </a:p>
          </p:txBody>
        </p:sp>
        <p:grpSp>
          <p:nvGrpSpPr>
            <p:cNvPr id="423" name="Google Shape;423;p14"/>
            <p:cNvGrpSpPr/>
            <p:nvPr/>
          </p:nvGrpSpPr>
          <p:grpSpPr>
            <a:xfrm>
              <a:off x="2158072" y="2680893"/>
              <a:ext cx="366748" cy="366748"/>
              <a:chOff x="2118558" y="2663960"/>
              <a:chExt cx="366748" cy="366748"/>
            </a:xfrm>
          </p:grpSpPr>
          <p:sp>
            <p:nvSpPr>
              <p:cNvPr id="424" name="Google Shape;424;p14"/>
              <p:cNvSpPr/>
              <p:nvPr/>
            </p:nvSpPr>
            <p:spPr>
              <a:xfrm>
                <a:off x="2118558" y="2663960"/>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425" name="Google Shape;425;p14"/>
              <p:cNvCxnSpPr/>
              <p:nvPr/>
            </p:nvCxnSpPr>
            <p:spPr>
              <a:xfrm>
                <a:off x="2210245" y="2847334"/>
                <a:ext cx="183374" cy="0"/>
              </a:xfrm>
              <a:prstGeom prst="straightConnector1">
                <a:avLst/>
              </a:prstGeom>
              <a:noFill/>
              <a:ln w="28575" cap="flat" cmpd="sng">
                <a:solidFill>
                  <a:srgbClr val="019967"/>
                </a:solidFill>
                <a:prstDash val="solid"/>
                <a:miter lim="800000"/>
                <a:headEnd type="none" w="sm" len="sm"/>
                <a:tailEnd type="none" w="sm" len="sm"/>
              </a:ln>
            </p:spPr>
          </p:cxnSp>
        </p:grpSp>
        <p:grpSp>
          <p:nvGrpSpPr>
            <p:cNvPr id="426" name="Google Shape;426;p14"/>
            <p:cNvGrpSpPr/>
            <p:nvPr/>
          </p:nvGrpSpPr>
          <p:grpSpPr>
            <a:xfrm>
              <a:off x="12290940" y="2686867"/>
              <a:ext cx="776902" cy="366748"/>
              <a:chOff x="10581098" y="2669934"/>
              <a:chExt cx="776902" cy="366748"/>
            </a:xfrm>
          </p:grpSpPr>
          <p:sp>
            <p:nvSpPr>
              <p:cNvPr id="427" name="Google Shape;427;p14"/>
              <p:cNvSpPr/>
              <p:nvPr/>
            </p:nvSpPr>
            <p:spPr>
              <a:xfrm>
                <a:off x="10581098" y="2669934"/>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8" name="Google Shape;428;p14"/>
              <p:cNvSpPr/>
              <p:nvPr/>
            </p:nvSpPr>
            <p:spPr>
              <a:xfrm>
                <a:off x="10991252" y="2669934"/>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29" name="Google Shape;429;p14"/>
              <p:cNvSpPr/>
              <p:nvPr/>
            </p:nvSpPr>
            <p:spPr>
              <a:xfrm>
                <a:off x="11095639" y="2802679"/>
                <a:ext cx="157973" cy="101259"/>
              </a:xfrm>
              <a:prstGeom prst="triangle">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0" name="Google Shape;430;p14"/>
              <p:cNvSpPr/>
              <p:nvPr/>
            </p:nvSpPr>
            <p:spPr>
              <a:xfrm rot="10800000">
                <a:off x="10685485" y="2802679"/>
                <a:ext cx="157973" cy="101259"/>
              </a:xfrm>
              <a:prstGeom prst="triangle">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31" name="Google Shape;431;p14"/>
            <p:cNvSpPr txBox="1"/>
            <p:nvPr/>
          </p:nvSpPr>
          <p:spPr>
            <a:xfrm>
              <a:off x="2551041" y="3844839"/>
              <a:ext cx="10124536" cy="2449938"/>
            </a:xfrm>
            <a:prstGeom prst="rect">
              <a:avLst/>
            </a:prstGeom>
            <a:noFill/>
            <a:ln>
              <a:noFill/>
            </a:ln>
          </p:spPr>
          <p:txBody>
            <a:bodyPr spcFirstLastPara="1" wrap="square" lIns="91425" tIns="45700" rIns="91425" bIns="45700" anchor="t" anchorCtr="0">
              <a:noAutofit/>
            </a:bodyPr>
            <a:lstStyle/>
            <a:p>
              <a:pPr lvl="0">
                <a:lnSpc>
                  <a:spcPct val="110000"/>
                </a:lnSpc>
                <a:buClr>
                  <a:srgbClr val="019967"/>
                </a:buClr>
                <a:buSzPts val="2400"/>
              </a:pPr>
              <a:r>
                <a:rPr lang="en-GB" sz="2400" b="1" dirty="0" err="1">
                  <a:solidFill>
                    <a:srgbClr val="019967"/>
                  </a:solidFill>
                  <a:latin typeface="Overpass Mono"/>
                  <a:ea typeface="Overpass Mono"/>
                  <a:cs typeface="Overpass Mono"/>
                  <a:sym typeface="Overpass Mono"/>
                </a:rPr>
                <a:t>Ymunwch</a:t>
              </a:r>
              <a:r>
                <a:rPr lang="en-GB" sz="2400" b="1" dirty="0">
                  <a:solidFill>
                    <a:srgbClr val="019967"/>
                  </a:solidFill>
                  <a:latin typeface="Overpass Mono"/>
                  <a:ea typeface="Overpass Mono"/>
                  <a:cs typeface="Overpass Mono"/>
                  <a:sym typeface="Overpass Mono"/>
                </a:rPr>
                <a:t> â </a:t>
              </a:r>
              <a:r>
                <a:rPr lang="en-GB" sz="2400" b="1" dirty="0" err="1">
                  <a:solidFill>
                    <a:srgbClr val="019967"/>
                  </a:solidFill>
                  <a:latin typeface="Overpass Mono"/>
                  <a:ea typeface="Overpass Mono"/>
                  <a:cs typeface="Overpass Mono"/>
                  <a:sym typeface="Overpass Mono"/>
                </a:rPr>
                <a:t>phâr</a:t>
              </a:r>
              <a:r>
                <a:rPr lang="en-GB" sz="2400" b="1" dirty="0">
                  <a:solidFill>
                    <a:srgbClr val="019967"/>
                  </a:solidFill>
                  <a:latin typeface="Overpass Mono"/>
                  <a:ea typeface="Overpass Mono"/>
                  <a:cs typeface="Overpass Mono"/>
                  <a:sym typeface="Overpass Mono"/>
                </a:rPr>
                <a:t> </a:t>
              </a:r>
              <a:r>
                <a:rPr lang="en-GB" sz="2400" b="1" dirty="0" err="1">
                  <a:solidFill>
                    <a:srgbClr val="019967"/>
                  </a:solidFill>
                  <a:latin typeface="Overpass Mono"/>
                  <a:ea typeface="Overpass Mono"/>
                  <a:cs typeface="Overpass Mono"/>
                  <a:sym typeface="Overpass Mono"/>
                </a:rPr>
                <a:t>arall</a:t>
              </a:r>
              <a:r>
                <a:rPr lang="en-GB" sz="2400" b="1" dirty="0">
                  <a:solidFill>
                    <a:srgbClr val="019967"/>
                  </a:solidFill>
                  <a:latin typeface="Overpass Mono"/>
                  <a:ea typeface="Overpass Mono"/>
                  <a:cs typeface="Overpass Mono"/>
                  <a:sym typeface="Overpass Mono"/>
                </a:rPr>
                <a:t> </a:t>
              </a:r>
              <a:r>
                <a:rPr lang="en-GB" sz="2400" dirty="0">
                  <a:solidFill>
                    <a:srgbClr val="019967"/>
                  </a:solidFill>
                  <a:latin typeface="Overpass Mono"/>
                  <a:ea typeface="Overpass Mono"/>
                  <a:cs typeface="Overpass Mono"/>
                  <a:sym typeface="Overpass Mono"/>
                </a:rPr>
                <a:t>a </a:t>
              </a:r>
              <a:r>
                <a:rPr lang="en-GB" sz="2400" dirty="0" err="1">
                  <a:solidFill>
                    <a:srgbClr val="019967"/>
                  </a:solidFill>
                  <a:latin typeface="Overpass Mono"/>
                  <a:ea typeface="Overpass Mono"/>
                  <a:cs typeface="Overpass Mono"/>
                  <a:sym typeface="Overpass Mono"/>
                </a:rPr>
                <a:t>dychmygwch</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eich</a:t>
              </a:r>
              <a:r>
                <a:rPr lang="en-GB" sz="2400" dirty="0">
                  <a:solidFill>
                    <a:srgbClr val="019967"/>
                  </a:solidFill>
                  <a:latin typeface="Overpass Mono"/>
                  <a:ea typeface="Overpass Mono"/>
                  <a:cs typeface="Overpass Mono"/>
                  <a:sym typeface="Overpass Mono"/>
                </a:rPr>
                <a:t> bod </a:t>
              </a:r>
              <a:r>
                <a:rPr lang="en-GB" sz="2400" dirty="0" err="1">
                  <a:solidFill>
                    <a:srgbClr val="019967"/>
                  </a:solidFill>
                  <a:latin typeface="Overpass Mono"/>
                  <a:ea typeface="Overpass Mono"/>
                  <a:cs typeface="Overpass Mono"/>
                  <a:sym typeface="Overpass Mono"/>
                </a:rPr>
                <a:t>wedi</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cael</a:t>
              </a:r>
              <a:r>
                <a:rPr lang="en-GB" sz="2400" dirty="0">
                  <a:solidFill>
                    <a:srgbClr val="019967"/>
                  </a:solidFill>
                  <a:latin typeface="Overpass Mono"/>
                  <a:ea typeface="Overpass Mono"/>
                  <a:cs typeface="Overpass Mono"/>
                  <a:sym typeface="Overpass Mono"/>
                </a:rPr>
                <a:t> y </a:t>
              </a:r>
              <a:r>
                <a:rPr lang="en-GB" sz="2400" dirty="0" err="1">
                  <a:solidFill>
                    <a:srgbClr val="019967"/>
                  </a:solidFill>
                  <a:latin typeface="Overpass Mono"/>
                  <a:ea typeface="Overpass Mono"/>
                  <a:cs typeface="Overpass Mono"/>
                  <a:sym typeface="Overpass Mono"/>
                </a:rPr>
                <a:t>dasg</a:t>
              </a:r>
              <a:r>
                <a:rPr lang="en-GB" sz="2400" dirty="0">
                  <a:solidFill>
                    <a:srgbClr val="019967"/>
                  </a:solidFill>
                  <a:latin typeface="Overpass Mono"/>
                  <a:ea typeface="Overpass Mono"/>
                  <a:cs typeface="Overpass Mono"/>
                  <a:sym typeface="Overpass Mono"/>
                </a:rPr>
                <a:t> </a:t>
              </a:r>
              <a:r>
                <a:rPr lang="en-GB" sz="2400">
                  <a:solidFill>
                    <a:srgbClr val="019967"/>
                  </a:solidFill>
                  <a:latin typeface="Overpass Mono"/>
                  <a:ea typeface="Overpass Mono"/>
                  <a:cs typeface="Overpass Mono"/>
                  <a:sym typeface="Overpass Mono"/>
                </a:rPr>
                <a:t>o greu’r </a:t>
              </a:r>
              <a:r>
                <a:rPr lang="en-GB" sz="2400" dirty="0">
                  <a:solidFill>
                    <a:srgbClr val="019967"/>
                  </a:solidFill>
                  <a:latin typeface="Overpass Mono"/>
                  <a:ea typeface="Overpass Mono"/>
                  <a:cs typeface="Overpass Mono"/>
                  <a:sym typeface="Overpass Mono"/>
                </a:rPr>
                <a:t>Cod Plant</a:t>
              </a:r>
              <a:r>
                <a:rPr lang="en-GB" sz="2400" b="0" i="0" dirty="0">
                  <a:solidFill>
                    <a:srgbClr val="019967"/>
                  </a:solidFill>
                  <a:latin typeface="Overpass Mono"/>
                  <a:ea typeface="Overpass Mono"/>
                  <a:cs typeface="Overpass Mono"/>
                  <a:sym typeface="Overpass Mono"/>
                </a:rPr>
                <a:t>. </a:t>
              </a:r>
              <a:endParaRPr dirty="0"/>
            </a:p>
            <a:p>
              <a:pPr marL="0" marR="0" lvl="0" indent="0" algn="l" rtl="0">
                <a:lnSpc>
                  <a:spcPct val="110000"/>
                </a:lnSpc>
                <a:spcBef>
                  <a:spcPts val="0"/>
                </a:spcBef>
                <a:spcAft>
                  <a:spcPts val="0"/>
                </a:spcAft>
                <a:buClr>
                  <a:schemeClr val="dk1"/>
                </a:buClr>
                <a:buSzPts val="2400"/>
                <a:buFont typeface="Arial"/>
                <a:buNone/>
              </a:pPr>
              <a:endParaRPr sz="2400" b="0" i="0" dirty="0">
                <a:solidFill>
                  <a:srgbClr val="019967"/>
                </a:solidFill>
                <a:latin typeface="Overpass Mono"/>
                <a:ea typeface="Overpass Mono"/>
                <a:cs typeface="Overpass Mono"/>
                <a:sym typeface="Overpass Mono"/>
              </a:endParaRPr>
            </a:p>
            <a:p>
              <a:pPr lvl="0">
                <a:lnSpc>
                  <a:spcPct val="110000"/>
                </a:lnSpc>
                <a:buClr>
                  <a:srgbClr val="019967"/>
                </a:buClr>
                <a:buSzPts val="2400"/>
              </a:pPr>
              <a:r>
                <a:rPr lang="en-GB" sz="2400" dirty="0">
                  <a:solidFill>
                    <a:srgbClr val="019967"/>
                  </a:solidFill>
                  <a:latin typeface="Overpass Mono"/>
                  <a:ea typeface="Overpass Mono"/>
                  <a:cs typeface="Overpass Mono"/>
                  <a:sym typeface="Overpass Mono"/>
                </a:rPr>
                <a:t>Pa </a:t>
              </a:r>
              <a:r>
                <a:rPr lang="en-GB" sz="2400" dirty="0" err="1">
                  <a:solidFill>
                    <a:srgbClr val="019967"/>
                  </a:solidFill>
                  <a:latin typeface="Overpass Mono"/>
                  <a:ea typeface="Overpass Mono"/>
                  <a:cs typeface="Overpass Mono"/>
                  <a:sym typeface="Overpass Mono"/>
                </a:rPr>
                <a:t>reolau</a:t>
              </a:r>
              <a:r>
                <a:rPr lang="en-GB" sz="2400" dirty="0">
                  <a:solidFill>
                    <a:srgbClr val="019967"/>
                  </a:solidFill>
                  <a:latin typeface="Overpass Mono"/>
                  <a:ea typeface="Overpass Mono"/>
                  <a:cs typeface="Overpass Mono"/>
                  <a:sym typeface="Overpass Mono"/>
                </a:rPr>
                <a:t> </a:t>
              </a:r>
              <a:r>
                <a:rPr lang="en-GB" sz="2400" err="1">
                  <a:solidFill>
                    <a:srgbClr val="019967"/>
                  </a:solidFill>
                  <a:latin typeface="Overpass Mono"/>
                  <a:ea typeface="Overpass Mono"/>
                  <a:cs typeface="Overpass Mono"/>
                  <a:sym typeface="Overpass Mono"/>
                </a:rPr>
                <a:t>fyddech</a:t>
              </a:r>
              <a:r>
                <a:rPr lang="en-GB" sz="2400">
                  <a:solidFill>
                    <a:srgbClr val="019967"/>
                  </a:solidFill>
                  <a:latin typeface="Overpass Mono"/>
                  <a:ea typeface="Overpass Mono"/>
                  <a:cs typeface="Overpass Mono"/>
                  <a:sym typeface="Overpass Mono"/>
                </a:rPr>
                <a:t> chi'n </a:t>
              </a:r>
              <a:r>
                <a:rPr lang="en-GB" sz="2400" dirty="0" err="1">
                  <a:solidFill>
                    <a:srgbClr val="019967"/>
                  </a:solidFill>
                  <a:latin typeface="Overpass Mono"/>
                  <a:ea typeface="Overpass Mono"/>
                  <a:cs typeface="Overpass Mono"/>
                  <a:sym typeface="Overpass Mono"/>
                </a:rPr>
                <a:t>eu</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gosod</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i</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gael</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eu</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dilyn</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gan</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wefannau</a:t>
              </a:r>
              <a:r>
                <a:rPr lang="en-GB" sz="2400" dirty="0">
                  <a:solidFill>
                    <a:srgbClr val="019967"/>
                  </a:solidFill>
                  <a:latin typeface="Overpass Mono"/>
                  <a:ea typeface="Overpass Mono"/>
                  <a:cs typeface="Overpass Mono"/>
                  <a:sym typeface="Overpass Mono"/>
                </a:rPr>
                <a:t> neu apiau er </a:t>
              </a:r>
              <a:r>
                <a:rPr lang="en-GB" sz="2400" dirty="0" err="1">
                  <a:solidFill>
                    <a:srgbClr val="019967"/>
                  </a:solidFill>
                  <a:latin typeface="Overpass Mono"/>
                  <a:ea typeface="Overpass Mono"/>
                  <a:cs typeface="Overpass Mono"/>
                  <a:sym typeface="Overpass Mono"/>
                </a:rPr>
                <a:t>mwyn</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cadw</a:t>
              </a:r>
              <a:r>
                <a:rPr lang="en-GB" sz="2400" dirty="0">
                  <a:solidFill>
                    <a:srgbClr val="019967"/>
                  </a:solidFill>
                  <a:latin typeface="Overpass Mono"/>
                  <a:ea typeface="Overpass Mono"/>
                  <a:cs typeface="Overpass Mono"/>
                  <a:sym typeface="Overpass Mono"/>
                </a:rPr>
                <a:t> plant a </a:t>
              </a:r>
              <a:r>
                <a:rPr lang="en-GB" sz="2400" dirty="0" err="1">
                  <a:solidFill>
                    <a:srgbClr val="019967"/>
                  </a:solidFill>
                  <a:latin typeface="Overpass Mono"/>
                  <a:ea typeface="Overpass Mono"/>
                  <a:cs typeface="Overpass Mono"/>
                  <a:sym typeface="Overpass Mono"/>
                </a:rPr>
                <a:t>phobl</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ifanc</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yn</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ddiogel</a:t>
              </a:r>
              <a:r>
                <a:rPr lang="en-GB" sz="2400" dirty="0">
                  <a:solidFill>
                    <a:srgbClr val="019967"/>
                  </a:solidFill>
                  <a:latin typeface="Overpass Mono"/>
                  <a:ea typeface="Overpass Mono"/>
                  <a:cs typeface="Overpass Mono"/>
                  <a:sym typeface="Overpass Mono"/>
                </a:rPr>
                <a:t> a </a:t>
              </a:r>
              <a:r>
                <a:rPr lang="en-GB" sz="2400" dirty="0" err="1">
                  <a:solidFill>
                    <a:srgbClr val="019967"/>
                  </a:solidFill>
                  <a:latin typeface="Overpass Mono"/>
                  <a:ea typeface="Overpass Mono"/>
                  <a:cs typeface="Overpass Mono"/>
                  <a:sym typeface="Overpass Mono"/>
                </a:rPr>
                <a:t>chadw</a:t>
              </a:r>
              <a:r>
                <a:rPr lang="en-GB" sz="2400" dirty="0">
                  <a:solidFill>
                    <a:srgbClr val="019967"/>
                  </a:solidFill>
                  <a:latin typeface="Overpass Mono"/>
                  <a:ea typeface="Overpass Mono"/>
                  <a:cs typeface="Overpass Mono"/>
                  <a:sym typeface="Overpass Mono"/>
                </a:rPr>
                <a:t> </a:t>
              </a:r>
              <a:r>
                <a:rPr lang="en-GB" sz="2400" err="1">
                  <a:solidFill>
                    <a:srgbClr val="019967"/>
                  </a:solidFill>
                  <a:latin typeface="Overpass Mono"/>
                  <a:ea typeface="Overpass Mono"/>
                  <a:cs typeface="Overpass Mono"/>
                  <a:sym typeface="Overpass Mono"/>
                </a:rPr>
                <a:t>eu</a:t>
              </a:r>
              <a:r>
                <a:rPr lang="en-GB" sz="2400">
                  <a:solidFill>
                    <a:srgbClr val="019967"/>
                  </a:solidFill>
                  <a:latin typeface="Overpass Mono"/>
                  <a:ea typeface="Overpass Mono"/>
                  <a:cs typeface="Overpass Mono"/>
                  <a:sym typeface="Overpass Mono"/>
                </a:rPr>
                <a:t> data'n </a:t>
              </a:r>
              <a:r>
                <a:rPr lang="en-GB" sz="2400" dirty="0" err="1">
                  <a:solidFill>
                    <a:srgbClr val="019967"/>
                  </a:solidFill>
                  <a:latin typeface="Overpass Mono"/>
                  <a:ea typeface="Overpass Mono"/>
                  <a:cs typeface="Overpass Mono"/>
                  <a:sym typeface="Overpass Mono"/>
                </a:rPr>
                <a:t>ddiogel</a:t>
              </a:r>
              <a:r>
                <a:rPr lang="en-GB" sz="2400" dirty="0">
                  <a:solidFill>
                    <a:srgbClr val="019967"/>
                  </a:solidFill>
                  <a:latin typeface="Overpass Mono"/>
                  <a:ea typeface="Overpass Mono"/>
                  <a:cs typeface="Overpass Mono"/>
                  <a:sym typeface="Overpass Mono"/>
                </a:rPr>
                <a:t>?
</a:t>
              </a:r>
              <a:endParaRPr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8"/>
                                        </p:tgtEl>
                                        <p:attrNameLst>
                                          <p:attrName>style.visibility</p:attrName>
                                        </p:attrNameLst>
                                      </p:cBhvr>
                                      <p:to>
                                        <p:strVal val="visible"/>
                                      </p:to>
                                    </p:set>
                                    <p:animEffect transition="in" filter="fade">
                                      <p:cBhvr>
                                        <p:cTn id="7" dur="500"/>
                                        <p:tgtEl>
                                          <p:spTgt spid="41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19"/>
                                        </p:tgtEl>
                                        <p:attrNameLst>
                                          <p:attrName>style.visibility</p:attrName>
                                        </p:attrNameLst>
                                      </p:cBhvr>
                                      <p:to>
                                        <p:strVal val="visible"/>
                                      </p:to>
                                    </p:set>
                                    <p:anim calcmode="lin" valueType="num">
                                      <p:cBhvr>
                                        <p:cTn id="11" dur="500" fill="hold"/>
                                        <p:tgtEl>
                                          <p:spTgt spid="419"/>
                                        </p:tgtEl>
                                        <p:attrNameLst>
                                          <p:attrName>ppt_w</p:attrName>
                                        </p:attrNameLst>
                                      </p:cBhvr>
                                      <p:tavLst>
                                        <p:tav tm="0">
                                          <p:val>
                                            <p:fltVal val="0"/>
                                          </p:val>
                                        </p:tav>
                                        <p:tav tm="100000">
                                          <p:val>
                                            <p:strVal val="#ppt_w"/>
                                          </p:val>
                                        </p:tav>
                                      </p:tavLst>
                                    </p:anim>
                                    <p:anim calcmode="lin" valueType="num">
                                      <p:cBhvr>
                                        <p:cTn id="12" dur="500" fill="hold"/>
                                        <p:tgtEl>
                                          <p:spTgt spid="419"/>
                                        </p:tgtEl>
                                        <p:attrNameLst>
                                          <p:attrName>ppt_h</p:attrName>
                                        </p:attrNameLst>
                                      </p:cBhvr>
                                      <p:tavLst>
                                        <p:tav tm="0">
                                          <p:val>
                                            <p:fltVal val="0"/>
                                          </p:val>
                                        </p:tav>
                                        <p:tav tm="100000">
                                          <p:val>
                                            <p:strVal val="#ppt_h"/>
                                          </p:val>
                                        </p:tav>
                                      </p:tavLst>
                                    </p:anim>
                                    <p:animEffect transition="in" filter="fade">
                                      <p:cBhvr>
                                        <p:cTn id="13" dur="5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15"/>
          <p:cNvSpPr txBox="1"/>
          <p:nvPr/>
        </p:nvSpPr>
        <p:spPr>
          <a:xfrm>
            <a:off x="692201" y="611124"/>
            <a:ext cx="14534547" cy="7823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Overpass Mono"/>
              <a:buNone/>
            </a:pPr>
            <a:r>
              <a:rPr lang="en-GB" sz="3600" b="1" i="0" dirty="0">
                <a:solidFill>
                  <a:schemeClr val="dk1"/>
                </a:solidFill>
                <a:latin typeface="Overpass Mono"/>
                <a:ea typeface="Overpass Mono"/>
                <a:cs typeface="Overpass Mono"/>
                <a:sym typeface="Overpass Mono"/>
              </a:rPr>
              <a:t>Y Cod Plant </a:t>
            </a:r>
            <a:endParaRPr dirty="0"/>
          </a:p>
          <a:p>
            <a:pPr marL="0" marR="0" lvl="0" indent="0" algn="l" rtl="0">
              <a:lnSpc>
                <a:spcPct val="100000"/>
              </a:lnSpc>
              <a:spcBef>
                <a:spcPts val="0"/>
              </a:spcBef>
              <a:spcAft>
                <a:spcPts val="0"/>
              </a:spcAft>
              <a:buClr>
                <a:schemeClr val="dk1"/>
              </a:buClr>
              <a:buSzPts val="3200"/>
              <a:buFont typeface="Overpass Mono"/>
              <a:buNone/>
            </a:pPr>
            <a:r>
              <a:rPr lang="en-GB" sz="3200" b="0" i="0" dirty="0" err="1">
                <a:solidFill>
                  <a:schemeClr val="dk1"/>
                </a:solidFill>
                <a:latin typeface="Overpass Mono"/>
                <a:ea typeface="Overpass Mono"/>
                <a:cs typeface="Overpass Mono"/>
                <a:sym typeface="Overpass Mono"/>
              </a:rPr>
              <a:t>Preifatrwydd</a:t>
            </a:r>
            <a:endParaRPr sz="3600" b="0" i="0" dirty="0">
              <a:solidFill>
                <a:schemeClr val="dk1"/>
              </a:solidFill>
              <a:latin typeface="Overpass Mono"/>
              <a:ea typeface="Overpass Mono"/>
              <a:cs typeface="Overpass Mono"/>
              <a:sym typeface="Overpass Mono"/>
            </a:endParaRPr>
          </a:p>
        </p:txBody>
      </p:sp>
      <p:grpSp>
        <p:nvGrpSpPr>
          <p:cNvPr id="438" name="Google Shape;438;p15"/>
          <p:cNvGrpSpPr/>
          <p:nvPr/>
        </p:nvGrpSpPr>
        <p:grpSpPr>
          <a:xfrm>
            <a:off x="585389" y="2035172"/>
            <a:ext cx="6981994" cy="3385076"/>
            <a:chOff x="946692" y="1527309"/>
            <a:chExt cx="6981994" cy="3385076"/>
          </a:xfrm>
        </p:grpSpPr>
        <p:sp>
          <p:nvSpPr>
            <p:cNvPr id="439" name="Google Shape;439;p15"/>
            <p:cNvSpPr/>
            <p:nvPr/>
          </p:nvSpPr>
          <p:spPr>
            <a:xfrm>
              <a:off x="1175658" y="1776154"/>
              <a:ext cx="6753028" cy="3136231"/>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540000" tIns="0" rIns="540000" bIns="45700" anchor="ctr" anchorCtr="0">
              <a:noAutofit/>
            </a:bodyPr>
            <a:lstStyle/>
            <a:p>
              <a:pPr>
                <a:lnSpc>
                  <a:spcPct val="110000"/>
                </a:lnSpc>
              </a:pPr>
              <a:r>
                <a:rPr lang="en-GB" sz="2400" dirty="0">
                  <a:solidFill>
                    <a:schemeClr val="dk1"/>
                  </a:solidFill>
                  <a:latin typeface="Overpass Mono" pitchFamily="49" charset="77"/>
                  <a:ea typeface="Malgun Gothic" panose="020B0503020000020004" pitchFamily="34" charset="-127"/>
                  <a:cs typeface="Calibri"/>
                  <a:sym typeface="Calibri"/>
                </a:rPr>
                <a:t>Dylai </a:t>
              </a:r>
              <a:r>
                <a:rPr lang="en-GB" sz="2400" dirty="0" err="1">
                  <a:solidFill>
                    <a:schemeClr val="dk1"/>
                  </a:solidFill>
                  <a:latin typeface="Overpass Mono" pitchFamily="49" charset="77"/>
                  <a:ea typeface="Malgun Gothic" panose="020B0503020000020004" pitchFamily="34" charset="-127"/>
                  <a:cs typeface="Calibri"/>
                  <a:sym typeface="Calibri"/>
                </a:rPr>
                <a:t>gosodiad</a:t>
              </a:r>
              <a:r>
                <a:rPr lang="en-GB" sz="2400" dirty="0">
                  <a:solidFill>
                    <a:schemeClr val="dk1"/>
                  </a:solidFill>
                  <a:latin typeface="Overpass Mono" pitchFamily="49" charset="77"/>
                  <a:ea typeface="Malgun Gothic" panose="020B0503020000020004" pitchFamily="34" charset="-127"/>
                  <a:cs typeface="Calibri"/>
                  <a:sym typeface="Calibri"/>
                </a:rPr>
                <a:t> </a:t>
              </a:r>
              <a:r>
                <a:rPr lang="en-GB" sz="2400" dirty="0" err="1">
                  <a:solidFill>
                    <a:schemeClr val="dk1"/>
                  </a:solidFill>
                  <a:latin typeface="Overpass Mono" pitchFamily="49" charset="77"/>
                  <a:ea typeface="Malgun Gothic" panose="020B0503020000020004" pitchFamily="34" charset="-127"/>
                  <a:cs typeface="Calibri"/>
                  <a:sym typeface="Calibri"/>
                </a:rPr>
                <a:t>preifatrwydd</a:t>
              </a:r>
              <a:r>
                <a:rPr lang="en-GB" sz="2400" dirty="0">
                  <a:solidFill>
                    <a:schemeClr val="dk1"/>
                  </a:solidFill>
                  <a:latin typeface="Overpass Mono" pitchFamily="49" charset="77"/>
                  <a:ea typeface="Malgun Gothic" panose="020B0503020000020004" pitchFamily="34" charset="-127"/>
                  <a:cs typeface="Calibri"/>
                  <a:sym typeface="Calibri"/>
                </a:rPr>
                <a:t> plant a </a:t>
              </a:r>
              <a:r>
                <a:rPr lang="en-GB" sz="2400" dirty="0" err="1">
                  <a:solidFill>
                    <a:schemeClr val="dk1"/>
                  </a:solidFill>
                  <a:latin typeface="Overpass Mono" pitchFamily="49" charset="77"/>
                  <a:ea typeface="Malgun Gothic" panose="020B0503020000020004" pitchFamily="34" charset="-127"/>
                  <a:cs typeface="Calibri"/>
                  <a:sym typeface="Calibri"/>
                </a:rPr>
                <a:t>phobl</a:t>
              </a:r>
              <a:r>
                <a:rPr lang="en-GB" sz="2400" dirty="0">
                  <a:solidFill>
                    <a:schemeClr val="dk1"/>
                  </a:solidFill>
                  <a:latin typeface="Overpass Mono" pitchFamily="49" charset="77"/>
                  <a:ea typeface="Malgun Gothic" panose="020B0503020000020004" pitchFamily="34" charset="-127"/>
                  <a:cs typeface="Calibri"/>
                  <a:sym typeface="Calibri"/>
                </a:rPr>
                <a:t> </a:t>
              </a:r>
              <a:r>
                <a:rPr lang="en-GB" sz="2400" dirty="0" err="1">
                  <a:solidFill>
                    <a:schemeClr val="dk1"/>
                  </a:solidFill>
                  <a:latin typeface="Overpass Mono" pitchFamily="49" charset="77"/>
                  <a:ea typeface="Malgun Gothic" panose="020B0503020000020004" pitchFamily="34" charset="-127"/>
                  <a:cs typeface="Calibri"/>
                  <a:sym typeface="Calibri"/>
                </a:rPr>
                <a:t>ianc</a:t>
              </a:r>
              <a:r>
                <a:rPr lang="en-GB" sz="2400" dirty="0">
                  <a:solidFill>
                    <a:schemeClr val="dk1"/>
                  </a:solidFill>
                  <a:latin typeface="Overpass Mono" pitchFamily="49" charset="77"/>
                  <a:ea typeface="Malgun Gothic" panose="020B0503020000020004" pitchFamily="34" charset="-127"/>
                  <a:cs typeface="Calibri"/>
                  <a:sym typeface="Calibri"/>
                </a:rPr>
                <a:t> </a:t>
              </a:r>
              <a:r>
                <a:rPr lang="en-GB" sz="2400" err="1">
                  <a:solidFill>
                    <a:schemeClr val="dk1"/>
                  </a:solidFill>
                  <a:latin typeface="Overpass Mono" pitchFamily="49" charset="77"/>
                  <a:ea typeface="Malgun Gothic" panose="020B0503020000020004" pitchFamily="34" charset="-127"/>
                  <a:cs typeface="Calibri"/>
                  <a:sym typeface="Calibri"/>
                </a:rPr>
                <a:t>fod</a:t>
              </a:r>
              <a:r>
                <a:rPr lang="en-GB" sz="2400">
                  <a:solidFill>
                    <a:schemeClr val="dk1"/>
                  </a:solidFill>
                  <a:latin typeface="Overpass Mono" pitchFamily="49" charset="77"/>
                  <a:ea typeface="Malgun Gothic" panose="020B0503020000020004" pitchFamily="34" charset="-127"/>
                  <a:cs typeface="Calibri"/>
                  <a:sym typeface="Calibri"/>
                </a:rPr>
                <a:t> wedi’i </a:t>
              </a:r>
              <a:r>
                <a:rPr lang="en-GB" sz="2400" dirty="0" err="1">
                  <a:solidFill>
                    <a:schemeClr val="dk1"/>
                  </a:solidFill>
                  <a:latin typeface="Overpass Mono" pitchFamily="49" charset="77"/>
                  <a:ea typeface="Malgun Gothic" panose="020B0503020000020004" pitchFamily="34" charset="-127"/>
                  <a:cs typeface="Calibri"/>
                  <a:sym typeface="Calibri"/>
                </a:rPr>
                <a:t>osod</a:t>
              </a:r>
              <a:r>
                <a:rPr lang="en-GB" sz="2400" dirty="0">
                  <a:solidFill>
                    <a:schemeClr val="dk1"/>
                  </a:solidFill>
                  <a:latin typeface="Overpass Mono" pitchFamily="49" charset="77"/>
                  <a:ea typeface="Malgun Gothic" panose="020B0503020000020004" pitchFamily="34" charset="-127"/>
                  <a:cs typeface="Calibri"/>
                  <a:sym typeface="Calibri"/>
                </a:rPr>
                <a:t> </a:t>
              </a:r>
              <a:r>
                <a:rPr lang="en-GB" sz="2400" dirty="0" err="1">
                  <a:solidFill>
                    <a:schemeClr val="dk1"/>
                  </a:solidFill>
                  <a:latin typeface="Overpass Mono" pitchFamily="49" charset="77"/>
                  <a:ea typeface="Malgun Gothic" panose="020B0503020000020004" pitchFamily="34" charset="-127"/>
                  <a:cs typeface="Calibri"/>
                  <a:sym typeface="Calibri"/>
                </a:rPr>
                <a:t>yn</a:t>
              </a:r>
              <a:r>
                <a:rPr lang="en-GB" sz="2400" dirty="0">
                  <a:solidFill>
                    <a:schemeClr val="dk1"/>
                  </a:solidFill>
                  <a:latin typeface="Overpass Mono" pitchFamily="49" charset="77"/>
                  <a:ea typeface="Malgun Gothic" panose="020B0503020000020004" pitchFamily="34" charset="-127"/>
                  <a:cs typeface="Calibri"/>
                  <a:sym typeface="Calibri"/>
                </a:rPr>
                <a:t> </a:t>
              </a:r>
              <a:r>
                <a:rPr lang="en-GB" sz="2400" dirty="0" err="1">
                  <a:solidFill>
                    <a:schemeClr val="dk1"/>
                  </a:solidFill>
                  <a:latin typeface="Overpass Mono" pitchFamily="49" charset="77"/>
                  <a:ea typeface="Malgun Gothic" panose="020B0503020000020004" pitchFamily="34" charset="-127"/>
                  <a:cs typeface="Calibri"/>
                  <a:sym typeface="Calibri"/>
                </a:rPr>
                <a:t>uchel</a:t>
              </a:r>
              <a:r>
                <a:rPr lang="en-GB" sz="2400" dirty="0">
                  <a:solidFill>
                    <a:schemeClr val="dk1"/>
                  </a:solidFill>
                  <a:latin typeface="Overpass Mono" pitchFamily="49" charset="77"/>
                  <a:ea typeface="Malgun Gothic" panose="020B0503020000020004" pitchFamily="34" charset="-127"/>
                  <a:cs typeface="Calibri"/>
                  <a:sym typeface="Calibri"/>
                </a:rPr>
                <a:t> </a:t>
              </a:r>
              <a:r>
                <a:rPr lang="en-GB" sz="2400" dirty="0" err="1">
                  <a:solidFill>
                    <a:schemeClr val="dk1"/>
                  </a:solidFill>
                  <a:latin typeface="Overpass Mono" pitchFamily="49" charset="77"/>
                  <a:ea typeface="Malgun Gothic" panose="020B0503020000020004" pitchFamily="34" charset="-127"/>
                  <a:cs typeface="Calibri"/>
                  <a:sym typeface="Calibri"/>
                </a:rPr>
                <a:t>yn</a:t>
              </a:r>
              <a:r>
                <a:rPr lang="en-GB" sz="2400" dirty="0">
                  <a:solidFill>
                    <a:schemeClr val="dk1"/>
                  </a:solidFill>
                  <a:latin typeface="Overpass Mono" pitchFamily="49" charset="77"/>
                  <a:ea typeface="Malgun Gothic" panose="020B0503020000020004" pitchFamily="34" charset="-127"/>
                  <a:cs typeface="Calibri"/>
                  <a:sym typeface="Calibri"/>
                </a:rPr>
                <a:t> </a:t>
              </a:r>
              <a:r>
                <a:rPr lang="en-GB" sz="2400" dirty="0" err="1">
                  <a:solidFill>
                    <a:schemeClr val="dk1"/>
                  </a:solidFill>
                  <a:latin typeface="Overpass Mono" pitchFamily="49" charset="77"/>
                  <a:ea typeface="Malgun Gothic" panose="020B0503020000020004" pitchFamily="34" charset="-127"/>
                  <a:cs typeface="Calibri"/>
                  <a:sym typeface="Calibri"/>
                </a:rPr>
                <a:t>awtomatig</a:t>
              </a:r>
              <a:r>
                <a:rPr lang="en-GB" sz="2400" dirty="0">
                  <a:solidFill>
                    <a:schemeClr val="dk1"/>
                  </a:solidFill>
                  <a:latin typeface="Overpass Mono" pitchFamily="49" charset="77"/>
                  <a:ea typeface="Malgun Gothic" panose="020B0503020000020004" pitchFamily="34" charset="-127"/>
                  <a:cs typeface="Calibri"/>
                  <a:sym typeface="Calibri"/>
                </a:rPr>
                <a:t>. </a:t>
              </a:r>
            </a:p>
          </p:txBody>
        </p:sp>
        <p:grpSp>
          <p:nvGrpSpPr>
            <p:cNvPr id="440" name="Google Shape;440;p15"/>
            <p:cNvGrpSpPr/>
            <p:nvPr/>
          </p:nvGrpSpPr>
          <p:grpSpPr>
            <a:xfrm>
              <a:off x="946692" y="1527309"/>
              <a:ext cx="497688" cy="497689"/>
              <a:chOff x="8292539" y="1401052"/>
              <a:chExt cx="497688" cy="497689"/>
            </a:xfrm>
          </p:grpSpPr>
          <p:sp>
            <p:nvSpPr>
              <p:cNvPr id="441" name="Google Shape;441;p15"/>
              <p:cNvSpPr/>
              <p:nvPr/>
            </p:nvSpPr>
            <p:spPr>
              <a:xfrm>
                <a:off x="8292539" y="1401052"/>
                <a:ext cx="497688" cy="497688"/>
              </a:xfrm>
              <a:prstGeom prst="ellipse">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2" name="Google Shape;442;p15"/>
              <p:cNvSpPr txBox="1"/>
              <p:nvPr/>
            </p:nvSpPr>
            <p:spPr>
              <a:xfrm>
                <a:off x="8434620" y="1447295"/>
                <a:ext cx="213528" cy="451446"/>
              </a:xfrm>
              <a:prstGeom prst="rect">
                <a:avLst/>
              </a:prstGeom>
              <a:noFill/>
              <a:ln>
                <a:noFill/>
              </a:ln>
            </p:spPr>
            <p:txBody>
              <a:bodyPr spcFirstLastPara="1" wrap="square" lIns="91425" tIns="45700" rIns="91425" bIns="45700" anchor="ctr"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1</a:t>
                </a:r>
                <a:endParaRPr/>
              </a:p>
            </p:txBody>
          </p:sp>
        </p:grpSp>
      </p:grpSp>
      <p:pic>
        <p:nvPicPr>
          <p:cNvPr id="443" name="Google Shape;443;p15"/>
          <p:cNvPicPr preferRelativeResize="0"/>
          <p:nvPr/>
        </p:nvPicPr>
        <p:blipFill>
          <a:blip r:embed="rId3"/>
          <a:srcRect/>
          <a:stretch/>
        </p:blipFill>
        <p:spPr>
          <a:xfrm>
            <a:off x="8851702" y="714939"/>
            <a:ext cx="6071473" cy="842906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38"/>
                                        </p:tgtEl>
                                        <p:attrNameLst>
                                          <p:attrName>style.visibility</p:attrName>
                                        </p:attrNameLst>
                                      </p:cBhvr>
                                      <p:to>
                                        <p:strVal val="visible"/>
                                      </p:to>
                                    </p:set>
                                    <p:anim calcmode="lin" valueType="num">
                                      <p:cBhvr additive="base">
                                        <p:cTn id="7" dur="500"/>
                                        <p:tgtEl>
                                          <p:spTgt spid="438"/>
                                        </p:tgtEl>
                                        <p:attrNameLst>
                                          <p:attrName>ppt_w</p:attrName>
                                        </p:attrNameLst>
                                      </p:cBhvr>
                                      <p:tavLst>
                                        <p:tav tm="0">
                                          <p:val>
                                            <p:strVal val="0"/>
                                          </p:val>
                                        </p:tav>
                                        <p:tav tm="100000">
                                          <p:val>
                                            <p:strVal val="#ppt_w"/>
                                          </p:val>
                                        </p:tav>
                                      </p:tavLst>
                                    </p:anim>
                                    <p:anim calcmode="lin" valueType="num">
                                      <p:cBhvr additive="base">
                                        <p:cTn id="8" dur="500"/>
                                        <p:tgtEl>
                                          <p:spTgt spid="43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pic>
        <p:nvPicPr>
          <p:cNvPr id="24" name="Google Shape;443;p15">
            <a:extLst>
              <a:ext uri="{FF2B5EF4-FFF2-40B4-BE49-F238E27FC236}">
                <a16:creationId xmlns:a16="http://schemas.microsoft.com/office/drawing/2014/main" id="{DF3CB6B6-8C68-48E4-A462-289397EBAF04}"/>
              </a:ext>
            </a:extLst>
          </p:cNvPr>
          <p:cNvPicPr preferRelativeResize="0"/>
          <p:nvPr/>
        </p:nvPicPr>
        <p:blipFill>
          <a:blip r:embed="rId3"/>
          <a:srcRect/>
          <a:stretch/>
        </p:blipFill>
        <p:spPr>
          <a:xfrm>
            <a:off x="8851702" y="714939"/>
            <a:ext cx="6071473" cy="8429061"/>
          </a:xfrm>
          <a:prstGeom prst="rect">
            <a:avLst/>
          </a:prstGeom>
          <a:noFill/>
          <a:ln>
            <a:noFill/>
          </a:ln>
        </p:spPr>
      </p:pic>
      <p:sp>
        <p:nvSpPr>
          <p:cNvPr id="450" name="Google Shape;450;p16"/>
          <p:cNvSpPr txBox="1"/>
          <p:nvPr/>
        </p:nvSpPr>
        <p:spPr>
          <a:xfrm>
            <a:off x="692201" y="611124"/>
            <a:ext cx="14534547" cy="7823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Overpass Mono"/>
              <a:buNone/>
            </a:pPr>
            <a:r>
              <a:rPr lang="en-GB" sz="3600" b="1" i="0" dirty="0">
                <a:solidFill>
                  <a:schemeClr val="dk1"/>
                </a:solidFill>
                <a:latin typeface="Overpass Mono"/>
                <a:ea typeface="Overpass Mono"/>
                <a:cs typeface="Overpass Mono"/>
                <a:sym typeface="Overpass Mono"/>
              </a:rPr>
              <a:t>Y Cod Plant</a:t>
            </a:r>
            <a:endParaRPr dirty="0"/>
          </a:p>
          <a:p>
            <a:pPr marL="0" marR="0" lvl="0" indent="0" algn="l" rtl="0">
              <a:lnSpc>
                <a:spcPct val="100000"/>
              </a:lnSpc>
              <a:spcBef>
                <a:spcPts val="0"/>
              </a:spcBef>
              <a:spcAft>
                <a:spcPts val="0"/>
              </a:spcAft>
              <a:buClr>
                <a:schemeClr val="dk1"/>
              </a:buClr>
              <a:buSzPts val="3200"/>
              <a:buFont typeface="Overpass Mono"/>
              <a:buNone/>
            </a:pPr>
            <a:r>
              <a:rPr lang="en-GB" sz="3200" b="0" i="0" dirty="0" err="1">
                <a:solidFill>
                  <a:schemeClr val="dk1"/>
                </a:solidFill>
                <a:latin typeface="Overpass Mono"/>
                <a:ea typeface="Overpass Mono"/>
                <a:cs typeface="Overpass Mono"/>
                <a:sym typeface="Overpass Mono"/>
              </a:rPr>
              <a:t>Preifatrwydd</a:t>
            </a:r>
            <a:endParaRPr sz="3600" b="0" i="0" dirty="0">
              <a:solidFill>
                <a:schemeClr val="dk1"/>
              </a:solidFill>
              <a:latin typeface="Overpass Mono"/>
              <a:ea typeface="Overpass Mono"/>
              <a:cs typeface="Overpass Mono"/>
              <a:sym typeface="Overpass Mono"/>
            </a:endParaRPr>
          </a:p>
        </p:txBody>
      </p:sp>
      <p:grpSp>
        <p:nvGrpSpPr>
          <p:cNvPr id="451" name="Google Shape;451;p16"/>
          <p:cNvGrpSpPr/>
          <p:nvPr/>
        </p:nvGrpSpPr>
        <p:grpSpPr>
          <a:xfrm>
            <a:off x="585389" y="2035172"/>
            <a:ext cx="6981994" cy="3385076"/>
            <a:chOff x="946692" y="1527309"/>
            <a:chExt cx="6981994" cy="3385076"/>
          </a:xfrm>
        </p:grpSpPr>
        <p:sp>
          <p:nvSpPr>
            <p:cNvPr id="452" name="Google Shape;452;p16"/>
            <p:cNvSpPr/>
            <p:nvPr/>
          </p:nvSpPr>
          <p:spPr>
            <a:xfrm>
              <a:off x="1175658" y="1776154"/>
              <a:ext cx="6753028" cy="3136231"/>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540000" tIns="0" rIns="540000" bIns="45700" anchor="ctr" anchorCtr="0">
              <a:noAutofit/>
            </a:bodyPr>
            <a:lstStyle/>
            <a:p>
              <a:pPr marL="0" marR="0" lvl="0" indent="0" algn="l" rtl="0">
                <a:lnSpc>
                  <a:spcPct val="110000"/>
                </a:lnSpc>
                <a:spcBef>
                  <a:spcPts val="0"/>
                </a:spcBef>
                <a:spcAft>
                  <a:spcPts val="0"/>
                </a:spcAft>
                <a:buNone/>
              </a:pPr>
              <a:r>
                <a:rPr lang="en-GB" sz="2400" dirty="0">
                  <a:solidFill>
                    <a:schemeClr val="dk1"/>
                  </a:solidFill>
                  <a:latin typeface="Overpass Mono"/>
                  <a:ea typeface="Overpass Mono"/>
                  <a:cs typeface="Overpass Mono"/>
                  <a:sym typeface="Overpass Mono"/>
                </a:rPr>
                <a:t>Dylai </a:t>
              </a:r>
              <a:r>
                <a:rPr lang="en-GB" sz="2400" dirty="0" err="1">
                  <a:solidFill>
                    <a:schemeClr val="dk1"/>
                  </a:solidFill>
                  <a:latin typeface="Overpass Mono"/>
                  <a:ea typeface="Overpass Mono"/>
                  <a:cs typeface="Overpass Mono"/>
                  <a:sym typeface="Overpass Mono"/>
                </a:rPr>
                <a:t>gosodiad</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preifatrwydd</a:t>
              </a:r>
              <a:r>
                <a:rPr lang="en-GB" sz="2400" dirty="0">
                  <a:solidFill>
                    <a:schemeClr val="dk1"/>
                  </a:solidFill>
                  <a:latin typeface="Overpass Mono"/>
                  <a:ea typeface="Overpass Mono"/>
                  <a:cs typeface="Overpass Mono"/>
                  <a:sym typeface="Overpass Mono"/>
                </a:rPr>
                <a:t> plant a </a:t>
              </a:r>
              <a:r>
                <a:rPr lang="en-GB" sz="2400" dirty="0" err="1">
                  <a:solidFill>
                    <a:schemeClr val="dk1"/>
                  </a:solidFill>
                  <a:latin typeface="Overpass Mono"/>
                  <a:ea typeface="Overpass Mono"/>
                  <a:cs typeface="Overpass Mono"/>
                  <a:sym typeface="Overpass Mono"/>
                </a:rPr>
                <a:t>phobl</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ianc</a:t>
              </a:r>
              <a:r>
                <a:rPr lang="en-GB" sz="2400" dirty="0">
                  <a:solidFill>
                    <a:schemeClr val="dk1"/>
                  </a:solidFill>
                  <a:latin typeface="Overpass Mono"/>
                  <a:ea typeface="Overpass Mono"/>
                  <a:cs typeface="Overpass Mono"/>
                  <a:sym typeface="Overpass Mono"/>
                </a:rPr>
                <a:t> </a:t>
              </a:r>
              <a:r>
                <a:rPr lang="en-GB" sz="2400" err="1">
                  <a:solidFill>
                    <a:schemeClr val="dk1"/>
                  </a:solidFill>
                  <a:latin typeface="Overpass Mono"/>
                  <a:ea typeface="Overpass Mono"/>
                  <a:cs typeface="Overpass Mono"/>
                  <a:sym typeface="Overpass Mono"/>
                </a:rPr>
                <a:t>fod</a:t>
              </a:r>
              <a:r>
                <a:rPr lang="en-GB" sz="2400">
                  <a:solidFill>
                    <a:schemeClr val="dk1"/>
                  </a:solidFill>
                  <a:latin typeface="Overpass Mono"/>
                  <a:ea typeface="Overpass Mono"/>
                  <a:cs typeface="Overpass Mono"/>
                  <a:sym typeface="Overpass Mono"/>
                </a:rPr>
                <a:t> wedi’i </a:t>
              </a:r>
              <a:r>
                <a:rPr lang="en-GB" sz="2400" dirty="0" err="1">
                  <a:solidFill>
                    <a:schemeClr val="dk1"/>
                  </a:solidFill>
                  <a:latin typeface="Overpass Mono"/>
                  <a:ea typeface="Overpass Mono"/>
                  <a:cs typeface="Overpass Mono"/>
                  <a:sym typeface="Overpass Mono"/>
                </a:rPr>
                <a:t>osod</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yn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uchel</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yn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awtomatig</a:t>
              </a:r>
              <a:r>
                <a:rPr lang="en-GB" sz="2400" dirty="0">
                  <a:solidFill>
                    <a:schemeClr val="dk1"/>
                  </a:solidFill>
                  <a:latin typeface="Overpass Mono"/>
                  <a:ea typeface="Overpass Mono"/>
                  <a:cs typeface="Overpass Mono"/>
                  <a:sym typeface="Overpass Mono"/>
                </a:rPr>
                <a:t>.</a:t>
              </a:r>
              <a:endParaRPr dirty="0"/>
            </a:p>
          </p:txBody>
        </p:sp>
        <p:grpSp>
          <p:nvGrpSpPr>
            <p:cNvPr id="453" name="Google Shape;453;p16"/>
            <p:cNvGrpSpPr/>
            <p:nvPr/>
          </p:nvGrpSpPr>
          <p:grpSpPr>
            <a:xfrm>
              <a:off x="946692" y="1527309"/>
              <a:ext cx="497688" cy="497689"/>
              <a:chOff x="8292539" y="1401052"/>
              <a:chExt cx="497688" cy="497689"/>
            </a:xfrm>
          </p:grpSpPr>
          <p:sp>
            <p:nvSpPr>
              <p:cNvPr id="454" name="Google Shape;454;p16"/>
              <p:cNvSpPr/>
              <p:nvPr/>
            </p:nvSpPr>
            <p:spPr>
              <a:xfrm>
                <a:off x="8292539" y="1401052"/>
                <a:ext cx="497688" cy="497688"/>
              </a:xfrm>
              <a:prstGeom prst="ellipse">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5" name="Google Shape;455;p16"/>
              <p:cNvSpPr txBox="1"/>
              <p:nvPr/>
            </p:nvSpPr>
            <p:spPr>
              <a:xfrm>
                <a:off x="8434620" y="1447295"/>
                <a:ext cx="213528" cy="451446"/>
              </a:xfrm>
              <a:prstGeom prst="rect">
                <a:avLst/>
              </a:prstGeom>
              <a:noFill/>
              <a:ln>
                <a:noFill/>
              </a:ln>
            </p:spPr>
            <p:txBody>
              <a:bodyPr spcFirstLastPara="1" wrap="square" lIns="91425" tIns="45700" rIns="91425" bIns="45700" anchor="ctr"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1</a:t>
                </a:r>
                <a:endParaRPr/>
              </a:p>
            </p:txBody>
          </p:sp>
        </p:grpSp>
      </p:grpSp>
      <p:sp>
        <p:nvSpPr>
          <p:cNvPr id="456" name="Google Shape;456;p16"/>
          <p:cNvSpPr/>
          <p:nvPr/>
        </p:nvSpPr>
        <p:spPr>
          <a:xfrm>
            <a:off x="0" y="0"/>
            <a:ext cx="16257588" cy="9144000"/>
          </a:xfrm>
          <a:prstGeom prst="rect">
            <a:avLst/>
          </a:prstGeom>
          <a:solidFill>
            <a:srgbClr val="F6E249">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57" name="Google Shape;457;p16"/>
          <p:cNvGrpSpPr/>
          <p:nvPr/>
        </p:nvGrpSpPr>
        <p:grpSpPr>
          <a:xfrm>
            <a:off x="2551037" y="3320416"/>
            <a:ext cx="11155513" cy="2503167"/>
            <a:chOff x="2035553" y="2593256"/>
            <a:chExt cx="11155513" cy="2503167"/>
          </a:xfrm>
        </p:grpSpPr>
        <p:sp>
          <p:nvSpPr>
            <p:cNvPr id="458" name="Google Shape;458;p16"/>
            <p:cNvSpPr/>
            <p:nvPr/>
          </p:nvSpPr>
          <p:spPr>
            <a:xfrm>
              <a:off x="2035553" y="2593256"/>
              <a:ext cx="11155513" cy="2503167"/>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9" name="Google Shape;459;p16"/>
            <p:cNvSpPr/>
            <p:nvPr/>
          </p:nvSpPr>
          <p:spPr>
            <a:xfrm>
              <a:off x="2035553" y="2593257"/>
              <a:ext cx="11155513" cy="580104"/>
            </a:xfrm>
            <a:prstGeom prst="rect">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0" name="Google Shape;460;p16"/>
            <p:cNvSpPr txBox="1"/>
            <p:nvPr/>
          </p:nvSpPr>
          <p:spPr>
            <a:xfrm>
              <a:off x="2562473" y="2673805"/>
              <a:ext cx="9709955" cy="49955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GB" sz="2800" b="1" i="0" dirty="0" err="1">
                  <a:solidFill>
                    <a:schemeClr val="lt1"/>
                  </a:solidFill>
                  <a:latin typeface="Overpass Mono"/>
                  <a:ea typeface="Overpass Mono"/>
                  <a:cs typeface="Overpass Mono"/>
                  <a:sym typeface="Overpass Mono"/>
                </a:rPr>
                <a:t>Cwestiwn</a:t>
              </a:r>
              <a:endParaRPr dirty="0"/>
            </a:p>
          </p:txBody>
        </p:sp>
        <p:grpSp>
          <p:nvGrpSpPr>
            <p:cNvPr id="461" name="Google Shape;461;p16"/>
            <p:cNvGrpSpPr/>
            <p:nvPr/>
          </p:nvGrpSpPr>
          <p:grpSpPr>
            <a:xfrm>
              <a:off x="2158072" y="2680893"/>
              <a:ext cx="366748" cy="366748"/>
              <a:chOff x="2118558" y="2663960"/>
              <a:chExt cx="366748" cy="366748"/>
            </a:xfrm>
          </p:grpSpPr>
          <p:sp>
            <p:nvSpPr>
              <p:cNvPr id="462" name="Google Shape;462;p16"/>
              <p:cNvSpPr/>
              <p:nvPr/>
            </p:nvSpPr>
            <p:spPr>
              <a:xfrm>
                <a:off x="2118558" y="2663960"/>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463" name="Google Shape;463;p16"/>
              <p:cNvCxnSpPr/>
              <p:nvPr/>
            </p:nvCxnSpPr>
            <p:spPr>
              <a:xfrm>
                <a:off x="2210245" y="2847334"/>
                <a:ext cx="183374" cy="0"/>
              </a:xfrm>
              <a:prstGeom prst="straightConnector1">
                <a:avLst/>
              </a:prstGeom>
              <a:noFill/>
              <a:ln w="28575" cap="flat" cmpd="sng">
                <a:solidFill>
                  <a:srgbClr val="019967"/>
                </a:solidFill>
                <a:prstDash val="solid"/>
                <a:miter lim="800000"/>
                <a:headEnd type="none" w="sm" len="sm"/>
                <a:tailEnd type="none" w="sm" len="sm"/>
              </a:ln>
            </p:spPr>
          </p:cxnSp>
        </p:grpSp>
        <p:grpSp>
          <p:nvGrpSpPr>
            <p:cNvPr id="464" name="Google Shape;464;p16"/>
            <p:cNvGrpSpPr/>
            <p:nvPr/>
          </p:nvGrpSpPr>
          <p:grpSpPr>
            <a:xfrm>
              <a:off x="12290940" y="2686867"/>
              <a:ext cx="776902" cy="366748"/>
              <a:chOff x="10581098" y="2669934"/>
              <a:chExt cx="776902" cy="366748"/>
            </a:xfrm>
          </p:grpSpPr>
          <p:sp>
            <p:nvSpPr>
              <p:cNvPr id="465" name="Google Shape;465;p16"/>
              <p:cNvSpPr/>
              <p:nvPr/>
            </p:nvSpPr>
            <p:spPr>
              <a:xfrm>
                <a:off x="10581098" y="2669934"/>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6" name="Google Shape;466;p16"/>
              <p:cNvSpPr/>
              <p:nvPr/>
            </p:nvSpPr>
            <p:spPr>
              <a:xfrm>
                <a:off x="10991252" y="2669934"/>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7" name="Google Shape;467;p16"/>
              <p:cNvSpPr/>
              <p:nvPr/>
            </p:nvSpPr>
            <p:spPr>
              <a:xfrm>
                <a:off x="11095639" y="2802679"/>
                <a:ext cx="157973" cy="101259"/>
              </a:xfrm>
              <a:prstGeom prst="triangle">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8" name="Google Shape;468;p16"/>
              <p:cNvSpPr/>
              <p:nvPr/>
            </p:nvSpPr>
            <p:spPr>
              <a:xfrm rot="10800000">
                <a:off x="10685485" y="2802679"/>
                <a:ext cx="157973" cy="101259"/>
              </a:xfrm>
              <a:prstGeom prst="triangle">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69" name="Google Shape;469;p16"/>
            <p:cNvSpPr txBox="1"/>
            <p:nvPr/>
          </p:nvSpPr>
          <p:spPr>
            <a:xfrm>
              <a:off x="2551041" y="3844839"/>
              <a:ext cx="10124536" cy="580104"/>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019967"/>
                </a:buClr>
                <a:buSzPts val="2400"/>
                <a:buFont typeface="Arial"/>
                <a:buNone/>
              </a:pPr>
              <a:r>
                <a:rPr lang="en-GB" sz="2400" b="0" i="0">
                  <a:solidFill>
                    <a:srgbClr val="019967"/>
                  </a:solidFill>
                  <a:latin typeface="Overpass Mono"/>
                  <a:ea typeface="Overpass Mono"/>
                  <a:cs typeface="Overpass Mono"/>
                  <a:sym typeface="Overpass Mono"/>
                </a:rPr>
                <a:t>Sut mae'r </a:t>
              </a:r>
              <a:r>
                <a:rPr lang="en-GB" sz="2400" b="0" i="0" dirty="0" err="1">
                  <a:solidFill>
                    <a:srgbClr val="019967"/>
                  </a:solidFill>
                  <a:latin typeface="Overpass Mono"/>
                  <a:ea typeface="Overpass Mono"/>
                  <a:cs typeface="Overpass Mono"/>
                  <a:sym typeface="Overpass Mono"/>
                </a:rPr>
                <a:t>rheol</a:t>
              </a:r>
              <a:r>
                <a:rPr lang="en-GB" sz="2400" b="0" i="0" dirty="0">
                  <a:solidFill>
                    <a:srgbClr val="019967"/>
                  </a:solidFill>
                  <a:latin typeface="Overpass Mono"/>
                  <a:ea typeface="Overpass Mono"/>
                  <a:cs typeface="Overpass Mono"/>
                  <a:sym typeface="Overpass Mono"/>
                </a:rPr>
                <a:t> hon </a:t>
              </a:r>
              <a:r>
                <a:rPr lang="en-GB" sz="2400" b="0" i="0" dirty="0" err="1">
                  <a:solidFill>
                    <a:srgbClr val="019967"/>
                  </a:solidFill>
                  <a:latin typeface="Overpass Mono"/>
                  <a:ea typeface="Overpass Mono"/>
                  <a:cs typeface="Overpass Mono"/>
                  <a:sym typeface="Overpass Mono"/>
                </a:rPr>
                <a:t>yn</a:t>
              </a:r>
              <a:r>
                <a:rPr lang="en-GB" sz="2400" b="0" i="0" dirty="0">
                  <a:solidFill>
                    <a:srgbClr val="019967"/>
                  </a:solidFill>
                  <a:latin typeface="Overpass Mono"/>
                  <a:ea typeface="Overpass Mono"/>
                  <a:cs typeface="Overpass Mono"/>
                  <a:sym typeface="Overpass Mono"/>
                </a:rPr>
                <a:t> </a:t>
              </a:r>
              <a:r>
                <a:rPr lang="en-GB" sz="2400" b="0" i="0" dirty="0" err="1">
                  <a:solidFill>
                    <a:srgbClr val="019967"/>
                  </a:solidFill>
                  <a:latin typeface="Overpass Mono"/>
                  <a:ea typeface="Overpass Mono"/>
                  <a:cs typeface="Overpass Mono"/>
                  <a:sym typeface="Overpass Mono"/>
                </a:rPr>
                <a:t>amddiffyn</a:t>
              </a:r>
              <a:r>
                <a:rPr lang="en-GB" sz="2400" b="0" i="0" dirty="0">
                  <a:solidFill>
                    <a:srgbClr val="019967"/>
                  </a:solidFill>
                  <a:latin typeface="Overpass Mono"/>
                  <a:ea typeface="Overpass Mono"/>
                  <a:cs typeface="Overpass Mono"/>
                  <a:sym typeface="Overpass Mono"/>
                </a:rPr>
                <a:t> plant a </a:t>
              </a:r>
              <a:r>
                <a:rPr lang="en-GB" sz="2400" b="0" i="0" dirty="0" err="1">
                  <a:solidFill>
                    <a:srgbClr val="019967"/>
                  </a:solidFill>
                  <a:latin typeface="Overpass Mono"/>
                  <a:ea typeface="Overpass Mono"/>
                  <a:cs typeface="Overpass Mono"/>
                  <a:sym typeface="Overpass Mono"/>
                </a:rPr>
                <a:t>phobl</a:t>
              </a:r>
              <a:r>
                <a:rPr lang="en-GB" sz="2400" b="0" i="0" dirty="0">
                  <a:solidFill>
                    <a:srgbClr val="019967"/>
                  </a:solidFill>
                  <a:latin typeface="Overpass Mono"/>
                  <a:ea typeface="Overpass Mono"/>
                  <a:cs typeface="Overpass Mono"/>
                  <a:sym typeface="Overpass Mono"/>
                </a:rPr>
                <a:t> </a:t>
              </a:r>
              <a:r>
                <a:rPr lang="en-GB" sz="2400" b="0" i="0" dirty="0" err="1">
                  <a:solidFill>
                    <a:srgbClr val="019967"/>
                  </a:solidFill>
                  <a:latin typeface="Overpass Mono"/>
                  <a:ea typeface="Overpass Mono"/>
                  <a:cs typeface="Overpass Mono"/>
                  <a:sym typeface="Overpass Mono"/>
                </a:rPr>
                <a:t>ifanc</a:t>
              </a:r>
              <a:r>
                <a:rPr lang="en-GB" sz="2400" b="0" i="0" dirty="0">
                  <a:solidFill>
                    <a:srgbClr val="019967"/>
                  </a:solidFill>
                  <a:latin typeface="Overpass Mono"/>
                  <a:ea typeface="Overpass Mono"/>
                  <a:cs typeface="Overpass Mono"/>
                  <a:sym typeface="Overpass Mono"/>
                </a:rPr>
                <a:t>? </a:t>
              </a:r>
              <a:endParaRPr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6"/>
                                        </p:tgtEl>
                                        <p:attrNameLst>
                                          <p:attrName>style.visibility</p:attrName>
                                        </p:attrNameLst>
                                      </p:cBhvr>
                                      <p:to>
                                        <p:strVal val="visible"/>
                                      </p:to>
                                    </p:set>
                                    <p:animEffect transition="in" filter="fade">
                                      <p:cBhvr>
                                        <p:cTn id="7" dur="500"/>
                                        <p:tgtEl>
                                          <p:spTgt spid="45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57"/>
                                        </p:tgtEl>
                                        <p:attrNameLst>
                                          <p:attrName>style.visibility</p:attrName>
                                        </p:attrNameLst>
                                      </p:cBhvr>
                                      <p:to>
                                        <p:strVal val="visible"/>
                                      </p:to>
                                    </p:set>
                                    <p:anim calcmode="lin" valueType="num">
                                      <p:cBhvr>
                                        <p:cTn id="11" dur="500" fill="hold"/>
                                        <p:tgtEl>
                                          <p:spTgt spid="457"/>
                                        </p:tgtEl>
                                        <p:attrNameLst>
                                          <p:attrName>ppt_w</p:attrName>
                                        </p:attrNameLst>
                                      </p:cBhvr>
                                      <p:tavLst>
                                        <p:tav tm="0">
                                          <p:val>
                                            <p:fltVal val="0"/>
                                          </p:val>
                                        </p:tav>
                                        <p:tav tm="100000">
                                          <p:val>
                                            <p:strVal val="#ppt_w"/>
                                          </p:val>
                                        </p:tav>
                                      </p:tavLst>
                                    </p:anim>
                                    <p:anim calcmode="lin" valueType="num">
                                      <p:cBhvr>
                                        <p:cTn id="12" dur="500" fill="hold"/>
                                        <p:tgtEl>
                                          <p:spTgt spid="457"/>
                                        </p:tgtEl>
                                        <p:attrNameLst>
                                          <p:attrName>ppt_h</p:attrName>
                                        </p:attrNameLst>
                                      </p:cBhvr>
                                      <p:tavLst>
                                        <p:tav tm="0">
                                          <p:val>
                                            <p:fltVal val="0"/>
                                          </p:val>
                                        </p:tav>
                                        <p:tav tm="100000">
                                          <p:val>
                                            <p:strVal val="#ppt_h"/>
                                          </p:val>
                                        </p:tav>
                                      </p:tavLst>
                                    </p:anim>
                                    <p:animEffect transition="in" filter="fade">
                                      <p:cBhvr>
                                        <p:cTn id="13" dur="500"/>
                                        <p:tgtEl>
                                          <p:spTgt spid="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17"/>
          <p:cNvSpPr txBox="1"/>
          <p:nvPr/>
        </p:nvSpPr>
        <p:spPr>
          <a:xfrm>
            <a:off x="692201" y="611124"/>
            <a:ext cx="14534547" cy="7823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Overpass Mono"/>
              <a:buNone/>
            </a:pPr>
            <a:r>
              <a:rPr lang="en-GB" sz="3600" b="1" i="0" dirty="0">
                <a:solidFill>
                  <a:schemeClr val="dk1"/>
                </a:solidFill>
                <a:latin typeface="Overpass Mono"/>
                <a:ea typeface="Overpass Mono"/>
                <a:cs typeface="Overpass Mono"/>
                <a:sym typeface="Overpass Mono"/>
              </a:rPr>
              <a:t>Y Cod Plant </a:t>
            </a:r>
            <a:br>
              <a:rPr lang="en-GB" sz="3600" b="1" i="0" dirty="0">
                <a:solidFill>
                  <a:schemeClr val="dk1"/>
                </a:solidFill>
                <a:latin typeface="Overpass Mono"/>
                <a:ea typeface="Overpass Mono"/>
                <a:cs typeface="Overpass Mono"/>
                <a:sym typeface="Overpass Mono"/>
              </a:rPr>
            </a:br>
            <a:r>
              <a:rPr lang="en-GB" sz="3200" b="0" i="0" dirty="0" err="1">
                <a:solidFill>
                  <a:schemeClr val="dk1"/>
                </a:solidFill>
                <a:latin typeface="Overpass Mono"/>
                <a:ea typeface="Overpass Mono"/>
                <a:cs typeface="Overpass Mono"/>
                <a:sym typeface="Overpass Mono"/>
              </a:rPr>
              <a:t>Proffilio</a:t>
            </a:r>
            <a:endParaRPr dirty="0"/>
          </a:p>
        </p:txBody>
      </p:sp>
      <p:grpSp>
        <p:nvGrpSpPr>
          <p:cNvPr id="476" name="Google Shape;476;p17"/>
          <p:cNvGrpSpPr/>
          <p:nvPr/>
        </p:nvGrpSpPr>
        <p:grpSpPr>
          <a:xfrm>
            <a:off x="585389" y="1894494"/>
            <a:ext cx="6704237" cy="6792305"/>
            <a:chOff x="946692" y="1527309"/>
            <a:chExt cx="6704237" cy="6792305"/>
          </a:xfrm>
        </p:grpSpPr>
        <p:sp>
          <p:nvSpPr>
            <p:cNvPr id="477" name="Google Shape;477;p17"/>
            <p:cNvSpPr/>
            <p:nvPr/>
          </p:nvSpPr>
          <p:spPr>
            <a:xfrm>
              <a:off x="1175658" y="1776154"/>
              <a:ext cx="6475271" cy="6543460"/>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540000" tIns="0" rIns="540000" bIns="45700" anchor="ctr" anchorCtr="0">
              <a:noAutofit/>
            </a:bodyPr>
            <a:lstStyle/>
            <a:p>
              <a:pPr lvl="0">
                <a:lnSpc>
                  <a:spcPct val="110000"/>
                </a:lnSpc>
              </a:pPr>
              <a:r>
                <a:rPr lang="en-GB" sz="2400" dirty="0">
                  <a:solidFill>
                    <a:schemeClr val="dk1"/>
                  </a:solidFill>
                  <a:latin typeface="Overpass Mono"/>
                  <a:ea typeface="Overpass Mono"/>
                  <a:cs typeface="Overpass Mono"/>
                  <a:sym typeface="Overpass Mono"/>
                </a:rPr>
                <a:t>Dylai </a:t>
              </a:r>
              <a:r>
                <a:rPr lang="en-GB" sz="2400" b="1" dirty="0" err="1">
                  <a:solidFill>
                    <a:schemeClr val="dk1"/>
                  </a:solidFill>
                  <a:latin typeface="Overpass Mono"/>
                  <a:ea typeface="Overpass Mono"/>
                  <a:cs typeface="Overpass Mono"/>
                  <a:sym typeface="Overpass Mono"/>
                </a:rPr>
                <a:t>proffilio</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fod</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i</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ffwrdd</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yn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ddiofyn</a:t>
              </a:r>
              <a:r>
                <a:rPr lang="en-GB" sz="2400" dirty="0">
                  <a:solidFill>
                    <a:schemeClr val="dk1"/>
                  </a:solidFill>
                  <a:latin typeface="Overpass Mono"/>
                  <a:ea typeface="Overpass Mono"/>
                  <a:cs typeface="Overpass Mono"/>
                  <a:sym typeface="Overpass Mono"/>
                </a:rPr>
                <a:t>. </a:t>
              </a:r>
              <a:endParaRPr dirty="0"/>
            </a:p>
            <a:p>
              <a:pPr marL="0" marR="0" lvl="0" indent="0" algn="l" rtl="0">
                <a:lnSpc>
                  <a:spcPct val="110000"/>
                </a:lnSpc>
                <a:spcBef>
                  <a:spcPts val="0"/>
                </a:spcBef>
                <a:spcAft>
                  <a:spcPts val="0"/>
                </a:spcAft>
                <a:buNone/>
              </a:pPr>
              <a:endParaRPr sz="2400" dirty="0">
                <a:solidFill>
                  <a:schemeClr val="dk1"/>
                </a:solidFill>
                <a:latin typeface="Overpass Mono"/>
                <a:ea typeface="Overpass Mono"/>
                <a:cs typeface="Overpass Mono"/>
                <a:sym typeface="Overpass Mono"/>
              </a:endParaRPr>
            </a:p>
            <a:p>
              <a:pPr lvl="0">
                <a:lnSpc>
                  <a:spcPct val="110000"/>
                </a:lnSpc>
              </a:pPr>
              <a:r>
                <a:rPr lang="en-GB" sz="2400" dirty="0" err="1">
                  <a:solidFill>
                    <a:schemeClr val="dk1"/>
                  </a:solidFill>
                  <a:latin typeface="Overpass Mono"/>
                  <a:ea typeface="Overpass Mono"/>
                  <a:cs typeface="Overpass Mono"/>
                  <a:sym typeface="Overpass Mono"/>
                </a:rPr>
                <a:t>Proffilio</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yw</a:t>
              </a:r>
              <a:r>
                <a:rPr lang="en-GB" sz="2400" dirty="0">
                  <a:solidFill>
                    <a:schemeClr val="dk1"/>
                  </a:solidFill>
                  <a:latin typeface="Overpass Mono"/>
                  <a:ea typeface="Overpass Mono"/>
                  <a:cs typeface="Overpass Mono"/>
                  <a:sym typeface="Overpass Mono"/>
                </a:rPr>
                <a:t> pan </a:t>
              </a:r>
              <a:r>
                <a:rPr lang="en-GB" sz="2400" dirty="0" err="1">
                  <a:solidFill>
                    <a:schemeClr val="dk1"/>
                  </a:solidFill>
                  <a:latin typeface="Overpass Mono"/>
                  <a:ea typeface="Overpass Mono"/>
                  <a:cs typeface="Overpass Mono"/>
                  <a:sym typeface="Overpass Mono"/>
                </a:rPr>
                <a:t>fydd</a:t>
              </a:r>
              <a:r>
                <a:rPr lang="en-GB" sz="2400" dirty="0">
                  <a:solidFill>
                    <a:schemeClr val="dk1"/>
                  </a:solidFill>
                  <a:latin typeface="Overpass Mono"/>
                  <a:ea typeface="Overpass Mono"/>
                  <a:cs typeface="Overpass Mono"/>
                  <a:sym typeface="Overpass Mono"/>
                </a:rPr>
                <a:t> ap neu </a:t>
              </a:r>
              <a:r>
                <a:rPr lang="en-GB" sz="2400" dirty="0" err="1">
                  <a:solidFill>
                    <a:schemeClr val="dk1"/>
                  </a:solidFill>
                  <a:latin typeface="Overpass Mono"/>
                  <a:ea typeface="Overpass Mono"/>
                  <a:cs typeface="Overpass Mono"/>
                  <a:sym typeface="Overpass Mono"/>
                </a:rPr>
                <a:t>wefan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yn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olrhain</a:t>
              </a:r>
              <a:r>
                <a:rPr lang="en-GB" sz="2400" dirty="0">
                  <a:solidFill>
                    <a:schemeClr val="dk1"/>
                  </a:solidFill>
                  <a:latin typeface="Overpass Mono"/>
                  <a:ea typeface="Overpass Mono"/>
                  <a:cs typeface="Overpass Mono"/>
                  <a:sym typeface="Overpass Mono"/>
                </a:rPr>
                <a:t> data </a:t>
              </a:r>
              <a:r>
                <a:rPr lang="en-GB" sz="2400" dirty="0" err="1">
                  <a:solidFill>
                    <a:schemeClr val="dk1"/>
                  </a:solidFill>
                  <a:latin typeface="Overpass Mono"/>
                  <a:ea typeface="Overpass Mono"/>
                  <a:cs typeface="Overpass Mono"/>
                  <a:sym typeface="Overpass Mono"/>
                </a:rPr>
                <a:t>ymddygiadol</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ar-lein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rhywun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e.e.</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eu</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dewisiadau</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eu</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hanes</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prynu</a:t>
              </a:r>
              <a:r>
                <a:rPr lang="en-GB" sz="2400" dirty="0">
                  <a:solidFill>
                    <a:schemeClr val="dk1"/>
                  </a:solidFill>
                  <a:latin typeface="Overpass Mono"/>
                  <a:ea typeface="Overpass Mono"/>
                  <a:cs typeface="Overpass Mono"/>
                  <a:sym typeface="Overpass Mono"/>
                </a:rPr>
                <a:t>, pa </a:t>
              </a:r>
              <a:r>
                <a:rPr lang="en-GB" sz="2400" dirty="0" err="1">
                  <a:solidFill>
                    <a:schemeClr val="dk1"/>
                  </a:solidFill>
                  <a:latin typeface="Overpass Mono"/>
                  <a:ea typeface="Overpass Mono"/>
                  <a:cs typeface="Overpass Mono"/>
                  <a:sym typeface="Overpass Mono"/>
                </a:rPr>
                <a:t>ganeuon</a:t>
              </a:r>
              <a:r>
                <a:rPr lang="en-GB" sz="2400" dirty="0">
                  <a:solidFill>
                    <a:schemeClr val="dk1"/>
                  </a:solidFill>
                  <a:latin typeface="Overpass Mono"/>
                  <a:ea typeface="Overpass Mono"/>
                  <a:cs typeface="Overpass Mono"/>
                  <a:sym typeface="Overpass Mono"/>
                </a:rPr>
                <a:t> </a:t>
              </a:r>
              <a:r>
                <a:rPr lang="en-GB" sz="2400" err="1">
                  <a:solidFill>
                    <a:schemeClr val="dk1"/>
                  </a:solidFill>
                  <a:latin typeface="Overpass Mono"/>
                  <a:ea typeface="Overpass Mono"/>
                  <a:cs typeface="Overpass Mono"/>
                  <a:sym typeface="Overpass Mono"/>
                </a:rPr>
                <a:t>maen</a:t>
              </a:r>
              <a:r>
                <a:rPr lang="en-GB" sz="2400">
                  <a:solidFill>
                    <a:schemeClr val="dk1"/>
                  </a:solidFill>
                  <a:latin typeface="Overpass Mono"/>
                  <a:ea typeface="Overpass Mono"/>
                  <a:cs typeface="Overpass Mono"/>
                  <a:sym typeface="Overpass Mono"/>
                </a:rPr>
                <a:t> nhw’n </a:t>
              </a:r>
              <a:r>
                <a:rPr lang="en-GB" sz="2400" dirty="0" err="1">
                  <a:solidFill>
                    <a:schemeClr val="dk1"/>
                  </a:solidFill>
                  <a:latin typeface="Overpass Mono"/>
                  <a:ea typeface="Overpass Mono"/>
                  <a:cs typeface="Overpass Mono"/>
                  <a:sym typeface="Overpass Mono"/>
                </a:rPr>
                <a:t>gwrando</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arnyn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nhw</a:t>
              </a:r>
              <a:r>
                <a:rPr lang="en-GB" sz="2400" dirty="0">
                  <a:solidFill>
                    <a:schemeClr val="dk1"/>
                  </a:solidFill>
                  <a:latin typeface="Overpass Mono"/>
                  <a:ea typeface="Overpass Mono"/>
                  <a:cs typeface="Overpass Mono"/>
                  <a:sym typeface="Overpass Mono"/>
                </a:rPr>
                <a:t> a </a:t>
              </a:r>
              <a:r>
                <a:rPr lang="en-GB" sz="2400" dirty="0" err="1">
                  <a:solidFill>
                    <a:schemeClr val="dk1"/>
                  </a:solidFill>
                  <a:latin typeface="Overpass Mono"/>
                  <a:ea typeface="Overpass Mono"/>
                  <a:cs typeface="Overpass Mono"/>
                  <a:sym typeface="Overpass Mono"/>
                </a:rPr>
                <a:t>pha</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ffilmiau</a:t>
              </a:r>
              <a:r>
                <a:rPr lang="en-GB" sz="2400" dirty="0">
                  <a:solidFill>
                    <a:schemeClr val="dk1"/>
                  </a:solidFill>
                  <a:latin typeface="Overpass Mono"/>
                  <a:ea typeface="Overpass Mono"/>
                  <a:cs typeface="Overpass Mono"/>
                  <a:sym typeface="Overpass Mono"/>
                </a:rPr>
                <a:t> </a:t>
              </a:r>
              <a:r>
                <a:rPr lang="en-GB" sz="2400" err="1">
                  <a:solidFill>
                    <a:schemeClr val="dk1"/>
                  </a:solidFill>
                  <a:latin typeface="Overpass Mono"/>
                  <a:ea typeface="Overpass Mono"/>
                  <a:cs typeface="Overpass Mono"/>
                  <a:sym typeface="Overpass Mono"/>
                </a:rPr>
                <a:t>maen</a:t>
              </a:r>
              <a:r>
                <a:rPr lang="en-GB" sz="2400">
                  <a:solidFill>
                    <a:schemeClr val="dk1"/>
                  </a:solidFill>
                  <a:latin typeface="Overpass Mono"/>
                  <a:ea typeface="Overpass Mono"/>
                  <a:cs typeface="Overpass Mono"/>
                  <a:sym typeface="Overpass Mono"/>
                </a:rPr>
                <a:t> nhw’n </a:t>
              </a:r>
              <a:r>
                <a:rPr lang="en-GB" sz="2400" dirty="0" err="1">
                  <a:solidFill>
                    <a:schemeClr val="dk1"/>
                  </a:solidFill>
                  <a:latin typeface="Overpass Mono"/>
                  <a:ea typeface="Overpass Mono"/>
                  <a:cs typeface="Overpass Mono"/>
                  <a:sym typeface="Overpass Mono"/>
                </a:rPr>
                <a:t>eu</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gwylio</a:t>
              </a:r>
              <a:r>
                <a:rPr lang="en-GB" sz="2400" dirty="0">
                  <a:solidFill>
                    <a:schemeClr val="dk1"/>
                  </a:solidFill>
                  <a:latin typeface="Overpass Mono"/>
                  <a:ea typeface="Overpass Mono"/>
                  <a:cs typeface="Overpass Mono"/>
                  <a:sym typeface="Overpass Mono"/>
                </a:rPr>
                <a:t>.</a:t>
              </a:r>
              <a:endParaRPr dirty="0"/>
            </a:p>
            <a:p>
              <a:pPr marL="0" marR="0" lvl="0" indent="0" algn="l" rtl="0">
                <a:lnSpc>
                  <a:spcPct val="110000"/>
                </a:lnSpc>
                <a:spcBef>
                  <a:spcPts val="0"/>
                </a:spcBef>
                <a:spcAft>
                  <a:spcPts val="0"/>
                </a:spcAft>
                <a:buNone/>
              </a:pPr>
              <a:endParaRPr sz="2400" dirty="0">
                <a:solidFill>
                  <a:schemeClr val="dk1"/>
                </a:solidFill>
                <a:latin typeface="Overpass Mono"/>
                <a:ea typeface="Overpass Mono"/>
                <a:cs typeface="Overpass Mono"/>
                <a:sym typeface="Overpass Mono"/>
              </a:endParaRPr>
            </a:p>
            <a:p>
              <a:pPr lvl="0">
                <a:lnSpc>
                  <a:spcPct val="110000"/>
                </a:lnSpc>
              </a:pPr>
              <a:r>
                <a:rPr lang="en-GB" sz="2400" dirty="0">
                  <a:solidFill>
                    <a:schemeClr val="dk1"/>
                  </a:solidFill>
                  <a:latin typeface="Overpass Mono"/>
                  <a:ea typeface="Overpass Mono"/>
                  <a:cs typeface="Overpass Mono"/>
                  <a:sym typeface="Overpass Mono"/>
                </a:rPr>
                <a:t>Mae data </a:t>
              </a:r>
              <a:r>
                <a:rPr lang="en-GB" sz="2400" dirty="0" err="1">
                  <a:solidFill>
                    <a:schemeClr val="dk1"/>
                  </a:solidFill>
                  <a:latin typeface="Overpass Mono"/>
                  <a:ea typeface="Overpass Mono"/>
                  <a:cs typeface="Overpass Mono"/>
                  <a:sym typeface="Overpass Mono"/>
                </a:rPr>
                <a:t>ymddygiadol</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hefyd</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yn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cyfrif</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fel</a:t>
              </a:r>
              <a:r>
                <a:rPr lang="en-GB" sz="2400" dirty="0">
                  <a:solidFill>
                    <a:schemeClr val="dk1"/>
                  </a:solidFill>
                  <a:latin typeface="Overpass Mono"/>
                  <a:ea typeface="Overpass Mono"/>
                  <a:cs typeface="Overpass Mono"/>
                  <a:sym typeface="Overpass Mono"/>
                </a:rPr>
                <a:t> </a:t>
              </a:r>
              <a:r>
                <a:rPr lang="en-GB" sz="2400" b="1" dirty="0">
                  <a:solidFill>
                    <a:schemeClr val="dk1"/>
                  </a:solidFill>
                  <a:latin typeface="Overpass Mono"/>
                  <a:ea typeface="Overpass Mono"/>
                  <a:cs typeface="Overpass Mono"/>
                  <a:sym typeface="Overpass Mono"/>
                </a:rPr>
                <a:t>data personol</a:t>
              </a:r>
              <a:r>
                <a:rPr lang="en-GB" sz="2400" dirty="0">
                  <a:solidFill>
                    <a:schemeClr val="dk1"/>
                  </a:solidFill>
                  <a:latin typeface="Overpass Mono"/>
                  <a:ea typeface="Overpass Mono"/>
                  <a:cs typeface="Overpass Mono"/>
                  <a:sym typeface="Overpass Mono"/>
                </a:rPr>
                <a:t>.</a:t>
              </a:r>
              <a:endParaRPr dirty="0"/>
            </a:p>
          </p:txBody>
        </p:sp>
        <p:grpSp>
          <p:nvGrpSpPr>
            <p:cNvPr id="478" name="Google Shape;478;p17"/>
            <p:cNvGrpSpPr/>
            <p:nvPr/>
          </p:nvGrpSpPr>
          <p:grpSpPr>
            <a:xfrm>
              <a:off x="946692" y="1527309"/>
              <a:ext cx="497688" cy="497689"/>
              <a:chOff x="8292539" y="1401052"/>
              <a:chExt cx="497688" cy="497689"/>
            </a:xfrm>
          </p:grpSpPr>
          <p:sp>
            <p:nvSpPr>
              <p:cNvPr id="479" name="Google Shape;479;p17"/>
              <p:cNvSpPr/>
              <p:nvPr/>
            </p:nvSpPr>
            <p:spPr>
              <a:xfrm>
                <a:off x="8292539" y="1401052"/>
                <a:ext cx="497688" cy="497688"/>
              </a:xfrm>
              <a:prstGeom prst="ellipse">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0" name="Google Shape;480;p17"/>
              <p:cNvSpPr txBox="1"/>
              <p:nvPr/>
            </p:nvSpPr>
            <p:spPr>
              <a:xfrm>
                <a:off x="8434620" y="1447295"/>
                <a:ext cx="213528" cy="451446"/>
              </a:xfrm>
              <a:prstGeom prst="rect">
                <a:avLst/>
              </a:prstGeom>
              <a:noFill/>
              <a:ln>
                <a:noFill/>
              </a:ln>
            </p:spPr>
            <p:txBody>
              <a:bodyPr spcFirstLastPara="1" wrap="square" lIns="91425" tIns="45700" rIns="91425" bIns="45700" anchor="ctr"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2</a:t>
                </a:r>
                <a:endParaRPr/>
              </a:p>
            </p:txBody>
          </p:sp>
        </p:grpSp>
      </p:grpSp>
      <p:pic>
        <p:nvPicPr>
          <p:cNvPr id="481" name="Google Shape;481;p17"/>
          <p:cNvPicPr preferRelativeResize="0"/>
          <p:nvPr/>
        </p:nvPicPr>
        <p:blipFill>
          <a:blip r:embed="rId3"/>
          <a:srcRect/>
          <a:stretch/>
        </p:blipFill>
        <p:spPr>
          <a:xfrm>
            <a:off x="8548128" y="1007319"/>
            <a:ext cx="6678620" cy="1169234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76"/>
                                        </p:tgtEl>
                                        <p:attrNameLst>
                                          <p:attrName>style.visibility</p:attrName>
                                        </p:attrNameLst>
                                      </p:cBhvr>
                                      <p:to>
                                        <p:strVal val="visible"/>
                                      </p:to>
                                    </p:set>
                                    <p:anim calcmode="lin" valueType="num">
                                      <p:cBhvr additive="base">
                                        <p:cTn id="7" dur="500"/>
                                        <p:tgtEl>
                                          <p:spTgt spid="476"/>
                                        </p:tgtEl>
                                        <p:attrNameLst>
                                          <p:attrName>ppt_w</p:attrName>
                                        </p:attrNameLst>
                                      </p:cBhvr>
                                      <p:tavLst>
                                        <p:tav tm="0">
                                          <p:val>
                                            <p:strVal val="0"/>
                                          </p:val>
                                        </p:tav>
                                        <p:tav tm="100000">
                                          <p:val>
                                            <p:strVal val="#ppt_w"/>
                                          </p:val>
                                        </p:tav>
                                      </p:tavLst>
                                    </p:anim>
                                    <p:anim calcmode="lin" valueType="num">
                                      <p:cBhvr additive="base">
                                        <p:cTn id="8" dur="500"/>
                                        <p:tgtEl>
                                          <p:spTgt spid="47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grpSp>
        <p:nvGrpSpPr>
          <p:cNvPr id="23" name="Google Shape;476;p17">
            <a:extLst>
              <a:ext uri="{FF2B5EF4-FFF2-40B4-BE49-F238E27FC236}">
                <a16:creationId xmlns:a16="http://schemas.microsoft.com/office/drawing/2014/main" id="{8F687C44-6F28-40DE-BC16-1906371C8677}"/>
              </a:ext>
            </a:extLst>
          </p:cNvPr>
          <p:cNvGrpSpPr/>
          <p:nvPr/>
        </p:nvGrpSpPr>
        <p:grpSpPr>
          <a:xfrm>
            <a:off x="585389" y="1894494"/>
            <a:ext cx="6704237" cy="6792305"/>
            <a:chOff x="946692" y="1527309"/>
            <a:chExt cx="6704237" cy="6792305"/>
          </a:xfrm>
        </p:grpSpPr>
        <p:sp>
          <p:nvSpPr>
            <p:cNvPr id="24" name="Google Shape;477;p17">
              <a:extLst>
                <a:ext uri="{FF2B5EF4-FFF2-40B4-BE49-F238E27FC236}">
                  <a16:creationId xmlns:a16="http://schemas.microsoft.com/office/drawing/2014/main" id="{5B0484B2-AA9D-4A2E-89DC-C079ED9CA262}"/>
                </a:ext>
              </a:extLst>
            </p:cNvPr>
            <p:cNvSpPr/>
            <p:nvPr/>
          </p:nvSpPr>
          <p:spPr>
            <a:xfrm>
              <a:off x="1175658" y="1776154"/>
              <a:ext cx="6475271" cy="6543460"/>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540000" tIns="0" rIns="540000" bIns="45700" anchor="ctr" anchorCtr="0">
              <a:noAutofit/>
            </a:bodyPr>
            <a:lstStyle/>
            <a:p>
              <a:pPr lvl="0">
                <a:lnSpc>
                  <a:spcPct val="110000"/>
                </a:lnSpc>
              </a:pPr>
              <a:r>
                <a:rPr lang="en-GB" sz="2400" dirty="0">
                  <a:solidFill>
                    <a:schemeClr val="dk1"/>
                  </a:solidFill>
                  <a:latin typeface="Overpass Mono"/>
                  <a:ea typeface="Overpass Mono"/>
                  <a:cs typeface="Overpass Mono"/>
                  <a:sym typeface="Overpass Mono"/>
                </a:rPr>
                <a:t>Dylai </a:t>
              </a:r>
              <a:r>
                <a:rPr lang="en-GB" sz="2400" b="1" dirty="0" err="1">
                  <a:solidFill>
                    <a:schemeClr val="dk1"/>
                  </a:solidFill>
                  <a:latin typeface="Overpass Mono"/>
                  <a:ea typeface="Overpass Mono"/>
                  <a:cs typeface="Overpass Mono"/>
                  <a:sym typeface="Overpass Mono"/>
                </a:rPr>
                <a:t>proffilio</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fod</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i</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ffwrdd</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yn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ddiofyn</a:t>
              </a:r>
              <a:r>
                <a:rPr lang="en-GB" sz="2400" dirty="0">
                  <a:solidFill>
                    <a:schemeClr val="dk1"/>
                  </a:solidFill>
                  <a:latin typeface="Overpass Mono"/>
                  <a:ea typeface="Overpass Mono"/>
                  <a:cs typeface="Overpass Mono"/>
                  <a:sym typeface="Overpass Mono"/>
                </a:rPr>
                <a:t>. </a:t>
              </a:r>
              <a:endParaRPr dirty="0"/>
            </a:p>
            <a:p>
              <a:pPr marL="0" marR="0" lvl="0" indent="0" algn="l" rtl="0">
                <a:lnSpc>
                  <a:spcPct val="110000"/>
                </a:lnSpc>
                <a:spcBef>
                  <a:spcPts val="0"/>
                </a:spcBef>
                <a:spcAft>
                  <a:spcPts val="0"/>
                </a:spcAft>
                <a:buNone/>
              </a:pPr>
              <a:endParaRPr sz="2400" dirty="0">
                <a:solidFill>
                  <a:schemeClr val="dk1"/>
                </a:solidFill>
                <a:latin typeface="Overpass Mono"/>
                <a:ea typeface="Overpass Mono"/>
                <a:cs typeface="Overpass Mono"/>
                <a:sym typeface="Overpass Mono"/>
              </a:endParaRPr>
            </a:p>
            <a:p>
              <a:pPr lvl="0">
                <a:lnSpc>
                  <a:spcPct val="110000"/>
                </a:lnSpc>
              </a:pPr>
              <a:r>
                <a:rPr lang="en-GB" sz="2400" dirty="0" err="1">
                  <a:solidFill>
                    <a:schemeClr val="dk1"/>
                  </a:solidFill>
                  <a:latin typeface="Overpass Mono"/>
                  <a:ea typeface="Overpass Mono"/>
                  <a:cs typeface="Overpass Mono"/>
                  <a:sym typeface="Overpass Mono"/>
                </a:rPr>
                <a:t>Proffilio</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yw</a:t>
              </a:r>
              <a:r>
                <a:rPr lang="en-GB" sz="2400" dirty="0">
                  <a:solidFill>
                    <a:schemeClr val="dk1"/>
                  </a:solidFill>
                  <a:latin typeface="Overpass Mono"/>
                  <a:ea typeface="Overpass Mono"/>
                  <a:cs typeface="Overpass Mono"/>
                  <a:sym typeface="Overpass Mono"/>
                </a:rPr>
                <a:t> pan </a:t>
              </a:r>
              <a:r>
                <a:rPr lang="en-GB" sz="2400" dirty="0" err="1">
                  <a:solidFill>
                    <a:schemeClr val="dk1"/>
                  </a:solidFill>
                  <a:latin typeface="Overpass Mono"/>
                  <a:ea typeface="Overpass Mono"/>
                  <a:cs typeface="Overpass Mono"/>
                  <a:sym typeface="Overpass Mono"/>
                </a:rPr>
                <a:t>fydd</a:t>
              </a:r>
              <a:r>
                <a:rPr lang="en-GB" sz="2400" dirty="0">
                  <a:solidFill>
                    <a:schemeClr val="dk1"/>
                  </a:solidFill>
                  <a:latin typeface="Overpass Mono"/>
                  <a:ea typeface="Overpass Mono"/>
                  <a:cs typeface="Overpass Mono"/>
                  <a:sym typeface="Overpass Mono"/>
                </a:rPr>
                <a:t> ap neu </a:t>
              </a:r>
              <a:r>
                <a:rPr lang="en-GB" sz="2400" dirty="0" err="1">
                  <a:solidFill>
                    <a:schemeClr val="dk1"/>
                  </a:solidFill>
                  <a:latin typeface="Overpass Mono"/>
                  <a:ea typeface="Overpass Mono"/>
                  <a:cs typeface="Overpass Mono"/>
                  <a:sym typeface="Overpass Mono"/>
                </a:rPr>
                <a:t>wefan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yn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olrhain</a:t>
              </a:r>
              <a:r>
                <a:rPr lang="en-GB" sz="2400" dirty="0">
                  <a:solidFill>
                    <a:schemeClr val="dk1"/>
                  </a:solidFill>
                  <a:latin typeface="Overpass Mono"/>
                  <a:ea typeface="Overpass Mono"/>
                  <a:cs typeface="Overpass Mono"/>
                  <a:sym typeface="Overpass Mono"/>
                </a:rPr>
                <a:t> data </a:t>
              </a:r>
              <a:r>
                <a:rPr lang="en-GB" sz="2400" dirty="0" err="1">
                  <a:solidFill>
                    <a:schemeClr val="dk1"/>
                  </a:solidFill>
                  <a:latin typeface="Overpass Mono"/>
                  <a:ea typeface="Overpass Mono"/>
                  <a:cs typeface="Overpass Mono"/>
                  <a:sym typeface="Overpass Mono"/>
                </a:rPr>
                <a:t>ymddygiadol</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ar-lein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rhywun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e.e.</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eu</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dewisiadau</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eu</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hanes</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prynu</a:t>
              </a:r>
              <a:r>
                <a:rPr lang="en-GB" sz="2400" dirty="0">
                  <a:solidFill>
                    <a:schemeClr val="dk1"/>
                  </a:solidFill>
                  <a:latin typeface="Overpass Mono"/>
                  <a:ea typeface="Overpass Mono"/>
                  <a:cs typeface="Overpass Mono"/>
                  <a:sym typeface="Overpass Mono"/>
                </a:rPr>
                <a:t>, pa </a:t>
              </a:r>
              <a:r>
                <a:rPr lang="en-GB" sz="2400" dirty="0" err="1">
                  <a:solidFill>
                    <a:schemeClr val="dk1"/>
                  </a:solidFill>
                  <a:latin typeface="Overpass Mono"/>
                  <a:ea typeface="Overpass Mono"/>
                  <a:cs typeface="Overpass Mono"/>
                  <a:sym typeface="Overpass Mono"/>
                </a:rPr>
                <a:t>ganeuon</a:t>
              </a:r>
              <a:r>
                <a:rPr lang="en-GB" sz="2400" dirty="0">
                  <a:solidFill>
                    <a:schemeClr val="dk1"/>
                  </a:solidFill>
                  <a:latin typeface="Overpass Mono"/>
                  <a:ea typeface="Overpass Mono"/>
                  <a:cs typeface="Overpass Mono"/>
                  <a:sym typeface="Overpass Mono"/>
                </a:rPr>
                <a:t> </a:t>
              </a:r>
              <a:r>
                <a:rPr lang="en-GB" sz="2400" err="1">
                  <a:solidFill>
                    <a:schemeClr val="dk1"/>
                  </a:solidFill>
                  <a:latin typeface="Overpass Mono"/>
                  <a:ea typeface="Overpass Mono"/>
                  <a:cs typeface="Overpass Mono"/>
                  <a:sym typeface="Overpass Mono"/>
                </a:rPr>
                <a:t>maen</a:t>
              </a:r>
              <a:r>
                <a:rPr lang="en-GB" sz="2400">
                  <a:solidFill>
                    <a:schemeClr val="dk1"/>
                  </a:solidFill>
                  <a:latin typeface="Overpass Mono"/>
                  <a:ea typeface="Overpass Mono"/>
                  <a:cs typeface="Overpass Mono"/>
                  <a:sym typeface="Overpass Mono"/>
                </a:rPr>
                <a:t> nhw’n </a:t>
              </a:r>
              <a:r>
                <a:rPr lang="en-GB" sz="2400" dirty="0" err="1">
                  <a:solidFill>
                    <a:schemeClr val="dk1"/>
                  </a:solidFill>
                  <a:latin typeface="Overpass Mono"/>
                  <a:ea typeface="Overpass Mono"/>
                  <a:cs typeface="Overpass Mono"/>
                  <a:sym typeface="Overpass Mono"/>
                </a:rPr>
                <a:t>gwrando</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arnyn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nhw</a:t>
              </a:r>
              <a:r>
                <a:rPr lang="en-GB" sz="2400" dirty="0">
                  <a:solidFill>
                    <a:schemeClr val="dk1"/>
                  </a:solidFill>
                  <a:latin typeface="Overpass Mono"/>
                  <a:ea typeface="Overpass Mono"/>
                  <a:cs typeface="Overpass Mono"/>
                  <a:sym typeface="Overpass Mono"/>
                </a:rPr>
                <a:t> a </a:t>
              </a:r>
              <a:r>
                <a:rPr lang="en-GB" sz="2400" dirty="0" err="1">
                  <a:solidFill>
                    <a:schemeClr val="dk1"/>
                  </a:solidFill>
                  <a:latin typeface="Overpass Mono"/>
                  <a:ea typeface="Overpass Mono"/>
                  <a:cs typeface="Overpass Mono"/>
                  <a:sym typeface="Overpass Mono"/>
                </a:rPr>
                <a:t>pha</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ffilmiau</a:t>
              </a:r>
              <a:r>
                <a:rPr lang="en-GB" sz="2400" dirty="0">
                  <a:solidFill>
                    <a:schemeClr val="dk1"/>
                  </a:solidFill>
                  <a:latin typeface="Overpass Mono"/>
                  <a:ea typeface="Overpass Mono"/>
                  <a:cs typeface="Overpass Mono"/>
                  <a:sym typeface="Overpass Mono"/>
                </a:rPr>
                <a:t> </a:t>
              </a:r>
              <a:r>
                <a:rPr lang="en-GB" sz="2400" err="1">
                  <a:solidFill>
                    <a:schemeClr val="dk1"/>
                  </a:solidFill>
                  <a:latin typeface="Overpass Mono"/>
                  <a:ea typeface="Overpass Mono"/>
                  <a:cs typeface="Overpass Mono"/>
                  <a:sym typeface="Overpass Mono"/>
                </a:rPr>
                <a:t>maen</a:t>
              </a:r>
              <a:r>
                <a:rPr lang="en-GB" sz="2400">
                  <a:solidFill>
                    <a:schemeClr val="dk1"/>
                  </a:solidFill>
                  <a:latin typeface="Overpass Mono"/>
                  <a:ea typeface="Overpass Mono"/>
                  <a:cs typeface="Overpass Mono"/>
                  <a:sym typeface="Overpass Mono"/>
                </a:rPr>
                <a:t> nhw’n </a:t>
              </a:r>
              <a:r>
                <a:rPr lang="en-GB" sz="2400" dirty="0" err="1">
                  <a:solidFill>
                    <a:schemeClr val="dk1"/>
                  </a:solidFill>
                  <a:latin typeface="Overpass Mono"/>
                  <a:ea typeface="Overpass Mono"/>
                  <a:cs typeface="Overpass Mono"/>
                  <a:sym typeface="Overpass Mono"/>
                </a:rPr>
                <a:t>eu</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gwylio</a:t>
              </a:r>
              <a:r>
                <a:rPr lang="en-GB" sz="2400" dirty="0">
                  <a:solidFill>
                    <a:schemeClr val="dk1"/>
                  </a:solidFill>
                  <a:latin typeface="Overpass Mono"/>
                  <a:ea typeface="Overpass Mono"/>
                  <a:cs typeface="Overpass Mono"/>
                  <a:sym typeface="Overpass Mono"/>
                </a:rPr>
                <a:t>.</a:t>
              </a:r>
              <a:endParaRPr dirty="0"/>
            </a:p>
            <a:p>
              <a:pPr marL="0" marR="0" lvl="0" indent="0" algn="l" rtl="0">
                <a:lnSpc>
                  <a:spcPct val="110000"/>
                </a:lnSpc>
                <a:spcBef>
                  <a:spcPts val="0"/>
                </a:spcBef>
                <a:spcAft>
                  <a:spcPts val="0"/>
                </a:spcAft>
                <a:buNone/>
              </a:pPr>
              <a:endParaRPr sz="2400" dirty="0">
                <a:solidFill>
                  <a:schemeClr val="dk1"/>
                </a:solidFill>
                <a:latin typeface="Overpass Mono"/>
                <a:ea typeface="Overpass Mono"/>
                <a:cs typeface="Overpass Mono"/>
                <a:sym typeface="Overpass Mono"/>
              </a:endParaRPr>
            </a:p>
            <a:p>
              <a:pPr lvl="0">
                <a:lnSpc>
                  <a:spcPct val="110000"/>
                </a:lnSpc>
              </a:pPr>
              <a:r>
                <a:rPr lang="en-GB" sz="2400" dirty="0">
                  <a:solidFill>
                    <a:schemeClr val="dk1"/>
                  </a:solidFill>
                  <a:latin typeface="Overpass Mono"/>
                  <a:ea typeface="Overpass Mono"/>
                  <a:cs typeface="Overpass Mono"/>
                  <a:sym typeface="Overpass Mono"/>
                </a:rPr>
                <a:t>Mae data </a:t>
              </a:r>
              <a:r>
                <a:rPr lang="en-GB" sz="2400" dirty="0" err="1">
                  <a:solidFill>
                    <a:schemeClr val="dk1"/>
                  </a:solidFill>
                  <a:latin typeface="Overpass Mono"/>
                  <a:ea typeface="Overpass Mono"/>
                  <a:cs typeface="Overpass Mono"/>
                  <a:sym typeface="Overpass Mono"/>
                </a:rPr>
                <a:t>ymddygiadol</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hefyd</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yn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cyfrif</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fel</a:t>
              </a:r>
              <a:r>
                <a:rPr lang="en-GB" sz="2400" dirty="0">
                  <a:solidFill>
                    <a:schemeClr val="dk1"/>
                  </a:solidFill>
                  <a:latin typeface="Overpass Mono"/>
                  <a:ea typeface="Overpass Mono"/>
                  <a:cs typeface="Overpass Mono"/>
                  <a:sym typeface="Overpass Mono"/>
                </a:rPr>
                <a:t> </a:t>
              </a:r>
              <a:r>
                <a:rPr lang="en-GB" sz="2400" b="1" dirty="0">
                  <a:solidFill>
                    <a:schemeClr val="dk1"/>
                  </a:solidFill>
                  <a:latin typeface="Overpass Mono"/>
                  <a:ea typeface="Overpass Mono"/>
                  <a:cs typeface="Overpass Mono"/>
                  <a:sym typeface="Overpass Mono"/>
                </a:rPr>
                <a:t>data personol</a:t>
              </a:r>
              <a:r>
                <a:rPr lang="en-GB" sz="2400" dirty="0">
                  <a:solidFill>
                    <a:schemeClr val="dk1"/>
                  </a:solidFill>
                  <a:latin typeface="Overpass Mono"/>
                  <a:ea typeface="Overpass Mono"/>
                  <a:cs typeface="Overpass Mono"/>
                  <a:sym typeface="Overpass Mono"/>
                </a:rPr>
                <a:t>.</a:t>
              </a:r>
              <a:endParaRPr dirty="0"/>
            </a:p>
          </p:txBody>
        </p:sp>
        <p:grpSp>
          <p:nvGrpSpPr>
            <p:cNvPr id="25" name="Google Shape;478;p17">
              <a:extLst>
                <a:ext uri="{FF2B5EF4-FFF2-40B4-BE49-F238E27FC236}">
                  <a16:creationId xmlns:a16="http://schemas.microsoft.com/office/drawing/2014/main" id="{54C3FDE4-FFB6-4381-97FE-58130C36D0BC}"/>
                </a:ext>
              </a:extLst>
            </p:cNvPr>
            <p:cNvGrpSpPr/>
            <p:nvPr/>
          </p:nvGrpSpPr>
          <p:grpSpPr>
            <a:xfrm>
              <a:off x="946692" y="1527309"/>
              <a:ext cx="497688" cy="497689"/>
              <a:chOff x="8292539" y="1401052"/>
              <a:chExt cx="497688" cy="497689"/>
            </a:xfrm>
          </p:grpSpPr>
          <p:sp>
            <p:nvSpPr>
              <p:cNvPr id="26" name="Google Shape;479;p17">
                <a:extLst>
                  <a:ext uri="{FF2B5EF4-FFF2-40B4-BE49-F238E27FC236}">
                    <a16:creationId xmlns:a16="http://schemas.microsoft.com/office/drawing/2014/main" id="{2C71F09E-596E-4B58-865C-56F80A9C0B73}"/>
                  </a:ext>
                </a:extLst>
              </p:cNvPr>
              <p:cNvSpPr/>
              <p:nvPr/>
            </p:nvSpPr>
            <p:spPr>
              <a:xfrm>
                <a:off x="8292539" y="1401052"/>
                <a:ext cx="497688" cy="497688"/>
              </a:xfrm>
              <a:prstGeom prst="ellipse">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 name="Google Shape;480;p17">
                <a:extLst>
                  <a:ext uri="{FF2B5EF4-FFF2-40B4-BE49-F238E27FC236}">
                    <a16:creationId xmlns:a16="http://schemas.microsoft.com/office/drawing/2014/main" id="{38963540-D125-4CDF-80F7-32350ECBEB3E}"/>
                  </a:ext>
                </a:extLst>
              </p:cNvPr>
              <p:cNvSpPr txBox="1"/>
              <p:nvPr/>
            </p:nvSpPr>
            <p:spPr>
              <a:xfrm>
                <a:off x="8434620" y="1447295"/>
                <a:ext cx="213528" cy="451446"/>
              </a:xfrm>
              <a:prstGeom prst="rect">
                <a:avLst/>
              </a:prstGeom>
              <a:noFill/>
              <a:ln>
                <a:noFill/>
              </a:ln>
            </p:spPr>
            <p:txBody>
              <a:bodyPr spcFirstLastPara="1" wrap="square" lIns="91425" tIns="45700" rIns="91425" bIns="45700" anchor="ctr"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2</a:t>
                </a:r>
                <a:endParaRPr/>
              </a:p>
            </p:txBody>
          </p:sp>
        </p:grpSp>
      </p:grpSp>
      <p:pic>
        <p:nvPicPr>
          <p:cNvPr id="487" name="Google Shape;487;p18"/>
          <p:cNvPicPr preferRelativeResize="0"/>
          <p:nvPr/>
        </p:nvPicPr>
        <p:blipFill>
          <a:blip r:embed="rId3"/>
          <a:srcRect/>
          <a:stretch/>
        </p:blipFill>
        <p:spPr>
          <a:xfrm>
            <a:off x="8548128" y="1007319"/>
            <a:ext cx="6678620" cy="11692341"/>
          </a:xfrm>
          <a:prstGeom prst="rect">
            <a:avLst/>
          </a:prstGeom>
          <a:noFill/>
          <a:ln>
            <a:noFill/>
          </a:ln>
        </p:spPr>
      </p:pic>
      <p:sp>
        <p:nvSpPr>
          <p:cNvPr id="488" name="Google Shape;488;p18"/>
          <p:cNvSpPr txBox="1"/>
          <p:nvPr/>
        </p:nvSpPr>
        <p:spPr>
          <a:xfrm>
            <a:off x="692201" y="611124"/>
            <a:ext cx="14534547" cy="7823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Overpass Mono"/>
              <a:buNone/>
            </a:pPr>
            <a:r>
              <a:rPr lang="en-GB" sz="3600" b="1" i="0" dirty="0">
                <a:solidFill>
                  <a:schemeClr val="dk1"/>
                </a:solidFill>
                <a:latin typeface="Overpass Mono"/>
                <a:ea typeface="Overpass Mono"/>
                <a:cs typeface="Overpass Mono"/>
                <a:sym typeface="Overpass Mono"/>
              </a:rPr>
              <a:t>Y Cod Plant </a:t>
            </a:r>
            <a:br>
              <a:rPr lang="en-GB" sz="3600" b="1" i="0" dirty="0">
                <a:solidFill>
                  <a:schemeClr val="dk1"/>
                </a:solidFill>
                <a:latin typeface="Overpass Mono"/>
                <a:ea typeface="Overpass Mono"/>
                <a:cs typeface="Overpass Mono"/>
                <a:sym typeface="Overpass Mono"/>
              </a:rPr>
            </a:br>
            <a:r>
              <a:rPr lang="en-GB" sz="3200" b="0" i="0" dirty="0" err="1">
                <a:solidFill>
                  <a:schemeClr val="dk1"/>
                </a:solidFill>
                <a:latin typeface="Overpass Mono"/>
                <a:ea typeface="Overpass Mono"/>
                <a:cs typeface="Overpass Mono"/>
                <a:sym typeface="Overpass Mono"/>
              </a:rPr>
              <a:t>Proffilio</a:t>
            </a:r>
            <a:endParaRPr dirty="0"/>
          </a:p>
        </p:txBody>
      </p:sp>
      <p:sp>
        <p:nvSpPr>
          <p:cNvPr id="494" name="Google Shape;494;p18"/>
          <p:cNvSpPr/>
          <p:nvPr/>
        </p:nvSpPr>
        <p:spPr>
          <a:xfrm>
            <a:off x="0" y="0"/>
            <a:ext cx="16257588" cy="9144000"/>
          </a:xfrm>
          <a:prstGeom prst="rect">
            <a:avLst/>
          </a:prstGeom>
          <a:solidFill>
            <a:srgbClr val="F6E249">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nvGrpSpPr>
          <p:cNvPr id="495" name="Google Shape;495;p18"/>
          <p:cNvGrpSpPr/>
          <p:nvPr/>
        </p:nvGrpSpPr>
        <p:grpSpPr>
          <a:xfrm>
            <a:off x="2551037" y="3320416"/>
            <a:ext cx="11155513" cy="2503167"/>
            <a:chOff x="2035553" y="2593256"/>
            <a:chExt cx="11155513" cy="2503167"/>
          </a:xfrm>
        </p:grpSpPr>
        <p:sp>
          <p:nvSpPr>
            <p:cNvPr id="496" name="Google Shape;496;p18"/>
            <p:cNvSpPr/>
            <p:nvPr/>
          </p:nvSpPr>
          <p:spPr>
            <a:xfrm>
              <a:off x="2035553" y="2593256"/>
              <a:ext cx="11155513" cy="2503167"/>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7" name="Google Shape;497;p18"/>
            <p:cNvSpPr/>
            <p:nvPr/>
          </p:nvSpPr>
          <p:spPr>
            <a:xfrm>
              <a:off x="2035553" y="2593257"/>
              <a:ext cx="11155513" cy="580104"/>
            </a:xfrm>
            <a:prstGeom prst="rect">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8" name="Google Shape;498;p18"/>
            <p:cNvSpPr txBox="1"/>
            <p:nvPr/>
          </p:nvSpPr>
          <p:spPr>
            <a:xfrm>
              <a:off x="2562473" y="2673805"/>
              <a:ext cx="9709955" cy="49955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GB" sz="2800" b="1" i="0" dirty="0" err="1">
                  <a:solidFill>
                    <a:schemeClr val="lt1"/>
                  </a:solidFill>
                  <a:latin typeface="Overpass Mono"/>
                  <a:ea typeface="Overpass Mono"/>
                  <a:cs typeface="Overpass Mono"/>
                  <a:sym typeface="Overpass Mono"/>
                </a:rPr>
                <a:t>Cwestiwn</a:t>
              </a:r>
              <a:endParaRPr dirty="0"/>
            </a:p>
          </p:txBody>
        </p:sp>
        <p:grpSp>
          <p:nvGrpSpPr>
            <p:cNvPr id="499" name="Google Shape;499;p18"/>
            <p:cNvGrpSpPr/>
            <p:nvPr/>
          </p:nvGrpSpPr>
          <p:grpSpPr>
            <a:xfrm>
              <a:off x="2158072" y="2680893"/>
              <a:ext cx="366748" cy="366748"/>
              <a:chOff x="2118558" y="2663960"/>
              <a:chExt cx="366748" cy="366748"/>
            </a:xfrm>
          </p:grpSpPr>
          <p:sp>
            <p:nvSpPr>
              <p:cNvPr id="500" name="Google Shape;500;p18"/>
              <p:cNvSpPr/>
              <p:nvPr/>
            </p:nvSpPr>
            <p:spPr>
              <a:xfrm>
                <a:off x="2118558" y="2663960"/>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01" name="Google Shape;501;p18"/>
              <p:cNvCxnSpPr/>
              <p:nvPr/>
            </p:nvCxnSpPr>
            <p:spPr>
              <a:xfrm>
                <a:off x="2210245" y="2847334"/>
                <a:ext cx="183374" cy="0"/>
              </a:xfrm>
              <a:prstGeom prst="straightConnector1">
                <a:avLst/>
              </a:prstGeom>
              <a:noFill/>
              <a:ln w="28575" cap="flat" cmpd="sng">
                <a:solidFill>
                  <a:srgbClr val="019967"/>
                </a:solidFill>
                <a:prstDash val="solid"/>
                <a:miter lim="800000"/>
                <a:headEnd type="none" w="sm" len="sm"/>
                <a:tailEnd type="none" w="sm" len="sm"/>
              </a:ln>
            </p:spPr>
          </p:cxnSp>
        </p:grpSp>
        <p:grpSp>
          <p:nvGrpSpPr>
            <p:cNvPr id="502" name="Google Shape;502;p18"/>
            <p:cNvGrpSpPr/>
            <p:nvPr/>
          </p:nvGrpSpPr>
          <p:grpSpPr>
            <a:xfrm>
              <a:off x="12290940" y="2686867"/>
              <a:ext cx="776902" cy="366748"/>
              <a:chOff x="10581098" y="2669934"/>
              <a:chExt cx="776902" cy="366748"/>
            </a:xfrm>
          </p:grpSpPr>
          <p:sp>
            <p:nvSpPr>
              <p:cNvPr id="503" name="Google Shape;503;p18"/>
              <p:cNvSpPr/>
              <p:nvPr/>
            </p:nvSpPr>
            <p:spPr>
              <a:xfrm>
                <a:off x="10581098" y="2669934"/>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4" name="Google Shape;504;p18"/>
              <p:cNvSpPr/>
              <p:nvPr/>
            </p:nvSpPr>
            <p:spPr>
              <a:xfrm>
                <a:off x="10991252" y="2669934"/>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5" name="Google Shape;505;p18"/>
              <p:cNvSpPr/>
              <p:nvPr/>
            </p:nvSpPr>
            <p:spPr>
              <a:xfrm>
                <a:off x="11095639" y="2802679"/>
                <a:ext cx="157973" cy="101259"/>
              </a:xfrm>
              <a:prstGeom prst="triangle">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6" name="Google Shape;506;p18"/>
              <p:cNvSpPr/>
              <p:nvPr/>
            </p:nvSpPr>
            <p:spPr>
              <a:xfrm rot="10800000">
                <a:off x="10685485" y="2802679"/>
                <a:ext cx="157973" cy="101259"/>
              </a:xfrm>
              <a:prstGeom prst="triangle">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07" name="Google Shape;507;p18"/>
            <p:cNvSpPr txBox="1"/>
            <p:nvPr/>
          </p:nvSpPr>
          <p:spPr>
            <a:xfrm>
              <a:off x="2551041" y="3844839"/>
              <a:ext cx="10124536" cy="580104"/>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019967"/>
                </a:buClr>
                <a:buSzPts val="2400"/>
                <a:buFont typeface="Arial"/>
                <a:buNone/>
              </a:pPr>
              <a:r>
                <a:rPr lang="en-GB" sz="2400" b="0" i="0">
                  <a:solidFill>
                    <a:srgbClr val="019967"/>
                  </a:solidFill>
                  <a:latin typeface="Overpass Mono"/>
                  <a:ea typeface="Overpass Mono"/>
                  <a:cs typeface="Overpass Mono"/>
                  <a:sym typeface="Overpass Mono"/>
                </a:rPr>
                <a:t>Sut mae'r </a:t>
              </a:r>
              <a:r>
                <a:rPr lang="en-GB" sz="2400" b="0" i="0" dirty="0" err="1">
                  <a:solidFill>
                    <a:srgbClr val="019967"/>
                  </a:solidFill>
                  <a:latin typeface="Overpass Mono"/>
                  <a:ea typeface="Overpass Mono"/>
                  <a:cs typeface="Overpass Mono"/>
                  <a:sym typeface="Overpass Mono"/>
                </a:rPr>
                <a:t>rheol</a:t>
              </a:r>
              <a:r>
                <a:rPr lang="en-GB" sz="2400" b="0" i="0" dirty="0">
                  <a:solidFill>
                    <a:srgbClr val="019967"/>
                  </a:solidFill>
                  <a:latin typeface="Overpass Mono"/>
                  <a:ea typeface="Overpass Mono"/>
                  <a:cs typeface="Overpass Mono"/>
                  <a:sym typeface="Overpass Mono"/>
                </a:rPr>
                <a:t> hon </a:t>
              </a:r>
              <a:r>
                <a:rPr lang="en-GB" sz="2400" b="0" i="0" dirty="0" err="1">
                  <a:solidFill>
                    <a:srgbClr val="019967"/>
                  </a:solidFill>
                  <a:latin typeface="Overpass Mono"/>
                  <a:ea typeface="Overpass Mono"/>
                  <a:cs typeface="Overpass Mono"/>
                  <a:sym typeface="Overpass Mono"/>
                </a:rPr>
                <a:t>yn</a:t>
              </a:r>
              <a:r>
                <a:rPr lang="en-GB" sz="2400" b="0" i="0" dirty="0">
                  <a:solidFill>
                    <a:srgbClr val="019967"/>
                  </a:solidFill>
                  <a:latin typeface="Overpass Mono"/>
                  <a:ea typeface="Overpass Mono"/>
                  <a:cs typeface="Overpass Mono"/>
                  <a:sym typeface="Overpass Mono"/>
                </a:rPr>
                <a:t> </a:t>
              </a:r>
              <a:r>
                <a:rPr lang="en-GB" sz="2400" b="0" i="0" dirty="0" err="1">
                  <a:solidFill>
                    <a:srgbClr val="019967"/>
                  </a:solidFill>
                  <a:latin typeface="Overpass Mono"/>
                  <a:ea typeface="Overpass Mono"/>
                  <a:cs typeface="Overpass Mono"/>
                  <a:sym typeface="Overpass Mono"/>
                </a:rPr>
                <a:t>amddiffyn</a:t>
              </a:r>
              <a:r>
                <a:rPr lang="en-GB" sz="2400" b="0" i="0" dirty="0">
                  <a:solidFill>
                    <a:srgbClr val="019967"/>
                  </a:solidFill>
                  <a:latin typeface="Overpass Mono"/>
                  <a:ea typeface="Overpass Mono"/>
                  <a:cs typeface="Overpass Mono"/>
                  <a:sym typeface="Overpass Mono"/>
                </a:rPr>
                <a:t> plant a </a:t>
              </a:r>
              <a:r>
                <a:rPr lang="en-GB" sz="2400" b="0" i="0" dirty="0" err="1">
                  <a:solidFill>
                    <a:srgbClr val="019967"/>
                  </a:solidFill>
                  <a:latin typeface="Overpass Mono"/>
                  <a:ea typeface="Overpass Mono"/>
                  <a:cs typeface="Overpass Mono"/>
                  <a:sym typeface="Overpass Mono"/>
                </a:rPr>
                <a:t>phobl</a:t>
              </a:r>
              <a:r>
                <a:rPr lang="en-GB" sz="2400" b="0" i="0" dirty="0">
                  <a:solidFill>
                    <a:srgbClr val="019967"/>
                  </a:solidFill>
                  <a:latin typeface="Overpass Mono"/>
                  <a:ea typeface="Overpass Mono"/>
                  <a:cs typeface="Overpass Mono"/>
                  <a:sym typeface="Overpass Mono"/>
                </a:rPr>
                <a:t> </a:t>
              </a:r>
              <a:r>
                <a:rPr lang="en-GB" sz="2400" b="0" i="0" dirty="0" err="1">
                  <a:solidFill>
                    <a:srgbClr val="019967"/>
                  </a:solidFill>
                  <a:latin typeface="Overpass Mono"/>
                  <a:ea typeface="Overpass Mono"/>
                  <a:cs typeface="Overpass Mono"/>
                  <a:sym typeface="Overpass Mono"/>
                </a:rPr>
                <a:t>ifanc</a:t>
              </a:r>
              <a:r>
                <a:rPr lang="en-GB" sz="2400" b="0" i="0" dirty="0">
                  <a:solidFill>
                    <a:srgbClr val="019967"/>
                  </a:solidFill>
                  <a:latin typeface="Overpass Mono"/>
                  <a:ea typeface="Overpass Mono"/>
                  <a:cs typeface="Overpass Mono"/>
                  <a:sym typeface="Overpass Mono"/>
                </a:rPr>
                <a:t>? </a:t>
              </a:r>
              <a:endParaRPr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94"/>
                                        </p:tgtEl>
                                        <p:attrNameLst>
                                          <p:attrName>style.visibility</p:attrName>
                                        </p:attrNameLst>
                                      </p:cBhvr>
                                      <p:to>
                                        <p:strVal val="visible"/>
                                      </p:to>
                                    </p:set>
                                    <p:animEffect transition="in" filter="fade">
                                      <p:cBhvr>
                                        <p:cTn id="7" dur="500"/>
                                        <p:tgtEl>
                                          <p:spTgt spid="49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95"/>
                                        </p:tgtEl>
                                        <p:attrNameLst>
                                          <p:attrName>style.visibility</p:attrName>
                                        </p:attrNameLst>
                                      </p:cBhvr>
                                      <p:to>
                                        <p:strVal val="visible"/>
                                      </p:to>
                                    </p:set>
                                    <p:anim calcmode="lin" valueType="num">
                                      <p:cBhvr>
                                        <p:cTn id="11" dur="500" fill="hold"/>
                                        <p:tgtEl>
                                          <p:spTgt spid="495"/>
                                        </p:tgtEl>
                                        <p:attrNameLst>
                                          <p:attrName>ppt_w</p:attrName>
                                        </p:attrNameLst>
                                      </p:cBhvr>
                                      <p:tavLst>
                                        <p:tav tm="0">
                                          <p:val>
                                            <p:fltVal val="0"/>
                                          </p:val>
                                        </p:tav>
                                        <p:tav tm="100000">
                                          <p:val>
                                            <p:strVal val="#ppt_w"/>
                                          </p:val>
                                        </p:tav>
                                      </p:tavLst>
                                    </p:anim>
                                    <p:anim calcmode="lin" valueType="num">
                                      <p:cBhvr>
                                        <p:cTn id="12" dur="500" fill="hold"/>
                                        <p:tgtEl>
                                          <p:spTgt spid="495"/>
                                        </p:tgtEl>
                                        <p:attrNameLst>
                                          <p:attrName>ppt_h</p:attrName>
                                        </p:attrNameLst>
                                      </p:cBhvr>
                                      <p:tavLst>
                                        <p:tav tm="0">
                                          <p:val>
                                            <p:fltVal val="0"/>
                                          </p:val>
                                        </p:tav>
                                        <p:tav tm="100000">
                                          <p:val>
                                            <p:strVal val="#ppt_h"/>
                                          </p:val>
                                        </p:tav>
                                      </p:tavLst>
                                    </p:anim>
                                    <p:animEffect transition="in" filter="fade">
                                      <p:cBhvr>
                                        <p:cTn id="13" dur="500"/>
                                        <p:tgtEl>
                                          <p:spTgt spid="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19"/>
          <p:cNvSpPr txBox="1"/>
          <p:nvPr/>
        </p:nvSpPr>
        <p:spPr>
          <a:xfrm>
            <a:off x="692201" y="611124"/>
            <a:ext cx="14534547" cy="7823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Overpass Mono"/>
              <a:buNone/>
            </a:pPr>
            <a:r>
              <a:rPr lang="en-GB" sz="3600" b="1" i="0" dirty="0">
                <a:solidFill>
                  <a:schemeClr val="dk1"/>
                </a:solidFill>
                <a:latin typeface="Overpass Mono"/>
                <a:ea typeface="Overpass Mono"/>
                <a:cs typeface="Overpass Mono"/>
                <a:sym typeface="Overpass Mono"/>
              </a:rPr>
              <a:t>Y Cod Plant</a:t>
            </a:r>
            <a:endParaRPr dirty="0"/>
          </a:p>
          <a:p>
            <a:pPr lvl="0">
              <a:buClr>
                <a:schemeClr val="dk1"/>
              </a:buClr>
              <a:buSzPts val="3200"/>
            </a:pPr>
            <a:r>
              <a:rPr lang="en-GB" sz="3200" err="1">
                <a:solidFill>
                  <a:schemeClr val="dk1"/>
                </a:solidFill>
                <a:latin typeface="Overpass Mono"/>
                <a:ea typeface="Overpass Mono"/>
                <a:cs typeface="Overpass Mono"/>
                <a:sym typeface="Overpass Mono"/>
              </a:rPr>
              <a:t>Hysbysebion</a:t>
            </a:r>
            <a:r>
              <a:rPr lang="en-GB" sz="3200">
                <a:solidFill>
                  <a:schemeClr val="dk1"/>
                </a:solidFill>
                <a:latin typeface="Overpass Mono"/>
                <a:ea typeface="Overpass Mono"/>
                <a:cs typeface="Overpass Mono"/>
                <a:sym typeface="Overpass Mono"/>
              </a:rPr>
              <a:t> wedi’u </a:t>
            </a:r>
            <a:r>
              <a:rPr lang="en-GB" sz="3200" dirty="0" err="1">
                <a:solidFill>
                  <a:schemeClr val="dk1"/>
                </a:solidFill>
                <a:latin typeface="Overpass Mono"/>
                <a:ea typeface="Overpass Mono"/>
                <a:cs typeface="Overpass Mono"/>
                <a:sym typeface="Overpass Mono"/>
              </a:rPr>
              <a:t>targedu</a:t>
            </a:r>
            <a:r>
              <a:rPr lang="en-GB" sz="3200" dirty="0">
                <a:solidFill>
                  <a:schemeClr val="dk1"/>
                </a:solidFill>
                <a:latin typeface="Overpass Mono"/>
                <a:ea typeface="Overpass Mono"/>
                <a:cs typeface="Overpass Mono"/>
                <a:sym typeface="Overpass Mono"/>
              </a:rPr>
              <a:t> 
</a:t>
            </a:r>
            <a:endParaRPr sz="3600" b="0" i="0" dirty="0">
              <a:solidFill>
                <a:schemeClr val="dk1"/>
              </a:solidFill>
              <a:latin typeface="Overpass Mono"/>
              <a:ea typeface="Overpass Mono"/>
              <a:cs typeface="Overpass Mono"/>
              <a:sym typeface="Overpass Mono"/>
            </a:endParaRPr>
          </a:p>
        </p:txBody>
      </p:sp>
      <p:grpSp>
        <p:nvGrpSpPr>
          <p:cNvPr id="514" name="Google Shape;514;p19"/>
          <p:cNvGrpSpPr/>
          <p:nvPr/>
        </p:nvGrpSpPr>
        <p:grpSpPr>
          <a:xfrm>
            <a:off x="585389" y="2035172"/>
            <a:ext cx="6981994" cy="5549535"/>
            <a:chOff x="946692" y="1527309"/>
            <a:chExt cx="6981994" cy="5549535"/>
          </a:xfrm>
        </p:grpSpPr>
        <p:sp>
          <p:nvSpPr>
            <p:cNvPr id="515" name="Google Shape;515;p19"/>
            <p:cNvSpPr/>
            <p:nvPr/>
          </p:nvSpPr>
          <p:spPr>
            <a:xfrm>
              <a:off x="1175658" y="1776154"/>
              <a:ext cx="6753028" cy="5300690"/>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540000" tIns="0" rIns="540000" bIns="45700" anchor="ctr" anchorCtr="0">
              <a:noAutofit/>
            </a:bodyPr>
            <a:lstStyle/>
            <a:p>
              <a:pPr lvl="0">
                <a:lnSpc>
                  <a:spcPct val="110000"/>
                </a:lnSpc>
              </a:pPr>
              <a:r>
                <a:rPr lang="en-GB" sz="2400" dirty="0" err="1">
                  <a:solidFill>
                    <a:schemeClr val="dk1"/>
                  </a:solidFill>
                  <a:latin typeface="Overpass Mono"/>
                  <a:ea typeface="Overpass Mono"/>
                  <a:cs typeface="Overpass Mono"/>
                  <a:sym typeface="Overpass Mono"/>
                </a:rPr>
                <a:t>Dylai’r</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proffilio</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fod</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i</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ffwrdd</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yn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ddiofyn</a:t>
              </a:r>
              <a:r>
                <a:rPr lang="en-GB" sz="2400" dirty="0">
                  <a:solidFill>
                    <a:schemeClr val="dk1"/>
                  </a:solidFill>
                  <a:latin typeface="Overpass Mono"/>
                  <a:ea typeface="Overpass Mono"/>
                  <a:cs typeface="Overpass Mono"/>
                  <a:sym typeface="Overpass Mono"/>
                </a:rPr>
                <a:t>, ac felly </a:t>
              </a:r>
              <a:r>
                <a:rPr lang="en-GB" sz="2400" dirty="0" err="1">
                  <a:solidFill>
                    <a:schemeClr val="dk1"/>
                  </a:solidFill>
                  <a:latin typeface="Overpass Mono"/>
                  <a:ea typeface="Overpass Mono"/>
                  <a:cs typeface="Overpass Mono"/>
                  <a:sym typeface="Overpass Mono"/>
                </a:rPr>
                <a:t>ddylai</a:t>
              </a:r>
              <a:r>
                <a:rPr lang="en-GB" sz="2400" dirty="0">
                  <a:solidFill>
                    <a:schemeClr val="dk1"/>
                  </a:solidFill>
                  <a:latin typeface="Overpass Mono"/>
                  <a:ea typeface="Overpass Mono"/>
                  <a:cs typeface="Overpass Mono"/>
                  <a:sym typeface="Overpass Mono"/>
                </a:rPr>
                <a:t> plant a </a:t>
              </a:r>
              <a:r>
                <a:rPr lang="en-GB" sz="2400" dirty="0" err="1">
                  <a:solidFill>
                    <a:schemeClr val="dk1"/>
                  </a:solidFill>
                  <a:latin typeface="Overpass Mono"/>
                  <a:ea typeface="Overpass Mono"/>
                  <a:cs typeface="Overpass Mono"/>
                  <a:sym typeface="Overpass Mono"/>
                </a:rPr>
                <a:t>phobl</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ifanc</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ddim</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cael</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hysbysebion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wedi'u</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targedu</a:t>
              </a:r>
              <a:r>
                <a:rPr lang="en-GB" sz="2400" dirty="0">
                  <a:solidFill>
                    <a:schemeClr val="dk1"/>
                  </a:solidFill>
                  <a:latin typeface="Overpass Mono"/>
                  <a:ea typeface="Overpass Mono"/>
                  <a:cs typeface="Overpass Mono"/>
                  <a:sym typeface="Overpass Mono"/>
                </a:rPr>
                <a:t>. </a:t>
              </a:r>
              <a:endParaRPr dirty="0"/>
            </a:p>
            <a:p>
              <a:pPr marL="0" marR="0" lvl="0" indent="0" algn="l" rtl="0">
                <a:lnSpc>
                  <a:spcPct val="110000"/>
                </a:lnSpc>
                <a:spcBef>
                  <a:spcPts val="0"/>
                </a:spcBef>
                <a:spcAft>
                  <a:spcPts val="0"/>
                </a:spcAft>
                <a:buNone/>
              </a:pPr>
              <a:endParaRPr sz="2400" dirty="0">
                <a:solidFill>
                  <a:schemeClr val="dk1"/>
                </a:solidFill>
                <a:latin typeface="Overpass Mono"/>
                <a:ea typeface="Overpass Mono"/>
                <a:cs typeface="Overpass Mono"/>
                <a:sym typeface="Overpass Mono"/>
              </a:endParaRPr>
            </a:p>
            <a:p>
              <a:pPr lvl="0">
                <a:lnSpc>
                  <a:spcPct val="110000"/>
                </a:lnSpc>
              </a:pPr>
              <a:r>
                <a:rPr lang="en-GB" sz="2400" dirty="0" err="1">
                  <a:solidFill>
                    <a:schemeClr val="dk1"/>
                  </a:solidFill>
                  <a:latin typeface="Overpass Mono"/>
                  <a:ea typeface="Overpass Mono"/>
                  <a:cs typeface="Overpass Mono"/>
                  <a:sym typeface="Overpass Mono"/>
                </a:rPr>
                <a:t>Hysbysebion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wedi’u</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targedu</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yw</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hysbysebion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sy’n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targedu</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unigolion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yn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seiliedig</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ar</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eu</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hoedran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eu</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rhywedd</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eu</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diddordebau</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eu</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hymddygiad</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ar-lein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a'u</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hanes</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siopa</a:t>
              </a:r>
              <a:r>
                <a:rPr lang="en-GB" sz="2400" dirty="0">
                  <a:solidFill>
                    <a:schemeClr val="dk1"/>
                  </a:solidFill>
                  <a:latin typeface="Overpass Mono"/>
                  <a:ea typeface="Overpass Mono"/>
                  <a:cs typeface="Overpass Mono"/>
                  <a:sym typeface="Overpass Mono"/>
                </a:rPr>
                <a:t>.</a:t>
              </a:r>
              <a:endParaRPr dirty="0"/>
            </a:p>
          </p:txBody>
        </p:sp>
        <p:grpSp>
          <p:nvGrpSpPr>
            <p:cNvPr id="516" name="Google Shape;516;p19"/>
            <p:cNvGrpSpPr/>
            <p:nvPr/>
          </p:nvGrpSpPr>
          <p:grpSpPr>
            <a:xfrm>
              <a:off x="946692" y="1527309"/>
              <a:ext cx="497688" cy="497689"/>
              <a:chOff x="8292539" y="1401052"/>
              <a:chExt cx="497688" cy="497689"/>
            </a:xfrm>
          </p:grpSpPr>
          <p:sp>
            <p:nvSpPr>
              <p:cNvPr id="517" name="Google Shape;517;p19"/>
              <p:cNvSpPr/>
              <p:nvPr/>
            </p:nvSpPr>
            <p:spPr>
              <a:xfrm>
                <a:off x="8292539" y="1401052"/>
                <a:ext cx="497688" cy="497688"/>
              </a:xfrm>
              <a:prstGeom prst="ellipse">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8" name="Google Shape;518;p19"/>
              <p:cNvSpPr txBox="1"/>
              <p:nvPr/>
            </p:nvSpPr>
            <p:spPr>
              <a:xfrm>
                <a:off x="8434620" y="1447295"/>
                <a:ext cx="213528" cy="451446"/>
              </a:xfrm>
              <a:prstGeom prst="rect">
                <a:avLst/>
              </a:prstGeom>
              <a:noFill/>
              <a:ln>
                <a:noFill/>
              </a:ln>
            </p:spPr>
            <p:txBody>
              <a:bodyPr spcFirstLastPara="1" wrap="square" lIns="91425" tIns="45700" rIns="91425" bIns="45700" anchor="ctr"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3</a:t>
                </a:r>
                <a:endParaRPr/>
              </a:p>
            </p:txBody>
          </p:sp>
        </p:grpSp>
      </p:grpSp>
      <p:pic>
        <p:nvPicPr>
          <p:cNvPr id="519" name="Google Shape;519;p19"/>
          <p:cNvPicPr preferRelativeResize="0"/>
          <p:nvPr/>
        </p:nvPicPr>
        <p:blipFill>
          <a:blip r:embed="rId3"/>
          <a:srcRect/>
          <a:stretch/>
        </p:blipFill>
        <p:spPr>
          <a:xfrm>
            <a:off x="8548128" y="1007320"/>
            <a:ext cx="6678619" cy="1169234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14"/>
                                        </p:tgtEl>
                                        <p:attrNameLst>
                                          <p:attrName>style.visibility</p:attrName>
                                        </p:attrNameLst>
                                      </p:cBhvr>
                                      <p:to>
                                        <p:strVal val="visible"/>
                                      </p:to>
                                    </p:set>
                                    <p:anim calcmode="lin" valueType="num">
                                      <p:cBhvr additive="base">
                                        <p:cTn id="7" dur="500"/>
                                        <p:tgtEl>
                                          <p:spTgt spid="514"/>
                                        </p:tgtEl>
                                        <p:attrNameLst>
                                          <p:attrName>ppt_w</p:attrName>
                                        </p:attrNameLst>
                                      </p:cBhvr>
                                      <p:tavLst>
                                        <p:tav tm="0">
                                          <p:val>
                                            <p:strVal val="0"/>
                                          </p:val>
                                        </p:tav>
                                        <p:tav tm="100000">
                                          <p:val>
                                            <p:strVal val="#ppt_w"/>
                                          </p:val>
                                        </p:tav>
                                      </p:tavLst>
                                    </p:anim>
                                    <p:anim calcmode="lin" valueType="num">
                                      <p:cBhvr additive="base">
                                        <p:cTn id="8" dur="500"/>
                                        <p:tgtEl>
                                          <p:spTgt spid="51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
          <p:cNvSpPr/>
          <p:nvPr/>
        </p:nvSpPr>
        <p:spPr>
          <a:xfrm>
            <a:off x="1388745" y="2679795"/>
            <a:ext cx="6087230" cy="4995558"/>
          </a:xfrm>
          <a:prstGeom prst="rect">
            <a:avLst/>
          </a:prstGeom>
          <a:noFill/>
          <a:ln>
            <a:noFill/>
          </a:ln>
        </p:spPr>
        <p:txBody>
          <a:bodyPr spcFirstLastPara="1" wrap="square" lIns="91425" tIns="45700" rIns="91425" bIns="45700" anchor="t" anchorCtr="0">
            <a:spAutoFit/>
          </a:bodyPr>
          <a:lstStyle/>
          <a:p>
            <a:pPr lvl="0">
              <a:lnSpc>
                <a:spcPct val="117999"/>
              </a:lnSpc>
            </a:pPr>
            <a:r>
              <a:rPr lang="en-GB" sz="1800" dirty="0" err="1">
                <a:solidFill>
                  <a:schemeClr val="dk1"/>
                </a:solidFill>
                <a:latin typeface="Calibri" panose="020F0502020204030204" pitchFamily="34" charset="0"/>
                <a:ea typeface="Calibri"/>
                <a:cs typeface="Calibri" panose="020F0502020204030204" pitchFamily="34" charset="0"/>
                <a:sym typeface="Calibri"/>
              </a:rPr>
              <a:t>Ym</a:t>
            </a:r>
            <a:r>
              <a:rPr lang="en-GB" sz="1800" dirty="0">
                <a:solidFill>
                  <a:schemeClr val="dk1"/>
                </a:solidFill>
                <a:latin typeface="Calibri" panose="020F0502020204030204" pitchFamily="34" charset="0"/>
                <a:ea typeface="Calibri"/>
                <a:cs typeface="Calibri" panose="020F0502020204030204" pitchFamily="34" charset="0"/>
                <a:sym typeface="Calibri"/>
              </a:rPr>
              <a:t> mis Medi 2021, </a:t>
            </a:r>
            <a:r>
              <a:rPr lang="en-GB" sz="1800" dirty="0" err="1">
                <a:solidFill>
                  <a:schemeClr val="dk1"/>
                </a:solidFill>
                <a:latin typeface="Calibri" panose="020F0502020204030204" pitchFamily="34" charset="0"/>
                <a:ea typeface="Calibri"/>
                <a:cs typeface="Calibri" panose="020F0502020204030204" pitchFamily="34" charset="0"/>
                <a:sym typeface="Calibri"/>
              </a:rPr>
              <a:t>lansiodd</a:t>
            </a:r>
            <a:r>
              <a:rPr lang="en-GB" sz="1800" dirty="0">
                <a:solidFill>
                  <a:schemeClr val="dk1"/>
                </a:solidFill>
                <a:latin typeface="Calibri" panose="020F0502020204030204" pitchFamily="34" charset="0"/>
                <a:ea typeface="Calibri"/>
                <a:cs typeface="Calibri" panose="020F0502020204030204" pitchFamily="34" charset="0"/>
                <a:sym typeface="Calibri"/>
              </a:rPr>
              <a:t> yr ICO </a:t>
            </a:r>
            <a:r>
              <a:rPr lang="en-GB" sz="1800" dirty="0" err="1">
                <a:solidFill>
                  <a:schemeClr val="dk1"/>
                </a:solidFill>
                <a:latin typeface="Calibri" panose="020F0502020204030204" pitchFamily="34" charset="0"/>
                <a:ea typeface="Calibri"/>
                <a:cs typeface="Calibri" panose="020F0502020204030204" pitchFamily="34" charset="0"/>
                <a:sym typeface="Calibri"/>
              </a:rPr>
              <a:t>reolau</a:t>
            </a:r>
            <a:r>
              <a:rPr lang="en-GB" sz="1800" dirty="0">
                <a:solidFill>
                  <a:schemeClr val="dk1"/>
                </a:solidFill>
                <a:latin typeface="Calibri" panose="020F0502020204030204" pitchFamily="34" charset="0"/>
                <a:ea typeface="Calibri"/>
                <a:cs typeface="Calibri" panose="020F0502020204030204" pitchFamily="34" charset="0"/>
                <a:sym typeface="Calibri"/>
              </a:rPr>
              <a:t> </a:t>
            </a:r>
            <a:r>
              <a:rPr lang="en-GB" sz="1800" err="1">
                <a:solidFill>
                  <a:schemeClr val="dk1"/>
                </a:solidFill>
                <a:latin typeface="Calibri" panose="020F0502020204030204" pitchFamily="34" charset="0"/>
                <a:ea typeface="Calibri"/>
                <a:cs typeface="Calibri" panose="020F0502020204030204" pitchFamily="34" charset="0"/>
                <a:sym typeface="Calibri"/>
              </a:rPr>
              <a:t>newydd</a:t>
            </a:r>
            <a:r>
              <a:rPr lang="en-GB" sz="1800">
                <a:solidFill>
                  <a:schemeClr val="dk1"/>
                </a:solidFill>
                <a:latin typeface="Calibri" panose="020F0502020204030204" pitchFamily="34" charset="0"/>
                <a:ea typeface="Calibri"/>
                <a:cs typeface="Calibri" panose="020F0502020204030204" pitchFamily="34" charset="0"/>
                <a:sym typeface="Calibri"/>
              </a:rPr>
              <a:t> sy’n </a:t>
            </a:r>
            <a:r>
              <a:rPr lang="en-GB" sz="1800" dirty="0" err="1">
                <a:solidFill>
                  <a:schemeClr val="dk1"/>
                </a:solidFill>
                <a:latin typeface="Calibri" panose="020F0502020204030204" pitchFamily="34" charset="0"/>
                <a:ea typeface="Calibri"/>
                <a:cs typeface="Calibri" panose="020F0502020204030204" pitchFamily="34" charset="0"/>
                <a:sym typeface="Calibri"/>
              </a:rPr>
              <a:t>llywodraethu</a:t>
            </a:r>
            <a:r>
              <a:rPr lang="en-GB" sz="1800" dirty="0">
                <a:solidFill>
                  <a:schemeClr val="dk1"/>
                </a:solidFill>
                <a:latin typeface="Calibri" panose="020F0502020204030204" pitchFamily="34" charset="0"/>
                <a:ea typeface="Calibri"/>
                <a:cs typeface="Calibri" panose="020F0502020204030204" pitchFamily="34" charset="0"/>
                <a:sym typeface="Calibri"/>
              </a:rPr>
              <a:t> </a:t>
            </a:r>
            <a:r>
              <a:rPr lang="en-GB" sz="1800" dirty="0" err="1">
                <a:solidFill>
                  <a:schemeClr val="dk1"/>
                </a:solidFill>
                <a:latin typeface="Calibri" panose="020F0502020204030204" pitchFamily="34" charset="0"/>
                <a:ea typeface="Calibri"/>
                <a:cs typeface="Calibri" panose="020F0502020204030204" pitchFamily="34" charset="0"/>
                <a:sym typeface="Calibri"/>
              </a:rPr>
              <a:t>sut</a:t>
            </a:r>
            <a:r>
              <a:rPr lang="en-GB" sz="1800" dirty="0">
                <a:solidFill>
                  <a:schemeClr val="dk1"/>
                </a:solidFill>
                <a:latin typeface="Calibri" panose="020F0502020204030204" pitchFamily="34" charset="0"/>
                <a:ea typeface="Calibri"/>
                <a:cs typeface="Calibri" panose="020F0502020204030204" pitchFamily="34" charset="0"/>
                <a:sym typeface="Calibri"/>
              </a:rPr>
              <a:t> </a:t>
            </a:r>
            <a:r>
              <a:rPr lang="en-GB" sz="1800" dirty="0" err="1">
                <a:solidFill>
                  <a:schemeClr val="dk1"/>
                </a:solidFill>
                <a:latin typeface="Calibri" panose="020F0502020204030204" pitchFamily="34" charset="0"/>
                <a:ea typeface="Calibri"/>
                <a:cs typeface="Calibri" panose="020F0502020204030204" pitchFamily="34" charset="0"/>
                <a:sym typeface="Calibri"/>
              </a:rPr>
              <a:t>mae</a:t>
            </a:r>
            <a:r>
              <a:rPr lang="en-GB" sz="1800" dirty="0">
                <a:solidFill>
                  <a:schemeClr val="dk1"/>
                </a:solidFill>
                <a:latin typeface="Calibri" panose="020F0502020204030204" pitchFamily="34" charset="0"/>
                <a:ea typeface="Calibri"/>
                <a:cs typeface="Calibri" panose="020F0502020204030204" pitchFamily="34" charset="0"/>
                <a:sym typeface="Calibri"/>
              </a:rPr>
              <a:t> </a:t>
            </a:r>
            <a:r>
              <a:rPr lang="en-GB" sz="1800" dirty="0" err="1">
                <a:solidFill>
                  <a:schemeClr val="dk1"/>
                </a:solidFill>
                <a:latin typeface="Calibri" panose="020F0502020204030204" pitchFamily="34" charset="0"/>
                <a:ea typeface="Calibri"/>
                <a:cs typeface="Calibri" panose="020F0502020204030204" pitchFamily="34" charset="0"/>
                <a:sym typeface="Calibri"/>
              </a:rPr>
              <a:t>gwasanaethau</a:t>
            </a:r>
            <a:r>
              <a:rPr lang="en-GB" sz="1800" dirty="0">
                <a:solidFill>
                  <a:schemeClr val="dk1"/>
                </a:solidFill>
                <a:latin typeface="Calibri" panose="020F0502020204030204" pitchFamily="34" charset="0"/>
                <a:ea typeface="Calibri"/>
                <a:cs typeface="Calibri" panose="020F0502020204030204" pitchFamily="34" charset="0"/>
                <a:sym typeface="Calibri"/>
              </a:rPr>
              <a:t> </a:t>
            </a:r>
            <a:r>
              <a:rPr lang="en-GB" sz="1800" dirty="0" err="1">
                <a:solidFill>
                  <a:schemeClr val="dk1"/>
                </a:solidFill>
                <a:latin typeface="Calibri" panose="020F0502020204030204" pitchFamily="34" charset="0"/>
                <a:ea typeface="Calibri"/>
                <a:cs typeface="Calibri" panose="020F0502020204030204" pitchFamily="34" charset="0"/>
                <a:sym typeface="Calibri"/>
              </a:rPr>
              <a:t>ar-lein</a:t>
            </a:r>
            <a:r>
              <a:rPr lang="en-GB" sz="1800" dirty="0">
                <a:solidFill>
                  <a:schemeClr val="dk1"/>
                </a:solidFill>
                <a:latin typeface="Calibri" panose="020F0502020204030204" pitchFamily="34" charset="0"/>
                <a:ea typeface="Calibri"/>
                <a:cs typeface="Calibri" panose="020F0502020204030204" pitchFamily="34" charset="0"/>
                <a:sym typeface="Calibri"/>
              </a:rPr>
              <a:t> </a:t>
            </a:r>
            <a:r>
              <a:rPr lang="en-GB" sz="1800" dirty="0" err="1">
                <a:solidFill>
                  <a:schemeClr val="dk1"/>
                </a:solidFill>
                <a:latin typeface="Calibri" panose="020F0502020204030204" pitchFamily="34" charset="0"/>
                <a:ea typeface="Calibri"/>
                <a:cs typeface="Calibri" panose="020F0502020204030204" pitchFamily="34" charset="0"/>
                <a:sym typeface="Calibri"/>
              </a:rPr>
              <a:t>yn</a:t>
            </a:r>
            <a:r>
              <a:rPr lang="en-GB" sz="1800" dirty="0">
                <a:solidFill>
                  <a:schemeClr val="dk1"/>
                </a:solidFill>
                <a:latin typeface="Calibri" panose="020F0502020204030204" pitchFamily="34" charset="0"/>
                <a:ea typeface="Calibri"/>
                <a:cs typeface="Calibri" panose="020F0502020204030204" pitchFamily="34" charset="0"/>
                <a:sym typeface="Calibri"/>
              </a:rPr>
              <a:t> </a:t>
            </a:r>
            <a:r>
              <a:rPr lang="en-GB" sz="1800" dirty="0" err="1">
                <a:solidFill>
                  <a:schemeClr val="dk1"/>
                </a:solidFill>
                <a:latin typeface="Calibri" panose="020F0502020204030204" pitchFamily="34" charset="0"/>
                <a:ea typeface="Calibri"/>
                <a:cs typeface="Calibri" panose="020F0502020204030204" pitchFamily="34" charset="0"/>
                <a:sym typeface="Calibri"/>
              </a:rPr>
              <a:t>casglu</a:t>
            </a:r>
            <a:r>
              <a:rPr lang="en-GB" sz="1800" dirty="0">
                <a:solidFill>
                  <a:schemeClr val="dk1"/>
                </a:solidFill>
                <a:latin typeface="Calibri" panose="020F0502020204030204" pitchFamily="34" charset="0"/>
                <a:ea typeface="Calibri"/>
                <a:cs typeface="Calibri" panose="020F0502020204030204" pitchFamily="34" charset="0"/>
                <a:sym typeface="Calibri"/>
              </a:rPr>
              <a:t> ac </a:t>
            </a:r>
            <a:r>
              <a:rPr lang="en-GB" sz="1800" dirty="0" err="1">
                <a:solidFill>
                  <a:schemeClr val="dk1"/>
                </a:solidFill>
                <a:latin typeface="Calibri" panose="020F0502020204030204" pitchFamily="34" charset="0"/>
                <a:ea typeface="Calibri"/>
                <a:cs typeface="Calibri" panose="020F0502020204030204" pitchFamily="34" charset="0"/>
                <a:sym typeface="Calibri"/>
              </a:rPr>
              <a:t>yn</a:t>
            </a:r>
            <a:r>
              <a:rPr lang="en-GB" sz="1800" dirty="0">
                <a:solidFill>
                  <a:schemeClr val="dk1"/>
                </a:solidFill>
                <a:latin typeface="Calibri" panose="020F0502020204030204" pitchFamily="34" charset="0"/>
                <a:ea typeface="Calibri"/>
                <a:cs typeface="Calibri" panose="020F0502020204030204" pitchFamily="34" charset="0"/>
                <a:sym typeface="Calibri"/>
              </a:rPr>
              <a:t> </a:t>
            </a:r>
            <a:r>
              <a:rPr lang="en-GB" sz="1800" dirty="0" err="1">
                <a:solidFill>
                  <a:schemeClr val="dk1"/>
                </a:solidFill>
                <a:latin typeface="Calibri" panose="020F0502020204030204" pitchFamily="34" charset="0"/>
                <a:ea typeface="Calibri"/>
                <a:cs typeface="Calibri" panose="020F0502020204030204" pitchFamily="34" charset="0"/>
                <a:sym typeface="Calibri"/>
              </a:rPr>
              <a:t>defnyddio</a:t>
            </a:r>
            <a:r>
              <a:rPr lang="en-GB" sz="1800" dirty="0">
                <a:solidFill>
                  <a:schemeClr val="dk1"/>
                </a:solidFill>
                <a:latin typeface="Calibri" panose="020F0502020204030204" pitchFamily="34" charset="0"/>
                <a:ea typeface="Calibri"/>
                <a:cs typeface="Calibri" panose="020F0502020204030204" pitchFamily="34" charset="0"/>
                <a:sym typeface="Calibri"/>
              </a:rPr>
              <a:t> data personol plant a </a:t>
            </a:r>
            <a:r>
              <a:rPr lang="en-GB" sz="1800" dirty="0" err="1">
                <a:solidFill>
                  <a:schemeClr val="dk1"/>
                </a:solidFill>
                <a:latin typeface="Calibri" panose="020F0502020204030204" pitchFamily="34" charset="0"/>
                <a:ea typeface="Calibri"/>
                <a:cs typeface="Calibri" panose="020F0502020204030204" pitchFamily="34" charset="0"/>
                <a:sym typeface="Calibri"/>
              </a:rPr>
              <a:t>phobl</a:t>
            </a:r>
            <a:r>
              <a:rPr lang="en-GB" sz="1800" dirty="0">
                <a:solidFill>
                  <a:schemeClr val="dk1"/>
                </a:solidFill>
                <a:latin typeface="Calibri" panose="020F0502020204030204" pitchFamily="34" charset="0"/>
                <a:ea typeface="Calibri"/>
                <a:cs typeface="Calibri" panose="020F0502020204030204" pitchFamily="34" charset="0"/>
                <a:sym typeface="Calibri"/>
              </a:rPr>
              <a:t> </a:t>
            </a:r>
            <a:r>
              <a:rPr lang="en-GB" sz="1800" dirty="0" err="1">
                <a:solidFill>
                  <a:schemeClr val="dk1"/>
                </a:solidFill>
                <a:latin typeface="Calibri" panose="020F0502020204030204" pitchFamily="34" charset="0"/>
                <a:ea typeface="Calibri"/>
                <a:cs typeface="Calibri" panose="020F0502020204030204" pitchFamily="34" charset="0"/>
                <a:sym typeface="Calibri"/>
              </a:rPr>
              <a:t>ifanc</a:t>
            </a:r>
            <a:r>
              <a:rPr lang="en-GB" sz="1800" dirty="0">
                <a:solidFill>
                  <a:schemeClr val="dk1"/>
                </a:solidFill>
                <a:latin typeface="Calibri" panose="020F0502020204030204" pitchFamily="34" charset="0"/>
                <a:ea typeface="Calibri"/>
                <a:cs typeface="Calibri" panose="020F0502020204030204" pitchFamily="34" charset="0"/>
                <a:sym typeface="Calibri"/>
              </a:rPr>
              <a:t>. </a:t>
            </a:r>
          </a:p>
          <a:p>
            <a:pPr lvl="0">
              <a:lnSpc>
                <a:spcPct val="117999"/>
              </a:lnSpc>
            </a:pPr>
            <a:endParaRPr lang="en-GB" sz="1800" dirty="0">
              <a:solidFill>
                <a:schemeClr val="dk1"/>
              </a:solidFill>
              <a:latin typeface="Calibri" panose="020F0502020204030204" pitchFamily="34" charset="0"/>
              <a:ea typeface="Calibri"/>
              <a:cs typeface="Calibri" panose="020F0502020204030204" pitchFamily="34" charset="0"/>
              <a:sym typeface="Calibri"/>
            </a:endParaRPr>
          </a:p>
          <a:p>
            <a:pPr lvl="0">
              <a:lnSpc>
                <a:spcPct val="117999"/>
              </a:lnSpc>
            </a:pPr>
            <a:r>
              <a:rPr lang="en-GB" sz="1800" dirty="0">
                <a:solidFill>
                  <a:schemeClr val="dk1"/>
                </a:solidFill>
                <a:latin typeface="Calibri" panose="020F0502020204030204" pitchFamily="34" charset="0"/>
                <a:ea typeface="Calibri"/>
                <a:cs typeface="Calibri" panose="020F0502020204030204" pitchFamily="34" charset="0"/>
                <a:sym typeface="Calibri"/>
              </a:rPr>
              <a:t>Yr </a:t>
            </a:r>
            <a:r>
              <a:rPr lang="en-GB" sz="1800" dirty="0" err="1">
                <a:solidFill>
                  <a:schemeClr val="dk1"/>
                </a:solidFill>
                <a:latin typeface="Calibri" panose="020F0502020204030204" pitchFamily="34" charset="0"/>
                <a:ea typeface="Calibri"/>
                <a:cs typeface="Calibri" panose="020F0502020204030204" pitchFamily="34" charset="0"/>
                <a:sym typeface="Calibri"/>
              </a:rPr>
              <a:t>enw</a:t>
            </a:r>
            <a:r>
              <a:rPr lang="en-GB" sz="1800" dirty="0">
                <a:solidFill>
                  <a:schemeClr val="dk1"/>
                </a:solidFill>
                <a:latin typeface="Calibri" panose="020F0502020204030204" pitchFamily="34" charset="0"/>
                <a:ea typeface="Calibri"/>
                <a:cs typeface="Calibri" panose="020F0502020204030204" pitchFamily="34" charset="0"/>
                <a:sym typeface="Calibri"/>
              </a:rPr>
              <a:t> </a:t>
            </a:r>
            <a:r>
              <a:rPr lang="en-GB" sz="1800" dirty="0" err="1">
                <a:solidFill>
                  <a:schemeClr val="dk1"/>
                </a:solidFill>
                <a:latin typeface="Calibri" panose="020F0502020204030204" pitchFamily="34" charset="0"/>
                <a:ea typeface="Calibri"/>
                <a:cs typeface="Calibri" panose="020F0502020204030204" pitchFamily="34" charset="0"/>
                <a:sym typeface="Calibri"/>
              </a:rPr>
              <a:t>ar</a:t>
            </a:r>
            <a:r>
              <a:rPr lang="en-GB" sz="1800" dirty="0">
                <a:solidFill>
                  <a:schemeClr val="dk1"/>
                </a:solidFill>
                <a:latin typeface="Calibri" panose="020F0502020204030204" pitchFamily="34" charset="0"/>
                <a:ea typeface="Calibri"/>
                <a:cs typeface="Calibri" panose="020F0502020204030204" pitchFamily="34" charset="0"/>
                <a:sym typeface="Calibri"/>
              </a:rPr>
              <a:t> y </a:t>
            </a:r>
            <a:r>
              <a:rPr lang="en-GB" sz="1800" dirty="0" err="1">
                <a:solidFill>
                  <a:schemeClr val="dk1"/>
                </a:solidFill>
                <a:latin typeface="Calibri" panose="020F0502020204030204" pitchFamily="34" charset="0"/>
                <a:ea typeface="Calibri"/>
                <a:cs typeface="Calibri" panose="020F0502020204030204" pitchFamily="34" charset="0"/>
                <a:sym typeface="Calibri"/>
              </a:rPr>
              <a:t>rheolau</a:t>
            </a:r>
            <a:r>
              <a:rPr lang="en-GB" sz="1800" dirty="0">
                <a:solidFill>
                  <a:schemeClr val="dk1"/>
                </a:solidFill>
                <a:latin typeface="Calibri" panose="020F0502020204030204" pitchFamily="34" charset="0"/>
                <a:ea typeface="Calibri"/>
                <a:cs typeface="Calibri" panose="020F0502020204030204" pitchFamily="34" charset="0"/>
                <a:sym typeface="Calibri"/>
              </a:rPr>
              <a:t> </a:t>
            </a:r>
            <a:r>
              <a:rPr lang="en-GB" sz="1800" err="1">
                <a:solidFill>
                  <a:schemeClr val="dk1"/>
                </a:solidFill>
                <a:latin typeface="Calibri" panose="020F0502020204030204" pitchFamily="34" charset="0"/>
                <a:ea typeface="Calibri"/>
                <a:cs typeface="Calibri" panose="020F0502020204030204" pitchFamily="34" charset="0"/>
                <a:sym typeface="Calibri"/>
              </a:rPr>
              <a:t>hyn</a:t>
            </a:r>
            <a:r>
              <a:rPr lang="en-GB" sz="1800">
                <a:solidFill>
                  <a:schemeClr val="dk1"/>
                </a:solidFill>
                <a:latin typeface="Calibri" panose="020F0502020204030204" pitchFamily="34" charset="0"/>
                <a:ea typeface="Calibri"/>
                <a:cs typeface="Calibri" panose="020F0502020204030204" pitchFamily="34" charset="0"/>
                <a:sym typeface="Calibri"/>
              </a:rPr>
              <a:t> yw’r </a:t>
            </a:r>
            <a:r>
              <a:rPr lang="en-GB" sz="1800" dirty="0">
                <a:solidFill>
                  <a:schemeClr val="dk1"/>
                </a:solidFill>
                <a:latin typeface="Calibri" panose="020F0502020204030204" pitchFamily="34" charset="0"/>
                <a:ea typeface="Calibri"/>
                <a:cs typeface="Calibri" panose="020F0502020204030204" pitchFamily="34" charset="0"/>
                <a:sym typeface="Calibri"/>
              </a:rPr>
              <a:t>Cod Plant, ac </a:t>
            </a:r>
            <a:r>
              <a:rPr lang="en-GB" sz="1800" dirty="0" err="1">
                <a:solidFill>
                  <a:schemeClr val="dk1"/>
                </a:solidFill>
                <a:latin typeface="Calibri" panose="020F0502020204030204" pitchFamily="34" charset="0"/>
                <a:ea typeface="Calibri"/>
                <a:cs typeface="Calibri" panose="020F0502020204030204" pitchFamily="34" charset="0"/>
                <a:sym typeface="Calibri"/>
              </a:rPr>
              <a:t>maen</a:t>
            </a:r>
            <a:r>
              <a:rPr lang="en-GB" sz="1800" dirty="0">
                <a:solidFill>
                  <a:schemeClr val="dk1"/>
                </a:solidFill>
                <a:latin typeface="Calibri" panose="020F0502020204030204" pitchFamily="34" charset="0"/>
                <a:ea typeface="Calibri"/>
                <a:cs typeface="Calibri" panose="020F0502020204030204" pitchFamily="34" charset="0"/>
                <a:sym typeface="Calibri"/>
              </a:rPr>
              <a:t> </a:t>
            </a:r>
            <a:r>
              <a:rPr lang="en-GB" sz="1800" err="1">
                <a:solidFill>
                  <a:schemeClr val="dk1"/>
                </a:solidFill>
                <a:latin typeface="Calibri" panose="020F0502020204030204" pitchFamily="34" charset="0"/>
                <a:ea typeface="Calibri"/>
                <a:cs typeface="Calibri" panose="020F0502020204030204" pitchFamily="34" charset="0"/>
                <a:sym typeface="Calibri"/>
              </a:rPr>
              <a:t>nhw</a:t>
            </a:r>
            <a:r>
              <a:rPr lang="en-GB" sz="1800">
                <a:solidFill>
                  <a:schemeClr val="dk1"/>
                </a:solidFill>
                <a:latin typeface="Calibri" panose="020F0502020204030204" pitchFamily="34" charset="0"/>
                <a:ea typeface="Calibri"/>
                <a:cs typeface="Calibri" panose="020F0502020204030204" pitchFamily="34" charset="0"/>
                <a:sym typeface="Calibri"/>
              </a:rPr>
              <a:t> wedi’u </a:t>
            </a:r>
            <a:r>
              <a:rPr lang="en-GB" sz="1800" dirty="0" err="1">
                <a:solidFill>
                  <a:schemeClr val="dk1"/>
                </a:solidFill>
                <a:latin typeface="Calibri" panose="020F0502020204030204" pitchFamily="34" charset="0"/>
                <a:ea typeface="Calibri"/>
                <a:cs typeface="Calibri" panose="020F0502020204030204" pitchFamily="34" charset="0"/>
                <a:sym typeface="Calibri"/>
              </a:rPr>
              <a:t>cynllunio</a:t>
            </a:r>
            <a:r>
              <a:rPr lang="en-GB" sz="1800" dirty="0">
                <a:solidFill>
                  <a:schemeClr val="dk1"/>
                </a:solidFill>
                <a:latin typeface="Calibri" panose="020F0502020204030204" pitchFamily="34" charset="0"/>
                <a:ea typeface="Calibri"/>
                <a:cs typeface="Calibri" panose="020F0502020204030204" pitchFamily="34" charset="0"/>
                <a:sym typeface="Calibri"/>
              </a:rPr>
              <a:t> </a:t>
            </a:r>
            <a:r>
              <a:rPr lang="en-GB" sz="1800" dirty="0" err="1">
                <a:solidFill>
                  <a:schemeClr val="dk1"/>
                </a:solidFill>
                <a:latin typeface="Calibri" panose="020F0502020204030204" pitchFamily="34" charset="0"/>
                <a:ea typeface="Calibri"/>
                <a:cs typeface="Calibri" panose="020F0502020204030204" pitchFamily="34" charset="0"/>
                <a:sym typeface="Calibri"/>
              </a:rPr>
              <a:t>i</a:t>
            </a:r>
            <a:r>
              <a:rPr lang="en-GB" sz="1800" dirty="0">
                <a:solidFill>
                  <a:schemeClr val="dk1"/>
                </a:solidFill>
                <a:latin typeface="Calibri" panose="020F0502020204030204" pitchFamily="34" charset="0"/>
                <a:ea typeface="Calibri"/>
                <a:cs typeface="Calibri" panose="020F0502020204030204" pitchFamily="34" charset="0"/>
                <a:sym typeface="Calibri"/>
              </a:rPr>
              <a:t> </a:t>
            </a:r>
            <a:r>
              <a:rPr lang="en-GB" sz="1800" dirty="0" err="1">
                <a:solidFill>
                  <a:schemeClr val="dk1"/>
                </a:solidFill>
                <a:latin typeface="Calibri" panose="020F0502020204030204" pitchFamily="34" charset="0"/>
                <a:ea typeface="Calibri"/>
                <a:cs typeface="Calibri" panose="020F0502020204030204" pitchFamily="34" charset="0"/>
                <a:sym typeface="Calibri"/>
              </a:rPr>
              <a:t>ddiogelu</a:t>
            </a:r>
            <a:r>
              <a:rPr lang="en-GB" sz="1800" dirty="0">
                <a:solidFill>
                  <a:schemeClr val="dk1"/>
                </a:solidFill>
                <a:latin typeface="Calibri" panose="020F0502020204030204" pitchFamily="34" charset="0"/>
                <a:ea typeface="Calibri"/>
                <a:cs typeface="Calibri" panose="020F0502020204030204" pitchFamily="34" charset="0"/>
                <a:sym typeface="Calibri"/>
              </a:rPr>
              <a:t> data personol plant a </a:t>
            </a:r>
            <a:r>
              <a:rPr lang="en-GB" sz="1800" dirty="0" err="1">
                <a:solidFill>
                  <a:schemeClr val="dk1"/>
                </a:solidFill>
                <a:latin typeface="Calibri" panose="020F0502020204030204" pitchFamily="34" charset="0"/>
                <a:ea typeface="Calibri"/>
                <a:cs typeface="Calibri" panose="020F0502020204030204" pitchFamily="34" charset="0"/>
                <a:sym typeface="Calibri"/>
              </a:rPr>
              <a:t>phobl</a:t>
            </a:r>
            <a:r>
              <a:rPr lang="en-GB" sz="1800" dirty="0">
                <a:solidFill>
                  <a:schemeClr val="dk1"/>
                </a:solidFill>
                <a:latin typeface="Calibri" panose="020F0502020204030204" pitchFamily="34" charset="0"/>
                <a:ea typeface="Calibri"/>
                <a:cs typeface="Calibri" panose="020F0502020204030204" pitchFamily="34" charset="0"/>
                <a:sym typeface="Calibri"/>
              </a:rPr>
              <a:t> </a:t>
            </a:r>
            <a:r>
              <a:rPr lang="en-GB" sz="1800" dirty="0" err="1">
                <a:solidFill>
                  <a:schemeClr val="dk1"/>
                </a:solidFill>
                <a:latin typeface="Calibri" panose="020F0502020204030204" pitchFamily="34" charset="0"/>
                <a:ea typeface="Calibri"/>
                <a:cs typeface="Calibri" panose="020F0502020204030204" pitchFamily="34" charset="0"/>
                <a:sym typeface="Calibri"/>
              </a:rPr>
              <a:t>ifanc</a:t>
            </a:r>
            <a:r>
              <a:rPr lang="en-GB" sz="1800" dirty="0">
                <a:solidFill>
                  <a:schemeClr val="dk1"/>
                </a:solidFill>
                <a:latin typeface="Calibri" panose="020F0502020204030204" pitchFamily="34" charset="0"/>
                <a:ea typeface="Calibri"/>
                <a:cs typeface="Calibri" panose="020F0502020204030204" pitchFamily="34" charset="0"/>
                <a:sym typeface="Calibri"/>
              </a:rPr>
              <a:t>. </a:t>
            </a:r>
          </a:p>
          <a:p>
            <a:pPr lvl="0">
              <a:lnSpc>
                <a:spcPct val="117999"/>
              </a:lnSpc>
            </a:pPr>
            <a:endParaRPr lang="en-GB" sz="1800" dirty="0">
              <a:solidFill>
                <a:schemeClr val="dk1"/>
              </a:solidFill>
              <a:latin typeface="Calibri" panose="020F0502020204030204" pitchFamily="34" charset="0"/>
              <a:ea typeface="Calibri"/>
              <a:cs typeface="Calibri" panose="020F0502020204030204" pitchFamily="34" charset="0"/>
              <a:sym typeface="Calibri"/>
            </a:endParaRPr>
          </a:p>
          <a:p>
            <a:pPr lvl="0">
              <a:lnSpc>
                <a:spcPct val="117999"/>
              </a:lnSpc>
            </a:pPr>
            <a:r>
              <a:rPr lang="en-GB" sz="1800">
                <a:solidFill>
                  <a:schemeClr val="dk1"/>
                </a:solidFill>
                <a:latin typeface="Calibri" panose="020F0502020204030204" pitchFamily="34" charset="0"/>
                <a:ea typeface="Calibri"/>
                <a:cs typeface="Calibri" panose="020F0502020204030204" pitchFamily="34" charset="0"/>
                <a:sym typeface="Calibri"/>
              </a:rPr>
              <a:t>Mae’r </a:t>
            </a:r>
            <a:r>
              <a:rPr lang="en-GB" sz="1800" dirty="0" err="1">
                <a:solidFill>
                  <a:schemeClr val="dk1"/>
                </a:solidFill>
                <a:latin typeface="Calibri" panose="020F0502020204030204" pitchFamily="34" charset="0"/>
                <a:ea typeface="Calibri"/>
                <a:cs typeface="Calibri" panose="020F0502020204030204" pitchFamily="34" charset="0"/>
                <a:sym typeface="Calibri"/>
              </a:rPr>
              <a:t>adnodd</a:t>
            </a:r>
            <a:r>
              <a:rPr lang="en-GB" sz="1800" dirty="0">
                <a:solidFill>
                  <a:schemeClr val="dk1"/>
                </a:solidFill>
                <a:latin typeface="Calibri" panose="020F0502020204030204" pitchFamily="34" charset="0"/>
                <a:ea typeface="Calibri"/>
                <a:cs typeface="Calibri" panose="020F0502020204030204" pitchFamily="34" charset="0"/>
                <a:sym typeface="Calibri"/>
              </a:rPr>
              <a:t> </a:t>
            </a:r>
            <a:r>
              <a:rPr lang="en-GB" sz="1800" err="1">
                <a:solidFill>
                  <a:schemeClr val="dk1"/>
                </a:solidFill>
                <a:latin typeface="Calibri" panose="020F0502020204030204" pitchFamily="34" charset="0"/>
                <a:ea typeface="Calibri"/>
                <a:cs typeface="Calibri" panose="020F0502020204030204" pitchFamily="34" charset="0"/>
                <a:sym typeface="Calibri"/>
              </a:rPr>
              <a:t>hwn</a:t>
            </a:r>
            <a:r>
              <a:rPr lang="en-GB" sz="1800">
                <a:solidFill>
                  <a:schemeClr val="dk1"/>
                </a:solidFill>
                <a:latin typeface="Calibri" panose="020F0502020204030204" pitchFamily="34" charset="0"/>
                <a:ea typeface="Calibri"/>
                <a:cs typeface="Calibri" panose="020F0502020204030204" pitchFamily="34" charset="0"/>
                <a:sym typeface="Calibri"/>
              </a:rPr>
              <a:t> </a:t>
            </a:r>
            <a:r>
              <a:rPr lang="en-GB" sz="1800">
                <a:solidFill>
                  <a:schemeClr val="dk1"/>
                </a:solidFill>
                <a:latin typeface="Calibri" panose="020F0502020204030204" pitchFamily="34" charset="0"/>
                <a:cs typeface="Calibri" panose="020F0502020204030204" pitchFamily="34" charset="0"/>
                <a:sym typeface="Calibri"/>
              </a:rPr>
              <a:t>wedi’i </a:t>
            </a:r>
            <a:r>
              <a:rPr lang="en-GB" sz="1800" dirty="0" err="1">
                <a:solidFill>
                  <a:schemeClr val="dk1"/>
                </a:solidFill>
                <a:latin typeface="Calibri" panose="020F0502020204030204" pitchFamily="34" charset="0"/>
                <a:cs typeface="Calibri" panose="020F0502020204030204" pitchFamily="34" charset="0"/>
                <a:sym typeface="Calibri"/>
              </a:rPr>
              <a:t>ddylunio</a:t>
            </a:r>
            <a:r>
              <a:rPr lang="en-GB" sz="1800" dirty="0">
                <a:solidFill>
                  <a:schemeClr val="dk1"/>
                </a:solidFill>
                <a:latin typeface="Calibri" panose="020F0502020204030204" pitchFamily="34" charset="0"/>
                <a:cs typeface="Calibri" panose="020F0502020204030204" pitchFamily="34" charset="0"/>
                <a:sym typeface="Calibri"/>
              </a:rPr>
              <a:t> </a:t>
            </a:r>
            <a:r>
              <a:rPr lang="en-GB" sz="1800" dirty="0" err="1">
                <a:solidFill>
                  <a:schemeClr val="dk1"/>
                </a:solidFill>
                <a:latin typeface="Calibri" panose="020F0502020204030204" pitchFamily="34" charset="0"/>
                <a:cs typeface="Calibri" panose="020F0502020204030204" pitchFamily="34" charset="0"/>
                <a:sym typeface="Calibri"/>
              </a:rPr>
              <a:t>i</a:t>
            </a:r>
            <a:r>
              <a:rPr lang="en-GB" sz="1800" dirty="0">
                <a:solidFill>
                  <a:schemeClr val="dk1"/>
                </a:solidFill>
                <a:latin typeface="Calibri" panose="020F0502020204030204" pitchFamily="34" charset="0"/>
                <a:cs typeface="Calibri" panose="020F0502020204030204" pitchFamily="34" charset="0"/>
                <a:sym typeface="Calibri"/>
              </a:rPr>
              <a:t> </a:t>
            </a:r>
            <a:r>
              <a:rPr lang="en-GB" sz="1800" dirty="0" err="1">
                <a:solidFill>
                  <a:schemeClr val="dk1"/>
                </a:solidFill>
                <a:latin typeface="Calibri" panose="020F0502020204030204" pitchFamily="34" charset="0"/>
                <a:cs typeface="Calibri" panose="020F0502020204030204" pitchFamily="34" charset="0"/>
                <a:sym typeface="Calibri"/>
              </a:rPr>
              <a:t>ddilyn</a:t>
            </a:r>
            <a:r>
              <a:rPr lang="en-GB" sz="1800" dirty="0">
                <a:solidFill>
                  <a:schemeClr val="dk1"/>
                </a:solidFill>
                <a:latin typeface="Calibri" panose="020F0502020204030204" pitchFamily="34" charset="0"/>
                <a:cs typeface="Calibri" panose="020F0502020204030204" pitchFamily="34" charset="0"/>
                <a:sym typeface="Calibri"/>
              </a:rPr>
              <a:t> yr </a:t>
            </a:r>
            <a:r>
              <a:rPr lang="en-GB" sz="1800" err="1">
                <a:solidFill>
                  <a:schemeClr val="dk1"/>
                </a:solidFill>
                <a:latin typeface="Calibri" panose="020F0502020204030204" pitchFamily="34" charset="0"/>
                <a:cs typeface="Calibri" panose="020F0502020204030204" pitchFamily="34" charset="0"/>
                <a:sym typeface="Calibri"/>
              </a:rPr>
              <a:t>adnoddau</a:t>
            </a:r>
            <a:r>
              <a:rPr lang="en-GB" sz="1800">
                <a:solidFill>
                  <a:schemeClr val="dk1"/>
                </a:solidFill>
                <a:latin typeface="Calibri" panose="020F0502020204030204" pitchFamily="34" charset="0"/>
                <a:cs typeface="Calibri" panose="020F0502020204030204" pitchFamily="34" charset="0"/>
                <a:sym typeface="Calibri"/>
              </a:rPr>
              <a:t> </a:t>
            </a:r>
            <a:r>
              <a:rPr lang="en-GB" sz="1800" u="sng">
                <a:solidFill>
                  <a:schemeClr val="dk1"/>
                </a:solidFill>
                <a:latin typeface="Calibri" panose="020F0502020204030204" pitchFamily="34" charset="0"/>
                <a:cs typeface="Calibri" panose="020F0502020204030204" pitchFamily="34" charset="0"/>
                <a:sym typeface="Calibri"/>
                <a:hlinkClick r:id="rId3">
                  <a:extLst>
                    <a:ext uri="{A12FA001-AC4F-418D-AE19-62706E023703}">
                      <ahyp:hlinkClr xmlns:ahyp="http://schemas.microsoft.com/office/drawing/2018/hyperlinkcolor" val="tx"/>
                    </a:ext>
                  </a:extLst>
                </a:hlinkClick>
              </a:rPr>
              <a:t>Mae’ch Data Chi’n </a:t>
            </a:r>
            <a:r>
              <a:rPr lang="en-GB" sz="1800" u="sng" dirty="0" err="1">
                <a:solidFill>
                  <a:schemeClr val="dk1"/>
                </a:solidFill>
                <a:latin typeface="Calibri" panose="020F0502020204030204" pitchFamily="34" charset="0"/>
                <a:cs typeface="Calibri" panose="020F0502020204030204" pitchFamily="34" charset="0"/>
                <a:sym typeface="Calibri"/>
                <a:hlinkClick r:id="rId3">
                  <a:extLst>
                    <a:ext uri="{A12FA001-AC4F-418D-AE19-62706E023703}">
                      <ahyp:hlinkClr xmlns:ahyp="http://schemas.microsoft.com/office/drawing/2018/hyperlinkcolor" val="tx"/>
                    </a:ext>
                  </a:extLst>
                </a:hlinkClick>
              </a:rPr>
              <a:t>Cyfrif</a:t>
            </a:r>
            <a:r>
              <a:rPr lang="en-GB" sz="1800" dirty="0">
                <a:solidFill>
                  <a:schemeClr val="dk1"/>
                </a:solidFill>
                <a:latin typeface="Calibri" panose="020F0502020204030204" pitchFamily="34" charset="0"/>
                <a:cs typeface="Calibri" panose="020F0502020204030204" pitchFamily="34" charset="0"/>
                <a:sym typeface="Calibri"/>
              </a:rPr>
              <a:t> </a:t>
            </a:r>
            <a:r>
              <a:rPr lang="en-GB" sz="1800" dirty="0" err="1">
                <a:solidFill>
                  <a:schemeClr val="dk1"/>
                </a:solidFill>
                <a:latin typeface="Calibri" panose="020F0502020204030204" pitchFamily="34" charset="0"/>
                <a:cs typeface="Calibri" panose="020F0502020204030204" pitchFamily="34" charset="0"/>
                <a:sym typeface="Calibri"/>
              </a:rPr>
              <a:t>i</a:t>
            </a:r>
            <a:r>
              <a:rPr lang="en-GB" sz="1800" dirty="0">
                <a:solidFill>
                  <a:schemeClr val="dk1"/>
                </a:solidFill>
                <a:latin typeface="Calibri" panose="020F0502020204030204" pitchFamily="34" charset="0"/>
                <a:cs typeface="Calibri" panose="020F0502020204030204" pitchFamily="34" charset="0"/>
                <a:sym typeface="Calibri"/>
              </a:rPr>
              <a:t> </a:t>
            </a:r>
            <a:r>
              <a:rPr lang="en-GB" sz="1800" dirty="0" err="1">
                <a:solidFill>
                  <a:schemeClr val="dk1"/>
                </a:solidFill>
                <a:latin typeface="Calibri" panose="020F0502020204030204" pitchFamily="34" charset="0"/>
                <a:cs typeface="Calibri" panose="020F0502020204030204" pitchFamily="34" charset="0"/>
                <a:sym typeface="Calibri"/>
              </a:rPr>
              <a:t>ysgolion</a:t>
            </a:r>
            <a:r>
              <a:rPr lang="en-GB" sz="1800" dirty="0">
                <a:solidFill>
                  <a:schemeClr val="dk1"/>
                </a:solidFill>
                <a:latin typeface="Calibri" panose="020F0502020204030204" pitchFamily="34" charset="0"/>
                <a:ea typeface="Calibri"/>
                <a:cs typeface="Calibri" panose="020F0502020204030204" pitchFamily="34" charset="0"/>
                <a:sym typeface="Calibri"/>
              </a:rPr>
              <a:t>. Y nod </a:t>
            </a:r>
            <a:r>
              <a:rPr lang="en-GB" sz="1800" dirty="0" err="1">
                <a:solidFill>
                  <a:schemeClr val="dk1"/>
                </a:solidFill>
                <a:latin typeface="Calibri" panose="020F0502020204030204" pitchFamily="34" charset="0"/>
                <a:ea typeface="Calibri"/>
                <a:cs typeface="Calibri" panose="020F0502020204030204" pitchFamily="34" charset="0"/>
                <a:sym typeface="Calibri"/>
              </a:rPr>
              <a:t>yw</a:t>
            </a:r>
            <a:r>
              <a:rPr lang="en-GB" sz="1800" dirty="0">
                <a:solidFill>
                  <a:schemeClr val="dk1"/>
                </a:solidFill>
                <a:latin typeface="Calibri" panose="020F0502020204030204" pitchFamily="34" charset="0"/>
                <a:ea typeface="Calibri"/>
                <a:cs typeface="Calibri" panose="020F0502020204030204" pitchFamily="34" charset="0"/>
                <a:sym typeface="Calibri"/>
              </a:rPr>
              <a:t> </a:t>
            </a:r>
            <a:r>
              <a:rPr lang="en-GB" sz="1800" dirty="0" err="1">
                <a:solidFill>
                  <a:schemeClr val="dk1"/>
                </a:solidFill>
                <a:latin typeface="Calibri" panose="020F0502020204030204" pitchFamily="34" charset="0"/>
                <a:ea typeface="Calibri"/>
                <a:cs typeface="Calibri" panose="020F0502020204030204" pitchFamily="34" charset="0"/>
                <a:sym typeface="Calibri"/>
              </a:rPr>
              <a:t>gwneud</a:t>
            </a:r>
            <a:r>
              <a:rPr lang="en-GB" sz="1800" dirty="0">
                <a:solidFill>
                  <a:schemeClr val="dk1"/>
                </a:solidFill>
                <a:latin typeface="Calibri" panose="020F0502020204030204" pitchFamily="34" charset="0"/>
                <a:ea typeface="Calibri"/>
                <a:cs typeface="Calibri" panose="020F0502020204030204" pitchFamily="34" charset="0"/>
                <a:sym typeface="Calibri"/>
              </a:rPr>
              <a:t> </a:t>
            </a:r>
            <a:r>
              <a:rPr lang="en-GB" sz="1800" dirty="0" err="1">
                <a:solidFill>
                  <a:schemeClr val="dk1"/>
                </a:solidFill>
                <a:latin typeface="Calibri" panose="020F0502020204030204" pitchFamily="34" charset="0"/>
                <a:ea typeface="Calibri"/>
                <a:cs typeface="Calibri" panose="020F0502020204030204" pitchFamily="34" charset="0"/>
                <a:sym typeface="Calibri"/>
              </a:rPr>
              <a:t>eich</a:t>
            </a:r>
            <a:r>
              <a:rPr lang="en-GB" sz="1800" dirty="0">
                <a:solidFill>
                  <a:schemeClr val="dk1"/>
                </a:solidFill>
                <a:latin typeface="Calibri" panose="020F0502020204030204" pitchFamily="34" charset="0"/>
                <a:ea typeface="Calibri"/>
                <a:cs typeface="Calibri" panose="020F0502020204030204" pitchFamily="34" charset="0"/>
                <a:sym typeface="Calibri"/>
              </a:rPr>
              <a:t> </a:t>
            </a:r>
            <a:r>
              <a:rPr lang="en-GB" sz="1800" dirty="0" err="1">
                <a:solidFill>
                  <a:schemeClr val="dk1"/>
                </a:solidFill>
                <a:latin typeface="Calibri" panose="020F0502020204030204" pitchFamily="34" charset="0"/>
                <a:ea typeface="Calibri"/>
                <a:cs typeface="Calibri" panose="020F0502020204030204" pitchFamily="34" charset="0"/>
                <a:sym typeface="Calibri"/>
              </a:rPr>
              <a:t>myfyrwyr</a:t>
            </a:r>
            <a:r>
              <a:rPr lang="en-GB" sz="1800" dirty="0">
                <a:solidFill>
                  <a:schemeClr val="dk1"/>
                </a:solidFill>
                <a:latin typeface="Calibri" panose="020F0502020204030204" pitchFamily="34" charset="0"/>
                <a:ea typeface="Calibri"/>
                <a:cs typeface="Calibri" panose="020F0502020204030204" pitchFamily="34" charset="0"/>
                <a:sym typeface="Calibri"/>
              </a:rPr>
              <a:t> </a:t>
            </a:r>
            <a:r>
              <a:rPr lang="en-GB" sz="1800" dirty="0" err="1">
                <a:solidFill>
                  <a:schemeClr val="dk1"/>
                </a:solidFill>
                <a:latin typeface="Calibri" panose="020F0502020204030204" pitchFamily="34" charset="0"/>
                <a:ea typeface="Calibri"/>
                <a:cs typeface="Calibri" panose="020F0502020204030204" pitchFamily="34" charset="0"/>
                <a:sym typeface="Calibri"/>
              </a:rPr>
              <a:t>yn</a:t>
            </a:r>
            <a:r>
              <a:rPr lang="en-GB" sz="1800" dirty="0">
                <a:solidFill>
                  <a:schemeClr val="dk1"/>
                </a:solidFill>
                <a:latin typeface="Calibri" panose="020F0502020204030204" pitchFamily="34" charset="0"/>
                <a:ea typeface="Calibri"/>
                <a:cs typeface="Calibri" panose="020F0502020204030204" pitchFamily="34" charset="0"/>
                <a:sym typeface="Calibri"/>
              </a:rPr>
              <a:t> </a:t>
            </a:r>
            <a:r>
              <a:rPr lang="en-GB" sz="1800" dirty="0" err="1">
                <a:solidFill>
                  <a:schemeClr val="dk1"/>
                </a:solidFill>
                <a:latin typeface="Calibri" panose="020F0502020204030204" pitchFamily="34" charset="0"/>
                <a:ea typeface="Calibri"/>
                <a:cs typeface="Calibri" panose="020F0502020204030204" pitchFamily="34" charset="0"/>
                <a:sym typeface="Calibri"/>
              </a:rPr>
              <a:t>ymwybodol</a:t>
            </a:r>
            <a:r>
              <a:rPr lang="en-GB" sz="1800" dirty="0">
                <a:solidFill>
                  <a:schemeClr val="dk1"/>
                </a:solidFill>
                <a:latin typeface="Calibri" panose="020F0502020204030204" pitchFamily="34" charset="0"/>
                <a:ea typeface="Calibri"/>
                <a:cs typeface="Calibri" panose="020F0502020204030204" pitchFamily="34" charset="0"/>
                <a:sym typeface="Calibri"/>
              </a:rPr>
              <a:t> o </a:t>
            </a:r>
            <a:r>
              <a:rPr lang="en-GB" sz="1800" err="1">
                <a:solidFill>
                  <a:schemeClr val="dk1"/>
                </a:solidFill>
                <a:latin typeface="Calibri" panose="020F0502020204030204" pitchFamily="34" charset="0"/>
                <a:ea typeface="Calibri"/>
                <a:cs typeface="Calibri" panose="020F0502020204030204" pitchFamily="34" charset="0"/>
                <a:sym typeface="Calibri"/>
              </a:rPr>
              <a:t>beth</a:t>
            </a:r>
            <a:r>
              <a:rPr lang="en-GB" sz="1800">
                <a:solidFill>
                  <a:schemeClr val="dk1"/>
                </a:solidFill>
                <a:latin typeface="Calibri" panose="020F0502020204030204" pitchFamily="34" charset="0"/>
                <a:ea typeface="Calibri"/>
                <a:cs typeface="Calibri" panose="020F0502020204030204" pitchFamily="34" charset="0"/>
                <a:sym typeface="Calibri"/>
              </a:rPr>
              <a:t> yw’r </a:t>
            </a:r>
            <a:r>
              <a:rPr lang="en-GB" sz="1800" dirty="0">
                <a:solidFill>
                  <a:schemeClr val="dk1"/>
                </a:solidFill>
                <a:latin typeface="Calibri" panose="020F0502020204030204" pitchFamily="34" charset="0"/>
                <a:ea typeface="Calibri"/>
                <a:cs typeface="Calibri" panose="020F0502020204030204" pitchFamily="34" charset="0"/>
                <a:sym typeface="Calibri"/>
              </a:rPr>
              <a:t>Cod Plant, a </a:t>
            </a:r>
            <a:r>
              <a:rPr lang="en-GB" sz="1800" err="1">
                <a:solidFill>
                  <a:schemeClr val="dk1"/>
                </a:solidFill>
                <a:latin typeface="Calibri" panose="020F0502020204030204" pitchFamily="34" charset="0"/>
                <a:ea typeface="Calibri"/>
                <a:cs typeface="Calibri" panose="020F0502020204030204" pitchFamily="34" charset="0"/>
                <a:sym typeface="Calibri"/>
              </a:rPr>
              <a:t>sut</a:t>
            </a:r>
            <a:r>
              <a:rPr lang="en-GB" sz="1800">
                <a:solidFill>
                  <a:schemeClr val="dk1"/>
                </a:solidFill>
                <a:latin typeface="Calibri" panose="020F0502020204030204" pitchFamily="34" charset="0"/>
                <a:ea typeface="Calibri"/>
                <a:cs typeface="Calibri" panose="020F0502020204030204" pitchFamily="34" charset="0"/>
                <a:sym typeface="Calibri"/>
              </a:rPr>
              <a:t> mae'n </a:t>
            </a:r>
            <a:r>
              <a:rPr lang="en-GB" sz="1800" dirty="0" err="1">
                <a:solidFill>
                  <a:schemeClr val="dk1"/>
                </a:solidFill>
                <a:latin typeface="Calibri" panose="020F0502020204030204" pitchFamily="34" charset="0"/>
                <a:ea typeface="Calibri"/>
                <a:cs typeface="Calibri" panose="020F0502020204030204" pitchFamily="34" charset="0"/>
                <a:sym typeface="Calibri"/>
              </a:rPr>
              <a:t>effeithio</a:t>
            </a:r>
            <a:r>
              <a:rPr lang="en-GB" sz="1800" dirty="0">
                <a:solidFill>
                  <a:schemeClr val="dk1"/>
                </a:solidFill>
                <a:latin typeface="Calibri" panose="020F0502020204030204" pitchFamily="34" charset="0"/>
                <a:ea typeface="Calibri"/>
                <a:cs typeface="Calibri" panose="020F0502020204030204" pitchFamily="34" charset="0"/>
                <a:sym typeface="Calibri"/>
              </a:rPr>
              <a:t> </a:t>
            </a:r>
            <a:r>
              <a:rPr lang="en-GB" sz="1800" dirty="0" err="1">
                <a:solidFill>
                  <a:schemeClr val="dk1"/>
                </a:solidFill>
                <a:latin typeface="Calibri" panose="020F0502020204030204" pitchFamily="34" charset="0"/>
                <a:ea typeface="Calibri"/>
                <a:cs typeface="Calibri" panose="020F0502020204030204" pitchFamily="34" charset="0"/>
                <a:sym typeface="Calibri"/>
              </a:rPr>
              <a:t>arnyn</a:t>
            </a:r>
            <a:r>
              <a:rPr lang="en-GB" sz="1800" dirty="0">
                <a:solidFill>
                  <a:schemeClr val="dk1"/>
                </a:solidFill>
                <a:latin typeface="Calibri" panose="020F0502020204030204" pitchFamily="34" charset="0"/>
                <a:ea typeface="Calibri"/>
                <a:cs typeface="Calibri" panose="020F0502020204030204" pitchFamily="34" charset="0"/>
                <a:sym typeface="Calibri"/>
              </a:rPr>
              <a:t> </a:t>
            </a:r>
            <a:r>
              <a:rPr lang="en-GB" sz="1800" dirty="0" err="1">
                <a:solidFill>
                  <a:schemeClr val="dk1"/>
                </a:solidFill>
                <a:latin typeface="Calibri" panose="020F0502020204030204" pitchFamily="34" charset="0"/>
                <a:ea typeface="Calibri"/>
                <a:cs typeface="Calibri" panose="020F0502020204030204" pitchFamily="34" charset="0"/>
                <a:sym typeface="Calibri"/>
              </a:rPr>
              <a:t>nhw</a:t>
            </a:r>
            <a:r>
              <a:rPr lang="en-GB" sz="1800" dirty="0">
                <a:solidFill>
                  <a:schemeClr val="dk1"/>
                </a:solidFill>
                <a:latin typeface="Calibri" panose="020F0502020204030204" pitchFamily="34" charset="0"/>
                <a:ea typeface="Calibri"/>
                <a:cs typeface="Calibri" panose="020F0502020204030204" pitchFamily="34" charset="0"/>
                <a:sym typeface="Calibri"/>
              </a:rPr>
              <a:t>. </a:t>
            </a:r>
          </a:p>
          <a:p>
            <a:pPr lvl="0">
              <a:lnSpc>
                <a:spcPct val="117999"/>
              </a:lnSpc>
            </a:pPr>
            <a:endParaRPr lang="en-GB" sz="1800" dirty="0">
              <a:solidFill>
                <a:schemeClr val="dk1"/>
              </a:solidFill>
              <a:latin typeface="Calibri" panose="020F0502020204030204" pitchFamily="34" charset="0"/>
              <a:ea typeface="Calibri"/>
              <a:cs typeface="Calibri" panose="020F0502020204030204" pitchFamily="34" charset="0"/>
              <a:sym typeface="Calibri"/>
            </a:endParaRPr>
          </a:p>
          <a:p>
            <a:pPr lvl="0">
              <a:lnSpc>
                <a:spcPct val="117999"/>
              </a:lnSpc>
            </a:pPr>
            <a:r>
              <a:rPr lang="en-GB" sz="1800" dirty="0">
                <a:solidFill>
                  <a:schemeClr val="dk1"/>
                </a:solidFill>
                <a:latin typeface="Calibri" panose="020F0502020204030204" pitchFamily="34" charset="0"/>
                <a:ea typeface="Calibri"/>
                <a:cs typeface="Calibri" panose="020F0502020204030204" pitchFamily="34" charset="0"/>
                <a:sym typeface="Calibri"/>
              </a:rPr>
              <a:t>I </a:t>
            </a:r>
            <a:r>
              <a:rPr lang="en-GB" sz="1800" dirty="0" err="1">
                <a:solidFill>
                  <a:schemeClr val="dk1"/>
                </a:solidFill>
                <a:latin typeface="Calibri" panose="020F0502020204030204" pitchFamily="34" charset="0"/>
                <a:ea typeface="Calibri"/>
                <a:cs typeface="Calibri" panose="020F0502020204030204" pitchFamily="34" charset="0"/>
                <a:sym typeface="Calibri"/>
              </a:rPr>
              <a:t>gyd-fynd</a:t>
            </a:r>
            <a:r>
              <a:rPr lang="en-GB" sz="1800" dirty="0">
                <a:solidFill>
                  <a:schemeClr val="dk1"/>
                </a:solidFill>
                <a:latin typeface="Calibri" panose="020F0502020204030204" pitchFamily="34" charset="0"/>
                <a:ea typeface="Calibri"/>
                <a:cs typeface="Calibri" panose="020F0502020204030204" pitchFamily="34" charset="0"/>
                <a:sym typeface="Calibri"/>
              </a:rPr>
              <a:t> â </a:t>
            </a:r>
            <a:r>
              <a:rPr lang="en-GB" sz="1800" dirty="0" err="1">
                <a:solidFill>
                  <a:schemeClr val="dk1"/>
                </a:solidFill>
                <a:latin typeface="Calibri" panose="020F0502020204030204" pitchFamily="34" charset="0"/>
                <a:ea typeface="Calibri"/>
                <a:cs typeface="Calibri" panose="020F0502020204030204" pitchFamily="34" charset="0"/>
                <a:sym typeface="Calibri"/>
              </a:rPr>
              <a:t>hyn</a:t>
            </a:r>
            <a:r>
              <a:rPr lang="en-GB" sz="1800" dirty="0">
                <a:solidFill>
                  <a:schemeClr val="dk1"/>
                </a:solidFill>
                <a:latin typeface="Calibri" panose="020F0502020204030204" pitchFamily="34" charset="0"/>
                <a:ea typeface="Calibri"/>
                <a:cs typeface="Calibri" panose="020F0502020204030204" pitchFamily="34" charset="0"/>
                <a:sym typeface="Calibri"/>
              </a:rPr>
              <a:t> </a:t>
            </a:r>
            <a:r>
              <a:rPr lang="en-GB" sz="1800" dirty="0" err="1">
                <a:solidFill>
                  <a:schemeClr val="dk1"/>
                </a:solidFill>
                <a:latin typeface="Calibri" panose="020F0502020204030204" pitchFamily="34" charset="0"/>
                <a:ea typeface="Calibri"/>
                <a:cs typeface="Calibri" panose="020F0502020204030204" pitchFamily="34" charset="0"/>
                <a:sym typeface="Calibri"/>
              </a:rPr>
              <a:t>mae</a:t>
            </a:r>
            <a:r>
              <a:rPr lang="en-GB" sz="1800" dirty="0">
                <a:solidFill>
                  <a:schemeClr val="dk1"/>
                </a:solidFill>
                <a:latin typeface="Calibri" panose="020F0502020204030204" pitchFamily="34" charset="0"/>
                <a:ea typeface="Calibri"/>
                <a:cs typeface="Calibri" panose="020F0502020204030204" pitchFamily="34" charset="0"/>
                <a:sym typeface="Calibri"/>
              </a:rPr>
              <a:t> </a:t>
            </a:r>
            <a:r>
              <a:rPr lang="en-GB" sz="1800" dirty="0" err="1">
                <a:solidFill>
                  <a:schemeClr val="dk1"/>
                </a:solidFill>
                <a:latin typeface="Calibri" panose="020F0502020204030204" pitchFamily="34" charset="0"/>
                <a:ea typeface="Calibri"/>
                <a:cs typeface="Calibri" panose="020F0502020204030204" pitchFamily="34" charset="0"/>
                <a:sym typeface="Calibri"/>
              </a:rPr>
              <a:t>modd</a:t>
            </a:r>
            <a:r>
              <a:rPr lang="en-GB" sz="1800" dirty="0">
                <a:solidFill>
                  <a:schemeClr val="dk1"/>
                </a:solidFill>
                <a:latin typeface="Calibri" panose="020F0502020204030204" pitchFamily="34" charset="0"/>
                <a:ea typeface="Calibri"/>
                <a:cs typeface="Calibri" panose="020F0502020204030204" pitchFamily="34" charset="0"/>
                <a:sym typeface="Calibri"/>
              </a:rPr>
              <a:t> </a:t>
            </a:r>
            <a:r>
              <a:rPr lang="en-GB" sz="1800" dirty="0" err="1">
                <a:solidFill>
                  <a:schemeClr val="dk1"/>
                </a:solidFill>
                <a:latin typeface="Calibri" panose="020F0502020204030204" pitchFamily="34" charset="0"/>
                <a:ea typeface="Calibri"/>
                <a:cs typeface="Calibri" panose="020F0502020204030204" pitchFamily="34" charset="0"/>
                <a:sym typeface="Calibri"/>
              </a:rPr>
              <a:t>lawrlwytho</a:t>
            </a:r>
            <a:r>
              <a:rPr lang="en-GB" sz="1800" dirty="0">
                <a:solidFill>
                  <a:schemeClr val="dk1"/>
                </a:solidFill>
                <a:latin typeface="Calibri" panose="020F0502020204030204" pitchFamily="34" charset="0"/>
                <a:ea typeface="Calibri"/>
                <a:cs typeface="Calibri" panose="020F0502020204030204" pitchFamily="34" charset="0"/>
                <a:sym typeface="Calibri"/>
              </a:rPr>
              <a:t> </a:t>
            </a:r>
            <a:r>
              <a:rPr lang="en-GB" sz="1800" dirty="0" err="1">
                <a:solidFill>
                  <a:schemeClr val="dk1"/>
                </a:solidFill>
                <a:latin typeface="Calibri" panose="020F0502020204030204" pitchFamily="34" charset="0"/>
                <a:ea typeface="Calibri"/>
                <a:cs typeface="Calibri" panose="020F0502020204030204" pitchFamily="34" charset="0"/>
                <a:sym typeface="Calibri"/>
              </a:rPr>
              <a:t>dogfen</a:t>
            </a:r>
            <a:r>
              <a:rPr lang="en-GB" sz="1800" dirty="0">
                <a:solidFill>
                  <a:schemeClr val="dk1"/>
                </a:solidFill>
                <a:latin typeface="Calibri" panose="020F0502020204030204" pitchFamily="34" charset="0"/>
                <a:ea typeface="Calibri"/>
                <a:cs typeface="Calibri" panose="020F0502020204030204" pitchFamily="34" charset="0"/>
                <a:sym typeface="Calibri"/>
              </a:rPr>
              <a:t>, </a:t>
            </a:r>
            <a:r>
              <a:rPr lang="en-GB" sz="1800" b="1" dirty="0">
                <a:solidFill>
                  <a:schemeClr val="dk1"/>
                </a:solidFill>
                <a:latin typeface="Calibri" panose="020F0502020204030204" pitchFamily="34" charset="0"/>
                <a:ea typeface="Calibri"/>
                <a:cs typeface="Calibri" panose="020F0502020204030204" pitchFamily="34" charset="0"/>
                <a:sym typeface="Calibri"/>
              </a:rPr>
              <a:t>Y Cod Plant: </a:t>
            </a:r>
            <a:r>
              <a:rPr lang="en-GB" sz="1800" b="1" dirty="0" err="1">
                <a:solidFill>
                  <a:schemeClr val="dk1"/>
                </a:solidFill>
                <a:latin typeface="Calibri" panose="020F0502020204030204" pitchFamily="34" charset="0"/>
                <a:ea typeface="Calibri"/>
                <a:cs typeface="Calibri" panose="020F0502020204030204" pitchFamily="34" charset="0"/>
                <a:sym typeface="Calibri"/>
              </a:rPr>
              <a:t>crynodeb</a:t>
            </a:r>
            <a:r>
              <a:rPr lang="en-GB" sz="1800">
                <a:solidFill>
                  <a:schemeClr val="dk1"/>
                </a:solidFill>
                <a:latin typeface="Calibri" panose="020F0502020204030204" pitchFamily="34" charset="0"/>
                <a:ea typeface="Calibri"/>
                <a:cs typeface="Calibri" panose="020F0502020204030204" pitchFamily="34" charset="0"/>
                <a:sym typeface="Calibri"/>
              </a:rPr>
              <a:t>, sy’n </a:t>
            </a:r>
            <a:r>
              <a:rPr lang="en-GB" sz="1800" dirty="0" err="1">
                <a:solidFill>
                  <a:schemeClr val="dk1"/>
                </a:solidFill>
                <a:latin typeface="Calibri" panose="020F0502020204030204" pitchFamily="34" charset="0"/>
                <a:ea typeface="Calibri"/>
                <a:cs typeface="Calibri" panose="020F0502020204030204" pitchFamily="34" charset="0"/>
                <a:sym typeface="Calibri"/>
              </a:rPr>
              <a:t>amlinellu</a:t>
            </a:r>
            <a:r>
              <a:rPr lang="en-GB" sz="1800" dirty="0">
                <a:solidFill>
                  <a:schemeClr val="dk1"/>
                </a:solidFill>
                <a:latin typeface="Calibri" panose="020F0502020204030204" pitchFamily="34" charset="0"/>
                <a:ea typeface="Calibri"/>
                <a:cs typeface="Calibri" panose="020F0502020204030204" pitchFamily="34" charset="0"/>
                <a:sym typeface="Calibri"/>
              </a:rPr>
              <a:t> </a:t>
            </a:r>
            <a:r>
              <a:rPr lang="en-GB" sz="1800" dirty="0" err="1">
                <a:solidFill>
                  <a:schemeClr val="dk1"/>
                </a:solidFill>
                <a:latin typeface="Calibri" panose="020F0502020204030204" pitchFamily="34" charset="0"/>
                <a:ea typeface="Calibri"/>
                <a:cs typeface="Calibri" panose="020F0502020204030204" pitchFamily="34" charset="0"/>
                <a:sym typeface="Calibri"/>
              </a:rPr>
              <a:t>gwybodaeth</a:t>
            </a:r>
            <a:r>
              <a:rPr lang="en-GB" sz="1800" dirty="0">
                <a:solidFill>
                  <a:schemeClr val="dk1"/>
                </a:solidFill>
                <a:latin typeface="Calibri" panose="020F0502020204030204" pitchFamily="34" charset="0"/>
                <a:ea typeface="Calibri"/>
                <a:cs typeface="Calibri" panose="020F0502020204030204" pitchFamily="34" charset="0"/>
                <a:sym typeface="Calibri"/>
              </a:rPr>
              <a:t> </a:t>
            </a:r>
            <a:r>
              <a:rPr lang="en-GB" sz="1800" dirty="0" err="1">
                <a:solidFill>
                  <a:schemeClr val="dk1"/>
                </a:solidFill>
                <a:latin typeface="Calibri" panose="020F0502020204030204" pitchFamily="34" charset="0"/>
                <a:ea typeface="Calibri"/>
                <a:cs typeface="Calibri" panose="020F0502020204030204" pitchFamily="34" charset="0"/>
                <a:sym typeface="Calibri"/>
              </a:rPr>
              <a:t>allweddol</a:t>
            </a:r>
            <a:r>
              <a:rPr lang="en-GB" sz="1800" dirty="0">
                <a:solidFill>
                  <a:schemeClr val="dk1"/>
                </a:solidFill>
                <a:latin typeface="Calibri" panose="020F0502020204030204" pitchFamily="34" charset="0"/>
                <a:ea typeface="Calibri"/>
                <a:cs typeface="Calibri" panose="020F0502020204030204" pitchFamily="34" charset="0"/>
                <a:sym typeface="Calibri"/>
              </a:rPr>
              <a:t> am y Cod Plant. </a:t>
            </a:r>
            <a:endParaRPr lang="en-GB" sz="1800" dirty="0">
              <a:latin typeface="Calibri" panose="020F0502020204030204" pitchFamily="34" charset="0"/>
              <a:cs typeface="Calibri" panose="020F0502020204030204" pitchFamily="34" charset="0"/>
            </a:endParaRPr>
          </a:p>
        </p:txBody>
      </p:sp>
      <p:sp>
        <p:nvSpPr>
          <p:cNvPr id="117" name="Google Shape;117;p2"/>
          <p:cNvSpPr txBox="1"/>
          <p:nvPr/>
        </p:nvSpPr>
        <p:spPr>
          <a:xfrm>
            <a:off x="8531242" y="2679795"/>
            <a:ext cx="6309025" cy="5646377"/>
          </a:xfrm>
          <a:prstGeom prst="rect">
            <a:avLst/>
          </a:prstGeom>
          <a:noFill/>
          <a:ln>
            <a:noFill/>
          </a:ln>
        </p:spPr>
        <p:txBody>
          <a:bodyPr spcFirstLastPara="1" wrap="square" lIns="91425" tIns="45700" rIns="91425" bIns="45700" anchor="t" anchorCtr="0">
            <a:spAutoFit/>
          </a:bodyPr>
          <a:lstStyle/>
          <a:p>
            <a:pPr marL="0" marR="0" lvl="0" indent="0" algn="l" rtl="0">
              <a:lnSpc>
                <a:spcPct val="107142"/>
              </a:lnSpc>
              <a:spcBef>
                <a:spcPts val="0"/>
              </a:spcBef>
              <a:spcAft>
                <a:spcPts val="0"/>
              </a:spcAft>
              <a:buNone/>
            </a:pPr>
            <a:r>
              <a:rPr lang="en-GB" sz="1400" b="0" i="0" u="none" strike="noStrike" cap="none" dirty="0" err="1">
                <a:solidFill>
                  <a:schemeClr val="dk1"/>
                </a:solidFill>
                <a:latin typeface="Calibri"/>
                <a:ea typeface="Calibri"/>
                <a:cs typeface="Calibri"/>
                <a:sym typeface="Calibri"/>
              </a:rPr>
              <a:t>Oedran</a:t>
            </a:r>
            <a:r>
              <a:rPr lang="en-GB" sz="1400" b="0" i="0" u="none" strike="noStrike" cap="none" dirty="0">
                <a:solidFill>
                  <a:schemeClr val="dk1"/>
                </a:solidFill>
                <a:latin typeface="Calibri"/>
                <a:ea typeface="Calibri"/>
                <a:cs typeface="Calibri"/>
                <a:sym typeface="Calibri"/>
              </a:rPr>
              <a:t>: </a:t>
            </a:r>
            <a:r>
              <a:rPr lang="en-GB" sz="1400" b="0" i="0" u="none" strike="noStrike" cap="none" dirty="0" err="1">
                <a:solidFill>
                  <a:schemeClr val="dk1"/>
                </a:solidFill>
                <a:latin typeface="Calibri"/>
                <a:ea typeface="Calibri"/>
                <a:cs typeface="Calibri"/>
                <a:sym typeface="Calibri"/>
              </a:rPr>
              <a:t>myfyrywr</a:t>
            </a:r>
            <a:r>
              <a:rPr lang="en-GB" sz="1400" b="0" i="0" u="none" strike="noStrike" cap="none" dirty="0">
                <a:solidFill>
                  <a:schemeClr val="dk1"/>
                </a:solidFill>
                <a:latin typeface="Calibri"/>
                <a:ea typeface="Calibri"/>
                <a:cs typeface="Calibri"/>
                <a:sym typeface="Calibri"/>
              </a:rPr>
              <a:t> 11 </a:t>
            </a:r>
            <a:r>
              <a:rPr lang="en-GB" sz="1400" b="0" i="0" u="none" strike="noStrike" cap="none" dirty="0" err="1">
                <a:solidFill>
                  <a:schemeClr val="dk1"/>
                </a:solidFill>
                <a:latin typeface="Calibri"/>
                <a:ea typeface="Calibri"/>
                <a:cs typeface="Calibri"/>
                <a:sym typeface="Calibri"/>
              </a:rPr>
              <a:t>i</a:t>
            </a:r>
            <a:r>
              <a:rPr lang="en-GB" sz="1400" b="0" i="0" u="none" strike="noStrike" cap="none" dirty="0">
                <a:solidFill>
                  <a:schemeClr val="dk1"/>
                </a:solidFill>
                <a:latin typeface="Calibri"/>
                <a:ea typeface="Calibri"/>
                <a:cs typeface="Calibri"/>
                <a:sym typeface="Calibri"/>
              </a:rPr>
              <a:t> 14 </a:t>
            </a:r>
            <a:r>
              <a:rPr lang="en-GB" sz="1400" b="0" i="0" u="none" strike="noStrike" cap="none" dirty="0" err="1">
                <a:solidFill>
                  <a:schemeClr val="dk1"/>
                </a:solidFill>
                <a:latin typeface="Calibri"/>
                <a:ea typeface="Calibri"/>
                <a:cs typeface="Calibri"/>
                <a:sym typeface="Calibri"/>
              </a:rPr>
              <a:t>oed</a:t>
            </a:r>
            <a:endParaRPr dirty="0"/>
          </a:p>
          <a:p>
            <a:pPr marL="0" marR="0" lvl="0" indent="0" algn="l" rtl="0">
              <a:lnSpc>
                <a:spcPct val="107142"/>
              </a:lnSpc>
              <a:spcBef>
                <a:spcPts val="1000"/>
              </a:spcBef>
              <a:spcAft>
                <a:spcPts val="0"/>
              </a:spcAft>
              <a:buNone/>
            </a:pPr>
            <a:r>
              <a:rPr lang="en-GB" sz="1400" b="0" i="0" u="none" strike="noStrike" cap="none" dirty="0" err="1">
                <a:solidFill>
                  <a:schemeClr val="dk1"/>
                </a:solidFill>
                <a:latin typeface="Calibri"/>
                <a:ea typeface="Calibri"/>
                <a:cs typeface="Calibri"/>
                <a:sym typeface="Calibri"/>
              </a:rPr>
              <a:t>Amser</a:t>
            </a:r>
            <a:r>
              <a:rPr lang="en-GB" sz="1400" b="0" i="0" u="none" strike="noStrike" cap="none" dirty="0">
                <a:solidFill>
                  <a:schemeClr val="dk1"/>
                </a:solidFill>
                <a:latin typeface="Calibri"/>
                <a:ea typeface="Calibri"/>
                <a:cs typeface="Calibri"/>
                <a:sym typeface="Calibri"/>
              </a:rPr>
              <a:t>: 60 </a:t>
            </a:r>
            <a:r>
              <a:rPr lang="en-GB" sz="1400" b="0" i="0" u="none" strike="noStrike" cap="none" dirty="0" err="1">
                <a:solidFill>
                  <a:schemeClr val="dk1"/>
                </a:solidFill>
                <a:latin typeface="Calibri"/>
                <a:ea typeface="Calibri"/>
                <a:cs typeface="Calibri"/>
                <a:sym typeface="Calibri"/>
              </a:rPr>
              <a:t>munud</a:t>
            </a:r>
            <a:br>
              <a:rPr lang="en-GB" dirty="0">
                <a:ea typeface="Calibri"/>
              </a:rPr>
            </a:br>
            <a:br>
              <a:rPr lang="en-GB" dirty="0">
                <a:ea typeface="Calibri"/>
              </a:rPr>
            </a:br>
            <a:r>
              <a:rPr lang="en-GB" sz="1400" b="1" i="0" u="none" strike="noStrike" cap="none" dirty="0" err="1">
                <a:solidFill>
                  <a:schemeClr val="dk1"/>
                </a:solidFill>
                <a:latin typeface="Calibri"/>
                <a:ea typeface="Calibri"/>
                <a:cs typeface="Calibri"/>
                <a:sym typeface="Calibri"/>
              </a:rPr>
              <a:t>Adnoddau</a:t>
            </a:r>
            <a:r>
              <a:rPr lang="en-GB" sz="1400" b="1" i="0" u="none" strike="noStrike" cap="none" dirty="0">
                <a:solidFill>
                  <a:schemeClr val="dk1"/>
                </a:solidFill>
                <a:latin typeface="Calibri"/>
                <a:ea typeface="Calibri"/>
                <a:cs typeface="Calibri"/>
                <a:sym typeface="Calibri"/>
              </a:rPr>
              <a:t>:</a:t>
            </a:r>
            <a:endParaRPr dirty="0"/>
          </a:p>
          <a:p>
            <a:pPr marL="285750" marR="0" lvl="0" indent="-285750" algn="l" rtl="0">
              <a:spcBef>
                <a:spcPts val="1000"/>
              </a:spcBef>
              <a:spcAft>
                <a:spcPts val="0"/>
              </a:spcAft>
              <a:buClr>
                <a:schemeClr val="dk1"/>
              </a:buClr>
              <a:buSzPts val="1400"/>
              <a:buFont typeface="Arial"/>
              <a:buChar char="•"/>
            </a:pPr>
            <a:r>
              <a:rPr lang="en-GB" sz="1400" b="0" i="0" u="none" strike="noStrike" cap="none" dirty="0">
                <a:solidFill>
                  <a:schemeClr val="dk1"/>
                </a:solidFill>
                <a:latin typeface="Calibri"/>
                <a:ea typeface="Calibri"/>
                <a:cs typeface="Calibri"/>
                <a:sym typeface="Calibri"/>
              </a:rPr>
              <a:t>Y </a:t>
            </a:r>
            <a:r>
              <a:rPr lang="en-GB" sz="1400" b="0" i="0" u="none" strike="noStrike" cap="none" dirty="0" err="1">
                <a:solidFill>
                  <a:schemeClr val="dk1"/>
                </a:solidFill>
                <a:latin typeface="Calibri"/>
                <a:ea typeface="Calibri"/>
                <a:cs typeface="Calibri"/>
                <a:sym typeface="Calibri"/>
              </a:rPr>
              <a:t>cyflwynaid</a:t>
            </a:r>
            <a:r>
              <a:rPr lang="en-GB" sz="1400" b="0" i="0" u="none" strike="noStrike" cap="none" dirty="0">
                <a:solidFill>
                  <a:schemeClr val="dk1"/>
                </a:solidFill>
                <a:latin typeface="Calibri"/>
                <a:ea typeface="Calibri"/>
                <a:cs typeface="Calibri"/>
                <a:sym typeface="Calibri"/>
              </a:rPr>
              <a:t> </a:t>
            </a:r>
            <a:r>
              <a:rPr lang="en-GB" sz="1400" b="0" i="0" u="none" strike="noStrike" cap="none" dirty="0" err="1">
                <a:solidFill>
                  <a:schemeClr val="dk1"/>
                </a:solidFill>
                <a:latin typeface="Calibri"/>
                <a:ea typeface="Calibri"/>
                <a:cs typeface="Calibri"/>
                <a:sym typeface="Calibri"/>
              </a:rPr>
              <a:t>ar</a:t>
            </a:r>
            <a:r>
              <a:rPr lang="en-GB" sz="1400" b="0" i="0" u="none" strike="noStrike" cap="none" dirty="0">
                <a:solidFill>
                  <a:schemeClr val="dk1"/>
                </a:solidFill>
                <a:latin typeface="Calibri"/>
                <a:ea typeface="Calibri"/>
                <a:cs typeface="Calibri"/>
                <a:sym typeface="Calibri"/>
              </a:rPr>
              <a:t> y Cod Plant</a:t>
            </a:r>
            <a:endParaRPr dirty="0"/>
          </a:p>
          <a:p>
            <a:pPr marL="285750" marR="0" lvl="0" indent="-285750" algn="l" rtl="0">
              <a:spcBef>
                <a:spcPts val="0"/>
              </a:spcBef>
              <a:spcAft>
                <a:spcPts val="0"/>
              </a:spcAft>
              <a:buClr>
                <a:schemeClr val="dk1"/>
              </a:buClr>
              <a:buSzPts val="1400"/>
              <a:buFont typeface="Arial"/>
              <a:buChar char="•"/>
            </a:pPr>
            <a:r>
              <a:rPr lang="en-GB" sz="1400" b="0" i="0" u="none" strike="noStrike" cap="none" dirty="0">
                <a:solidFill>
                  <a:schemeClr val="dk1"/>
                </a:solidFill>
                <a:latin typeface="Calibri"/>
                <a:ea typeface="Calibri"/>
                <a:cs typeface="Calibri"/>
                <a:sym typeface="Calibri"/>
              </a:rPr>
              <a:t>Map </a:t>
            </a:r>
            <a:r>
              <a:rPr lang="en-GB" sz="1400" b="0" i="0" u="none" strike="noStrike" cap="none" dirty="0" err="1">
                <a:solidFill>
                  <a:schemeClr val="dk1"/>
                </a:solidFill>
                <a:latin typeface="Calibri"/>
                <a:ea typeface="Calibri"/>
                <a:cs typeface="Calibri"/>
                <a:sym typeface="Calibri"/>
              </a:rPr>
              <a:t>meddwl</a:t>
            </a:r>
            <a:r>
              <a:rPr lang="en-GB" sz="1400" b="0" i="0" u="none" strike="noStrike" cap="none" dirty="0">
                <a:solidFill>
                  <a:schemeClr val="dk1"/>
                </a:solidFill>
                <a:latin typeface="Calibri"/>
                <a:ea typeface="Calibri"/>
                <a:cs typeface="Calibri"/>
                <a:sym typeface="Calibri"/>
              </a:rPr>
              <a:t> data personol</a:t>
            </a:r>
            <a:endParaRPr dirty="0"/>
          </a:p>
          <a:p>
            <a:pPr marL="285750" lvl="0" indent="-285750">
              <a:buClr>
                <a:schemeClr val="dk1"/>
              </a:buClr>
              <a:buSzPts val="1400"/>
              <a:buFont typeface="Arial"/>
              <a:buChar char="•"/>
            </a:pPr>
            <a:r>
              <a:rPr lang="en-GB" dirty="0" err="1">
                <a:solidFill>
                  <a:schemeClr val="dk1"/>
                </a:solidFill>
                <a:latin typeface="Calibri"/>
                <a:ea typeface="Calibri"/>
                <a:cs typeface="Calibri"/>
                <a:sym typeface="Calibri"/>
              </a:rPr>
              <a:t>Taflen</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senario</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stori</a:t>
            </a:r>
            <a:r>
              <a:rPr lang="en-GB" dirty="0">
                <a:solidFill>
                  <a:schemeClr val="dk1"/>
                </a:solidFill>
                <a:latin typeface="Calibri"/>
                <a:ea typeface="Calibri"/>
                <a:cs typeface="Calibri"/>
                <a:sym typeface="Calibri"/>
              </a:rPr>
              <a:t> Kayla a </a:t>
            </a:r>
            <a:r>
              <a:rPr lang="en-GB" dirty="0" err="1">
                <a:solidFill>
                  <a:schemeClr val="dk1"/>
                </a:solidFill>
                <a:latin typeface="Calibri"/>
                <a:ea typeface="Calibri"/>
                <a:cs typeface="Calibri"/>
                <a:sym typeface="Calibri"/>
              </a:rPr>
              <a:t>thaflen</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gymorth</a:t>
            </a:r>
            <a:endParaRPr dirty="0"/>
          </a:p>
          <a:p>
            <a:pPr marL="285750" marR="0" lvl="0" indent="-285750" algn="l" rtl="0">
              <a:spcBef>
                <a:spcPts val="0"/>
              </a:spcBef>
              <a:spcAft>
                <a:spcPts val="0"/>
              </a:spcAft>
              <a:buClr>
                <a:schemeClr val="dk1"/>
              </a:buClr>
              <a:buSzPts val="1400"/>
              <a:buFont typeface="Arial"/>
              <a:buChar char="•"/>
            </a:pPr>
            <a:r>
              <a:rPr lang="en-GB" sz="1400" b="0" i="0" u="none" strike="noStrike" cap="none" dirty="0">
                <a:solidFill>
                  <a:schemeClr val="dk1"/>
                </a:solidFill>
                <a:latin typeface="Calibri"/>
                <a:ea typeface="Calibri"/>
                <a:cs typeface="Calibri"/>
                <a:sym typeface="Calibri"/>
              </a:rPr>
              <a:t>Y Cod Plant - </a:t>
            </a:r>
            <a:r>
              <a:rPr lang="en-GB" sz="1400" b="0" i="0" u="none" strike="noStrike" cap="none" dirty="0" err="1">
                <a:solidFill>
                  <a:schemeClr val="dk1"/>
                </a:solidFill>
                <a:latin typeface="Calibri"/>
                <a:ea typeface="Calibri"/>
                <a:cs typeface="Calibri"/>
                <a:sym typeface="Calibri"/>
              </a:rPr>
              <a:t>crynodeb</a:t>
            </a:r>
            <a:endParaRPr dirty="0"/>
          </a:p>
          <a:p>
            <a:pPr marL="285750" lvl="0" indent="-285750">
              <a:buClr>
                <a:schemeClr val="dk1"/>
              </a:buClr>
              <a:buSzPts val="1400"/>
              <a:buFont typeface="Arial"/>
              <a:buChar char="•"/>
            </a:pPr>
            <a:r>
              <a:rPr lang="en-GB" dirty="0" err="1">
                <a:solidFill>
                  <a:schemeClr val="dk1"/>
                </a:solidFill>
                <a:latin typeface="Calibri"/>
                <a:ea typeface="Calibri"/>
                <a:cs typeface="Calibri"/>
                <a:sym typeface="Calibri"/>
              </a:rPr>
              <a:t>Awgrymiadau</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ar</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greu</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ymgyrch</a:t>
            </a:r>
            <a:r>
              <a:rPr lang="en-GB" dirty="0">
                <a:solidFill>
                  <a:schemeClr val="dk1"/>
                </a:solidFill>
                <a:latin typeface="Calibri"/>
                <a:ea typeface="Calibri"/>
                <a:cs typeface="Calibri"/>
                <a:sym typeface="Calibri"/>
              </a:rPr>
              <a:t> </a:t>
            </a:r>
            <a:r>
              <a:rPr lang="en-GB" dirty="0" err="1">
                <a:solidFill>
                  <a:schemeClr val="dk1"/>
                </a:solidFill>
                <a:latin typeface="Calibri"/>
                <a:ea typeface="Calibri"/>
                <a:cs typeface="Calibri"/>
                <a:sym typeface="Calibri"/>
              </a:rPr>
              <a:t>posteri</a:t>
            </a:r>
            <a:r>
              <a:rPr lang="en-GB" dirty="0">
                <a:solidFill>
                  <a:schemeClr val="dk1"/>
                </a:solidFill>
                <a:latin typeface="Calibri"/>
                <a:ea typeface="Calibri"/>
                <a:cs typeface="Calibri"/>
                <a:sym typeface="Calibri"/>
              </a:rPr>
              <a:t>
</a:t>
            </a:r>
            <a:r>
              <a:rPr lang="en-GB" dirty="0">
                <a:solidFill>
                  <a:schemeClr val="dk1"/>
                </a:solidFill>
                <a:latin typeface="Calibri"/>
                <a:cs typeface="Calibri"/>
              </a:rPr>
              <a:t>Ffeithlun </a:t>
            </a:r>
            <a:r>
              <a:rPr lang="en-GB">
                <a:solidFill>
                  <a:schemeClr val="dk1"/>
                </a:solidFill>
                <a:latin typeface="Calibri"/>
                <a:cs typeface="Calibri"/>
              </a:rPr>
              <a:t>– i’w </a:t>
            </a:r>
            <a:r>
              <a:rPr lang="en-GB" dirty="0" err="1">
                <a:solidFill>
                  <a:schemeClr val="dk1"/>
                </a:solidFill>
                <a:latin typeface="Calibri"/>
                <a:cs typeface="Calibri"/>
              </a:rPr>
              <a:t>anfon</a:t>
            </a:r>
            <a:r>
              <a:rPr lang="en-GB" dirty="0">
                <a:solidFill>
                  <a:schemeClr val="dk1"/>
                </a:solidFill>
                <a:latin typeface="Calibri"/>
                <a:cs typeface="Calibri"/>
              </a:rPr>
              <a:t> </a:t>
            </a:r>
            <a:r>
              <a:rPr lang="en-GB" dirty="0" err="1">
                <a:solidFill>
                  <a:schemeClr val="dk1"/>
                </a:solidFill>
                <a:latin typeface="Calibri"/>
                <a:cs typeface="Calibri"/>
              </a:rPr>
              <a:t>adref</a:t>
            </a:r>
            <a:r>
              <a:rPr lang="en-GB" dirty="0">
                <a:solidFill>
                  <a:schemeClr val="dk1"/>
                </a:solidFill>
                <a:latin typeface="Calibri"/>
                <a:cs typeface="Calibri"/>
              </a:rPr>
              <a:t> at y </a:t>
            </a:r>
            <a:r>
              <a:rPr lang="en-GB" dirty="0" err="1">
                <a:solidFill>
                  <a:schemeClr val="dk1"/>
                </a:solidFill>
                <a:latin typeface="Calibri"/>
                <a:cs typeface="Calibri"/>
              </a:rPr>
              <a:t>rhieni</a:t>
            </a:r>
            <a:endParaRPr dirty="0"/>
          </a:p>
          <a:p>
            <a:pPr marL="0" marR="0" lvl="0" indent="0" algn="l" rtl="0">
              <a:spcBef>
                <a:spcPts val="0"/>
              </a:spcBef>
              <a:spcAft>
                <a:spcPts val="0"/>
              </a:spcAft>
              <a:buNone/>
            </a:pPr>
            <a:endParaRPr sz="1400" b="1" dirty="0">
              <a:solidFill>
                <a:schemeClr val="dk1"/>
              </a:solidFill>
              <a:latin typeface="Calibri"/>
              <a:ea typeface="Calibri"/>
              <a:cs typeface="Calibri"/>
              <a:sym typeface="Calibri"/>
            </a:endParaRPr>
          </a:p>
          <a:p>
            <a:r>
              <a:rPr lang="en-GB" sz="1400" b="1" dirty="0" err="1">
                <a:solidFill>
                  <a:schemeClr val="dk1"/>
                </a:solidFill>
                <a:latin typeface="Calibri" panose="020F0502020204030204" pitchFamily="34" charset="0"/>
                <a:ea typeface="Century Gothic"/>
                <a:cs typeface="Calibri" panose="020F0502020204030204" pitchFamily="34" charset="0"/>
                <a:sym typeface="Century Gothic"/>
              </a:rPr>
              <a:t>Canllawiau</a:t>
            </a:r>
            <a:r>
              <a:rPr lang="en-GB" sz="1400" b="1"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b="1" dirty="0" err="1">
                <a:solidFill>
                  <a:schemeClr val="dk1"/>
                </a:solidFill>
                <a:latin typeface="Calibri" panose="020F0502020204030204" pitchFamily="34" charset="0"/>
                <a:ea typeface="Century Gothic"/>
                <a:cs typeface="Calibri" panose="020F0502020204030204" pitchFamily="34" charset="0"/>
                <a:sym typeface="Century Gothic"/>
              </a:rPr>
              <a:t>wrth</a:t>
            </a:r>
            <a:r>
              <a:rPr lang="en-GB" sz="1400" b="1"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b="1" dirty="0" err="1">
                <a:solidFill>
                  <a:schemeClr val="dk1"/>
                </a:solidFill>
                <a:latin typeface="Calibri" panose="020F0502020204030204" pitchFamily="34" charset="0"/>
                <a:ea typeface="Century Gothic"/>
                <a:cs typeface="Calibri" panose="020F0502020204030204" pitchFamily="34" charset="0"/>
                <a:sym typeface="Century Gothic"/>
              </a:rPr>
              <a:t>addysgu</a:t>
            </a:r>
            <a:r>
              <a:rPr lang="en-GB" sz="1400" b="1" dirty="0">
                <a:solidFill>
                  <a:schemeClr val="dk1"/>
                </a:solidFill>
                <a:latin typeface="Calibri" panose="020F0502020204030204" pitchFamily="34" charset="0"/>
                <a:ea typeface="Century Gothic"/>
                <a:cs typeface="Calibri" panose="020F0502020204030204" pitchFamily="34" charset="0"/>
                <a:sym typeface="Century Gothic"/>
              </a:rPr>
              <a:t>:</a:t>
            </a:r>
            <a:br>
              <a:rPr lang="en-GB" sz="1400" b="1" dirty="0">
                <a:solidFill>
                  <a:schemeClr val="dk1"/>
                </a:solidFill>
                <a:latin typeface="Calibri" panose="020F0502020204030204" pitchFamily="34" charset="0"/>
                <a:ea typeface="Century Gothic"/>
                <a:cs typeface="Calibri" panose="020F0502020204030204" pitchFamily="34" charset="0"/>
                <a:sym typeface="Century Gothic"/>
              </a:rPr>
            </a:br>
            <a:endParaRPr lang="en-GB" sz="1400" dirty="0">
              <a:latin typeface="Calibri" panose="020F0502020204030204" pitchFamily="34" charset="0"/>
              <a:cs typeface="Calibri" panose="020F0502020204030204" pitchFamily="34" charset="0"/>
            </a:endParaRPr>
          </a:p>
          <a:p>
            <a:pPr marL="334861" lvl="0" indent="-285750">
              <a:lnSpc>
                <a:spcPts val="1500"/>
              </a:lnSpc>
              <a:spcAft>
                <a:spcPts val="1000"/>
              </a:spcAft>
              <a:buClr>
                <a:schemeClr val="dk1"/>
              </a:buClr>
              <a:buSzPct val="100000"/>
              <a:buFont typeface="Arial" panose="020B0604020202020204" pitchFamily="34" charset="0"/>
              <a:buChar char="•"/>
            </a:pP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Cymerwch</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amser</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i</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osod</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rheolau</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sylfaenol</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clir</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ynghylch</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gwrando</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parchu</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pheidio</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â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defnyddio</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enghreifftiau</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personol neu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sensitif</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p>
          <a:p>
            <a:pPr marL="334861" lvl="0" indent="-285750">
              <a:lnSpc>
                <a:spcPts val="1500"/>
              </a:lnSpc>
              <a:spcAft>
                <a:spcPts val="1000"/>
              </a:spcAft>
              <a:buClr>
                <a:schemeClr val="dk1"/>
              </a:buClr>
              <a:buSzPct val="100000"/>
              <a:buFont typeface="Arial" panose="020B0604020202020204" pitchFamily="34" charset="0"/>
              <a:buChar char="•"/>
            </a:pP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Ewch</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ati</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i</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greu</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diwylliant</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dosbarth</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cadarnhaol</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err="1">
                <a:solidFill>
                  <a:schemeClr val="dk1"/>
                </a:solidFill>
                <a:latin typeface="Calibri" panose="020F0502020204030204" pitchFamily="34" charset="0"/>
                <a:ea typeface="Century Gothic"/>
                <a:cs typeface="Calibri" panose="020F0502020204030204" pitchFamily="34" charset="0"/>
                <a:sym typeface="Century Gothic"/>
              </a:rPr>
              <a:t>lle</a:t>
            </a:r>
            <a:r>
              <a:rPr lang="en-GB" sz="1400">
                <a:solidFill>
                  <a:schemeClr val="dk1"/>
                </a:solidFill>
                <a:latin typeface="Calibri" panose="020F0502020204030204" pitchFamily="34" charset="0"/>
                <a:ea typeface="Century Gothic"/>
                <a:cs typeface="Calibri" panose="020F0502020204030204" pitchFamily="34" charset="0"/>
                <a:sym typeface="Century Gothic"/>
              </a:rPr>
              <a:t> mae’r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myfyrwyr</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yn</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teimlo</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eu</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bod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yn</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gallu</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gofyn</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cwestiynau</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 bod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ganddyn</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nhw</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hawl</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hefyd</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i</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basio</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os</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nad</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err="1">
                <a:solidFill>
                  <a:schemeClr val="dk1"/>
                </a:solidFill>
                <a:latin typeface="Calibri" panose="020F0502020204030204" pitchFamily="34" charset="0"/>
                <a:ea typeface="Century Gothic"/>
                <a:cs typeface="Calibri" panose="020F0502020204030204" pitchFamily="34" charset="0"/>
                <a:sym typeface="Century Gothic"/>
              </a:rPr>
              <a:t>ydyn</a:t>
            </a:r>
            <a:r>
              <a:rPr lang="en-GB" sz="1400">
                <a:solidFill>
                  <a:schemeClr val="dk1"/>
                </a:solidFill>
                <a:latin typeface="Calibri" panose="020F0502020204030204" pitchFamily="34" charset="0"/>
                <a:ea typeface="Century Gothic"/>
                <a:cs typeface="Calibri" panose="020F0502020204030204" pitchFamily="34" charset="0"/>
                <a:sym typeface="Century Gothic"/>
              </a:rPr>
              <a:t> nhw’n teimlo'n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gyffyrddus</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yn</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ateb</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cwestiwn</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Gofalwch</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eich</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bod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yn</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gyfarwydd</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â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pholisi</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a:solidFill>
                  <a:schemeClr val="dk1"/>
                </a:solidFill>
                <a:latin typeface="Calibri" panose="020F0502020204030204" pitchFamily="34" charset="0"/>
                <a:ea typeface="Century Gothic"/>
                <a:cs typeface="Calibri" panose="020F0502020204030204" pitchFamily="34" charset="0"/>
                <a:sym typeface="Century Gothic"/>
              </a:rPr>
              <a:t>a gweithdrefnau’ch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ysgol</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ynglŷn</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â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diogelu</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gan</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gynnwys</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err="1">
                <a:solidFill>
                  <a:schemeClr val="dk1"/>
                </a:solidFill>
                <a:latin typeface="Calibri" panose="020F0502020204030204" pitchFamily="34" charset="0"/>
                <a:ea typeface="Century Gothic"/>
                <a:cs typeface="Calibri" panose="020F0502020204030204" pitchFamily="34" charset="0"/>
                <a:sym typeface="Century Gothic"/>
              </a:rPr>
              <a:t>beth</a:t>
            </a:r>
            <a:r>
              <a:rPr lang="en-GB" sz="1400">
                <a:solidFill>
                  <a:schemeClr val="dk1"/>
                </a:solidFill>
                <a:latin typeface="Calibri" panose="020F0502020204030204" pitchFamily="34" charset="0"/>
                <a:ea typeface="Century Gothic"/>
                <a:cs typeface="Calibri" panose="020F0502020204030204" pitchFamily="34" charset="0"/>
                <a:sym typeface="Century Gothic"/>
              </a:rPr>
              <a:t> sy'n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digwydd</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os</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bydd</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myfyriwr</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yn</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gwneud</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datgeliad</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Gofalwch</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fod</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unrhyw</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bolisïau</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ysgol</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gyfan</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eraill</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yn</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cael</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eu</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dilyn</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megis</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 e-</a:t>
            </a:r>
            <a:r>
              <a:rPr lang="en-GB" sz="1400" dirty="0" err="1">
                <a:solidFill>
                  <a:schemeClr val="dk1"/>
                </a:solidFill>
                <a:latin typeface="Calibri" panose="020F0502020204030204" pitchFamily="34" charset="0"/>
                <a:ea typeface="Century Gothic"/>
                <a:cs typeface="Calibri" panose="020F0502020204030204" pitchFamily="34" charset="0"/>
                <a:sym typeface="Century Gothic"/>
              </a:rPr>
              <a:t>ddiogelwch</a:t>
            </a:r>
            <a:r>
              <a:rPr lang="en-GB" sz="1400" dirty="0">
                <a:solidFill>
                  <a:schemeClr val="dk1"/>
                </a:solidFill>
                <a:latin typeface="Calibri" panose="020F0502020204030204" pitchFamily="34" charset="0"/>
                <a:ea typeface="Century Gothic"/>
                <a:cs typeface="Calibri" panose="020F0502020204030204" pitchFamily="34" charset="0"/>
                <a:sym typeface="Century Gothic"/>
              </a:rPr>
              <a:t>.</a:t>
            </a:r>
          </a:p>
        </p:txBody>
      </p:sp>
      <p:sp>
        <p:nvSpPr>
          <p:cNvPr id="118" name="Google Shape;118;p2"/>
          <p:cNvSpPr txBox="1">
            <a:spLocks noGrp="1"/>
          </p:cNvSpPr>
          <p:nvPr>
            <p:ph type="title" idx="4294967295"/>
          </p:nvPr>
        </p:nvSpPr>
        <p:spPr>
          <a:xfrm>
            <a:off x="1388745" y="326572"/>
            <a:ext cx="13029130" cy="1257300"/>
          </a:xfrm>
          <a:prstGeom prst="rect">
            <a:avLst/>
          </a:prstGeom>
          <a:noFill/>
          <a:ln>
            <a:noFill/>
          </a:ln>
        </p:spPr>
        <p:txBody>
          <a:bodyPr spcFirstLastPara="1" wrap="square" lIns="91425" tIns="45700" rIns="91425" bIns="45700" anchor="t" anchorCtr="0">
            <a:normAutofit/>
          </a:bodyPr>
          <a:lstStyle/>
          <a:p>
            <a:pPr marL="0" lvl="0" indent="0" algn="l" rtl="0">
              <a:lnSpc>
                <a:spcPct val="188888"/>
              </a:lnSpc>
              <a:spcBef>
                <a:spcPts val="0"/>
              </a:spcBef>
              <a:spcAft>
                <a:spcPts val="0"/>
              </a:spcAft>
              <a:buClr>
                <a:schemeClr val="dk1"/>
              </a:buClr>
              <a:buSzPts val="3600"/>
              <a:buFont typeface="Overpass Mono"/>
              <a:buNone/>
            </a:pPr>
            <a:r>
              <a:rPr lang="en-GB" dirty="0" err="1"/>
              <a:t>Rhagymadrodd</a:t>
            </a:r>
            <a:endParaRPr dirty="0"/>
          </a:p>
        </p:txBody>
      </p:sp>
      <p:pic>
        <p:nvPicPr>
          <p:cNvPr id="6" name="Graphic 5">
            <a:extLst>
              <a:ext uri="{FF2B5EF4-FFF2-40B4-BE49-F238E27FC236}">
                <a16:creationId xmlns:a16="http://schemas.microsoft.com/office/drawing/2014/main" id="{2F347D7E-1C29-46D9-8967-DFD8F4BAC6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368827" y="486897"/>
            <a:ext cx="2098095" cy="936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pic>
        <p:nvPicPr>
          <p:cNvPr id="525" name="Google Shape;525;p20"/>
          <p:cNvPicPr preferRelativeResize="0"/>
          <p:nvPr/>
        </p:nvPicPr>
        <p:blipFill>
          <a:blip r:embed="rId3"/>
          <a:srcRect/>
          <a:stretch/>
        </p:blipFill>
        <p:spPr>
          <a:xfrm>
            <a:off x="8548128" y="1007320"/>
            <a:ext cx="6678619" cy="11692340"/>
          </a:xfrm>
          <a:prstGeom prst="rect">
            <a:avLst/>
          </a:prstGeom>
          <a:noFill/>
          <a:ln>
            <a:noFill/>
          </a:ln>
        </p:spPr>
      </p:pic>
      <p:sp>
        <p:nvSpPr>
          <p:cNvPr id="526" name="Google Shape;526;p20"/>
          <p:cNvSpPr txBox="1"/>
          <p:nvPr/>
        </p:nvSpPr>
        <p:spPr>
          <a:xfrm>
            <a:off x="692201" y="611124"/>
            <a:ext cx="14534547" cy="78237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Overpass Mono"/>
              <a:buNone/>
            </a:pPr>
            <a:r>
              <a:rPr lang="en-GB" sz="3600" b="1" i="0" dirty="0">
                <a:solidFill>
                  <a:schemeClr val="dk1"/>
                </a:solidFill>
                <a:latin typeface="Overpass Mono"/>
                <a:ea typeface="Overpass Mono"/>
                <a:cs typeface="Overpass Mono"/>
                <a:sym typeface="Overpass Mono"/>
              </a:rPr>
              <a:t>Y Cod Plant</a:t>
            </a:r>
            <a:endParaRPr dirty="0"/>
          </a:p>
          <a:p>
            <a:pPr marL="0" marR="0" lvl="0" indent="0" algn="l" rtl="0">
              <a:lnSpc>
                <a:spcPct val="100000"/>
              </a:lnSpc>
              <a:spcBef>
                <a:spcPts val="0"/>
              </a:spcBef>
              <a:spcAft>
                <a:spcPts val="0"/>
              </a:spcAft>
              <a:buClr>
                <a:schemeClr val="dk1"/>
              </a:buClr>
              <a:buSzPts val="3200"/>
              <a:buFont typeface="Overpass Mono"/>
              <a:buNone/>
            </a:pPr>
            <a:r>
              <a:rPr lang="en-GB" sz="3200" b="0" i="0" err="1">
                <a:solidFill>
                  <a:schemeClr val="dk1"/>
                </a:solidFill>
                <a:latin typeface="Overpass Mono"/>
                <a:ea typeface="Overpass Mono"/>
                <a:cs typeface="Overpass Mono"/>
                <a:sym typeface="Overpass Mono"/>
              </a:rPr>
              <a:t>Hysbysebion</a:t>
            </a:r>
            <a:r>
              <a:rPr lang="en-GB" sz="3200" b="0" i="0">
                <a:solidFill>
                  <a:schemeClr val="dk1"/>
                </a:solidFill>
                <a:latin typeface="Overpass Mono"/>
                <a:ea typeface="Overpass Mono"/>
                <a:cs typeface="Overpass Mono"/>
                <a:sym typeface="Overpass Mono"/>
              </a:rPr>
              <a:t> wedi’u </a:t>
            </a:r>
            <a:r>
              <a:rPr lang="en-GB" sz="3200" b="0" i="0" dirty="0" err="1">
                <a:solidFill>
                  <a:schemeClr val="dk1"/>
                </a:solidFill>
                <a:latin typeface="Overpass Mono"/>
                <a:ea typeface="Overpass Mono"/>
                <a:cs typeface="Overpass Mono"/>
                <a:sym typeface="Overpass Mono"/>
              </a:rPr>
              <a:t>targedu</a:t>
            </a:r>
            <a:endParaRPr sz="3600" b="0" i="0" dirty="0">
              <a:solidFill>
                <a:schemeClr val="dk1"/>
              </a:solidFill>
              <a:latin typeface="Overpass Mono"/>
              <a:ea typeface="Overpass Mono"/>
              <a:cs typeface="Overpass Mono"/>
              <a:sym typeface="Overpass Mono"/>
            </a:endParaRPr>
          </a:p>
        </p:txBody>
      </p:sp>
      <p:grpSp>
        <p:nvGrpSpPr>
          <p:cNvPr id="527" name="Google Shape;527;p20"/>
          <p:cNvGrpSpPr/>
          <p:nvPr/>
        </p:nvGrpSpPr>
        <p:grpSpPr>
          <a:xfrm>
            <a:off x="585389" y="2035172"/>
            <a:ext cx="6981994" cy="5549535"/>
            <a:chOff x="946692" y="1527309"/>
            <a:chExt cx="6981994" cy="5549535"/>
          </a:xfrm>
        </p:grpSpPr>
        <p:sp>
          <p:nvSpPr>
            <p:cNvPr id="528" name="Google Shape;528;p20"/>
            <p:cNvSpPr/>
            <p:nvPr/>
          </p:nvSpPr>
          <p:spPr>
            <a:xfrm>
              <a:off x="1175658" y="1776154"/>
              <a:ext cx="6753028" cy="5300690"/>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540000" tIns="0" rIns="540000" bIns="45700" anchor="ctr" anchorCtr="0">
              <a:noAutofit/>
            </a:bodyPr>
            <a:lstStyle/>
            <a:p>
              <a:pPr marL="0" marR="0" lvl="0" indent="0" algn="l" rtl="0">
                <a:lnSpc>
                  <a:spcPct val="110000"/>
                </a:lnSpc>
                <a:spcBef>
                  <a:spcPts val="0"/>
                </a:spcBef>
                <a:spcAft>
                  <a:spcPts val="0"/>
                </a:spcAft>
                <a:buNone/>
              </a:pPr>
              <a:r>
                <a:rPr lang="en-GB" sz="2400">
                  <a:solidFill>
                    <a:schemeClr val="dk1"/>
                  </a:solidFill>
                  <a:latin typeface="Overpass Mono"/>
                  <a:ea typeface="Overpass Mono"/>
                  <a:cs typeface="Overpass Mono"/>
                  <a:sym typeface="Overpass Mono"/>
                </a:rPr>
                <a:t>Dylai’r </a:t>
              </a:r>
              <a:r>
                <a:rPr lang="en-GB" sz="2400" dirty="0" err="1">
                  <a:solidFill>
                    <a:schemeClr val="dk1"/>
                  </a:solidFill>
                  <a:latin typeface="Overpass Mono"/>
                  <a:ea typeface="Overpass Mono"/>
                  <a:cs typeface="Overpass Mono"/>
                  <a:sym typeface="Overpass Mono"/>
                </a:rPr>
                <a:t>proffilio</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fod</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i</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ffwrdd</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yn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ddiofyn</a:t>
              </a:r>
              <a:r>
                <a:rPr lang="en-GB" sz="2400" dirty="0">
                  <a:solidFill>
                    <a:schemeClr val="dk1"/>
                  </a:solidFill>
                  <a:latin typeface="Overpass Mono"/>
                  <a:ea typeface="Overpass Mono"/>
                  <a:cs typeface="Overpass Mono"/>
                  <a:sym typeface="Overpass Mono"/>
                </a:rPr>
                <a:t>, ac felly </a:t>
              </a:r>
              <a:r>
                <a:rPr lang="en-GB" sz="2400" dirty="0" err="1">
                  <a:solidFill>
                    <a:schemeClr val="dk1"/>
                  </a:solidFill>
                  <a:latin typeface="Overpass Mono"/>
                  <a:ea typeface="Overpass Mono"/>
                  <a:cs typeface="Overpass Mono"/>
                  <a:sym typeface="Overpass Mono"/>
                </a:rPr>
                <a:t>ddylai</a:t>
              </a:r>
              <a:r>
                <a:rPr lang="en-GB" sz="2400" dirty="0">
                  <a:solidFill>
                    <a:schemeClr val="dk1"/>
                  </a:solidFill>
                  <a:latin typeface="Overpass Mono"/>
                  <a:ea typeface="Overpass Mono"/>
                  <a:cs typeface="Overpass Mono"/>
                  <a:sym typeface="Overpass Mono"/>
                </a:rPr>
                <a:t> plant a </a:t>
              </a:r>
              <a:r>
                <a:rPr lang="en-GB" sz="2400" dirty="0" err="1">
                  <a:solidFill>
                    <a:schemeClr val="dk1"/>
                  </a:solidFill>
                  <a:latin typeface="Overpass Mono"/>
                  <a:ea typeface="Overpass Mono"/>
                  <a:cs typeface="Overpass Mono"/>
                  <a:sym typeface="Overpass Mono"/>
                </a:rPr>
                <a:t>phobl</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ifanc</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ddim</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cael</a:t>
              </a:r>
              <a:r>
                <a:rPr lang="en-GB" sz="2400" dirty="0">
                  <a:solidFill>
                    <a:schemeClr val="dk1"/>
                  </a:solidFill>
                  <a:latin typeface="Overpass Mono"/>
                  <a:ea typeface="Overpass Mono"/>
                  <a:cs typeface="Overpass Mono"/>
                  <a:sym typeface="Overpass Mono"/>
                </a:rPr>
                <a:t> </a:t>
              </a:r>
              <a:r>
                <a:rPr lang="en-GB" sz="2400" err="1">
                  <a:solidFill>
                    <a:schemeClr val="dk1"/>
                  </a:solidFill>
                  <a:latin typeface="Overpass Mono"/>
                  <a:ea typeface="Overpass Mono"/>
                  <a:cs typeface="Overpass Mono"/>
                  <a:sym typeface="Overpass Mono"/>
                </a:rPr>
                <a:t>hysbysebion</a:t>
              </a:r>
              <a:r>
                <a:rPr lang="en-GB" sz="2400">
                  <a:solidFill>
                    <a:schemeClr val="dk1"/>
                  </a:solidFill>
                  <a:latin typeface="Overpass Mono"/>
                  <a:ea typeface="Overpass Mono"/>
                  <a:cs typeface="Overpass Mono"/>
                  <a:sym typeface="Overpass Mono"/>
                </a:rPr>
                <a:t> wedi’u </a:t>
              </a:r>
              <a:r>
                <a:rPr lang="en-GB" sz="2400" dirty="0" err="1">
                  <a:solidFill>
                    <a:schemeClr val="dk1"/>
                  </a:solidFill>
                  <a:latin typeface="Overpass Mono"/>
                  <a:ea typeface="Overpass Mono"/>
                  <a:cs typeface="Overpass Mono"/>
                  <a:sym typeface="Overpass Mono"/>
                </a:rPr>
                <a:t>targedu</a:t>
              </a:r>
              <a:r>
                <a:rPr lang="en-GB" sz="2400" dirty="0">
                  <a:solidFill>
                    <a:schemeClr val="dk1"/>
                  </a:solidFill>
                  <a:latin typeface="Overpass Mono"/>
                  <a:ea typeface="Overpass Mono"/>
                  <a:cs typeface="Overpass Mono"/>
                  <a:sym typeface="Overpass Mono"/>
                </a:rPr>
                <a:t>.</a:t>
              </a:r>
            </a:p>
            <a:p>
              <a:pPr marL="0" marR="0" lvl="0" indent="0" algn="l" rtl="0">
                <a:lnSpc>
                  <a:spcPct val="110000"/>
                </a:lnSpc>
                <a:spcBef>
                  <a:spcPts val="0"/>
                </a:spcBef>
                <a:spcAft>
                  <a:spcPts val="0"/>
                </a:spcAft>
                <a:buNone/>
              </a:pPr>
              <a:endParaRPr lang="en-GB" sz="2400" dirty="0">
                <a:solidFill>
                  <a:schemeClr val="dk1"/>
                </a:solidFill>
                <a:latin typeface="Overpass Mono"/>
                <a:ea typeface="Overpass Mono"/>
                <a:cs typeface="Overpass Mono"/>
                <a:sym typeface="Overpass Mono"/>
              </a:endParaRPr>
            </a:p>
            <a:p>
              <a:pPr marL="0" marR="0" lvl="0" indent="0" algn="l" rtl="0">
                <a:lnSpc>
                  <a:spcPct val="110000"/>
                </a:lnSpc>
                <a:spcBef>
                  <a:spcPts val="0"/>
                </a:spcBef>
                <a:spcAft>
                  <a:spcPts val="0"/>
                </a:spcAft>
                <a:buNone/>
              </a:pPr>
              <a:r>
                <a:rPr lang="en-GB" sz="2400" err="1">
                  <a:solidFill>
                    <a:schemeClr val="dk1"/>
                  </a:solidFill>
                  <a:latin typeface="Overpass Mono"/>
                  <a:ea typeface="Overpass Mono"/>
                  <a:cs typeface="Overpass Mono"/>
                  <a:sym typeface="Overpass Mono"/>
                </a:rPr>
                <a:t>Hysbysebion</a:t>
              </a:r>
              <a:r>
                <a:rPr lang="en-GB" sz="2400">
                  <a:solidFill>
                    <a:schemeClr val="dk1"/>
                  </a:solidFill>
                  <a:latin typeface="Overpass Mono"/>
                  <a:ea typeface="Overpass Mono"/>
                  <a:cs typeface="Overpass Mono"/>
                  <a:sym typeface="Overpass Mono"/>
                </a:rPr>
                <a:t> wedi’u </a:t>
              </a:r>
              <a:r>
                <a:rPr lang="en-GB" sz="2400" dirty="0" err="1">
                  <a:solidFill>
                    <a:schemeClr val="dk1"/>
                  </a:solidFill>
                  <a:latin typeface="Overpass Mono"/>
                  <a:ea typeface="Overpass Mono"/>
                  <a:cs typeface="Overpass Mono"/>
                  <a:sym typeface="Overpass Mono"/>
                </a:rPr>
                <a:t>targedu</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yw</a:t>
              </a:r>
              <a:r>
                <a:rPr lang="en-GB" sz="2400" dirty="0">
                  <a:solidFill>
                    <a:schemeClr val="dk1"/>
                  </a:solidFill>
                  <a:latin typeface="Overpass Mono"/>
                  <a:ea typeface="Overpass Mono"/>
                  <a:cs typeface="Overpass Mono"/>
                  <a:sym typeface="Overpass Mono"/>
                </a:rPr>
                <a:t> </a:t>
              </a:r>
              <a:r>
                <a:rPr lang="en-GB" sz="2400" err="1">
                  <a:solidFill>
                    <a:schemeClr val="dk1"/>
                  </a:solidFill>
                  <a:latin typeface="Overpass Mono"/>
                  <a:ea typeface="Overpass Mono"/>
                  <a:cs typeface="Overpass Mono"/>
                  <a:sym typeface="Overpass Mono"/>
                </a:rPr>
                <a:t>hysbysebion</a:t>
              </a:r>
              <a:r>
                <a:rPr lang="en-GB" sz="2400">
                  <a:solidFill>
                    <a:schemeClr val="dk1"/>
                  </a:solidFill>
                  <a:latin typeface="Overpass Mono"/>
                  <a:ea typeface="Overpass Mono"/>
                  <a:cs typeface="Overpass Mono"/>
                  <a:sym typeface="Overpass Mono"/>
                </a:rPr>
                <a:t> sy’n </a:t>
              </a:r>
              <a:r>
                <a:rPr lang="en-GB" sz="2400" dirty="0" err="1">
                  <a:solidFill>
                    <a:schemeClr val="dk1"/>
                  </a:solidFill>
                  <a:latin typeface="Overpass Mono"/>
                  <a:ea typeface="Overpass Mono"/>
                  <a:cs typeface="Overpass Mono"/>
                  <a:sym typeface="Overpass Mono"/>
                </a:rPr>
                <a:t>targedu</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unigolion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yn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seiliedig</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ar</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eu</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hoedran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eu</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rhywedd</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eu</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diddordebau</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eu</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hymddygiad</a:t>
              </a:r>
              <a:r>
                <a:rPr lang="en-GB" sz="2400" dirty="0">
                  <a:solidFill>
                    <a:schemeClr val="dk1"/>
                  </a:solidFill>
                  <a:latin typeface="Overpass Mono"/>
                  <a:ea typeface="Overpass Mono"/>
                  <a:cs typeface="Overpass Mono"/>
                  <a:sym typeface="Overpass Mono"/>
                </a:rPr>
                <a:t> </a:t>
              </a:r>
              <a:r>
                <a:rPr lang="en-GB" sz="2400" err="1">
                  <a:solidFill>
                    <a:schemeClr val="dk1"/>
                  </a:solidFill>
                  <a:latin typeface="Overpass Mono"/>
                  <a:ea typeface="Overpass Mono"/>
                  <a:cs typeface="Overpass Mono"/>
                  <a:sym typeface="Overpass Mono"/>
                </a:rPr>
                <a:t>ar-lein</a:t>
              </a:r>
              <a:r>
                <a:rPr lang="en-GB" sz="2400">
                  <a:solidFill>
                    <a:schemeClr val="dk1"/>
                  </a:solidFill>
                  <a:latin typeface="Overpass Mono"/>
                  <a:ea typeface="Overpass Mono"/>
                  <a:cs typeface="Overpass Mono"/>
                  <a:sym typeface="Overpass Mono"/>
                </a:rPr>
                <a:t> a’u </a:t>
              </a:r>
              <a:r>
                <a:rPr lang="en-GB" sz="2400" dirty="0" err="1">
                  <a:solidFill>
                    <a:schemeClr val="dk1"/>
                  </a:solidFill>
                  <a:latin typeface="Overpass Mono"/>
                  <a:ea typeface="Overpass Mono"/>
                  <a:cs typeface="Overpass Mono"/>
                  <a:sym typeface="Overpass Mono"/>
                </a:rPr>
                <a:t>hanes</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siopa</a:t>
              </a:r>
              <a:r>
                <a:rPr lang="en-GB" sz="2400" dirty="0">
                  <a:solidFill>
                    <a:schemeClr val="dk1"/>
                  </a:solidFill>
                  <a:latin typeface="Overpass Mono"/>
                  <a:ea typeface="Overpass Mono"/>
                  <a:cs typeface="Overpass Mono"/>
                  <a:sym typeface="Overpass Mono"/>
                </a:rPr>
                <a:t>.</a:t>
              </a:r>
            </a:p>
          </p:txBody>
        </p:sp>
        <p:grpSp>
          <p:nvGrpSpPr>
            <p:cNvPr id="529" name="Google Shape;529;p20"/>
            <p:cNvGrpSpPr/>
            <p:nvPr/>
          </p:nvGrpSpPr>
          <p:grpSpPr>
            <a:xfrm>
              <a:off x="946692" y="1527309"/>
              <a:ext cx="497688" cy="497689"/>
              <a:chOff x="8292539" y="1401052"/>
              <a:chExt cx="497688" cy="497689"/>
            </a:xfrm>
          </p:grpSpPr>
          <p:sp>
            <p:nvSpPr>
              <p:cNvPr id="530" name="Google Shape;530;p20"/>
              <p:cNvSpPr/>
              <p:nvPr/>
            </p:nvSpPr>
            <p:spPr>
              <a:xfrm>
                <a:off x="8292539" y="1401052"/>
                <a:ext cx="497688" cy="497688"/>
              </a:xfrm>
              <a:prstGeom prst="ellipse">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1" name="Google Shape;531;p20"/>
              <p:cNvSpPr txBox="1"/>
              <p:nvPr/>
            </p:nvSpPr>
            <p:spPr>
              <a:xfrm>
                <a:off x="8434620" y="1447295"/>
                <a:ext cx="213528" cy="451446"/>
              </a:xfrm>
              <a:prstGeom prst="rect">
                <a:avLst/>
              </a:prstGeom>
              <a:noFill/>
              <a:ln>
                <a:noFill/>
              </a:ln>
            </p:spPr>
            <p:txBody>
              <a:bodyPr spcFirstLastPara="1" wrap="square" lIns="91425" tIns="45700" rIns="91425" bIns="45700" anchor="ctr"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3</a:t>
                </a:r>
                <a:endParaRPr/>
              </a:p>
            </p:txBody>
          </p:sp>
        </p:grpSp>
      </p:grpSp>
      <p:sp>
        <p:nvSpPr>
          <p:cNvPr id="532" name="Google Shape;532;p20"/>
          <p:cNvSpPr/>
          <p:nvPr/>
        </p:nvSpPr>
        <p:spPr>
          <a:xfrm>
            <a:off x="0" y="17767"/>
            <a:ext cx="16257588" cy="9144000"/>
          </a:xfrm>
          <a:prstGeom prst="rect">
            <a:avLst/>
          </a:prstGeom>
          <a:solidFill>
            <a:srgbClr val="F6E249">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33" name="Google Shape;533;p20"/>
          <p:cNvGrpSpPr/>
          <p:nvPr/>
        </p:nvGrpSpPr>
        <p:grpSpPr>
          <a:xfrm>
            <a:off x="2551038" y="3320417"/>
            <a:ext cx="11155513" cy="2503167"/>
            <a:chOff x="2035553" y="2593256"/>
            <a:chExt cx="11155513" cy="2503167"/>
          </a:xfrm>
        </p:grpSpPr>
        <p:sp>
          <p:nvSpPr>
            <p:cNvPr id="534" name="Google Shape;534;p20"/>
            <p:cNvSpPr/>
            <p:nvPr/>
          </p:nvSpPr>
          <p:spPr>
            <a:xfrm>
              <a:off x="2035553" y="2593256"/>
              <a:ext cx="11155513" cy="2503167"/>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5" name="Google Shape;535;p20"/>
            <p:cNvSpPr/>
            <p:nvPr/>
          </p:nvSpPr>
          <p:spPr>
            <a:xfrm>
              <a:off x="2035553" y="2593257"/>
              <a:ext cx="11155513" cy="580104"/>
            </a:xfrm>
            <a:prstGeom prst="rect">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6" name="Google Shape;536;p20"/>
            <p:cNvSpPr txBox="1"/>
            <p:nvPr/>
          </p:nvSpPr>
          <p:spPr>
            <a:xfrm>
              <a:off x="2562473" y="2673805"/>
              <a:ext cx="9709955" cy="49955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GB" sz="2800" b="1" i="0" dirty="0" err="1">
                  <a:solidFill>
                    <a:schemeClr val="lt1"/>
                  </a:solidFill>
                  <a:latin typeface="Overpass Mono"/>
                  <a:ea typeface="Overpass Mono"/>
                  <a:cs typeface="Overpass Mono"/>
                  <a:sym typeface="Overpass Mono"/>
                </a:rPr>
                <a:t>Cwestiwn</a:t>
              </a:r>
              <a:endParaRPr dirty="0"/>
            </a:p>
          </p:txBody>
        </p:sp>
        <p:grpSp>
          <p:nvGrpSpPr>
            <p:cNvPr id="537" name="Google Shape;537;p20"/>
            <p:cNvGrpSpPr/>
            <p:nvPr/>
          </p:nvGrpSpPr>
          <p:grpSpPr>
            <a:xfrm>
              <a:off x="2158072" y="2680893"/>
              <a:ext cx="366748" cy="366748"/>
              <a:chOff x="2118558" y="2663960"/>
              <a:chExt cx="366748" cy="366748"/>
            </a:xfrm>
          </p:grpSpPr>
          <p:sp>
            <p:nvSpPr>
              <p:cNvPr id="538" name="Google Shape;538;p20"/>
              <p:cNvSpPr/>
              <p:nvPr/>
            </p:nvSpPr>
            <p:spPr>
              <a:xfrm>
                <a:off x="2118558" y="2663960"/>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39" name="Google Shape;539;p20"/>
              <p:cNvCxnSpPr/>
              <p:nvPr/>
            </p:nvCxnSpPr>
            <p:spPr>
              <a:xfrm>
                <a:off x="2210245" y="2847334"/>
                <a:ext cx="183374" cy="0"/>
              </a:xfrm>
              <a:prstGeom prst="straightConnector1">
                <a:avLst/>
              </a:prstGeom>
              <a:noFill/>
              <a:ln w="28575" cap="flat" cmpd="sng">
                <a:solidFill>
                  <a:srgbClr val="019967"/>
                </a:solidFill>
                <a:prstDash val="solid"/>
                <a:miter lim="800000"/>
                <a:headEnd type="none" w="sm" len="sm"/>
                <a:tailEnd type="none" w="sm" len="sm"/>
              </a:ln>
            </p:spPr>
          </p:cxnSp>
        </p:grpSp>
        <p:grpSp>
          <p:nvGrpSpPr>
            <p:cNvPr id="540" name="Google Shape;540;p20"/>
            <p:cNvGrpSpPr/>
            <p:nvPr/>
          </p:nvGrpSpPr>
          <p:grpSpPr>
            <a:xfrm>
              <a:off x="12290940" y="2686867"/>
              <a:ext cx="776902" cy="366748"/>
              <a:chOff x="10581098" y="2669934"/>
              <a:chExt cx="776902" cy="366748"/>
            </a:xfrm>
          </p:grpSpPr>
          <p:sp>
            <p:nvSpPr>
              <p:cNvPr id="541" name="Google Shape;541;p20"/>
              <p:cNvSpPr/>
              <p:nvPr/>
            </p:nvSpPr>
            <p:spPr>
              <a:xfrm>
                <a:off x="10581098" y="2669934"/>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2" name="Google Shape;542;p20"/>
              <p:cNvSpPr/>
              <p:nvPr/>
            </p:nvSpPr>
            <p:spPr>
              <a:xfrm>
                <a:off x="10991252" y="2669934"/>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3" name="Google Shape;543;p20"/>
              <p:cNvSpPr/>
              <p:nvPr/>
            </p:nvSpPr>
            <p:spPr>
              <a:xfrm>
                <a:off x="11095639" y="2802679"/>
                <a:ext cx="157973" cy="101259"/>
              </a:xfrm>
              <a:prstGeom prst="triangle">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4" name="Google Shape;544;p20"/>
              <p:cNvSpPr/>
              <p:nvPr/>
            </p:nvSpPr>
            <p:spPr>
              <a:xfrm rot="10800000">
                <a:off x="10685485" y="2802679"/>
                <a:ext cx="157973" cy="101259"/>
              </a:xfrm>
              <a:prstGeom prst="triangle">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45" name="Google Shape;545;p20"/>
            <p:cNvSpPr txBox="1"/>
            <p:nvPr/>
          </p:nvSpPr>
          <p:spPr>
            <a:xfrm>
              <a:off x="2551041" y="3844839"/>
              <a:ext cx="10124536" cy="580104"/>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019967"/>
                </a:buClr>
                <a:buSzPts val="2400"/>
                <a:buFont typeface="Arial"/>
                <a:buNone/>
              </a:pPr>
              <a:r>
                <a:rPr lang="en-GB" sz="2400" b="0" i="0">
                  <a:solidFill>
                    <a:srgbClr val="019967"/>
                  </a:solidFill>
                  <a:latin typeface="Overpass Mono"/>
                  <a:ea typeface="Overpass Mono"/>
                  <a:cs typeface="Overpass Mono"/>
                  <a:sym typeface="Overpass Mono"/>
                </a:rPr>
                <a:t>Sut mae'r </a:t>
              </a:r>
              <a:r>
                <a:rPr lang="en-GB" sz="2400" b="0" i="0" dirty="0" err="1">
                  <a:solidFill>
                    <a:srgbClr val="019967"/>
                  </a:solidFill>
                  <a:latin typeface="Overpass Mono"/>
                  <a:ea typeface="Overpass Mono"/>
                  <a:cs typeface="Overpass Mono"/>
                  <a:sym typeface="Overpass Mono"/>
                </a:rPr>
                <a:t>rheol</a:t>
              </a:r>
              <a:r>
                <a:rPr lang="en-GB" sz="2400" b="0" i="0" dirty="0">
                  <a:solidFill>
                    <a:srgbClr val="019967"/>
                  </a:solidFill>
                  <a:latin typeface="Overpass Mono"/>
                  <a:ea typeface="Overpass Mono"/>
                  <a:cs typeface="Overpass Mono"/>
                  <a:sym typeface="Overpass Mono"/>
                </a:rPr>
                <a:t> hon </a:t>
              </a:r>
              <a:r>
                <a:rPr lang="en-GB" sz="2400" b="0" i="0" dirty="0" err="1">
                  <a:solidFill>
                    <a:srgbClr val="019967"/>
                  </a:solidFill>
                  <a:latin typeface="Overpass Mono"/>
                  <a:ea typeface="Overpass Mono"/>
                  <a:cs typeface="Overpass Mono"/>
                  <a:sym typeface="Overpass Mono"/>
                </a:rPr>
                <a:t>yn</a:t>
              </a:r>
              <a:r>
                <a:rPr lang="en-GB" sz="2400" b="0" i="0" dirty="0">
                  <a:solidFill>
                    <a:srgbClr val="019967"/>
                  </a:solidFill>
                  <a:latin typeface="Overpass Mono"/>
                  <a:ea typeface="Overpass Mono"/>
                  <a:cs typeface="Overpass Mono"/>
                  <a:sym typeface="Overpass Mono"/>
                </a:rPr>
                <a:t> </a:t>
              </a:r>
              <a:r>
                <a:rPr lang="en-GB" sz="2400" b="0" i="0" dirty="0" err="1">
                  <a:solidFill>
                    <a:srgbClr val="019967"/>
                  </a:solidFill>
                  <a:latin typeface="Overpass Mono"/>
                  <a:ea typeface="Overpass Mono"/>
                  <a:cs typeface="Overpass Mono"/>
                  <a:sym typeface="Overpass Mono"/>
                </a:rPr>
                <a:t>amddiffyn</a:t>
              </a:r>
              <a:r>
                <a:rPr lang="en-GB" sz="2400" b="0" i="0" dirty="0">
                  <a:solidFill>
                    <a:srgbClr val="019967"/>
                  </a:solidFill>
                  <a:latin typeface="Overpass Mono"/>
                  <a:ea typeface="Overpass Mono"/>
                  <a:cs typeface="Overpass Mono"/>
                  <a:sym typeface="Overpass Mono"/>
                </a:rPr>
                <a:t> plant a </a:t>
              </a:r>
              <a:r>
                <a:rPr lang="en-GB" sz="2400" b="0" i="0" dirty="0" err="1">
                  <a:solidFill>
                    <a:srgbClr val="019967"/>
                  </a:solidFill>
                  <a:latin typeface="Overpass Mono"/>
                  <a:ea typeface="Overpass Mono"/>
                  <a:cs typeface="Overpass Mono"/>
                  <a:sym typeface="Overpass Mono"/>
                </a:rPr>
                <a:t>phobl</a:t>
              </a:r>
              <a:r>
                <a:rPr lang="en-GB" sz="2400" b="0" i="0" dirty="0">
                  <a:solidFill>
                    <a:srgbClr val="019967"/>
                  </a:solidFill>
                  <a:latin typeface="Overpass Mono"/>
                  <a:ea typeface="Overpass Mono"/>
                  <a:cs typeface="Overpass Mono"/>
                  <a:sym typeface="Overpass Mono"/>
                </a:rPr>
                <a:t> </a:t>
              </a:r>
              <a:r>
                <a:rPr lang="en-GB" sz="2400" b="0" i="0" dirty="0" err="1">
                  <a:solidFill>
                    <a:srgbClr val="019967"/>
                  </a:solidFill>
                  <a:latin typeface="Overpass Mono"/>
                  <a:ea typeface="Overpass Mono"/>
                  <a:cs typeface="Overpass Mono"/>
                  <a:sym typeface="Overpass Mono"/>
                </a:rPr>
                <a:t>ifanc</a:t>
              </a:r>
              <a:r>
                <a:rPr lang="en-GB" sz="2400" b="0" i="0" dirty="0">
                  <a:solidFill>
                    <a:srgbClr val="019967"/>
                  </a:solidFill>
                  <a:latin typeface="Overpass Mono"/>
                  <a:ea typeface="Overpass Mono"/>
                  <a:cs typeface="Overpass Mono"/>
                  <a:sym typeface="Overpass Mono"/>
                </a:rPr>
                <a:t>? </a:t>
              </a:r>
              <a:endParaRPr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2"/>
                                        </p:tgtEl>
                                        <p:attrNameLst>
                                          <p:attrName>style.visibility</p:attrName>
                                        </p:attrNameLst>
                                      </p:cBhvr>
                                      <p:to>
                                        <p:strVal val="visible"/>
                                      </p:to>
                                    </p:set>
                                    <p:animEffect transition="in" filter="fade">
                                      <p:cBhvr>
                                        <p:cTn id="7" dur="500"/>
                                        <p:tgtEl>
                                          <p:spTgt spid="53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33"/>
                                        </p:tgtEl>
                                        <p:attrNameLst>
                                          <p:attrName>style.visibility</p:attrName>
                                        </p:attrNameLst>
                                      </p:cBhvr>
                                      <p:to>
                                        <p:strVal val="visible"/>
                                      </p:to>
                                    </p:set>
                                    <p:anim calcmode="lin" valueType="num">
                                      <p:cBhvr>
                                        <p:cTn id="11" dur="500" fill="hold"/>
                                        <p:tgtEl>
                                          <p:spTgt spid="533"/>
                                        </p:tgtEl>
                                        <p:attrNameLst>
                                          <p:attrName>ppt_w</p:attrName>
                                        </p:attrNameLst>
                                      </p:cBhvr>
                                      <p:tavLst>
                                        <p:tav tm="0">
                                          <p:val>
                                            <p:fltVal val="0"/>
                                          </p:val>
                                        </p:tav>
                                        <p:tav tm="100000">
                                          <p:val>
                                            <p:strVal val="#ppt_w"/>
                                          </p:val>
                                        </p:tav>
                                      </p:tavLst>
                                    </p:anim>
                                    <p:anim calcmode="lin" valueType="num">
                                      <p:cBhvr>
                                        <p:cTn id="12" dur="500" fill="hold"/>
                                        <p:tgtEl>
                                          <p:spTgt spid="533"/>
                                        </p:tgtEl>
                                        <p:attrNameLst>
                                          <p:attrName>ppt_h</p:attrName>
                                        </p:attrNameLst>
                                      </p:cBhvr>
                                      <p:tavLst>
                                        <p:tav tm="0">
                                          <p:val>
                                            <p:fltVal val="0"/>
                                          </p:val>
                                        </p:tav>
                                        <p:tav tm="100000">
                                          <p:val>
                                            <p:strVal val="#ppt_h"/>
                                          </p:val>
                                        </p:tav>
                                      </p:tavLst>
                                    </p:anim>
                                    <p:animEffect transition="in" filter="fade">
                                      <p:cBhvr>
                                        <p:cTn id="13" dur="500"/>
                                        <p:tgtEl>
                                          <p:spTgt spid="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21"/>
          <p:cNvSpPr txBox="1"/>
          <p:nvPr/>
        </p:nvSpPr>
        <p:spPr>
          <a:xfrm>
            <a:off x="692201" y="611124"/>
            <a:ext cx="14534547" cy="249381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Overpass Mono"/>
              <a:buNone/>
            </a:pPr>
            <a:r>
              <a:rPr lang="en-GB" sz="3600" b="1" i="0" dirty="0">
                <a:solidFill>
                  <a:schemeClr val="dk1"/>
                </a:solidFill>
                <a:latin typeface="Overpass Mono"/>
                <a:ea typeface="Overpass Mono"/>
                <a:cs typeface="Overpass Mono"/>
                <a:sym typeface="Overpass Mono"/>
              </a:rPr>
              <a:t>Y Cod Plant</a:t>
            </a:r>
            <a:endParaRPr dirty="0"/>
          </a:p>
          <a:p>
            <a:pPr marL="0" marR="0" lvl="0" indent="0" algn="l" rtl="0">
              <a:lnSpc>
                <a:spcPct val="100000"/>
              </a:lnSpc>
              <a:spcBef>
                <a:spcPts val="0"/>
              </a:spcBef>
              <a:spcAft>
                <a:spcPts val="0"/>
              </a:spcAft>
              <a:buClr>
                <a:schemeClr val="dk1"/>
              </a:buClr>
              <a:buSzPts val="3200"/>
              <a:buFont typeface="Overpass Mono"/>
              <a:buNone/>
            </a:pPr>
            <a:r>
              <a:rPr lang="en-GB" sz="3200" b="0" i="0" dirty="0">
                <a:solidFill>
                  <a:schemeClr val="dk1"/>
                </a:solidFill>
                <a:latin typeface="Overpass Mono"/>
                <a:ea typeface="Overpass Mono"/>
                <a:cs typeface="Overpass Mono"/>
                <a:sym typeface="Overpass Mono"/>
              </a:rPr>
              <a:t>Traciwr </a:t>
            </a:r>
            <a:r>
              <a:rPr lang="en-GB" sz="3200" b="0" i="0" dirty="0" err="1">
                <a:solidFill>
                  <a:schemeClr val="dk1"/>
                </a:solidFill>
                <a:latin typeface="Overpass Mono"/>
                <a:ea typeface="Overpass Mono"/>
                <a:cs typeface="Overpass Mono"/>
                <a:sym typeface="Overpass Mono"/>
              </a:rPr>
              <a:t>lleoliad</a:t>
            </a:r>
            <a:endParaRPr dirty="0"/>
          </a:p>
        </p:txBody>
      </p:sp>
      <p:grpSp>
        <p:nvGrpSpPr>
          <p:cNvPr id="552" name="Google Shape;552;p21"/>
          <p:cNvGrpSpPr/>
          <p:nvPr/>
        </p:nvGrpSpPr>
        <p:grpSpPr>
          <a:xfrm>
            <a:off x="585389" y="2025124"/>
            <a:ext cx="6981994" cy="3385076"/>
            <a:chOff x="946692" y="1527309"/>
            <a:chExt cx="6981994" cy="3385076"/>
          </a:xfrm>
        </p:grpSpPr>
        <p:sp>
          <p:nvSpPr>
            <p:cNvPr id="553" name="Google Shape;553;p21"/>
            <p:cNvSpPr/>
            <p:nvPr/>
          </p:nvSpPr>
          <p:spPr>
            <a:xfrm>
              <a:off x="1175658" y="1776154"/>
              <a:ext cx="6753028" cy="3136231"/>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540000" tIns="0" rIns="540000" bIns="45700" anchor="ctr" anchorCtr="0">
              <a:noAutofit/>
            </a:bodyPr>
            <a:lstStyle/>
            <a:p>
              <a:pPr lvl="0">
                <a:lnSpc>
                  <a:spcPct val="110000"/>
                </a:lnSpc>
              </a:pPr>
              <a:r>
                <a:rPr lang="en-GB" sz="2400" dirty="0">
                  <a:solidFill>
                    <a:schemeClr val="dk1"/>
                  </a:solidFill>
                  <a:latin typeface="Overpass Mono"/>
                  <a:ea typeface="Overpass Mono"/>
                  <a:cs typeface="Overpass Mono"/>
                  <a:sym typeface="Overpass Mono"/>
                </a:rPr>
                <a:t>Dylai </a:t>
              </a:r>
              <a:r>
                <a:rPr lang="en-GB" sz="2400" b="1" dirty="0">
                  <a:solidFill>
                    <a:schemeClr val="dk1"/>
                  </a:solidFill>
                  <a:latin typeface="Overpass Mono"/>
                  <a:ea typeface="Overpass Mono"/>
                  <a:cs typeface="Overpass Mono"/>
                  <a:sym typeface="Overpass Mono"/>
                </a:rPr>
                <a:t>traciwr </a:t>
              </a:r>
              <a:r>
                <a:rPr lang="en-GB" sz="2400" b="1" dirty="0" err="1">
                  <a:solidFill>
                    <a:schemeClr val="dk1"/>
                  </a:solidFill>
                  <a:latin typeface="Overpass Mono"/>
                  <a:ea typeface="Overpass Mono"/>
                  <a:cs typeface="Overpass Mono"/>
                  <a:sym typeface="Overpass Mono"/>
                </a:rPr>
                <a:t>lleoliad</a:t>
              </a:r>
              <a:r>
                <a:rPr lang="en-GB" sz="2400" b="1" dirty="0">
                  <a:solidFill>
                    <a:schemeClr val="dk1"/>
                  </a:solidFill>
                  <a:latin typeface="Overpass Mono"/>
                  <a:ea typeface="Overpass Mono"/>
                  <a:cs typeface="Overpass Mono"/>
                  <a:sym typeface="Overpass Mono"/>
                </a:rPr>
                <a:t> </a:t>
              </a:r>
              <a:r>
                <a:rPr lang="en-GB" sz="2400" dirty="0">
                  <a:solidFill>
                    <a:schemeClr val="dk1"/>
                  </a:solidFill>
                  <a:latin typeface="Overpass Mono"/>
                  <a:ea typeface="Overpass Mono"/>
                  <a:cs typeface="Overpass Mono"/>
                  <a:sym typeface="Overpass Mono"/>
                </a:rPr>
                <a:t>plant a </a:t>
              </a:r>
              <a:r>
                <a:rPr lang="en-GB" sz="2400" dirty="0" err="1">
                  <a:solidFill>
                    <a:schemeClr val="dk1"/>
                  </a:solidFill>
                  <a:latin typeface="Overpass Mono"/>
                  <a:ea typeface="Overpass Mono"/>
                  <a:cs typeface="Overpass Mono"/>
                  <a:sym typeface="Overpass Mono"/>
                </a:rPr>
                <a:t>phobl</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ifanc</a:t>
              </a:r>
              <a:r>
                <a:rPr lang="en-GB" sz="2400" dirty="0">
                  <a:solidFill>
                    <a:schemeClr val="dk1"/>
                  </a:solidFill>
                  <a:latin typeface="Overpass Mono"/>
                  <a:ea typeface="Overpass Mono"/>
                  <a:cs typeface="Overpass Mono"/>
                  <a:sym typeface="Overpass Mono"/>
                </a:rPr>
                <a:t> </a:t>
              </a:r>
              <a:r>
                <a:rPr lang="en-GB" sz="2400" err="1">
                  <a:solidFill>
                    <a:schemeClr val="dk1"/>
                  </a:solidFill>
                  <a:latin typeface="Overpass Mono"/>
                  <a:ea typeface="Overpass Mono"/>
                  <a:cs typeface="Overpass Mono"/>
                  <a:sym typeface="Overpass Mono"/>
                </a:rPr>
                <a:t>fod</a:t>
              </a:r>
              <a:r>
                <a:rPr lang="en-GB" sz="2400">
                  <a:solidFill>
                    <a:schemeClr val="dk1"/>
                  </a:solidFill>
                  <a:latin typeface="Overpass Mono"/>
                  <a:ea typeface="Overpass Mono"/>
                  <a:cs typeface="Overpass Mono"/>
                  <a:sym typeface="Overpass Mono"/>
                </a:rPr>
                <a:t> wedi’i </a:t>
              </a:r>
              <a:r>
                <a:rPr lang="en-GB" sz="2400" dirty="0" err="1">
                  <a:solidFill>
                    <a:schemeClr val="dk1"/>
                  </a:solidFill>
                  <a:latin typeface="Overpass Mono"/>
                  <a:ea typeface="Overpass Mono"/>
                  <a:cs typeface="Overpass Mono"/>
                  <a:sym typeface="Overpass Mono"/>
                </a:rPr>
                <a:t>droi</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i</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ffwrdd</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yn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awtomatig</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oni</a:t>
              </a:r>
              <a:r>
                <a:rPr lang="en-GB" sz="2400" dirty="0">
                  <a:solidFill>
                    <a:schemeClr val="dk1"/>
                  </a:solidFill>
                  <a:latin typeface="Overpass Mono"/>
                  <a:ea typeface="Overpass Mono"/>
                  <a:cs typeface="Overpass Mono"/>
                  <a:sym typeface="Overpass Mono"/>
                </a:rPr>
                <a:t> bai bod </a:t>
              </a:r>
              <a:r>
                <a:rPr lang="en-GB" sz="2400" dirty="0" err="1">
                  <a:solidFill>
                    <a:schemeClr val="dk1"/>
                  </a:solidFill>
                  <a:latin typeface="Overpass Mono"/>
                  <a:ea typeface="Overpass Mono"/>
                  <a:cs typeface="Overpass Mono"/>
                  <a:sym typeface="Overpass Mono"/>
                </a:rPr>
                <a:t>gwir</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angen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amdano</a:t>
              </a:r>
              <a:r>
                <a:rPr lang="en-GB" sz="2400" dirty="0">
                  <a:solidFill>
                    <a:schemeClr val="dk1"/>
                  </a:solidFill>
                  <a:latin typeface="Overpass Mono"/>
                  <a:ea typeface="Overpass Mono"/>
                  <a:cs typeface="Overpass Mono"/>
                  <a:sym typeface="Overpass Mono"/>
                </a:rPr>
                <a:t>.</a:t>
              </a:r>
              <a:endParaRPr dirty="0"/>
            </a:p>
          </p:txBody>
        </p:sp>
        <p:grpSp>
          <p:nvGrpSpPr>
            <p:cNvPr id="554" name="Google Shape;554;p21"/>
            <p:cNvGrpSpPr/>
            <p:nvPr/>
          </p:nvGrpSpPr>
          <p:grpSpPr>
            <a:xfrm>
              <a:off x="946692" y="1527309"/>
              <a:ext cx="497688" cy="497689"/>
              <a:chOff x="8292539" y="1401052"/>
              <a:chExt cx="497688" cy="497689"/>
            </a:xfrm>
          </p:grpSpPr>
          <p:sp>
            <p:nvSpPr>
              <p:cNvPr id="555" name="Google Shape;555;p21"/>
              <p:cNvSpPr/>
              <p:nvPr/>
            </p:nvSpPr>
            <p:spPr>
              <a:xfrm>
                <a:off x="8292539" y="1401052"/>
                <a:ext cx="497688" cy="497688"/>
              </a:xfrm>
              <a:prstGeom prst="ellipse">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6" name="Google Shape;556;p21"/>
              <p:cNvSpPr txBox="1"/>
              <p:nvPr/>
            </p:nvSpPr>
            <p:spPr>
              <a:xfrm>
                <a:off x="8434620" y="1447295"/>
                <a:ext cx="213528" cy="451446"/>
              </a:xfrm>
              <a:prstGeom prst="rect">
                <a:avLst/>
              </a:prstGeom>
              <a:noFill/>
              <a:ln>
                <a:noFill/>
              </a:ln>
            </p:spPr>
            <p:txBody>
              <a:bodyPr spcFirstLastPara="1" wrap="square" lIns="91425" tIns="45700" rIns="91425" bIns="45700" anchor="ctr"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4</a:t>
                </a:r>
                <a:endParaRPr/>
              </a:p>
            </p:txBody>
          </p:sp>
        </p:grpSp>
      </p:grpSp>
      <p:pic>
        <p:nvPicPr>
          <p:cNvPr id="557" name="Google Shape;557;p21"/>
          <p:cNvPicPr preferRelativeResize="0"/>
          <p:nvPr/>
        </p:nvPicPr>
        <p:blipFill>
          <a:blip r:embed="rId3"/>
          <a:srcRect/>
          <a:stretch/>
        </p:blipFill>
        <p:spPr>
          <a:xfrm>
            <a:off x="8851701" y="1534180"/>
            <a:ext cx="6071472" cy="76098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52"/>
                                        </p:tgtEl>
                                        <p:attrNameLst>
                                          <p:attrName>style.visibility</p:attrName>
                                        </p:attrNameLst>
                                      </p:cBhvr>
                                      <p:to>
                                        <p:strVal val="visible"/>
                                      </p:to>
                                    </p:set>
                                    <p:anim calcmode="lin" valueType="num">
                                      <p:cBhvr additive="base">
                                        <p:cTn id="7" dur="500"/>
                                        <p:tgtEl>
                                          <p:spTgt spid="552"/>
                                        </p:tgtEl>
                                        <p:attrNameLst>
                                          <p:attrName>ppt_w</p:attrName>
                                        </p:attrNameLst>
                                      </p:cBhvr>
                                      <p:tavLst>
                                        <p:tav tm="0">
                                          <p:val>
                                            <p:strVal val="0"/>
                                          </p:val>
                                        </p:tav>
                                        <p:tav tm="100000">
                                          <p:val>
                                            <p:strVal val="#ppt_w"/>
                                          </p:val>
                                        </p:tav>
                                      </p:tavLst>
                                    </p:anim>
                                    <p:anim calcmode="lin" valueType="num">
                                      <p:cBhvr additive="base">
                                        <p:cTn id="8" dur="500"/>
                                        <p:tgtEl>
                                          <p:spTgt spid="55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pic>
        <p:nvPicPr>
          <p:cNvPr id="24" name="Google Shape;557;p21">
            <a:extLst>
              <a:ext uri="{FF2B5EF4-FFF2-40B4-BE49-F238E27FC236}">
                <a16:creationId xmlns:a16="http://schemas.microsoft.com/office/drawing/2014/main" id="{3E981826-22B5-4378-9D06-0FA8E796C2D1}"/>
              </a:ext>
            </a:extLst>
          </p:cNvPr>
          <p:cNvPicPr preferRelativeResize="0"/>
          <p:nvPr/>
        </p:nvPicPr>
        <p:blipFill>
          <a:blip r:embed="rId3"/>
          <a:srcRect/>
          <a:stretch/>
        </p:blipFill>
        <p:spPr>
          <a:xfrm>
            <a:off x="8851701" y="1534180"/>
            <a:ext cx="6071472" cy="7609820"/>
          </a:xfrm>
          <a:prstGeom prst="rect">
            <a:avLst/>
          </a:prstGeom>
          <a:noFill/>
          <a:ln>
            <a:noFill/>
          </a:ln>
        </p:spPr>
      </p:pic>
      <p:sp>
        <p:nvSpPr>
          <p:cNvPr id="564" name="Google Shape;564;p22"/>
          <p:cNvSpPr txBox="1"/>
          <p:nvPr/>
        </p:nvSpPr>
        <p:spPr>
          <a:xfrm>
            <a:off x="692201" y="611124"/>
            <a:ext cx="14534547" cy="249381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Overpass Mono"/>
              <a:buNone/>
            </a:pPr>
            <a:r>
              <a:rPr lang="en-GB" sz="3600" b="1" i="0" dirty="0">
                <a:solidFill>
                  <a:schemeClr val="dk1"/>
                </a:solidFill>
                <a:latin typeface="Overpass Mono"/>
                <a:ea typeface="Overpass Mono"/>
                <a:cs typeface="Overpass Mono"/>
                <a:sym typeface="Overpass Mono"/>
              </a:rPr>
              <a:t>Y Cod Plant</a:t>
            </a:r>
            <a:endParaRPr dirty="0"/>
          </a:p>
          <a:p>
            <a:pPr marL="0" marR="0" lvl="0" indent="0" algn="l" rtl="0">
              <a:lnSpc>
                <a:spcPct val="100000"/>
              </a:lnSpc>
              <a:spcBef>
                <a:spcPts val="0"/>
              </a:spcBef>
              <a:spcAft>
                <a:spcPts val="0"/>
              </a:spcAft>
              <a:buClr>
                <a:schemeClr val="dk1"/>
              </a:buClr>
              <a:buSzPts val="3200"/>
              <a:buFont typeface="Overpass Mono"/>
              <a:buNone/>
            </a:pPr>
            <a:r>
              <a:rPr lang="en-GB" sz="3200" b="0" i="0" dirty="0" err="1">
                <a:solidFill>
                  <a:schemeClr val="dk1"/>
                </a:solidFill>
                <a:latin typeface="Overpass Mono"/>
                <a:ea typeface="Overpass Mono"/>
                <a:cs typeface="Overpass Mono"/>
                <a:sym typeface="Overpass Mono"/>
              </a:rPr>
              <a:t>Traciwr</a:t>
            </a:r>
            <a:r>
              <a:rPr lang="en-GB" sz="3200" b="0" i="0" dirty="0">
                <a:solidFill>
                  <a:schemeClr val="dk1"/>
                </a:solidFill>
                <a:latin typeface="Overpass Mono"/>
                <a:ea typeface="Overpass Mono"/>
                <a:cs typeface="Overpass Mono"/>
                <a:sym typeface="Overpass Mono"/>
              </a:rPr>
              <a:t> </a:t>
            </a:r>
            <a:r>
              <a:rPr lang="en-GB" sz="3200" b="0" i="0" dirty="0" err="1">
                <a:solidFill>
                  <a:schemeClr val="dk1"/>
                </a:solidFill>
                <a:latin typeface="Overpass Mono"/>
                <a:ea typeface="Overpass Mono"/>
                <a:cs typeface="Overpass Mono"/>
                <a:sym typeface="Overpass Mono"/>
              </a:rPr>
              <a:t>lleoliad</a:t>
            </a:r>
            <a:endParaRPr dirty="0"/>
          </a:p>
        </p:txBody>
      </p:sp>
      <p:grpSp>
        <p:nvGrpSpPr>
          <p:cNvPr id="565" name="Google Shape;565;p22"/>
          <p:cNvGrpSpPr/>
          <p:nvPr/>
        </p:nvGrpSpPr>
        <p:grpSpPr>
          <a:xfrm>
            <a:off x="585389" y="2025124"/>
            <a:ext cx="6981994" cy="3385076"/>
            <a:chOff x="946692" y="1527309"/>
            <a:chExt cx="6981994" cy="3385076"/>
          </a:xfrm>
        </p:grpSpPr>
        <p:sp>
          <p:nvSpPr>
            <p:cNvPr id="566" name="Google Shape;566;p22"/>
            <p:cNvSpPr/>
            <p:nvPr/>
          </p:nvSpPr>
          <p:spPr>
            <a:xfrm>
              <a:off x="1175658" y="1776154"/>
              <a:ext cx="6753028" cy="3136231"/>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540000" tIns="0" rIns="540000" bIns="45700" anchor="ctr" anchorCtr="0">
              <a:noAutofit/>
            </a:bodyPr>
            <a:lstStyle/>
            <a:p>
              <a:pPr marL="0" marR="0" lvl="0" indent="0" algn="l" rtl="0">
                <a:lnSpc>
                  <a:spcPct val="110000"/>
                </a:lnSpc>
                <a:spcBef>
                  <a:spcPts val="0"/>
                </a:spcBef>
                <a:spcAft>
                  <a:spcPts val="0"/>
                </a:spcAft>
                <a:buNone/>
              </a:pPr>
              <a:r>
                <a:rPr lang="en-GB" sz="2400" dirty="0">
                  <a:solidFill>
                    <a:schemeClr val="dk1"/>
                  </a:solidFill>
                  <a:latin typeface="Overpass Mono"/>
                  <a:ea typeface="Overpass Mono"/>
                  <a:cs typeface="Overpass Mono"/>
                  <a:sym typeface="Overpass Mono"/>
                </a:rPr>
                <a:t>Dylai </a:t>
              </a:r>
              <a:r>
                <a:rPr lang="en-GB" sz="2400" b="1" dirty="0" err="1">
                  <a:solidFill>
                    <a:schemeClr val="dk1"/>
                  </a:solidFill>
                  <a:latin typeface="Overpass Mono"/>
                  <a:ea typeface="Overpass Mono"/>
                  <a:cs typeface="Overpass Mono"/>
                  <a:sym typeface="Overpass Mono"/>
                </a:rPr>
                <a:t>traciwr</a:t>
              </a:r>
              <a:r>
                <a:rPr lang="en-GB" sz="2400" b="1" dirty="0">
                  <a:solidFill>
                    <a:schemeClr val="dk1"/>
                  </a:solidFill>
                  <a:latin typeface="Overpass Mono"/>
                  <a:ea typeface="Overpass Mono"/>
                  <a:cs typeface="Overpass Mono"/>
                  <a:sym typeface="Overpass Mono"/>
                </a:rPr>
                <a:t> </a:t>
              </a:r>
              <a:r>
                <a:rPr lang="en-GB" sz="2400" b="1" dirty="0" err="1">
                  <a:solidFill>
                    <a:schemeClr val="dk1"/>
                  </a:solidFill>
                  <a:latin typeface="Overpass Mono"/>
                  <a:ea typeface="Overpass Mono"/>
                  <a:cs typeface="Overpass Mono"/>
                  <a:sym typeface="Overpass Mono"/>
                </a:rPr>
                <a:t>lleoliad</a:t>
              </a:r>
              <a:r>
                <a:rPr lang="en-GB" sz="2400" b="1" dirty="0">
                  <a:solidFill>
                    <a:schemeClr val="dk1"/>
                  </a:solidFill>
                  <a:latin typeface="Overpass Mono"/>
                  <a:ea typeface="Overpass Mono"/>
                  <a:cs typeface="Overpass Mono"/>
                  <a:sym typeface="Overpass Mono"/>
                </a:rPr>
                <a:t> </a:t>
              </a:r>
              <a:r>
                <a:rPr lang="en-GB" sz="2400" dirty="0">
                  <a:solidFill>
                    <a:schemeClr val="dk1"/>
                  </a:solidFill>
                  <a:latin typeface="Overpass Mono"/>
                  <a:ea typeface="Overpass Mono"/>
                  <a:cs typeface="Overpass Mono"/>
                  <a:sym typeface="Overpass Mono"/>
                </a:rPr>
                <a:t>plant a </a:t>
              </a:r>
              <a:r>
                <a:rPr lang="en-GB" sz="2400" dirty="0" err="1">
                  <a:solidFill>
                    <a:schemeClr val="dk1"/>
                  </a:solidFill>
                  <a:latin typeface="Overpass Mono"/>
                  <a:ea typeface="Overpass Mono"/>
                  <a:cs typeface="Overpass Mono"/>
                  <a:sym typeface="Overpass Mono"/>
                </a:rPr>
                <a:t>phobl</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ifanc</a:t>
              </a:r>
              <a:r>
                <a:rPr lang="en-GB" sz="2400" dirty="0">
                  <a:solidFill>
                    <a:schemeClr val="dk1"/>
                  </a:solidFill>
                  <a:latin typeface="Overpass Mono"/>
                  <a:ea typeface="Overpass Mono"/>
                  <a:cs typeface="Overpass Mono"/>
                  <a:sym typeface="Overpass Mono"/>
                </a:rPr>
                <a:t> </a:t>
              </a:r>
              <a:r>
                <a:rPr lang="en-GB" sz="2400" err="1">
                  <a:solidFill>
                    <a:schemeClr val="dk1"/>
                  </a:solidFill>
                  <a:latin typeface="Overpass Mono"/>
                  <a:ea typeface="Overpass Mono"/>
                  <a:cs typeface="Overpass Mono"/>
                  <a:sym typeface="Overpass Mono"/>
                </a:rPr>
                <a:t>fod</a:t>
              </a:r>
              <a:r>
                <a:rPr lang="en-GB" sz="2400">
                  <a:solidFill>
                    <a:schemeClr val="dk1"/>
                  </a:solidFill>
                  <a:latin typeface="Overpass Mono"/>
                  <a:ea typeface="Overpass Mono"/>
                  <a:cs typeface="Overpass Mono"/>
                  <a:sym typeface="Overpass Mono"/>
                </a:rPr>
                <a:t> wedi’i </a:t>
              </a:r>
              <a:r>
                <a:rPr lang="en-GB" sz="2400" dirty="0" err="1">
                  <a:solidFill>
                    <a:schemeClr val="dk1"/>
                  </a:solidFill>
                  <a:latin typeface="Overpass Mono"/>
                  <a:ea typeface="Overpass Mono"/>
                  <a:cs typeface="Overpass Mono"/>
                  <a:sym typeface="Overpass Mono"/>
                </a:rPr>
                <a:t>droi</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i</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ffwrdd</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yn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awtomatig</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oni</a:t>
              </a:r>
              <a:r>
                <a:rPr lang="en-GB" sz="2400" dirty="0">
                  <a:solidFill>
                    <a:schemeClr val="dk1"/>
                  </a:solidFill>
                  <a:latin typeface="Overpass Mono"/>
                  <a:ea typeface="Overpass Mono"/>
                  <a:cs typeface="Overpass Mono"/>
                  <a:sym typeface="Overpass Mono"/>
                </a:rPr>
                <a:t> bai bod </a:t>
              </a:r>
              <a:r>
                <a:rPr lang="en-GB" sz="2400" dirty="0" err="1">
                  <a:solidFill>
                    <a:schemeClr val="dk1"/>
                  </a:solidFill>
                  <a:latin typeface="Overpass Mono"/>
                  <a:ea typeface="Overpass Mono"/>
                  <a:cs typeface="Overpass Mono"/>
                  <a:sym typeface="Overpass Mono"/>
                </a:rPr>
                <a:t>gwir</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angen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amdano</a:t>
              </a:r>
              <a:r>
                <a:rPr lang="en-GB" sz="2400" dirty="0">
                  <a:solidFill>
                    <a:schemeClr val="dk1"/>
                  </a:solidFill>
                  <a:latin typeface="Overpass Mono"/>
                  <a:ea typeface="Overpass Mono"/>
                  <a:cs typeface="Overpass Mono"/>
                  <a:sym typeface="Overpass Mono"/>
                </a:rPr>
                <a:t>.</a:t>
              </a:r>
              <a:endParaRPr dirty="0"/>
            </a:p>
          </p:txBody>
        </p:sp>
        <p:grpSp>
          <p:nvGrpSpPr>
            <p:cNvPr id="567" name="Google Shape;567;p22"/>
            <p:cNvGrpSpPr/>
            <p:nvPr/>
          </p:nvGrpSpPr>
          <p:grpSpPr>
            <a:xfrm>
              <a:off x="946692" y="1527309"/>
              <a:ext cx="497688" cy="497689"/>
              <a:chOff x="8292539" y="1401052"/>
              <a:chExt cx="497688" cy="497689"/>
            </a:xfrm>
          </p:grpSpPr>
          <p:sp>
            <p:nvSpPr>
              <p:cNvPr id="568" name="Google Shape;568;p22"/>
              <p:cNvSpPr/>
              <p:nvPr/>
            </p:nvSpPr>
            <p:spPr>
              <a:xfrm>
                <a:off x="8292539" y="1401052"/>
                <a:ext cx="497688" cy="497688"/>
              </a:xfrm>
              <a:prstGeom prst="ellipse">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9" name="Google Shape;569;p22"/>
              <p:cNvSpPr txBox="1"/>
              <p:nvPr/>
            </p:nvSpPr>
            <p:spPr>
              <a:xfrm>
                <a:off x="8434620" y="1447295"/>
                <a:ext cx="213528" cy="451446"/>
              </a:xfrm>
              <a:prstGeom prst="rect">
                <a:avLst/>
              </a:prstGeom>
              <a:noFill/>
              <a:ln>
                <a:noFill/>
              </a:ln>
            </p:spPr>
            <p:txBody>
              <a:bodyPr spcFirstLastPara="1" wrap="square" lIns="91425" tIns="45700" rIns="91425" bIns="45700" anchor="ctr"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4</a:t>
                </a:r>
                <a:endParaRPr/>
              </a:p>
            </p:txBody>
          </p:sp>
        </p:grpSp>
      </p:grpSp>
      <p:sp>
        <p:nvSpPr>
          <p:cNvPr id="570" name="Google Shape;570;p22"/>
          <p:cNvSpPr/>
          <p:nvPr/>
        </p:nvSpPr>
        <p:spPr>
          <a:xfrm>
            <a:off x="0" y="0"/>
            <a:ext cx="16257588" cy="9144000"/>
          </a:xfrm>
          <a:prstGeom prst="rect">
            <a:avLst/>
          </a:prstGeom>
          <a:solidFill>
            <a:srgbClr val="F6E249">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71" name="Google Shape;571;p22"/>
          <p:cNvGrpSpPr/>
          <p:nvPr/>
        </p:nvGrpSpPr>
        <p:grpSpPr>
          <a:xfrm>
            <a:off x="2551037" y="3320416"/>
            <a:ext cx="11155513" cy="2503167"/>
            <a:chOff x="2035553" y="2593256"/>
            <a:chExt cx="11155513" cy="2503167"/>
          </a:xfrm>
        </p:grpSpPr>
        <p:sp>
          <p:nvSpPr>
            <p:cNvPr id="572" name="Google Shape;572;p22"/>
            <p:cNvSpPr/>
            <p:nvPr/>
          </p:nvSpPr>
          <p:spPr>
            <a:xfrm>
              <a:off x="2035553" y="2593256"/>
              <a:ext cx="11155513" cy="2503167"/>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3" name="Google Shape;573;p22"/>
            <p:cNvSpPr/>
            <p:nvPr/>
          </p:nvSpPr>
          <p:spPr>
            <a:xfrm>
              <a:off x="2035553" y="2593257"/>
              <a:ext cx="11155513" cy="580104"/>
            </a:xfrm>
            <a:prstGeom prst="rect">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4" name="Google Shape;574;p22"/>
            <p:cNvSpPr txBox="1"/>
            <p:nvPr/>
          </p:nvSpPr>
          <p:spPr>
            <a:xfrm>
              <a:off x="2562473" y="2673805"/>
              <a:ext cx="9709955" cy="49955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GB" sz="2800" b="1" i="0" dirty="0" err="1">
                  <a:solidFill>
                    <a:schemeClr val="lt1"/>
                  </a:solidFill>
                  <a:latin typeface="Overpass Mono"/>
                  <a:ea typeface="Overpass Mono"/>
                  <a:cs typeface="Overpass Mono"/>
                  <a:sym typeface="Overpass Mono"/>
                </a:rPr>
                <a:t>Cwestiwn</a:t>
              </a:r>
              <a:endParaRPr dirty="0"/>
            </a:p>
          </p:txBody>
        </p:sp>
        <p:grpSp>
          <p:nvGrpSpPr>
            <p:cNvPr id="575" name="Google Shape;575;p22"/>
            <p:cNvGrpSpPr/>
            <p:nvPr/>
          </p:nvGrpSpPr>
          <p:grpSpPr>
            <a:xfrm>
              <a:off x="2158072" y="2680893"/>
              <a:ext cx="366748" cy="366748"/>
              <a:chOff x="2118558" y="2663960"/>
              <a:chExt cx="366748" cy="366748"/>
            </a:xfrm>
          </p:grpSpPr>
          <p:sp>
            <p:nvSpPr>
              <p:cNvPr id="576" name="Google Shape;576;p22"/>
              <p:cNvSpPr/>
              <p:nvPr/>
            </p:nvSpPr>
            <p:spPr>
              <a:xfrm>
                <a:off x="2118558" y="2663960"/>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77" name="Google Shape;577;p22"/>
              <p:cNvCxnSpPr/>
              <p:nvPr/>
            </p:nvCxnSpPr>
            <p:spPr>
              <a:xfrm>
                <a:off x="2210245" y="2847334"/>
                <a:ext cx="183374" cy="0"/>
              </a:xfrm>
              <a:prstGeom prst="straightConnector1">
                <a:avLst/>
              </a:prstGeom>
              <a:noFill/>
              <a:ln w="28575" cap="flat" cmpd="sng">
                <a:solidFill>
                  <a:srgbClr val="019967"/>
                </a:solidFill>
                <a:prstDash val="solid"/>
                <a:miter lim="800000"/>
                <a:headEnd type="none" w="sm" len="sm"/>
                <a:tailEnd type="none" w="sm" len="sm"/>
              </a:ln>
            </p:spPr>
          </p:cxnSp>
        </p:grpSp>
        <p:grpSp>
          <p:nvGrpSpPr>
            <p:cNvPr id="578" name="Google Shape;578;p22"/>
            <p:cNvGrpSpPr/>
            <p:nvPr/>
          </p:nvGrpSpPr>
          <p:grpSpPr>
            <a:xfrm>
              <a:off x="12290940" y="2686867"/>
              <a:ext cx="776902" cy="366748"/>
              <a:chOff x="10581098" y="2669934"/>
              <a:chExt cx="776902" cy="366748"/>
            </a:xfrm>
          </p:grpSpPr>
          <p:sp>
            <p:nvSpPr>
              <p:cNvPr id="579" name="Google Shape;579;p22"/>
              <p:cNvSpPr/>
              <p:nvPr/>
            </p:nvSpPr>
            <p:spPr>
              <a:xfrm>
                <a:off x="10581098" y="2669934"/>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0" name="Google Shape;580;p22"/>
              <p:cNvSpPr/>
              <p:nvPr/>
            </p:nvSpPr>
            <p:spPr>
              <a:xfrm>
                <a:off x="10991252" y="2669934"/>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1" name="Google Shape;581;p22"/>
              <p:cNvSpPr/>
              <p:nvPr/>
            </p:nvSpPr>
            <p:spPr>
              <a:xfrm>
                <a:off x="11095639" y="2802679"/>
                <a:ext cx="157973" cy="101259"/>
              </a:xfrm>
              <a:prstGeom prst="triangle">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2" name="Google Shape;582;p22"/>
              <p:cNvSpPr/>
              <p:nvPr/>
            </p:nvSpPr>
            <p:spPr>
              <a:xfrm rot="10800000">
                <a:off x="10685485" y="2802679"/>
                <a:ext cx="157973" cy="101259"/>
              </a:xfrm>
              <a:prstGeom prst="triangle">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83" name="Google Shape;583;p22"/>
            <p:cNvSpPr txBox="1"/>
            <p:nvPr/>
          </p:nvSpPr>
          <p:spPr>
            <a:xfrm>
              <a:off x="2551041" y="3844839"/>
              <a:ext cx="10124536" cy="580104"/>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019967"/>
                </a:buClr>
                <a:buSzPts val="2400"/>
                <a:buFont typeface="Arial"/>
                <a:buNone/>
              </a:pPr>
              <a:r>
                <a:rPr lang="en-GB" sz="2400" b="0" i="0">
                  <a:solidFill>
                    <a:srgbClr val="019967"/>
                  </a:solidFill>
                  <a:latin typeface="Overpass Mono"/>
                  <a:ea typeface="Overpass Mono"/>
                  <a:cs typeface="Overpass Mono"/>
                  <a:sym typeface="Overpass Mono"/>
                </a:rPr>
                <a:t>Sut mae'r </a:t>
              </a:r>
              <a:r>
                <a:rPr lang="en-GB" sz="2400" b="0" i="0" dirty="0" err="1">
                  <a:solidFill>
                    <a:srgbClr val="019967"/>
                  </a:solidFill>
                  <a:latin typeface="Overpass Mono"/>
                  <a:ea typeface="Overpass Mono"/>
                  <a:cs typeface="Overpass Mono"/>
                  <a:sym typeface="Overpass Mono"/>
                </a:rPr>
                <a:t>rheol</a:t>
              </a:r>
              <a:r>
                <a:rPr lang="en-GB" sz="2400" b="0" i="0" dirty="0">
                  <a:solidFill>
                    <a:srgbClr val="019967"/>
                  </a:solidFill>
                  <a:latin typeface="Overpass Mono"/>
                  <a:ea typeface="Overpass Mono"/>
                  <a:cs typeface="Overpass Mono"/>
                  <a:sym typeface="Overpass Mono"/>
                </a:rPr>
                <a:t> hon </a:t>
              </a:r>
              <a:r>
                <a:rPr lang="en-GB" sz="2400" b="0" i="0" dirty="0" err="1">
                  <a:solidFill>
                    <a:srgbClr val="019967"/>
                  </a:solidFill>
                  <a:latin typeface="Overpass Mono"/>
                  <a:ea typeface="Overpass Mono"/>
                  <a:cs typeface="Overpass Mono"/>
                  <a:sym typeface="Overpass Mono"/>
                </a:rPr>
                <a:t>yn</a:t>
              </a:r>
              <a:r>
                <a:rPr lang="en-GB" sz="2400" b="0" i="0" dirty="0">
                  <a:solidFill>
                    <a:srgbClr val="019967"/>
                  </a:solidFill>
                  <a:latin typeface="Overpass Mono"/>
                  <a:ea typeface="Overpass Mono"/>
                  <a:cs typeface="Overpass Mono"/>
                  <a:sym typeface="Overpass Mono"/>
                </a:rPr>
                <a:t> </a:t>
              </a:r>
              <a:r>
                <a:rPr lang="en-GB" sz="2400" b="0" i="0" dirty="0" err="1">
                  <a:solidFill>
                    <a:srgbClr val="019967"/>
                  </a:solidFill>
                  <a:latin typeface="Overpass Mono"/>
                  <a:ea typeface="Overpass Mono"/>
                  <a:cs typeface="Overpass Mono"/>
                  <a:sym typeface="Overpass Mono"/>
                </a:rPr>
                <a:t>amddiffyn</a:t>
              </a:r>
              <a:r>
                <a:rPr lang="en-GB" sz="2400" b="0" i="0" dirty="0">
                  <a:solidFill>
                    <a:srgbClr val="019967"/>
                  </a:solidFill>
                  <a:latin typeface="Overpass Mono"/>
                  <a:ea typeface="Overpass Mono"/>
                  <a:cs typeface="Overpass Mono"/>
                  <a:sym typeface="Overpass Mono"/>
                </a:rPr>
                <a:t> plant a </a:t>
              </a:r>
              <a:r>
                <a:rPr lang="en-GB" sz="2400" b="0" i="0" dirty="0" err="1">
                  <a:solidFill>
                    <a:srgbClr val="019967"/>
                  </a:solidFill>
                  <a:latin typeface="Overpass Mono"/>
                  <a:ea typeface="Overpass Mono"/>
                  <a:cs typeface="Overpass Mono"/>
                  <a:sym typeface="Overpass Mono"/>
                </a:rPr>
                <a:t>phobl</a:t>
              </a:r>
              <a:r>
                <a:rPr lang="en-GB" sz="2400" b="0" i="0" dirty="0">
                  <a:solidFill>
                    <a:srgbClr val="019967"/>
                  </a:solidFill>
                  <a:latin typeface="Overpass Mono"/>
                  <a:ea typeface="Overpass Mono"/>
                  <a:cs typeface="Overpass Mono"/>
                  <a:sym typeface="Overpass Mono"/>
                </a:rPr>
                <a:t> </a:t>
              </a:r>
              <a:r>
                <a:rPr lang="en-GB" sz="2400" b="0" i="0" dirty="0" err="1">
                  <a:solidFill>
                    <a:srgbClr val="019967"/>
                  </a:solidFill>
                  <a:latin typeface="Overpass Mono"/>
                  <a:ea typeface="Overpass Mono"/>
                  <a:cs typeface="Overpass Mono"/>
                  <a:sym typeface="Overpass Mono"/>
                </a:rPr>
                <a:t>ifanc</a:t>
              </a:r>
              <a:r>
                <a:rPr lang="en-GB" sz="2400" b="0" i="0" dirty="0">
                  <a:solidFill>
                    <a:srgbClr val="019967"/>
                  </a:solidFill>
                  <a:latin typeface="Overpass Mono"/>
                  <a:ea typeface="Overpass Mono"/>
                  <a:cs typeface="Overpass Mono"/>
                  <a:sym typeface="Overpass Mono"/>
                </a:rPr>
                <a:t>? </a:t>
              </a:r>
              <a:endParaRPr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0"/>
                                        </p:tgtEl>
                                        <p:attrNameLst>
                                          <p:attrName>style.visibility</p:attrName>
                                        </p:attrNameLst>
                                      </p:cBhvr>
                                      <p:to>
                                        <p:strVal val="visible"/>
                                      </p:to>
                                    </p:set>
                                    <p:animEffect transition="in" filter="fade">
                                      <p:cBhvr>
                                        <p:cTn id="7" dur="500"/>
                                        <p:tgtEl>
                                          <p:spTgt spid="57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71"/>
                                        </p:tgtEl>
                                        <p:attrNameLst>
                                          <p:attrName>style.visibility</p:attrName>
                                        </p:attrNameLst>
                                      </p:cBhvr>
                                      <p:to>
                                        <p:strVal val="visible"/>
                                      </p:to>
                                    </p:set>
                                    <p:anim calcmode="lin" valueType="num">
                                      <p:cBhvr>
                                        <p:cTn id="11" dur="500" fill="hold"/>
                                        <p:tgtEl>
                                          <p:spTgt spid="571"/>
                                        </p:tgtEl>
                                        <p:attrNameLst>
                                          <p:attrName>ppt_w</p:attrName>
                                        </p:attrNameLst>
                                      </p:cBhvr>
                                      <p:tavLst>
                                        <p:tav tm="0">
                                          <p:val>
                                            <p:fltVal val="0"/>
                                          </p:val>
                                        </p:tav>
                                        <p:tav tm="100000">
                                          <p:val>
                                            <p:strVal val="#ppt_w"/>
                                          </p:val>
                                        </p:tav>
                                      </p:tavLst>
                                    </p:anim>
                                    <p:anim calcmode="lin" valueType="num">
                                      <p:cBhvr>
                                        <p:cTn id="12" dur="500" fill="hold"/>
                                        <p:tgtEl>
                                          <p:spTgt spid="571"/>
                                        </p:tgtEl>
                                        <p:attrNameLst>
                                          <p:attrName>ppt_h</p:attrName>
                                        </p:attrNameLst>
                                      </p:cBhvr>
                                      <p:tavLst>
                                        <p:tav tm="0">
                                          <p:val>
                                            <p:fltVal val="0"/>
                                          </p:val>
                                        </p:tav>
                                        <p:tav tm="100000">
                                          <p:val>
                                            <p:strVal val="#ppt_h"/>
                                          </p:val>
                                        </p:tav>
                                      </p:tavLst>
                                    </p:anim>
                                    <p:animEffect transition="in" filter="fade">
                                      <p:cBhvr>
                                        <p:cTn id="13" dur="500"/>
                                        <p:tgtEl>
                                          <p:spTgt spid="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grpSp>
        <p:nvGrpSpPr>
          <p:cNvPr id="589" name="Google Shape;589;p23"/>
          <p:cNvGrpSpPr/>
          <p:nvPr/>
        </p:nvGrpSpPr>
        <p:grpSpPr>
          <a:xfrm>
            <a:off x="585389" y="2025124"/>
            <a:ext cx="7210854" cy="4276285"/>
            <a:chOff x="946692" y="1527309"/>
            <a:chExt cx="7210854" cy="4276285"/>
          </a:xfrm>
        </p:grpSpPr>
        <p:sp>
          <p:nvSpPr>
            <p:cNvPr id="590" name="Google Shape;590;p23"/>
            <p:cNvSpPr/>
            <p:nvPr/>
          </p:nvSpPr>
          <p:spPr>
            <a:xfrm>
              <a:off x="1175657" y="1776154"/>
              <a:ext cx="6981889" cy="4027440"/>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540000" tIns="0" rIns="540000" bIns="45700" anchor="ctr" anchorCtr="0">
              <a:noAutofit/>
            </a:bodyPr>
            <a:lstStyle/>
            <a:p>
              <a:pPr algn="ctr"/>
              <a:r>
                <a:rPr lang="en-GB" sz="2400" dirty="0">
                  <a:solidFill>
                    <a:schemeClr val="dk1"/>
                  </a:solidFill>
                  <a:latin typeface="Overpass Mono" pitchFamily="49" charset="77"/>
                  <a:ea typeface="Malgun Gothic" panose="020B0503020000020004" pitchFamily="34" charset="-127"/>
                  <a:cs typeface="Calibri"/>
                  <a:sym typeface="Calibri"/>
                </a:rPr>
                <a:t>Dylai </a:t>
              </a:r>
              <a:r>
                <a:rPr lang="en-GB" sz="2400" dirty="0" err="1">
                  <a:solidFill>
                    <a:schemeClr val="dk1"/>
                  </a:solidFill>
                  <a:latin typeface="Overpass Mono" pitchFamily="49" charset="77"/>
                  <a:ea typeface="Malgun Gothic" panose="020B0503020000020004" pitchFamily="34" charset="-127"/>
                  <a:cs typeface="Calibri"/>
                  <a:sym typeface="Calibri"/>
                </a:rPr>
                <a:t>gwefannau</a:t>
              </a:r>
              <a:r>
                <a:rPr lang="en-GB" sz="2400" dirty="0">
                  <a:solidFill>
                    <a:schemeClr val="dk1"/>
                  </a:solidFill>
                  <a:latin typeface="Overpass Mono" pitchFamily="49" charset="77"/>
                  <a:ea typeface="Malgun Gothic" panose="020B0503020000020004" pitchFamily="34" charset="-127"/>
                  <a:cs typeface="Calibri"/>
                  <a:sym typeface="Calibri"/>
                </a:rPr>
                <a:t>, apiau a </a:t>
              </a:r>
              <a:r>
                <a:rPr lang="en-GB" sz="2400" dirty="0" err="1">
                  <a:solidFill>
                    <a:schemeClr val="dk1"/>
                  </a:solidFill>
                  <a:latin typeface="Overpass Mono" pitchFamily="49" charset="77"/>
                  <a:ea typeface="Malgun Gothic" panose="020B0503020000020004" pitchFamily="34" charset="-127"/>
                  <a:cs typeface="Calibri"/>
                  <a:sym typeface="Calibri"/>
                </a:rPr>
                <a:t>gemau</a:t>
              </a:r>
              <a:r>
                <a:rPr lang="en-GB" sz="2400" dirty="0">
                  <a:solidFill>
                    <a:schemeClr val="dk1"/>
                  </a:solidFill>
                  <a:latin typeface="Overpass Mono" pitchFamily="49" charset="77"/>
                  <a:ea typeface="Malgun Gothic" panose="020B0503020000020004" pitchFamily="34" charset="-127"/>
                  <a:cs typeface="Calibri"/>
                  <a:sym typeface="Calibri"/>
                </a:rPr>
                <a:t> </a:t>
              </a:r>
              <a:r>
                <a:rPr lang="en-GB" sz="2400" dirty="0" err="1">
                  <a:solidFill>
                    <a:schemeClr val="dk1"/>
                  </a:solidFill>
                  <a:latin typeface="Overpass Mono" pitchFamily="49" charset="77"/>
                  <a:ea typeface="Malgun Gothic" panose="020B0503020000020004" pitchFamily="34" charset="-127"/>
                  <a:cs typeface="Calibri"/>
                  <a:sym typeface="Calibri"/>
                </a:rPr>
                <a:t>esbonio</a:t>
              </a:r>
              <a:r>
                <a:rPr lang="en-GB" sz="2400" dirty="0">
                  <a:solidFill>
                    <a:schemeClr val="dk1"/>
                  </a:solidFill>
                  <a:latin typeface="Overpass Mono" pitchFamily="49" charset="77"/>
                  <a:ea typeface="Malgun Gothic" panose="020B0503020000020004" pitchFamily="34" charset="-127"/>
                  <a:cs typeface="Calibri"/>
                  <a:sym typeface="Calibri"/>
                </a:rPr>
                <a:t> </a:t>
              </a:r>
              <a:r>
                <a:rPr lang="en-GB" sz="2400" dirty="0" err="1">
                  <a:solidFill>
                    <a:schemeClr val="dk1"/>
                  </a:solidFill>
                  <a:latin typeface="Overpass Mono" pitchFamily="49" charset="77"/>
                  <a:ea typeface="Malgun Gothic" panose="020B0503020000020004" pitchFamily="34" charset="-127"/>
                  <a:cs typeface="Calibri"/>
                  <a:sym typeface="Calibri"/>
                </a:rPr>
                <a:t>sut</a:t>
              </a:r>
              <a:r>
                <a:rPr lang="en-GB" sz="2400" dirty="0">
                  <a:solidFill>
                    <a:schemeClr val="dk1"/>
                  </a:solidFill>
                  <a:latin typeface="Overpass Mono" pitchFamily="49" charset="77"/>
                  <a:ea typeface="Malgun Gothic" panose="020B0503020000020004" pitchFamily="34" charset="-127"/>
                  <a:cs typeface="Calibri"/>
                  <a:sym typeface="Calibri"/>
                </a:rPr>
                <a:t> </a:t>
              </a:r>
              <a:r>
                <a:rPr lang="en-GB" sz="2400" dirty="0" err="1">
                  <a:solidFill>
                    <a:schemeClr val="dk1"/>
                  </a:solidFill>
                  <a:latin typeface="Overpass Mono" pitchFamily="49" charset="77"/>
                  <a:ea typeface="Malgun Gothic" panose="020B0503020000020004" pitchFamily="34" charset="-127"/>
                  <a:cs typeface="Calibri"/>
                  <a:sym typeface="Calibri"/>
                </a:rPr>
                <a:t>bydd</a:t>
              </a:r>
              <a:r>
                <a:rPr lang="en-GB" sz="2400" dirty="0">
                  <a:solidFill>
                    <a:schemeClr val="dk1"/>
                  </a:solidFill>
                  <a:latin typeface="Overpass Mono" pitchFamily="49" charset="77"/>
                  <a:ea typeface="Malgun Gothic" panose="020B0503020000020004" pitchFamily="34" charset="-127"/>
                  <a:cs typeface="Calibri"/>
                  <a:sym typeface="Calibri"/>
                </a:rPr>
                <a:t> data personol plant a </a:t>
              </a:r>
              <a:r>
                <a:rPr lang="en-GB" sz="2400" dirty="0" err="1">
                  <a:solidFill>
                    <a:schemeClr val="dk1"/>
                  </a:solidFill>
                  <a:latin typeface="Overpass Mono" pitchFamily="49" charset="77"/>
                  <a:ea typeface="Malgun Gothic" panose="020B0503020000020004" pitchFamily="34" charset="-127"/>
                  <a:cs typeface="Calibri"/>
                  <a:sym typeface="Calibri"/>
                </a:rPr>
                <a:t>phobl</a:t>
              </a:r>
              <a:r>
                <a:rPr lang="en-GB" sz="2400" dirty="0">
                  <a:solidFill>
                    <a:schemeClr val="dk1"/>
                  </a:solidFill>
                  <a:latin typeface="Overpass Mono" pitchFamily="49" charset="77"/>
                  <a:ea typeface="Malgun Gothic" panose="020B0503020000020004" pitchFamily="34" charset="-127"/>
                  <a:cs typeface="Calibri"/>
                  <a:sym typeface="Calibri"/>
                </a:rPr>
                <a:t> </a:t>
              </a:r>
              <a:r>
                <a:rPr lang="en-GB" sz="2400" dirty="0" err="1">
                  <a:solidFill>
                    <a:schemeClr val="dk1"/>
                  </a:solidFill>
                  <a:latin typeface="Overpass Mono" pitchFamily="49" charset="77"/>
                  <a:ea typeface="Malgun Gothic" panose="020B0503020000020004" pitchFamily="34" charset="-127"/>
                  <a:cs typeface="Calibri"/>
                  <a:sym typeface="Calibri"/>
                </a:rPr>
                <a:t>ifanc</a:t>
              </a:r>
              <a:r>
                <a:rPr lang="en-GB" sz="2400" dirty="0">
                  <a:solidFill>
                    <a:schemeClr val="dk1"/>
                  </a:solidFill>
                  <a:latin typeface="Overpass Mono" pitchFamily="49" charset="77"/>
                  <a:ea typeface="Malgun Gothic" panose="020B0503020000020004" pitchFamily="34" charset="-127"/>
                  <a:cs typeface="Calibri"/>
                  <a:sym typeface="Calibri"/>
                </a:rPr>
                <a:t> </a:t>
              </a:r>
              <a:r>
                <a:rPr lang="en-GB" sz="2400" dirty="0" err="1">
                  <a:solidFill>
                    <a:schemeClr val="dk1"/>
                  </a:solidFill>
                  <a:latin typeface="Overpass Mono" pitchFamily="49" charset="77"/>
                  <a:ea typeface="Malgun Gothic" panose="020B0503020000020004" pitchFamily="34" charset="-127"/>
                  <a:cs typeface="Calibri"/>
                  <a:sym typeface="Calibri"/>
                </a:rPr>
                <a:t>yn</a:t>
              </a:r>
              <a:r>
                <a:rPr lang="en-GB" sz="2400" dirty="0">
                  <a:solidFill>
                    <a:schemeClr val="dk1"/>
                  </a:solidFill>
                  <a:latin typeface="Overpass Mono" pitchFamily="49" charset="77"/>
                  <a:ea typeface="Malgun Gothic" panose="020B0503020000020004" pitchFamily="34" charset="-127"/>
                  <a:cs typeface="Calibri"/>
                  <a:sym typeface="Calibri"/>
                </a:rPr>
                <a:t> </a:t>
              </a:r>
              <a:r>
                <a:rPr lang="en-GB" sz="2400" dirty="0" err="1">
                  <a:solidFill>
                    <a:schemeClr val="dk1"/>
                  </a:solidFill>
                  <a:latin typeface="Overpass Mono" pitchFamily="49" charset="77"/>
                  <a:ea typeface="Malgun Gothic" panose="020B0503020000020004" pitchFamily="34" charset="-127"/>
                  <a:cs typeface="Calibri"/>
                  <a:sym typeface="Calibri"/>
                </a:rPr>
                <a:t>cael</a:t>
              </a:r>
              <a:r>
                <a:rPr lang="en-GB" sz="2400" dirty="0">
                  <a:solidFill>
                    <a:schemeClr val="dk1"/>
                  </a:solidFill>
                  <a:latin typeface="Overpass Mono" pitchFamily="49" charset="77"/>
                  <a:ea typeface="Malgun Gothic" panose="020B0503020000020004" pitchFamily="34" charset="-127"/>
                  <a:cs typeface="Calibri"/>
                  <a:sym typeface="Calibri"/>
                </a:rPr>
                <a:t> </a:t>
              </a:r>
              <a:r>
                <a:rPr lang="en-GB" sz="2400" dirty="0" err="1">
                  <a:solidFill>
                    <a:schemeClr val="dk1"/>
                  </a:solidFill>
                  <a:latin typeface="Overpass Mono" pitchFamily="49" charset="77"/>
                  <a:ea typeface="Malgun Gothic" panose="020B0503020000020004" pitchFamily="34" charset="-127"/>
                  <a:cs typeface="Calibri"/>
                  <a:sym typeface="Calibri"/>
                </a:rPr>
                <a:t>ei</a:t>
              </a:r>
              <a:r>
                <a:rPr lang="en-GB" sz="2400" dirty="0">
                  <a:solidFill>
                    <a:schemeClr val="dk1"/>
                  </a:solidFill>
                  <a:latin typeface="Overpass Mono" pitchFamily="49" charset="77"/>
                  <a:ea typeface="Malgun Gothic" panose="020B0503020000020004" pitchFamily="34" charset="-127"/>
                  <a:cs typeface="Calibri"/>
                  <a:sym typeface="Calibri"/>
                </a:rPr>
                <a:t> </a:t>
              </a:r>
              <a:r>
                <a:rPr lang="en-GB" sz="2400" dirty="0" err="1">
                  <a:solidFill>
                    <a:schemeClr val="dk1"/>
                  </a:solidFill>
                  <a:latin typeface="Overpass Mono" pitchFamily="49" charset="77"/>
                  <a:ea typeface="Malgun Gothic" panose="020B0503020000020004" pitchFamily="34" charset="-127"/>
                  <a:cs typeface="Calibri"/>
                  <a:sym typeface="Calibri"/>
                </a:rPr>
                <a:t>ddefnyddio</a:t>
              </a:r>
              <a:r>
                <a:rPr lang="en-GB" sz="2400" dirty="0">
                  <a:solidFill>
                    <a:schemeClr val="dk1"/>
                  </a:solidFill>
                  <a:latin typeface="Overpass Mono" pitchFamily="49" charset="77"/>
                  <a:ea typeface="Malgun Gothic" panose="020B0503020000020004" pitchFamily="34" charset="-127"/>
                  <a:cs typeface="Calibri"/>
                  <a:sym typeface="Calibri"/>
                </a:rPr>
                <a:t> </a:t>
              </a:r>
              <a:r>
                <a:rPr lang="en-GB" sz="2400" dirty="0" err="1">
                  <a:solidFill>
                    <a:schemeClr val="dk1"/>
                  </a:solidFill>
                  <a:latin typeface="Overpass Mono" pitchFamily="49" charset="77"/>
                  <a:ea typeface="Malgun Gothic" panose="020B0503020000020004" pitchFamily="34" charset="-127"/>
                  <a:cs typeface="Calibri"/>
                  <a:sym typeface="Calibri"/>
                </a:rPr>
                <a:t>mewn</a:t>
              </a:r>
              <a:r>
                <a:rPr lang="en-GB" sz="2400" dirty="0">
                  <a:solidFill>
                    <a:schemeClr val="dk1"/>
                  </a:solidFill>
                  <a:latin typeface="Overpass Mono" pitchFamily="49" charset="77"/>
                  <a:ea typeface="Malgun Gothic" panose="020B0503020000020004" pitchFamily="34" charset="-127"/>
                  <a:cs typeface="Calibri"/>
                  <a:sym typeface="Calibri"/>
                </a:rPr>
                <a:t> </a:t>
              </a:r>
              <a:r>
                <a:rPr lang="en-GB" sz="2400" err="1">
                  <a:solidFill>
                    <a:schemeClr val="dk1"/>
                  </a:solidFill>
                  <a:latin typeface="Overpass Mono" pitchFamily="49" charset="77"/>
                  <a:ea typeface="Malgun Gothic" panose="020B0503020000020004" pitchFamily="34" charset="-127"/>
                  <a:cs typeface="Calibri"/>
                  <a:sym typeface="Calibri"/>
                </a:rPr>
                <a:t>iaith</a:t>
              </a:r>
              <a:r>
                <a:rPr lang="en-GB" sz="2400">
                  <a:solidFill>
                    <a:schemeClr val="dk1"/>
                  </a:solidFill>
                  <a:latin typeface="Overpass Mono" pitchFamily="49" charset="77"/>
                  <a:ea typeface="Malgun Gothic" panose="020B0503020000020004" pitchFamily="34" charset="-127"/>
                  <a:cs typeface="Calibri"/>
                  <a:sym typeface="Calibri"/>
                </a:rPr>
                <a:t> sy'n </a:t>
              </a:r>
              <a:r>
                <a:rPr lang="en-GB" sz="2400" dirty="0" err="1">
                  <a:solidFill>
                    <a:schemeClr val="dk1"/>
                  </a:solidFill>
                  <a:latin typeface="Overpass Mono" pitchFamily="49" charset="77"/>
                  <a:ea typeface="Malgun Gothic" panose="020B0503020000020004" pitchFamily="34" charset="-127"/>
                  <a:cs typeface="Calibri"/>
                  <a:sym typeface="Calibri"/>
                </a:rPr>
                <a:t>syml</a:t>
              </a:r>
              <a:r>
                <a:rPr lang="en-GB" sz="2400" dirty="0">
                  <a:solidFill>
                    <a:schemeClr val="dk1"/>
                  </a:solidFill>
                  <a:latin typeface="Overpass Mono" pitchFamily="49" charset="77"/>
                  <a:ea typeface="Malgun Gothic" panose="020B0503020000020004" pitchFamily="34" charset="-127"/>
                  <a:cs typeface="Calibri"/>
                  <a:sym typeface="Calibri"/>
                </a:rPr>
                <a:t> ac </a:t>
              </a:r>
              <a:r>
                <a:rPr lang="en-GB" sz="2400" dirty="0" err="1">
                  <a:solidFill>
                    <a:schemeClr val="dk1"/>
                  </a:solidFill>
                  <a:latin typeface="Overpass Mono" pitchFamily="49" charset="77"/>
                  <a:ea typeface="Malgun Gothic" panose="020B0503020000020004" pitchFamily="34" charset="-127"/>
                  <a:cs typeface="Calibri"/>
                  <a:sym typeface="Calibri"/>
                </a:rPr>
                <a:t>yn</a:t>
              </a:r>
              <a:r>
                <a:rPr lang="en-GB" sz="2400" dirty="0">
                  <a:solidFill>
                    <a:schemeClr val="dk1"/>
                  </a:solidFill>
                  <a:latin typeface="Overpass Mono" pitchFamily="49" charset="77"/>
                  <a:ea typeface="Malgun Gothic" panose="020B0503020000020004" pitchFamily="34" charset="-127"/>
                  <a:cs typeface="Calibri"/>
                  <a:sym typeface="Calibri"/>
                </a:rPr>
                <a:t> </a:t>
              </a:r>
              <a:r>
                <a:rPr lang="en-GB" sz="2400" dirty="0" err="1">
                  <a:solidFill>
                    <a:schemeClr val="dk1"/>
                  </a:solidFill>
                  <a:latin typeface="Overpass Mono" pitchFamily="49" charset="77"/>
                  <a:ea typeface="Malgun Gothic" panose="020B0503020000020004" pitchFamily="34" charset="-127"/>
                  <a:cs typeface="Calibri"/>
                  <a:sym typeface="Calibri"/>
                </a:rPr>
                <a:t>hawdd</a:t>
              </a:r>
              <a:r>
                <a:rPr lang="en-GB" sz="2400" dirty="0">
                  <a:solidFill>
                    <a:schemeClr val="dk1"/>
                  </a:solidFill>
                  <a:latin typeface="Overpass Mono" pitchFamily="49" charset="77"/>
                  <a:ea typeface="Malgun Gothic" panose="020B0503020000020004" pitchFamily="34" charset="-127"/>
                  <a:cs typeface="Calibri"/>
                  <a:sym typeface="Calibri"/>
                </a:rPr>
                <a:t> </a:t>
              </a:r>
              <a:r>
                <a:rPr lang="en-GB" sz="2400" dirty="0" err="1">
                  <a:solidFill>
                    <a:schemeClr val="dk1"/>
                  </a:solidFill>
                  <a:latin typeface="Overpass Mono" pitchFamily="49" charset="77"/>
                  <a:ea typeface="Malgun Gothic" panose="020B0503020000020004" pitchFamily="34" charset="-127"/>
                  <a:cs typeface="Calibri"/>
                  <a:sym typeface="Calibri"/>
                </a:rPr>
                <a:t>ei</a:t>
              </a:r>
              <a:r>
                <a:rPr lang="en-GB" sz="2400" dirty="0">
                  <a:solidFill>
                    <a:schemeClr val="dk1"/>
                  </a:solidFill>
                  <a:latin typeface="Overpass Mono" pitchFamily="49" charset="77"/>
                  <a:ea typeface="Malgun Gothic" panose="020B0503020000020004" pitchFamily="34" charset="-127"/>
                  <a:cs typeface="Calibri"/>
                  <a:sym typeface="Calibri"/>
                </a:rPr>
                <a:t> </a:t>
              </a:r>
              <a:r>
                <a:rPr lang="en-GB" sz="2400" dirty="0" err="1">
                  <a:solidFill>
                    <a:schemeClr val="dk1"/>
                  </a:solidFill>
                  <a:latin typeface="Overpass Mono" pitchFamily="49" charset="77"/>
                  <a:ea typeface="Malgun Gothic" panose="020B0503020000020004" pitchFamily="34" charset="-127"/>
                  <a:cs typeface="Calibri"/>
                  <a:sym typeface="Calibri"/>
                </a:rPr>
                <a:t>deall</a:t>
              </a:r>
              <a:r>
                <a:rPr lang="en-GB" sz="2400" dirty="0">
                  <a:solidFill>
                    <a:schemeClr val="dk1"/>
                  </a:solidFill>
                  <a:latin typeface="Overpass Mono" pitchFamily="49" charset="77"/>
                  <a:ea typeface="Malgun Gothic" panose="020B0503020000020004" pitchFamily="34" charset="-127"/>
                  <a:cs typeface="Calibri"/>
                  <a:sym typeface="Calibri"/>
                </a:rPr>
                <a:t>,</a:t>
              </a:r>
              <a:r>
                <a:rPr lang="en-GB" sz="2400" dirty="0">
                  <a:solidFill>
                    <a:schemeClr val="dk1"/>
                  </a:solidFill>
                  <a:latin typeface="Overpass Mono"/>
                  <a:ea typeface="Overpass Mono"/>
                  <a:cs typeface="Overpass Mono"/>
                  <a:sym typeface="Overpass Mono"/>
                </a:rPr>
                <a:t> er </a:t>
              </a:r>
              <a:r>
                <a:rPr lang="en-GB" sz="2400" dirty="0" err="1">
                  <a:solidFill>
                    <a:schemeClr val="dk1"/>
                  </a:solidFill>
                  <a:latin typeface="Overpass Mono"/>
                  <a:ea typeface="Overpass Mono"/>
                  <a:cs typeface="Overpass Mono"/>
                  <a:sym typeface="Overpass Mono"/>
                </a:rPr>
                <a:t>enghrafft</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drwy</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ddefnyddio</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fideo</a:t>
              </a:r>
              <a:r>
                <a:rPr lang="en-GB" sz="2400" dirty="0">
                  <a:solidFill>
                    <a:schemeClr val="dk1"/>
                  </a:solidFill>
                  <a:latin typeface="Overpass Mono"/>
                  <a:ea typeface="Overpass Mono"/>
                  <a:cs typeface="Overpass Mono"/>
                  <a:sym typeface="Overpass Mono"/>
                </a:rPr>
                <a:t>.</a:t>
              </a:r>
              <a:endParaRPr dirty="0"/>
            </a:p>
          </p:txBody>
        </p:sp>
        <p:grpSp>
          <p:nvGrpSpPr>
            <p:cNvPr id="591" name="Google Shape;591;p23"/>
            <p:cNvGrpSpPr/>
            <p:nvPr/>
          </p:nvGrpSpPr>
          <p:grpSpPr>
            <a:xfrm>
              <a:off x="946692" y="1527309"/>
              <a:ext cx="497688" cy="497689"/>
              <a:chOff x="8292539" y="1401052"/>
              <a:chExt cx="497688" cy="497689"/>
            </a:xfrm>
          </p:grpSpPr>
          <p:sp>
            <p:nvSpPr>
              <p:cNvPr id="592" name="Google Shape;592;p23"/>
              <p:cNvSpPr/>
              <p:nvPr/>
            </p:nvSpPr>
            <p:spPr>
              <a:xfrm>
                <a:off x="8292539" y="1401052"/>
                <a:ext cx="497688" cy="497688"/>
              </a:xfrm>
              <a:prstGeom prst="ellipse">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3" name="Google Shape;593;p23"/>
              <p:cNvSpPr txBox="1"/>
              <p:nvPr/>
            </p:nvSpPr>
            <p:spPr>
              <a:xfrm>
                <a:off x="8434620" y="1447295"/>
                <a:ext cx="213528" cy="451446"/>
              </a:xfrm>
              <a:prstGeom prst="rect">
                <a:avLst/>
              </a:prstGeom>
              <a:noFill/>
              <a:ln>
                <a:noFill/>
              </a:ln>
            </p:spPr>
            <p:txBody>
              <a:bodyPr spcFirstLastPara="1" wrap="square" lIns="91425" tIns="45700" rIns="91425" bIns="45700" anchor="ctr"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5</a:t>
                </a:r>
                <a:endParaRPr/>
              </a:p>
            </p:txBody>
          </p:sp>
        </p:grpSp>
      </p:grpSp>
      <p:sp>
        <p:nvSpPr>
          <p:cNvPr id="594" name="Google Shape;594;p23"/>
          <p:cNvSpPr txBox="1"/>
          <p:nvPr/>
        </p:nvSpPr>
        <p:spPr>
          <a:xfrm>
            <a:off x="692201" y="611124"/>
            <a:ext cx="14534547" cy="249381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Overpass Mono"/>
              <a:buNone/>
            </a:pPr>
            <a:r>
              <a:rPr lang="en-GB" sz="3600" b="1" i="0" dirty="0">
                <a:solidFill>
                  <a:schemeClr val="dk1"/>
                </a:solidFill>
                <a:latin typeface="Overpass Mono"/>
                <a:ea typeface="Overpass Mono"/>
                <a:cs typeface="Overpass Mono"/>
                <a:sym typeface="Overpass Mono"/>
              </a:rPr>
              <a:t>Y Cod Plant</a:t>
            </a:r>
            <a:endParaRPr dirty="0"/>
          </a:p>
          <a:p>
            <a:pPr marL="0" marR="0" lvl="0" indent="0" algn="l" rtl="0">
              <a:lnSpc>
                <a:spcPct val="100000"/>
              </a:lnSpc>
              <a:spcBef>
                <a:spcPts val="0"/>
              </a:spcBef>
              <a:spcAft>
                <a:spcPts val="0"/>
              </a:spcAft>
              <a:buClr>
                <a:schemeClr val="dk1"/>
              </a:buClr>
              <a:buSzPts val="3200"/>
              <a:buFont typeface="Overpass Mono"/>
              <a:buNone/>
            </a:pPr>
            <a:r>
              <a:rPr lang="en-GB" sz="3200" b="0" i="0" dirty="0" err="1">
                <a:solidFill>
                  <a:schemeClr val="dk1"/>
                </a:solidFill>
                <a:latin typeface="Overpass Mono"/>
                <a:ea typeface="Overpass Mono"/>
                <a:cs typeface="Overpass Mono"/>
                <a:sym typeface="Overpass Mono"/>
              </a:rPr>
              <a:t>Polisi</a:t>
            </a:r>
            <a:r>
              <a:rPr lang="en-GB" sz="3200" b="0" i="0" dirty="0">
                <a:solidFill>
                  <a:schemeClr val="dk1"/>
                </a:solidFill>
                <a:latin typeface="Overpass Mono"/>
                <a:ea typeface="Overpass Mono"/>
                <a:cs typeface="Overpass Mono"/>
                <a:sym typeface="Overpass Mono"/>
              </a:rPr>
              <a:t> </a:t>
            </a:r>
            <a:r>
              <a:rPr lang="en-GB" sz="3200" b="0" i="0" dirty="0" err="1">
                <a:solidFill>
                  <a:schemeClr val="dk1"/>
                </a:solidFill>
                <a:latin typeface="Overpass Mono"/>
                <a:ea typeface="Overpass Mono"/>
                <a:cs typeface="Overpass Mono"/>
                <a:sym typeface="Overpass Mono"/>
              </a:rPr>
              <a:t>preifatrwydd</a:t>
            </a:r>
            <a:endParaRPr dirty="0"/>
          </a:p>
        </p:txBody>
      </p:sp>
      <p:grpSp>
        <p:nvGrpSpPr>
          <p:cNvPr id="595" name="Google Shape;595;p23"/>
          <p:cNvGrpSpPr/>
          <p:nvPr/>
        </p:nvGrpSpPr>
        <p:grpSpPr>
          <a:xfrm>
            <a:off x="2824563" y="5370505"/>
            <a:ext cx="4212083" cy="2267011"/>
            <a:chOff x="2810509" y="4990838"/>
            <a:chExt cx="4212083" cy="2267011"/>
          </a:xfrm>
        </p:grpSpPr>
        <p:sp>
          <p:nvSpPr>
            <p:cNvPr id="596" name="Google Shape;596;p23"/>
            <p:cNvSpPr/>
            <p:nvPr/>
          </p:nvSpPr>
          <p:spPr>
            <a:xfrm>
              <a:off x="2810509" y="5295572"/>
              <a:ext cx="3907350" cy="1962277"/>
            </a:xfrm>
            <a:prstGeom prst="rect">
              <a:avLst/>
            </a:prstGeom>
            <a:solidFill>
              <a:schemeClr val="lt1"/>
            </a:solidFill>
            <a:ln w="38100" cap="flat" cmpd="sng">
              <a:solidFill>
                <a:srgbClr val="791D7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dirty="0">
                  <a:solidFill>
                    <a:srgbClr val="791D7E"/>
                  </a:solidFill>
                  <a:latin typeface="Overpass Mono"/>
                  <a:ea typeface="Overpass Mono"/>
                  <a:cs typeface="Overpass Mono"/>
                  <a:sym typeface="Overpass Mono"/>
                </a:rPr>
                <a:t>Yr </a:t>
              </a:r>
              <a:r>
                <a:rPr lang="en-GB" sz="2400" dirty="0" err="1">
                  <a:solidFill>
                    <a:srgbClr val="791D7E"/>
                  </a:solidFill>
                  <a:latin typeface="Overpass Mono"/>
                  <a:ea typeface="Overpass Mono"/>
                  <a:cs typeface="Overpass Mono"/>
                  <a:sym typeface="Overpass Mono"/>
                </a:rPr>
                <a:t>enw</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ar</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hyn</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yw</a:t>
              </a:r>
              <a:r>
                <a:rPr lang="en-GB" sz="2400" dirty="0">
                  <a:solidFill>
                    <a:srgbClr val="791D7E"/>
                  </a:solidFill>
                  <a:latin typeface="Overpass Mono"/>
                  <a:ea typeface="Overpass Mono"/>
                  <a:cs typeface="Overpass Mono"/>
                  <a:sym typeface="Overpass Mono"/>
                </a:rPr>
                <a:t> ‘</a:t>
              </a:r>
              <a:r>
                <a:rPr lang="en-GB" sz="2400" b="1" dirty="0" err="1">
                  <a:solidFill>
                    <a:srgbClr val="791D7E"/>
                  </a:solidFill>
                  <a:latin typeface="Overpass Mono"/>
                  <a:ea typeface="Overpass Mono"/>
                  <a:cs typeface="Overpass Mono"/>
                  <a:sym typeface="Overpass Mono"/>
                </a:rPr>
                <a:t>polisi</a:t>
              </a:r>
              <a:r>
                <a:rPr lang="en-GB" sz="2400" b="1" dirty="0">
                  <a:solidFill>
                    <a:srgbClr val="791D7E"/>
                  </a:solidFill>
                  <a:latin typeface="Overpass Mono"/>
                  <a:ea typeface="Overpass Mono"/>
                  <a:cs typeface="Overpass Mono"/>
                  <a:sym typeface="Overpass Mono"/>
                </a:rPr>
                <a:t> </a:t>
              </a:r>
              <a:r>
                <a:rPr lang="en-GB" sz="2400" b="1" dirty="0" err="1">
                  <a:solidFill>
                    <a:srgbClr val="791D7E"/>
                  </a:solidFill>
                  <a:latin typeface="Overpass Mono"/>
                  <a:ea typeface="Overpass Mono"/>
                  <a:cs typeface="Overpass Mono"/>
                  <a:sym typeface="Overpass Mono"/>
                </a:rPr>
                <a:t>preifatrwydd</a:t>
              </a:r>
              <a:r>
                <a:rPr lang="en-GB" sz="2400" dirty="0">
                  <a:solidFill>
                    <a:srgbClr val="791D7E"/>
                  </a:solidFill>
                  <a:latin typeface="Overpass Mono"/>
                  <a:ea typeface="Overpass Mono"/>
                  <a:cs typeface="Overpass Mono"/>
                  <a:sym typeface="Overpass Mono"/>
                </a:rPr>
                <a:t>’.</a:t>
              </a:r>
              <a:endParaRPr dirty="0"/>
            </a:p>
          </p:txBody>
        </p:sp>
        <p:pic>
          <p:nvPicPr>
            <p:cNvPr id="597" name="Google Shape;597;p23"/>
            <p:cNvPicPr preferRelativeResize="0"/>
            <p:nvPr/>
          </p:nvPicPr>
          <p:blipFill rotWithShape="1">
            <a:blip r:embed="rId3">
              <a:alphaModFix/>
            </a:blip>
            <a:srcRect/>
            <a:stretch/>
          </p:blipFill>
          <p:spPr>
            <a:xfrm>
              <a:off x="6413124" y="4990838"/>
              <a:ext cx="609468" cy="609468"/>
            </a:xfrm>
            <a:prstGeom prst="rect">
              <a:avLst/>
            </a:prstGeom>
            <a:noFill/>
            <a:ln>
              <a:noFill/>
            </a:ln>
          </p:spPr>
        </p:pic>
      </p:grpSp>
      <p:grpSp>
        <p:nvGrpSpPr>
          <p:cNvPr id="598" name="Google Shape;598;p23"/>
          <p:cNvGrpSpPr/>
          <p:nvPr/>
        </p:nvGrpSpPr>
        <p:grpSpPr>
          <a:xfrm>
            <a:off x="8293932" y="813359"/>
            <a:ext cx="9492049" cy="5166614"/>
            <a:chOff x="8293932" y="813359"/>
            <a:chExt cx="9492049" cy="5166614"/>
          </a:xfrm>
        </p:grpSpPr>
        <p:grpSp>
          <p:nvGrpSpPr>
            <p:cNvPr id="599" name="Google Shape;599;p23"/>
            <p:cNvGrpSpPr/>
            <p:nvPr/>
          </p:nvGrpSpPr>
          <p:grpSpPr>
            <a:xfrm>
              <a:off x="8293932" y="813359"/>
              <a:ext cx="9492049" cy="5166614"/>
              <a:chOff x="8293932" y="813359"/>
              <a:chExt cx="9492049" cy="5166614"/>
            </a:xfrm>
          </p:grpSpPr>
          <p:pic>
            <p:nvPicPr>
              <p:cNvPr id="600" name="Google Shape;600;p23"/>
              <p:cNvPicPr preferRelativeResize="0"/>
              <p:nvPr/>
            </p:nvPicPr>
            <p:blipFill rotWithShape="1">
              <a:blip r:embed="rId4">
                <a:alphaModFix/>
              </a:blip>
              <a:srcRect/>
              <a:stretch/>
            </p:blipFill>
            <p:spPr>
              <a:xfrm>
                <a:off x="8293932" y="813359"/>
                <a:ext cx="9492049" cy="5166614"/>
              </a:xfrm>
              <a:prstGeom prst="rect">
                <a:avLst/>
              </a:prstGeom>
              <a:noFill/>
              <a:ln>
                <a:noFill/>
              </a:ln>
            </p:spPr>
          </p:pic>
          <p:sp>
            <p:nvSpPr>
              <p:cNvPr id="601" name="Google Shape;601;p23"/>
              <p:cNvSpPr txBox="1"/>
              <p:nvPr/>
            </p:nvSpPr>
            <p:spPr>
              <a:xfrm>
                <a:off x="11286047" y="917381"/>
                <a:ext cx="339515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200">
                    <a:solidFill>
                      <a:schemeClr val="dk1"/>
                    </a:solidFill>
                    <a:latin typeface="Overpass Mono"/>
                    <a:ea typeface="Overpass Mono"/>
                    <a:cs typeface="Overpass Mono"/>
                    <a:sym typeface="Overpass Mono"/>
                  </a:rPr>
                  <a:t>ICO layered privacy notice</a:t>
                </a:r>
                <a:endParaRPr/>
              </a:p>
            </p:txBody>
          </p:sp>
        </p:grpSp>
        <p:pic>
          <p:nvPicPr>
            <p:cNvPr id="602" name="Google Shape;602;p23"/>
            <p:cNvPicPr preferRelativeResize="0"/>
            <p:nvPr/>
          </p:nvPicPr>
          <p:blipFill rotWithShape="1">
            <a:blip r:embed="rId5">
              <a:alphaModFix/>
            </a:blip>
            <a:srcRect/>
            <a:stretch/>
          </p:blipFill>
          <p:spPr>
            <a:xfrm>
              <a:off x="8323771" y="1280602"/>
              <a:ext cx="8056891" cy="4662998"/>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89"/>
                                        </p:tgtEl>
                                        <p:attrNameLst>
                                          <p:attrName>style.visibility</p:attrName>
                                        </p:attrNameLst>
                                      </p:cBhvr>
                                      <p:to>
                                        <p:strVal val="visible"/>
                                      </p:to>
                                    </p:set>
                                    <p:anim calcmode="lin" valueType="num">
                                      <p:cBhvr additive="base">
                                        <p:cTn id="7" dur="500"/>
                                        <p:tgtEl>
                                          <p:spTgt spid="589"/>
                                        </p:tgtEl>
                                        <p:attrNameLst>
                                          <p:attrName>ppt_w</p:attrName>
                                        </p:attrNameLst>
                                      </p:cBhvr>
                                      <p:tavLst>
                                        <p:tav tm="0">
                                          <p:val>
                                            <p:strVal val="0"/>
                                          </p:val>
                                        </p:tav>
                                        <p:tav tm="100000">
                                          <p:val>
                                            <p:strVal val="#ppt_w"/>
                                          </p:val>
                                        </p:tav>
                                      </p:tavLst>
                                    </p:anim>
                                    <p:anim calcmode="lin" valueType="num">
                                      <p:cBhvr additive="base">
                                        <p:cTn id="8" dur="500"/>
                                        <p:tgtEl>
                                          <p:spTgt spid="589"/>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95"/>
                                        </p:tgtEl>
                                        <p:attrNameLst>
                                          <p:attrName>style.visibility</p:attrName>
                                        </p:attrNameLst>
                                      </p:cBhvr>
                                      <p:to>
                                        <p:strVal val="visible"/>
                                      </p:to>
                                    </p:set>
                                    <p:anim calcmode="lin" valueType="num">
                                      <p:cBhvr additive="base">
                                        <p:cTn id="13" dur="500"/>
                                        <p:tgtEl>
                                          <p:spTgt spid="595"/>
                                        </p:tgtEl>
                                        <p:attrNameLst>
                                          <p:attrName>ppt_w</p:attrName>
                                        </p:attrNameLst>
                                      </p:cBhvr>
                                      <p:tavLst>
                                        <p:tav tm="0">
                                          <p:val>
                                            <p:strVal val="0"/>
                                          </p:val>
                                        </p:tav>
                                        <p:tav tm="100000">
                                          <p:val>
                                            <p:strVal val="#ppt_w"/>
                                          </p:val>
                                        </p:tav>
                                      </p:tavLst>
                                    </p:anim>
                                    <p:anim calcmode="lin" valueType="num">
                                      <p:cBhvr additive="base">
                                        <p:cTn id="14" dur="500"/>
                                        <p:tgtEl>
                                          <p:spTgt spid="59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24"/>
          <p:cNvSpPr/>
          <p:nvPr/>
        </p:nvSpPr>
        <p:spPr>
          <a:xfrm>
            <a:off x="-162797" y="-72493"/>
            <a:ext cx="11328464" cy="5730477"/>
          </a:xfrm>
          <a:prstGeom prst="rect">
            <a:avLst/>
          </a:prstGeom>
          <a:solidFill>
            <a:schemeClr val="lt1"/>
          </a:solidFill>
          <a:ln w="34925"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609" name="Google Shape;609;p24"/>
          <p:cNvSpPr txBox="1"/>
          <p:nvPr/>
        </p:nvSpPr>
        <p:spPr>
          <a:xfrm>
            <a:off x="692202" y="611124"/>
            <a:ext cx="9356574" cy="3306357"/>
          </a:xfrm>
          <a:prstGeom prst="rect">
            <a:avLst/>
          </a:prstGeom>
          <a:noFill/>
          <a:ln>
            <a:noFill/>
          </a:ln>
        </p:spPr>
        <p:txBody>
          <a:bodyPr spcFirstLastPara="1" wrap="square" lIns="91425" tIns="45700" rIns="91425" bIns="45700" anchor="t" anchorCtr="0">
            <a:noAutofit/>
          </a:bodyPr>
          <a:lstStyle/>
          <a:p>
            <a:pPr lvl="0">
              <a:buClr>
                <a:schemeClr val="dk1"/>
              </a:buClr>
              <a:buSzPts val="3600"/>
            </a:pPr>
            <a:r>
              <a:rPr lang="en-GB" sz="3600" b="1" dirty="0" err="1">
                <a:solidFill>
                  <a:schemeClr val="dk1"/>
                </a:solidFill>
                <a:latin typeface="Overpass Mono"/>
                <a:ea typeface="Overpass Mono"/>
                <a:cs typeface="Overpass Mono"/>
                <a:sym typeface="Overpass Mono"/>
              </a:rPr>
              <a:t>Pryderon</a:t>
            </a:r>
            <a:r>
              <a:rPr lang="en-GB" sz="3600" b="1" dirty="0">
                <a:solidFill>
                  <a:schemeClr val="dk1"/>
                </a:solidFill>
                <a:latin typeface="Overpass Mono"/>
                <a:ea typeface="Overpass Mono"/>
                <a:cs typeface="Overpass Mono"/>
                <a:sym typeface="Overpass Mono"/>
              </a:rPr>
              <a:t> a </a:t>
            </a:r>
            <a:r>
              <a:rPr lang="en-GB" sz="3600" b="1" dirty="0" err="1">
                <a:solidFill>
                  <a:schemeClr val="dk1"/>
                </a:solidFill>
                <a:latin typeface="Overpass Mono"/>
                <a:ea typeface="Overpass Mono"/>
                <a:cs typeface="Overpass Mono"/>
                <a:sym typeface="Overpass Mono"/>
              </a:rPr>
              <a:t>chwynion</a:t>
            </a:r>
            <a:r>
              <a:rPr lang="en-GB" sz="3600" b="1" dirty="0">
                <a:solidFill>
                  <a:schemeClr val="dk1"/>
                </a:solidFill>
                <a:latin typeface="Overpass Mono"/>
                <a:ea typeface="Overpass Mono"/>
                <a:cs typeface="Overpass Mono"/>
                <a:sym typeface="Overpass Mono"/>
              </a:rPr>
              <a:t> 
</a:t>
            </a:r>
            <a:endParaRPr dirty="0"/>
          </a:p>
          <a:p>
            <a:pPr lvl="0">
              <a:lnSpc>
                <a:spcPct val="110000"/>
              </a:lnSpc>
              <a:buClr>
                <a:schemeClr val="dk1"/>
              </a:buClr>
              <a:buSzPts val="2400"/>
            </a:pPr>
            <a:r>
              <a:rPr lang="en-GB" sz="2400" dirty="0" err="1">
                <a:solidFill>
                  <a:schemeClr val="dk1"/>
                </a:solidFill>
                <a:latin typeface="Overpass Mono"/>
                <a:ea typeface="Overpass Mono"/>
                <a:cs typeface="Overpass Mono"/>
                <a:sym typeface="Overpass Mono"/>
              </a:rPr>
              <a:t>Os</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oes</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gennych</a:t>
            </a:r>
            <a:r>
              <a:rPr lang="en-GB" sz="2400" dirty="0">
                <a:solidFill>
                  <a:schemeClr val="dk1"/>
                </a:solidFill>
                <a:latin typeface="Overpass Mono"/>
                <a:ea typeface="Overpass Mono"/>
                <a:cs typeface="Overpass Mono"/>
                <a:sym typeface="Overpass Mono"/>
              </a:rPr>
              <a:t> chi </a:t>
            </a:r>
            <a:r>
              <a:rPr lang="en-GB" sz="2400" dirty="0" err="1">
                <a:solidFill>
                  <a:schemeClr val="dk1"/>
                </a:solidFill>
                <a:latin typeface="Overpass Mono"/>
                <a:ea typeface="Overpass Mono"/>
                <a:cs typeface="Overpass Mono"/>
                <a:sym typeface="Overpass Mono"/>
              </a:rPr>
              <a:t>bryderon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nad</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yw</a:t>
            </a:r>
            <a:r>
              <a:rPr lang="en-GB" sz="2400" dirty="0">
                <a:solidFill>
                  <a:schemeClr val="dk1"/>
                </a:solidFill>
                <a:latin typeface="Overpass Mono"/>
                <a:ea typeface="Overpass Mono"/>
                <a:cs typeface="Overpass Mono"/>
                <a:sym typeface="Overpass Mono"/>
              </a:rPr>
              <a:t> ap, </a:t>
            </a:r>
            <a:r>
              <a:rPr lang="en-GB" sz="2400" dirty="0" err="1">
                <a:solidFill>
                  <a:schemeClr val="dk1"/>
                </a:solidFill>
                <a:latin typeface="Overpass Mono"/>
                <a:ea typeface="Overpass Mono"/>
                <a:cs typeface="Overpass Mono"/>
                <a:sym typeface="Overpass Mono"/>
              </a:rPr>
              <a:t>gwefan</a:t>
            </a:r>
            <a:r>
              <a:rPr lang="en-GB" sz="2400" dirty="0">
                <a:solidFill>
                  <a:schemeClr val="dk1"/>
                </a:solidFill>
                <a:latin typeface="Overpass Mono"/>
                <a:ea typeface="Overpass Mono"/>
                <a:cs typeface="Overpass Mono"/>
                <a:sym typeface="Overpass Mono"/>
              </a:rPr>
              <a:t> neu </a:t>
            </a:r>
            <a:r>
              <a:rPr lang="en-GB" sz="2400" dirty="0" err="1">
                <a:solidFill>
                  <a:schemeClr val="dk1"/>
                </a:solidFill>
                <a:latin typeface="Overpass Mono"/>
                <a:sym typeface="Overpass Mono"/>
              </a:rPr>
              <a:t>gêm</a:t>
            </a:r>
            <a:r>
              <a:rPr lang="en-GB" sz="2400" dirty="0">
                <a:solidFill>
                  <a:schemeClr val="dk1"/>
                </a:solidFill>
                <a:latin typeface="Overpass Mono"/>
                <a:sym typeface="Overpass Mono"/>
              </a:rPr>
              <a:t> </a:t>
            </a:r>
            <a:r>
              <a:rPr lang="en-GB" sz="2400" err="1">
                <a:solidFill>
                  <a:schemeClr val="dk1"/>
                </a:solidFill>
                <a:latin typeface="Overpass Mono"/>
                <a:sym typeface="Overpass Mono"/>
              </a:rPr>
              <a:t>yn</a:t>
            </a:r>
            <a:r>
              <a:rPr lang="en-GB" sz="2400">
                <a:solidFill>
                  <a:schemeClr val="dk1"/>
                </a:solidFill>
                <a:latin typeface="Overpass Mono"/>
                <a:sym typeface="Overpass Mono"/>
              </a:rPr>
              <a:t> parchu’ch </a:t>
            </a:r>
            <a:r>
              <a:rPr lang="en-GB" sz="2400" dirty="0" err="1">
                <a:solidFill>
                  <a:schemeClr val="dk1"/>
                </a:solidFill>
                <a:latin typeface="Overpass Mono"/>
                <a:sym typeface="Overpass Mono"/>
              </a:rPr>
              <a:t>hawliau</a:t>
            </a:r>
            <a:r>
              <a:rPr lang="en-GB" sz="2400" dirty="0">
                <a:solidFill>
                  <a:schemeClr val="dk1"/>
                </a:solidFill>
                <a:latin typeface="Overpass Mono"/>
                <a:sym typeface="Overpass Mono"/>
              </a:rPr>
              <a:t> data, neu </a:t>
            </a:r>
            <a:r>
              <a:rPr lang="en-GB" sz="2400" err="1">
                <a:solidFill>
                  <a:schemeClr val="dk1"/>
                </a:solidFill>
                <a:latin typeface="Overpass Mono"/>
                <a:sym typeface="Overpass Mono"/>
              </a:rPr>
              <a:t>nad</a:t>
            </a:r>
            <a:r>
              <a:rPr lang="en-GB" sz="2400">
                <a:solidFill>
                  <a:schemeClr val="dk1"/>
                </a:solidFill>
                <a:latin typeface="Overpass Mono"/>
                <a:sym typeface="Overpass Mono"/>
              </a:rPr>
              <a:t> yw'n </a:t>
            </a:r>
            <a:r>
              <a:rPr lang="en-GB" sz="2400" err="1">
                <a:solidFill>
                  <a:schemeClr val="dk1"/>
                </a:solidFill>
                <a:latin typeface="Overpass Mono"/>
                <a:sym typeface="Overpass Mono"/>
              </a:rPr>
              <a:t>cydymffurfio</a:t>
            </a:r>
            <a:r>
              <a:rPr lang="en-GB" sz="2400">
                <a:solidFill>
                  <a:schemeClr val="dk1"/>
                </a:solidFill>
                <a:latin typeface="Overpass Mono"/>
                <a:sym typeface="Overpass Mono"/>
              </a:rPr>
              <a:t> â'r </a:t>
            </a:r>
            <a:r>
              <a:rPr lang="en-GB" sz="2400" dirty="0">
                <a:solidFill>
                  <a:schemeClr val="dk1"/>
                </a:solidFill>
                <a:latin typeface="Overpass Mono"/>
                <a:ea typeface="Overpass Mono"/>
                <a:cs typeface="Overpass Mono"/>
                <a:sym typeface="Overpass Mono"/>
              </a:rPr>
              <a:t>Cod Plant, </a:t>
            </a:r>
            <a:r>
              <a:rPr lang="en-GB" sz="2400" dirty="0" err="1">
                <a:solidFill>
                  <a:schemeClr val="dk1"/>
                </a:solidFill>
                <a:latin typeface="Overpass Mono"/>
                <a:ea typeface="Overpass Mono"/>
                <a:cs typeface="Overpass Mono"/>
                <a:sym typeface="Overpass Mono"/>
              </a:rPr>
              <a:t>dylech</a:t>
            </a:r>
            <a:r>
              <a:rPr lang="en-GB" sz="2400" dirty="0">
                <a:solidFill>
                  <a:schemeClr val="dk1"/>
                </a:solidFill>
                <a:latin typeface="Overpass Mono"/>
                <a:ea typeface="Overpass Mono"/>
                <a:cs typeface="Overpass Mono"/>
                <a:sym typeface="Overpass Mono"/>
              </a:rPr>
              <a:t> </a:t>
            </a:r>
            <a:r>
              <a:rPr lang="en-GB" sz="2400" err="1">
                <a:solidFill>
                  <a:schemeClr val="dk1"/>
                </a:solidFill>
                <a:latin typeface="Overpass Mono"/>
                <a:ea typeface="Overpass Mono"/>
                <a:cs typeface="Overpass Mono"/>
                <a:sym typeface="Overpass Mono"/>
              </a:rPr>
              <a:t>siarad</a:t>
            </a:r>
            <a:r>
              <a:rPr lang="en-GB" sz="2400">
                <a:solidFill>
                  <a:schemeClr val="dk1"/>
                </a:solidFill>
                <a:latin typeface="Overpass Mono"/>
                <a:ea typeface="Overpass Mono"/>
                <a:cs typeface="Overpass Mono"/>
                <a:sym typeface="Overpass Mono"/>
              </a:rPr>
              <a:t> â'ch </a:t>
            </a:r>
            <a:r>
              <a:rPr lang="en-GB" sz="2400" err="1">
                <a:solidFill>
                  <a:schemeClr val="dk1"/>
                </a:solidFill>
                <a:latin typeface="Overpass Mono"/>
                <a:ea typeface="Overpass Mono"/>
                <a:cs typeface="Overpass Mono"/>
                <a:sym typeface="Overpass Mono"/>
              </a:rPr>
              <a:t>rhiant</a:t>
            </a:r>
            <a:r>
              <a:rPr lang="en-GB" sz="2400">
                <a:solidFill>
                  <a:schemeClr val="dk1"/>
                </a:solidFill>
                <a:latin typeface="Overpass Mono"/>
                <a:ea typeface="Overpass Mono"/>
                <a:cs typeface="Overpass Mono"/>
                <a:sym typeface="Overpass Mono"/>
              </a:rPr>
              <a:t> neu’ch </a:t>
            </a:r>
            <a:r>
              <a:rPr lang="en-GB" sz="2400" dirty="0" err="1">
                <a:solidFill>
                  <a:schemeClr val="dk1"/>
                </a:solidFill>
                <a:latin typeface="Overpass Mono"/>
                <a:ea typeface="Overpass Mono"/>
                <a:cs typeface="Overpass Mono"/>
                <a:sym typeface="Overpass Mono"/>
              </a:rPr>
              <a:t>gwarcheidwad</a:t>
            </a:r>
            <a:r>
              <a:rPr lang="en-GB" sz="2400" dirty="0">
                <a:solidFill>
                  <a:schemeClr val="dk1"/>
                </a:solidFill>
                <a:latin typeface="Overpass Mono"/>
                <a:ea typeface="Overpass Mono"/>
                <a:cs typeface="Overpass Mono"/>
                <a:sym typeface="Overpass Mono"/>
              </a:rPr>
              <a:t>. </a:t>
            </a:r>
            <a:endParaRPr dirty="0"/>
          </a:p>
          <a:p>
            <a:pPr marL="0" marR="0" lvl="0" indent="0" algn="l" rtl="0">
              <a:lnSpc>
                <a:spcPct val="110000"/>
              </a:lnSpc>
              <a:spcBef>
                <a:spcPts val="0"/>
              </a:spcBef>
              <a:spcAft>
                <a:spcPts val="0"/>
              </a:spcAft>
              <a:buClr>
                <a:schemeClr val="dk1"/>
              </a:buClr>
              <a:buSzPts val="2400"/>
              <a:buFont typeface="Overpass Mono"/>
              <a:buNone/>
            </a:pPr>
            <a:endParaRPr sz="2400" b="0" i="0" dirty="0">
              <a:solidFill>
                <a:schemeClr val="dk1"/>
              </a:solidFill>
              <a:latin typeface="Overpass Mono"/>
              <a:ea typeface="Overpass Mono"/>
              <a:cs typeface="Overpass Mono"/>
              <a:sym typeface="Overpass Mono"/>
            </a:endParaRPr>
          </a:p>
          <a:p>
            <a:pPr lvl="0">
              <a:lnSpc>
                <a:spcPct val="110000"/>
              </a:lnSpc>
              <a:buClr>
                <a:schemeClr val="dk1"/>
              </a:buClr>
              <a:buSzPts val="2400"/>
            </a:pPr>
            <a:r>
              <a:rPr lang="en-GB" sz="2400" dirty="0" err="1">
                <a:solidFill>
                  <a:schemeClr val="dk1"/>
                </a:solidFill>
                <a:latin typeface="Overpass Mono"/>
                <a:ea typeface="Overpass Mono"/>
                <a:cs typeface="Overpass Mono"/>
                <a:sym typeface="Overpass Mono"/>
              </a:rPr>
              <a:t>Gallwch</a:t>
            </a:r>
            <a:r>
              <a:rPr lang="en-GB" sz="2400" dirty="0">
                <a:solidFill>
                  <a:schemeClr val="dk1"/>
                </a:solidFill>
                <a:latin typeface="Overpass Mono"/>
                <a:ea typeface="Overpass Mono"/>
                <a:cs typeface="Overpass Mono"/>
                <a:sym typeface="Overpass Mono"/>
              </a:rPr>
              <a:t> chi, </a:t>
            </a:r>
            <a:r>
              <a:rPr lang="en-GB" sz="2400" dirty="0" err="1">
                <a:solidFill>
                  <a:schemeClr val="dk1"/>
                </a:solidFill>
                <a:latin typeface="Overpass Mono"/>
                <a:ea typeface="Overpass Mono"/>
                <a:cs typeface="Overpass Mono"/>
                <a:sym typeface="Overpass Mono"/>
              </a:rPr>
              <a:t>eich</a:t>
            </a:r>
            <a:r>
              <a:rPr lang="en-GB" sz="2400" dirty="0">
                <a:solidFill>
                  <a:schemeClr val="dk1"/>
                </a:solidFill>
                <a:latin typeface="Overpass Mono"/>
                <a:ea typeface="Overpass Mono"/>
                <a:cs typeface="Overpass Mono"/>
                <a:sym typeface="Overpass Mono"/>
              </a:rPr>
              <a:t> </a:t>
            </a:r>
            <a:r>
              <a:rPr lang="en-GB" sz="2400" err="1">
                <a:solidFill>
                  <a:schemeClr val="dk1"/>
                </a:solidFill>
                <a:latin typeface="Overpass Mono"/>
                <a:ea typeface="Overpass Mono"/>
                <a:cs typeface="Overpass Mono"/>
                <a:sym typeface="Overpass Mono"/>
              </a:rPr>
              <a:t>rhiant</a:t>
            </a:r>
            <a:r>
              <a:rPr lang="en-GB" sz="2400">
                <a:solidFill>
                  <a:schemeClr val="dk1"/>
                </a:solidFill>
                <a:latin typeface="Overpass Mono"/>
                <a:ea typeface="Overpass Mono"/>
                <a:cs typeface="Overpass Mono"/>
                <a:sym typeface="Overpass Mono"/>
              </a:rPr>
              <a:t> neu’ch </a:t>
            </a:r>
            <a:r>
              <a:rPr lang="en-GB" sz="2400" dirty="0" err="1">
                <a:solidFill>
                  <a:schemeClr val="dk1"/>
                </a:solidFill>
                <a:latin typeface="Overpass Mono"/>
                <a:ea typeface="Overpass Mono"/>
                <a:cs typeface="Overpass Mono"/>
                <a:sym typeface="Overpass Mono"/>
              </a:rPr>
              <a:t>gwarcheidwad</a:t>
            </a:r>
            <a:r>
              <a:rPr lang="en-GB" sz="2400" dirty="0">
                <a:solidFill>
                  <a:schemeClr val="dk1"/>
                </a:solidFill>
                <a:latin typeface="Overpass Mono"/>
                <a:ea typeface="Overpass Mono"/>
                <a:cs typeface="Overpass Mono"/>
                <a:sym typeface="Overpass Mono"/>
              </a:rPr>
              <a:t> </a:t>
            </a:r>
            <a:r>
              <a:rPr lang="en-GB" sz="2400" err="1">
                <a:solidFill>
                  <a:schemeClr val="dk1"/>
                </a:solidFill>
                <a:latin typeface="Overpass Mono"/>
                <a:ea typeface="Overpass Mono"/>
                <a:cs typeface="Overpass Mono"/>
                <a:sym typeface="Overpass Mono"/>
              </a:rPr>
              <a:t>ddewis</a:t>
            </a:r>
            <a:r>
              <a:rPr lang="en-GB" sz="2400">
                <a:solidFill>
                  <a:schemeClr val="dk1"/>
                </a:solidFill>
                <a:latin typeface="Overpass Mono"/>
                <a:ea typeface="Overpass Mono"/>
                <a:cs typeface="Overpass Mono"/>
                <a:sym typeface="Overpass Mono"/>
              </a:rPr>
              <a:t> cwyno’n </a:t>
            </a:r>
            <a:r>
              <a:rPr lang="en-GB" sz="2400" err="1">
                <a:solidFill>
                  <a:schemeClr val="dk1"/>
                </a:solidFill>
                <a:latin typeface="Overpass Mono"/>
                <a:ea typeface="Overpass Mono"/>
                <a:cs typeface="Overpass Mono"/>
                <a:sym typeface="Overpass Mono"/>
              </a:rPr>
              <a:t>uniongyrchol</a:t>
            </a:r>
            <a:r>
              <a:rPr lang="en-GB" sz="2400">
                <a:solidFill>
                  <a:schemeClr val="dk1"/>
                </a:solidFill>
                <a:latin typeface="Overpass Mono"/>
                <a:ea typeface="Overpass Mono"/>
                <a:cs typeface="Overpass Mono"/>
                <a:sym typeface="Overpass Mono"/>
              </a:rPr>
              <a:t> i'r </a:t>
            </a:r>
            <a:r>
              <a:rPr lang="en-GB" sz="2400" dirty="0" err="1">
                <a:solidFill>
                  <a:schemeClr val="dk1"/>
                </a:solidFill>
                <a:latin typeface="Overpass Mono"/>
                <a:ea typeface="Overpass Mono"/>
                <a:cs typeface="Overpass Mono"/>
                <a:sym typeface="Overpass Mono"/>
              </a:rPr>
              <a:t>cwmni</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ar-lein</a:t>
            </a:r>
            <a:r>
              <a:rPr lang="en-GB" sz="2400" dirty="0">
                <a:solidFill>
                  <a:schemeClr val="dk1"/>
                </a:solidFill>
                <a:latin typeface="Overpass Mono"/>
                <a:ea typeface="Overpass Mono"/>
                <a:cs typeface="Overpass Mono"/>
                <a:sym typeface="Overpass Mono"/>
              </a:rPr>
              <a:t>. </a:t>
            </a:r>
            <a:endParaRPr dirty="0"/>
          </a:p>
        </p:txBody>
      </p:sp>
      <p:grpSp>
        <p:nvGrpSpPr>
          <p:cNvPr id="610" name="Google Shape;610;p24"/>
          <p:cNvGrpSpPr/>
          <p:nvPr/>
        </p:nvGrpSpPr>
        <p:grpSpPr>
          <a:xfrm>
            <a:off x="2728106" y="5001220"/>
            <a:ext cx="10801375" cy="2680761"/>
            <a:chOff x="-3135199" y="5006258"/>
            <a:chExt cx="10801375" cy="2680761"/>
          </a:xfrm>
        </p:grpSpPr>
        <p:sp>
          <p:nvSpPr>
            <p:cNvPr id="611" name="Google Shape;611;p24"/>
            <p:cNvSpPr/>
            <p:nvPr/>
          </p:nvSpPr>
          <p:spPr>
            <a:xfrm>
              <a:off x="-3135199" y="5255103"/>
              <a:ext cx="10552531" cy="2431916"/>
            </a:xfrm>
            <a:prstGeom prst="rect">
              <a:avLst/>
            </a:prstGeom>
            <a:solidFill>
              <a:schemeClr val="lt1"/>
            </a:solidFill>
            <a:ln w="34925" cap="flat" cmpd="sng">
              <a:solidFill>
                <a:srgbClr val="019967"/>
              </a:solidFill>
              <a:prstDash val="solid"/>
              <a:miter lim="800000"/>
              <a:headEnd type="none" w="sm" len="sm"/>
              <a:tailEnd type="none" w="sm" len="sm"/>
            </a:ln>
          </p:spPr>
          <p:txBody>
            <a:bodyPr spcFirstLastPara="1" wrap="square" lIns="540000" tIns="45700" rIns="540000" bIns="45700" anchor="ctr" anchorCtr="0">
              <a:noAutofit/>
            </a:bodyPr>
            <a:lstStyle/>
            <a:p>
              <a:pPr lvl="0"/>
              <a:r>
                <a:rPr lang="en-GB" sz="2400" dirty="0" err="1">
                  <a:solidFill>
                    <a:schemeClr val="dk1"/>
                  </a:solidFill>
                  <a:latin typeface="Overpass Mono"/>
                  <a:ea typeface="Overpass Mono"/>
                  <a:cs typeface="Overpass Mono"/>
                  <a:sym typeface="Overpass Mono"/>
                </a:rPr>
                <a:t>Os</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nad</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ydych</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yn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fodlon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ar</a:t>
              </a:r>
              <a:r>
                <a:rPr lang="en-GB" sz="2400" dirty="0">
                  <a:solidFill>
                    <a:schemeClr val="dk1"/>
                  </a:solidFill>
                  <a:latin typeface="Overpass Mono"/>
                  <a:ea typeface="Overpass Mono"/>
                  <a:cs typeface="Overpass Mono"/>
                  <a:sym typeface="Overpass Mono"/>
                </a:rPr>
                <a:t> y </a:t>
              </a:r>
              <a:r>
                <a:rPr lang="en-GB" sz="2400" dirty="0" err="1">
                  <a:solidFill>
                    <a:schemeClr val="dk1"/>
                  </a:solidFill>
                  <a:latin typeface="Overpass Mono"/>
                  <a:ea typeface="Overpass Mono"/>
                  <a:cs typeface="Overpass Mono"/>
                  <a:sym typeface="Overpass Mono"/>
                </a:rPr>
                <a:t>ffordd</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mae'r</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cwmni'n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delio</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â'ch</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cwyn</a:t>
              </a:r>
              <a:r>
                <a:rPr lang="en-GB" sz="2400" dirty="0">
                  <a:solidFill>
                    <a:schemeClr val="dk1"/>
                  </a:solidFill>
                  <a:latin typeface="Overpass Mono"/>
                  <a:ea typeface="Overpass Mono"/>
                  <a:cs typeface="Overpass Mono"/>
                  <a:sym typeface="Overpass Mono"/>
                </a:rPr>
                <a:t> neu </a:t>
              </a:r>
              <a:r>
                <a:rPr lang="en-GB" sz="2400" dirty="0" err="1">
                  <a:solidFill>
                    <a:schemeClr val="dk1"/>
                  </a:solidFill>
                  <a:latin typeface="Overpass Mono"/>
                  <a:ea typeface="Overpass Mono"/>
                  <a:cs typeface="Overpass Mono"/>
                  <a:sym typeface="Overpass Mono"/>
                </a:rPr>
                <a:t>os</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oes</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gennych</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bryderon</a:t>
              </a:r>
              <a:r>
                <a:rPr lang="en-GB" sz="2400" dirty="0">
                  <a:solidFill>
                    <a:schemeClr val="dk1"/>
                  </a:solidFill>
                  <a:latin typeface="Overpass Mono"/>
                  <a:ea typeface="Overpass Mono"/>
                  <a:cs typeface="Overpass Mono"/>
                  <a:sym typeface="Overpass Mono"/>
                </a:rPr>
                <a:t> o </a:t>
              </a:r>
              <a:r>
                <a:rPr lang="en-GB" sz="2400" dirty="0" err="1">
                  <a:solidFill>
                    <a:schemeClr val="dk1"/>
                  </a:solidFill>
                  <a:latin typeface="Overpass Mono"/>
                  <a:ea typeface="Overpass Mono"/>
                  <a:cs typeface="Overpass Mono"/>
                  <a:sym typeface="Overpass Mono"/>
                </a:rPr>
                <a:t>hyd</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gallwch</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gysylltu</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â'r</a:t>
              </a:r>
              <a:r>
                <a:rPr lang="en-GB" sz="2400" dirty="0">
                  <a:solidFill>
                    <a:schemeClr val="dk1"/>
                  </a:solidFill>
                  <a:latin typeface="Overpass Mono"/>
                  <a:ea typeface="Overpass Mono"/>
                  <a:cs typeface="Overpass Mono"/>
                  <a:sym typeface="Overpass Mono"/>
                </a:rPr>
                <a:t> ICO </a:t>
              </a:r>
              <a:r>
                <a:rPr lang="en-GB" sz="2400" dirty="0" err="1">
                  <a:solidFill>
                    <a:schemeClr val="dk1"/>
                  </a:solidFill>
                  <a:latin typeface="Overpass Mono"/>
                  <a:ea typeface="Overpass Mono"/>
                  <a:cs typeface="Overpass Mono"/>
                  <a:sym typeface="Overpass Mono"/>
                </a:rPr>
                <a:t>i</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gael</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rhagor</a:t>
              </a:r>
              <a:r>
                <a:rPr lang="en-GB" sz="2400" dirty="0">
                  <a:solidFill>
                    <a:schemeClr val="dk1"/>
                  </a:solidFill>
                  <a:latin typeface="Overpass Mono"/>
                  <a:ea typeface="Overpass Mono"/>
                  <a:cs typeface="Overpass Mono"/>
                  <a:sym typeface="Overpass Mono"/>
                </a:rPr>
                <a:t> o help: </a:t>
              </a:r>
              <a:r>
                <a:rPr lang="en-GB" sz="2400" b="1" dirty="0">
                  <a:solidFill>
                    <a:srgbClr val="019967"/>
                  </a:solidFill>
                  <a:latin typeface="Overpass Mono"/>
                  <a:ea typeface="Overpass Mono"/>
                  <a:cs typeface="Overpass Mono"/>
                  <a:sym typeface="Overpass Mono"/>
                </a:rPr>
                <a:t>cy.ico.org.uk/make-a-complaint/</a:t>
              </a:r>
              <a:endParaRPr sz="2400" dirty="0">
                <a:solidFill>
                  <a:schemeClr val="dk1"/>
                </a:solidFill>
                <a:latin typeface="Overpass Mono"/>
                <a:ea typeface="Overpass Mono"/>
                <a:cs typeface="Overpass Mono"/>
                <a:sym typeface="Overpass Mono"/>
              </a:endParaRPr>
            </a:p>
          </p:txBody>
        </p:sp>
        <p:grpSp>
          <p:nvGrpSpPr>
            <p:cNvPr id="612" name="Google Shape;612;p24"/>
            <p:cNvGrpSpPr/>
            <p:nvPr/>
          </p:nvGrpSpPr>
          <p:grpSpPr>
            <a:xfrm>
              <a:off x="7168488" y="5006258"/>
              <a:ext cx="497688" cy="497689"/>
              <a:chOff x="15025689" y="1401052"/>
              <a:chExt cx="497688" cy="497689"/>
            </a:xfrm>
          </p:grpSpPr>
          <p:sp>
            <p:nvSpPr>
              <p:cNvPr id="613" name="Google Shape;613;p24"/>
              <p:cNvSpPr/>
              <p:nvPr/>
            </p:nvSpPr>
            <p:spPr>
              <a:xfrm>
                <a:off x="15025689" y="1401052"/>
                <a:ext cx="497688" cy="497688"/>
              </a:xfrm>
              <a:prstGeom prst="ellipse">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4" name="Google Shape;614;p24"/>
              <p:cNvSpPr txBox="1"/>
              <p:nvPr/>
            </p:nvSpPr>
            <p:spPr>
              <a:xfrm>
                <a:off x="15167770" y="1447295"/>
                <a:ext cx="213528" cy="451446"/>
              </a:xfrm>
              <a:prstGeom prst="rect">
                <a:avLst/>
              </a:prstGeom>
              <a:noFill/>
              <a:ln>
                <a:noFill/>
              </a:ln>
            </p:spPr>
            <p:txBody>
              <a:bodyPr spcFirstLastPara="1" wrap="square" lIns="91425" tIns="45700" rIns="91425" bIns="45700" anchor="ctr"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a:t>
                </a:r>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10"/>
                                        </p:tgtEl>
                                        <p:attrNameLst>
                                          <p:attrName>style.visibility</p:attrName>
                                        </p:attrNameLst>
                                      </p:cBhvr>
                                      <p:to>
                                        <p:strVal val="visible"/>
                                      </p:to>
                                    </p:set>
                                    <p:anim calcmode="lin" valueType="num">
                                      <p:cBhvr additive="base">
                                        <p:cTn id="7" dur="500"/>
                                        <p:tgtEl>
                                          <p:spTgt spid="610"/>
                                        </p:tgtEl>
                                        <p:attrNameLst>
                                          <p:attrName>ppt_w</p:attrName>
                                        </p:attrNameLst>
                                      </p:cBhvr>
                                      <p:tavLst>
                                        <p:tav tm="0">
                                          <p:val>
                                            <p:strVal val="0"/>
                                          </p:val>
                                        </p:tav>
                                        <p:tav tm="100000">
                                          <p:val>
                                            <p:strVal val="#ppt_w"/>
                                          </p:val>
                                        </p:tav>
                                      </p:tavLst>
                                    </p:anim>
                                    <p:anim calcmode="lin" valueType="num">
                                      <p:cBhvr additive="base">
                                        <p:cTn id="8" dur="500"/>
                                        <p:tgtEl>
                                          <p:spTgt spid="61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25"/>
          <p:cNvSpPr/>
          <p:nvPr/>
        </p:nvSpPr>
        <p:spPr>
          <a:xfrm>
            <a:off x="-162797" y="-72492"/>
            <a:ext cx="12392830" cy="4422655"/>
          </a:xfrm>
          <a:prstGeom prst="rect">
            <a:avLst/>
          </a:prstGeom>
          <a:solidFill>
            <a:schemeClr val="lt1"/>
          </a:solidFill>
          <a:ln w="34925"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621" name="Google Shape;621;p25"/>
          <p:cNvSpPr txBox="1"/>
          <p:nvPr/>
        </p:nvSpPr>
        <p:spPr>
          <a:xfrm>
            <a:off x="692202" y="611124"/>
            <a:ext cx="10617482" cy="330635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Overpass Mono"/>
              <a:buNone/>
            </a:pPr>
            <a:r>
              <a:rPr lang="en-GB" sz="3600" b="1" i="0" dirty="0" err="1">
                <a:solidFill>
                  <a:schemeClr val="dk1"/>
                </a:solidFill>
                <a:latin typeface="Overpass Mono"/>
                <a:ea typeface="Overpass Mono"/>
                <a:cs typeface="Overpass Mono"/>
                <a:sym typeface="Overpass Mono"/>
              </a:rPr>
              <a:t>Stori</a:t>
            </a:r>
            <a:r>
              <a:rPr lang="en-GB" sz="3600" b="1" i="0" dirty="0">
                <a:solidFill>
                  <a:schemeClr val="dk1"/>
                </a:solidFill>
                <a:latin typeface="Overpass Mono"/>
                <a:ea typeface="Overpass Mono"/>
                <a:cs typeface="Overpass Mono"/>
                <a:sym typeface="Overpass Mono"/>
              </a:rPr>
              <a:t> Kayla</a:t>
            </a:r>
            <a:endParaRPr dirty="0"/>
          </a:p>
          <a:p>
            <a:pPr marL="0" marR="0" lvl="0" indent="0" algn="l" rtl="0">
              <a:lnSpc>
                <a:spcPct val="100000"/>
              </a:lnSpc>
              <a:spcBef>
                <a:spcPts val="0"/>
              </a:spcBef>
              <a:spcAft>
                <a:spcPts val="0"/>
              </a:spcAft>
              <a:buClr>
                <a:schemeClr val="dk1"/>
              </a:buClr>
              <a:buSzPts val="3600"/>
              <a:buFont typeface="Overpass Mono"/>
              <a:buNone/>
            </a:pPr>
            <a:r>
              <a:rPr lang="en-GB" sz="3600" b="1" i="0" dirty="0">
                <a:solidFill>
                  <a:schemeClr val="dk1"/>
                </a:solidFill>
                <a:latin typeface="Overpass Mono"/>
                <a:ea typeface="Overpass Mono"/>
                <a:cs typeface="Overpass Mono"/>
                <a:sym typeface="Overpass Mono"/>
              </a:rPr>
              <a:t> </a:t>
            </a:r>
            <a:endParaRPr dirty="0"/>
          </a:p>
          <a:p>
            <a:pPr lvl="0">
              <a:lnSpc>
                <a:spcPct val="110000"/>
              </a:lnSpc>
              <a:buClr>
                <a:schemeClr val="dk1"/>
              </a:buClr>
              <a:buSzPts val="2400"/>
            </a:pPr>
            <a:r>
              <a:rPr lang="en-GB" sz="2400" dirty="0" err="1">
                <a:solidFill>
                  <a:schemeClr val="dk1"/>
                </a:solidFill>
                <a:latin typeface="Overpass Mono"/>
                <a:ea typeface="Overpass Mono"/>
                <a:cs typeface="Overpass Mono"/>
                <a:sym typeface="Overpass Mono"/>
              </a:rPr>
              <a:t>Darllenwch</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drwy</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stori</a:t>
            </a:r>
            <a:r>
              <a:rPr lang="en-GB" sz="2400" dirty="0">
                <a:solidFill>
                  <a:schemeClr val="dk1"/>
                </a:solidFill>
                <a:latin typeface="Overpass Mono"/>
                <a:ea typeface="Overpass Mono"/>
                <a:cs typeface="Overpass Mono"/>
                <a:sym typeface="Overpass Mono"/>
              </a:rPr>
              <a:t> Kayla </a:t>
            </a:r>
            <a:r>
              <a:rPr lang="en-GB" sz="2400" dirty="0" err="1">
                <a:solidFill>
                  <a:schemeClr val="dk1"/>
                </a:solidFill>
                <a:latin typeface="Overpass Mono"/>
                <a:ea typeface="Overpass Mono"/>
                <a:cs typeface="Overpass Mono"/>
                <a:sym typeface="Overpass Mono"/>
              </a:rPr>
              <a:t>mewn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parau</a:t>
            </a:r>
            <a:r>
              <a:rPr lang="en-GB" sz="2400" dirty="0">
                <a:solidFill>
                  <a:schemeClr val="dk1"/>
                </a:solidFill>
                <a:latin typeface="Overpass Mono"/>
                <a:ea typeface="Overpass Mono"/>
                <a:cs typeface="Overpass Mono"/>
                <a:sym typeface="Overpass Mono"/>
              </a:rPr>
              <a:t> ac </a:t>
            </a:r>
            <a:r>
              <a:rPr lang="en-GB" sz="2400" dirty="0" err="1">
                <a:solidFill>
                  <a:schemeClr val="dk1"/>
                </a:solidFill>
                <a:latin typeface="Overpass Mono"/>
                <a:ea typeface="Overpass Mono"/>
                <a:cs typeface="Overpass Mono"/>
                <a:sym typeface="Overpass Mono"/>
              </a:rPr>
              <a:t>wedyn</a:t>
            </a:r>
            <a:r>
              <a:rPr lang="en-GB" sz="2400" dirty="0">
                <a:solidFill>
                  <a:schemeClr val="dk1"/>
                </a:solidFill>
                <a:latin typeface="Overpass Mono"/>
                <a:ea typeface="Overpass Mono"/>
                <a:cs typeface="Overpass Mono"/>
                <a:sym typeface="Overpass Mono"/>
              </a:rPr>
              <a:t>: </a:t>
            </a:r>
            <a:endParaRPr dirty="0"/>
          </a:p>
          <a:p>
            <a:pPr marL="0" marR="0" lvl="0" indent="0" algn="l" rtl="0">
              <a:lnSpc>
                <a:spcPct val="110000"/>
              </a:lnSpc>
              <a:spcBef>
                <a:spcPts val="0"/>
              </a:spcBef>
              <a:spcAft>
                <a:spcPts val="0"/>
              </a:spcAft>
              <a:buClr>
                <a:schemeClr val="dk1"/>
              </a:buClr>
              <a:buSzPts val="2400"/>
              <a:buFont typeface="Overpass Mono"/>
              <a:buNone/>
            </a:pPr>
            <a:endParaRPr sz="2400" b="0" i="0" dirty="0">
              <a:solidFill>
                <a:schemeClr val="dk1"/>
              </a:solidFill>
              <a:latin typeface="Overpass Mono"/>
              <a:ea typeface="Overpass Mono"/>
              <a:cs typeface="Overpass Mono"/>
              <a:sym typeface="Overpass Mono"/>
            </a:endParaRPr>
          </a:p>
          <a:p>
            <a:pPr marL="342900" lvl="0" indent="-342900">
              <a:lnSpc>
                <a:spcPct val="110000"/>
              </a:lnSpc>
              <a:buClr>
                <a:schemeClr val="dk1"/>
              </a:buClr>
              <a:buSzPts val="2400"/>
              <a:buFont typeface="Arial"/>
              <a:buChar char="•"/>
            </a:pPr>
            <a:r>
              <a:rPr lang="en-GB" sz="2400" dirty="0" err="1">
                <a:solidFill>
                  <a:schemeClr val="dk1"/>
                </a:solidFill>
                <a:latin typeface="Overpass Mono"/>
                <a:ea typeface="Overpass Mono"/>
                <a:cs typeface="Overpass Mono"/>
                <a:sym typeface="Overpass Mono"/>
              </a:rPr>
              <a:t>amlygwch</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unrhyw</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fanylion</a:t>
            </a:r>
            <a:r>
              <a:rPr lang="en-GB" sz="2400" dirty="0">
                <a:solidFill>
                  <a:schemeClr val="dk1"/>
                </a:solidFill>
                <a:latin typeface="Overpass Mono"/>
                <a:ea typeface="Overpass Mono"/>
                <a:cs typeface="Overpass Mono"/>
                <a:sym typeface="Overpass Mono"/>
              </a:rPr>
              <a:t> a </a:t>
            </a:r>
            <a:r>
              <a:rPr lang="en-GB" sz="2400" dirty="0" err="1">
                <a:solidFill>
                  <a:schemeClr val="dk1"/>
                </a:solidFill>
                <a:latin typeface="Overpass Mono"/>
                <a:ea typeface="Overpass Mono"/>
                <a:cs typeface="Overpass Mono"/>
                <a:sym typeface="Overpass Mono"/>
              </a:rPr>
              <a:t>allai</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fod</a:t>
            </a:r>
            <a:r>
              <a:rPr lang="en-GB" sz="2400" dirty="0">
                <a:solidFill>
                  <a:schemeClr val="dk1"/>
                </a:solidFill>
                <a:latin typeface="Overpass Mono"/>
                <a:ea typeface="Overpass Mono"/>
                <a:cs typeface="Overpass Mono"/>
                <a:sym typeface="Overpass Mono"/>
              </a:rPr>
              <a:t> </a:t>
            </a:r>
            <a:r>
              <a:rPr lang="en-GB" sz="2400" err="1">
                <a:solidFill>
                  <a:schemeClr val="dk1"/>
                </a:solidFill>
                <a:latin typeface="Overpass Mono"/>
                <a:ea typeface="Overpass Mono"/>
                <a:cs typeface="Overpass Mono"/>
                <a:sym typeface="Overpass Mono"/>
              </a:rPr>
              <a:t>yn</a:t>
            </a:r>
            <a:r>
              <a:rPr lang="en-GB" sz="2400">
                <a:solidFill>
                  <a:schemeClr val="dk1"/>
                </a:solidFill>
                <a:latin typeface="Overpass Mono"/>
                <a:ea typeface="Overpass Mono"/>
                <a:cs typeface="Overpass Mono"/>
                <a:sym typeface="Overpass Mono"/>
              </a:rPr>
              <a:t> torri'r </a:t>
            </a:r>
            <a:r>
              <a:rPr lang="en-GB" sz="2400" b="0" i="0" dirty="0">
                <a:solidFill>
                  <a:schemeClr val="dk1"/>
                </a:solidFill>
                <a:latin typeface="Overpass Mono"/>
                <a:ea typeface="Overpass Mono"/>
                <a:cs typeface="Overpass Mono"/>
                <a:sym typeface="Overpass Mono"/>
              </a:rPr>
              <a:t>Cod Plant; a</a:t>
            </a:r>
            <a:endParaRPr dirty="0"/>
          </a:p>
          <a:p>
            <a:pPr marL="342900" lvl="0" indent="-342900">
              <a:lnSpc>
                <a:spcPct val="110000"/>
              </a:lnSpc>
              <a:buClr>
                <a:schemeClr val="dk1"/>
              </a:buClr>
              <a:buSzPts val="2400"/>
              <a:buFont typeface="Arial"/>
              <a:buChar char="•"/>
            </a:pPr>
            <a:r>
              <a:rPr lang="en-GB" sz="2400">
                <a:solidFill>
                  <a:schemeClr val="dk1"/>
                </a:solidFill>
                <a:latin typeface="Overpass Mono"/>
                <a:ea typeface="Overpass Mono"/>
                <a:cs typeface="Overpass Mono"/>
                <a:sym typeface="Overpass Mono"/>
              </a:rPr>
              <a:t>cwblhau’r </a:t>
            </a:r>
            <a:r>
              <a:rPr lang="en-GB" sz="2400" dirty="0" err="1">
                <a:solidFill>
                  <a:schemeClr val="dk1"/>
                </a:solidFill>
                <a:latin typeface="Overpass Mono"/>
                <a:ea typeface="Overpass Mono"/>
                <a:cs typeface="Overpass Mono"/>
                <a:sym typeface="Overpass Mono"/>
              </a:rPr>
              <a:t>cwestiynau</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dilynol</a:t>
            </a:r>
            <a:r>
              <a:rPr lang="en-GB" sz="2400" dirty="0">
                <a:solidFill>
                  <a:schemeClr val="dk1"/>
                </a:solidFill>
                <a:latin typeface="Overpass Mono"/>
                <a:ea typeface="Overpass Mono"/>
                <a:cs typeface="Overpass Mono"/>
                <a:sym typeface="Overpass Mono"/>
              </a:rPr>
              <a:t>.</a:t>
            </a:r>
            <a:endParaRPr dirty="0"/>
          </a:p>
        </p:txBody>
      </p:sp>
      <p:pic>
        <p:nvPicPr>
          <p:cNvPr id="622" name="Google Shape;622;p25"/>
          <p:cNvPicPr preferRelativeResize="0"/>
          <p:nvPr/>
        </p:nvPicPr>
        <p:blipFill rotWithShape="1">
          <a:blip r:embed="rId3">
            <a:alphaModFix/>
          </a:blip>
          <a:srcRect l="18306" t="759" r="18305" b="759"/>
          <a:stretch/>
        </p:blipFill>
        <p:spPr>
          <a:xfrm flipH="1">
            <a:off x="800012" y="4793837"/>
            <a:ext cx="2578211" cy="40056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grpSp>
        <p:nvGrpSpPr>
          <p:cNvPr id="644" name="Google Shape;644;p26"/>
          <p:cNvGrpSpPr/>
          <p:nvPr/>
        </p:nvGrpSpPr>
        <p:grpSpPr>
          <a:xfrm>
            <a:off x="5996803" y="169471"/>
            <a:ext cx="11618526" cy="10309011"/>
            <a:chOff x="-125288" y="1721033"/>
            <a:chExt cx="11618526" cy="10309011"/>
          </a:xfrm>
        </p:grpSpPr>
        <p:sp>
          <p:nvSpPr>
            <p:cNvPr id="645" name="Google Shape;645;p26"/>
            <p:cNvSpPr/>
            <p:nvPr/>
          </p:nvSpPr>
          <p:spPr>
            <a:xfrm>
              <a:off x="-125288" y="1721033"/>
              <a:ext cx="11618526" cy="10309011"/>
            </a:xfrm>
            <a:prstGeom prst="roundRect">
              <a:avLst>
                <a:gd name="adj" fmla="val 3402"/>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vv</a:t>
              </a:r>
              <a:endParaRPr sz="1800">
                <a:solidFill>
                  <a:schemeClr val="lt1"/>
                </a:solidFill>
                <a:latin typeface="Calibri"/>
                <a:ea typeface="Calibri"/>
                <a:cs typeface="Calibri"/>
                <a:sym typeface="Calibri"/>
              </a:endParaRPr>
            </a:p>
          </p:txBody>
        </p:sp>
        <p:sp>
          <p:nvSpPr>
            <p:cNvPr id="646" name="Google Shape;646;p26"/>
            <p:cNvSpPr/>
            <p:nvPr/>
          </p:nvSpPr>
          <p:spPr>
            <a:xfrm>
              <a:off x="286478" y="2304994"/>
              <a:ext cx="10794995" cy="8777415"/>
            </a:xfrm>
            <a:prstGeom prst="roundRect">
              <a:avLst>
                <a:gd name="adj" fmla="val 0"/>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vv</a:t>
              </a:r>
              <a:endParaRPr sz="1800">
                <a:solidFill>
                  <a:schemeClr val="lt1"/>
                </a:solidFill>
                <a:latin typeface="Calibri"/>
                <a:ea typeface="Calibri"/>
                <a:cs typeface="Calibri"/>
                <a:sym typeface="Calibri"/>
              </a:endParaRPr>
            </a:p>
          </p:txBody>
        </p:sp>
        <p:grpSp>
          <p:nvGrpSpPr>
            <p:cNvPr id="647" name="Google Shape;647;p26"/>
            <p:cNvGrpSpPr/>
            <p:nvPr/>
          </p:nvGrpSpPr>
          <p:grpSpPr>
            <a:xfrm>
              <a:off x="5188325" y="1972710"/>
              <a:ext cx="991300" cy="167142"/>
              <a:chOff x="5176013" y="1972710"/>
              <a:chExt cx="991300" cy="167142"/>
            </a:xfrm>
          </p:grpSpPr>
          <p:sp>
            <p:nvSpPr>
              <p:cNvPr id="648" name="Google Shape;648;p26"/>
              <p:cNvSpPr/>
              <p:nvPr/>
            </p:nvSpPr>
            <p:spPr>
              <a:xfrm>
                <a:off x="5176013" y="2017955"/>
                <a:ext cx="645053" cy="62792"/>
              </a:xfrm>
              <a:prstGeom prst="roundRect">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49" name="Google Shape;649;p26"/>
              <p:cNvSpPr/>
              <p:nvPr/>
            </p:nvSpPr>
            <p:spPr>
              <a:xfrm>
                <a:off x="5998380" y="1972710"/>
                <a:ext cx="168933" cy="167142"/>
              </a:xfrm>
              <a:prstGeom prst="ellipse">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650" name="Google Shape;650;p26"/>
          <p:cNvGrpSpPr/>
          <p:nvPr/>
        </p:nvGrpSpPr>
        <p:grpSpPr>
          <a:xfrm>
            <a:off x="6743697" y="2966300"/>
            <a:ext cx="8713877" cy="535204"/>
            <a:chOff x="6686513" y="2771433"/>
            <a:chExt cx="8713877" cy="535204"/>
          </a:xfrm>
        </p:grpSpPr>
        <p:sp>
          <p:nvSpPr>
            <p:cNvPr id="651" name="Google Shape;651;p26"/>
            <p:cNvSpPr/>
            <p:nvPr/>
          </p:nvSpPr>
          <p:spPr>
            <a:xfrm>
              <a:off x="6686513" y="3039035"/>
              <a:ext cx="7537079" cy="267602"/>
            </a:xfrm>
            <a:prstGeom prst="rect">
              <a:avLst/>
            </a:prstGeom>
            <a:solidFill>
              <a:srgbClr val="F6E2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2" name="Google Shape;652;p26"/>
            <p:cNvSpPr/>
            <p:nvPr/>
          </p:nvSpPr>
          <p:spPr>
            <a:xfrm>
              <a:off x="12213402" y="2771433"/>
              <a:ext cx="3186988" cy="267602"/>
            </a:xfrm>
            <a:prstGeom prst="rect">
              <a:avLst/>
            </a:prstGeom>
            <a:solidFill>
              <a:srgbClr val="F6E2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sp>
        <p:nvSpPr>
          <p:cNvPr id="628" name="Google Shape;628;p26"/>
          <p:cNvSpPr txBox="1"/>
          <p:nvPr/>
        </p:nvSpPr>
        <p:spPr>
          <a:xfrm>
            <a:off x="692201" y="611125"/>
            <a:ext cx="14534547" cy="110990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Overpass Mono"/>
              <a:buNone/>
            </a:pPr>
            <a:r>
              <a:rPr lang="en-GB" sz="3600" b="1" i="0" dirty="0" err="1">
                <a:solidFill>
                  <a:schemeClr val="dk1"/>
                </a:solidFill>
                <a:latin typeface="Overpass Mono"/>
                <a:ea typeface="Overpass Mono"/>
                <a:cs typeface="Overpass Mono"/>
                <a:sym typeface="Overpass Mono"/>
              </a:rPr>
              <a:t>Stori</a:t>
            </a:r>
            <a:r>
              <a:rPr lang="en-GB" sz="3600" b="1" i="0" dirty="0">
                <a:solidFill>
                  <a:schemeClr val="dk1"/>
                </a:solidFill>
                <a:latin typeface="Overpass Mono"/>
                <a:ea typeface="Overpass Mono"/>
                <a:cs typeface="Overpass Mono"/>
                <a:sym typeface="Overpass Mono"/>
              </a:rPr>
              <a:t> Kayla</a:t>
            </a:r>
            <a:endParaRPr lang="en-GB" sz="3600" dirty="0"/>
          </a:p>
        </p:txBody>
      </p:sp>
      <p:sp>
        <p:nvSpPr>
          <p:cNvPr id="653" name="Google Shape;653;p26"/>
          <p:cNvSpPr/>
          <p:nvPr/>
        </p:nvSpPr>
        <p:spPr>
          <a:xfrm>
            <a:off x="7575711" y="3800721"/>
            <a:ext cx="5746590" cy="349200"/>
          </a:xfrm>
          <a:prstGeom prst="rect">
            <a:avLst/>
          </a:prstGeom>
          <a:solidFill>
            <a:srgbClr val="F6E2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54" name="Google Shape;654;p26"/>
          <p:cNvGrpSpPr/>
          <p:nvPr/>
        </p:nvGrpSpPr>
        <p:grpSpPr>
          <a:xfrm>
            <a:off x="6743697" y="5606245"/>
            <a:ext cx="8713877" cy="612351"/>
            <a:chOff x="6686513" y="5411158"/>
            <a:chExt cx="8713877" cy="612351"/>
          </a:xfrm>
        </p:grpSpPr>
        <p:sp>
          <p:nvSpPr>
            <p:cNvPr id="655" name="Google Shape;655;p26"/>
            <p:cNvSpPr/>
            <p:nvPr/>
          </p:nvSpPr>
          <p:spPr>
            <a:xfrm>
              <a:off x="9775207" y="5411158"/>
              <a:ext cx="5625183" cy="266400"/>
            </a:xfrm>
            <a:prstGeom prst="rect">
              <a:avLst/>
            </a:prstGeom>
            <a:solidFill>
              <a:srgbClr val="F6E2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56" name="Google Shape;656;p26"/>
            <p:cNvSpPr/>
            <p:nvPr/>
          </p:nvSpPr>
          <p:spPr>
            <a:xfrm>
              <a:off x="6686513" y="5674309"/>
              <a:ext cx="3619503" cy="349200"/>
            </a:xfrm>
            <a:prstGeom prst="rect">
              <a:avLst/>
            </a:prstGeom>
            <a:solidFill>
              <a:srgbClr val="F6E2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grpSp>
        <p:nvGrpSpPr>
          <p:cNvPr id="657" name="Google Shape;657;p26"/>
          <p:cNvGrpSpPr/>
          <p:nvPr/>
        </p:nvGrpSpPr>
        <p:grpSpPr>
          <a:xfrm>
            <a:off x="6743697" y="6918279"/>
            <a:ext cx="8713876" cy="887352"/>
            <a:chOff x="5854497" y="6778674"/>
            <a:chExt cx="8713876" cy="887352"/>
          </a:xfrm>
        </p:grpSpPr>
        <p:sp>
          <p:nvSpPr>
            <p:cNvPr id="658" name="Google Shape;658;p26"/>
            <p:cNvSpPr/>
            <p:nvPr/>
          </p:nvSpPr>
          <p:spPr>
            <a:xfrm>
              <a:off x="7470842" y="6778674"/>
              <a:ext cx="7097531" cy="266400"/>
            </a:xfrm>
            <a:prstGeom prst="rect">
              <a:avLst/>
            </a:prstGeom>
            <a:solidFill>
              <a:srgbClr val="F6E2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659" name="Google Shape;659;p26"/>
            <p:cNvSpPr/>
            <p:nvPr/>
          </p:nvSpPr>
          <p:spPr>
            <a:xfrm>
              <a:off x="5854497" y="7026569"/>
              <a:ext cx="7975603" cy="328981"/>
            </a:xfrm>
            <a:prstGeom prst="rect">
              <a:avLst/>
            </a:prstGeom>
            <a:solidFill>
              <a:srgbClr val="F6E2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0" name="Google Shape;660;p26"/>
            <p:cNvSpPr/>
            <p:nvPr/>
          </p:nvSpPr>
          <p:spPr>
            <a:xfrm>
              <a:off x="5854497" y="7337053"/>
              <a:ext cx="3454403" cy="328973"/>
            </a:xfrm>
            <a:prstGeom prst="rect">
              <a:avLst/>
            </a:prstGeom>
            <a:solidFill>
              <a:srgbClr val="F6E2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661" name="Google Shape;661;p26"/>
          <p:cNvGrpSpPr/>
          <p:nvPr/>
        </p:nvGrpSpPr>
        <p:grpSpPr>
          <a:xfrm>
            <a:off x="6734091" y="8205663"/>
            <a:ext cx="8723481" cy="555512"/>
            <a:chOff x="6676905" y="8354432"/>
            <a:chExt cx="8723481" cy="555512"/>
          </a:xfrm>
        </p:grpSpPr>
        <p:sp>
          <p:nvSpPr>
            <p:cNvPr id="662" name="Google Shape;662;p26"/>
            <p:cNvSpPr/>
            <p:nvPr/>
          </p:nvSpPr>
          <p:spPr>
            <a:xfrm>
              <a:off x="12884113" y="8354432"/>
              <a:ext cx="2516273" cy="266400"/>
            </a:xfrm>
            <a:prstGeom prst="rect">
              <a:avLst/>
            </a:prstGeom>
            <a:solidFill>
              <a:srgbClr val="F6E2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3" name="Google Shape;663;p26"/>
            <p:cNvSpPr/>
            <p:nvPr/>
          </p:nvSpPr>
          <p:spPr>
            <a:xfrm>
              <a:off x="6676905" y="8643544"/>
              <a:ext cx="2130509" cy="266400"/>
            </a:xfrm>
            <a:prstGeom prst="rect">
              <a:avLst/>
            </a:prstGeom>
            <a:solidFill>
              <a:srgbClr val="F6E2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665" name="Google Shape;665;p26"/>
          <p:cNvPicPr preferRelativeResize="0"/>
          <p:nvPr/>
        </p:nvPicPr>
        <p:blipFill rotWithShape="1">
          <a:blip r:embed="rId3">
            <a:alphaModFix/>
          </a:blip>
          <a:srcRect l="18306" t="759" r="18305" b="759"/>
          <a:stretch/>
        </p:blipFill>
        <p:spPr>
          <a:xfrm flipH="1">
            <a:off x="879103" y="5204512"/>
            <a:ext cx="2343828" cy="3641501"/>
          </a:xfrm>
          <a:prstGeom prst="rect">
            <a:avLst/>
          </a:prstGeom>
          <a:noFill/>
          <a:ln>
            <a:noFill/>
          </a:ln>
        </p:spPr>
      </p:pic>
      <p:sp>
        <p:nvSpPr>
          <p:cNvPr id="42" name="Google Shape;664;p26">
            <a:extLst>
              <a:ext uri="{FF2B5EF4-FFF2-40B4-BE49-F238E27FC236}">
                <a16:creationId xmlns:a16="http://schemas.microsoft.com/office/drawing/2014/main" id="{91C04401-30C9-4502-9F4B-8C017D3A7031}"/>
              </a:ext>
            </a:extLst>
          </p:cNvPr>
          <p:cNvSpPr/>
          <p:nvPr/>
        </p:nvSpPr>
        <p:spPr>
          <a:xfrm>
            <a:off x="6743697" y="1063909"/>
            <a:ext cx="8938641" cy="794063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1200"/>
              </a:spcAft>
              <a:buNone/>
            </a:pPr>
            <a:r>
              <a:rPr lang="cy-GB" sz="1900" dirty="0">
                <a:solidFill>
                  <a:schemeClr val="dk1"/>
                </a:solidFill>
                <a:latin typeface="Overpass Mono"/>
              </a:rPr>
              <a:t>Mae Kayla yn 14 oed ac yn cofrestru ar gyfer cyfrif ar Skroll, llwyfan newydd yn y cyfryngau cymdeithasol mae </a:t>
            </a:r>
            <a:r>
              <a:rPr lang="cy-GB" sz="1900">
                <a:solidFill>
                  <a:schemeClr val="dk1"/>
                </a:solidFill>
                <a:latin typeface="Overpass Mono"/>
              </a:rPr>
              <a:t>ei ffrindiau'n </a:t>
            </a:r>
            <a:r>
              <a:rPr lang="cy-GB" sz="1900" dirty="0">
                <a:solidFill>
                  <a:schemeClr val="dk1"/>
                </a:solidFill>
                <a:latin typeface="Overpass Mono"/>
              </a:rPr>
              <a:t>ei ddefnyddio. I </a:t>
            </a:r>
            <a:r>
              <a:rPr lang="cy-GB" sz="1900">
                <a:solidFill>
                  <a:schemeClr val="dk1"/>
                </a:solidFill>
                <a:latin typeface="Overpass Mono"/>
              </a:rPr>
              <a:t>gofrestru mae'n </a:t>
            </a:r>
            <a:r>
              <a:rPr lang="cy-GB" sz="1900" dirty="0">
                <a:solidFill>
                  <a:schemeClr val="dk1"/>
                </a:solidFill>
                <a:latin typeface="Overpass Mono"/>
              </a:rPr>
              <a:t>rhoi ei henw, ei hoedran, ei </a:t>
            </a:r>
            <a:r>
              <a:rPr lang="cy-GB" sz="1900">
                <a:solidFill>
                  <a:schemeClr val="dk1"/>
                </a:solidFill>
                <a:latin typeface="Overpass Mono"/>
              </a:rPr>
              <a:t>rhywedd a'i </a:t>
            </a:r>
            <a:r>
              <a:rPr lang="cy-GB" sz="1900" dirty="0">
                <a:solidFill>
                  <a:schemeClr val="dk1"/>
                </a:solidFill>
                <a:latin typeface="Overpass Mono"/>
              </a:rPr>
              <a:t>chyfeiriad ebost</a:t>
            </a:r>
            <a:r>
              <a:rPr lang="en-GB" sz="1900" dirty="0">
                <a:solidFill>
                  <a:schemeClr val="dk1"/>
                </a:solidFill>
                <a:latin typeface="Overpass Mono"/>
                <a:sym typeface="Overpass Mono"/>
              </a:rPr>
              <a:t>.</a:t>
            </a:r>
          </a:p>
          <a:p>
            <a:pPr marL="0" marR="0" lvl="0" indent="0" algn="l" rtl="0">
              <a:spcBef>
                <a:spcPts val="0"/>
              </a:spcBef>
              <a:spcAft>
                <a:spcPts val="1200"/>
              </a:spcAft>
              <a:buNone/>
            </a:pPr>
            <a:r>
              <a:rPr lang="cy-GB" sz="1900" dirty="0">
                <a:solidFill>
                  <a:schemeClr val="dk1"/>
                </a:solidFill>
                <a:latin typeface="Overpass Mono"/>
              </a:rPr>
              <a:t>Ar y </a:t>
            </a:r>
            <a:r>
              <a:rPr lang="cy-GB" sz="1900">
                <a:solidFill>
                  <a:schemeClr val="dk1"/>
                </a:solidFill>
                <a:latin typeface="Overpass Mono"/>
              </a:rPr>
              <a:t>ffordd i'r </a:t>
            </a:r>
            <a:r>
              <a:rPr lang="cy-GB" sz="1900" dirty="0">
                <a:solidFill>
                  <a:schemeClr val="dk1"/>
                </a:solidFill>
                <a:latin typeface="Overpass Mono"/>
              </a:rPr>
              <a:t>ysgol </a:t>
            </a:r>
            <a:r>
              <a:rPr lang="cy-GB" sz="1900">
                <a:solidFill>
                  <a:schemeClr val="dk1"/>
                </a:solidFill>
                <a:latin typeface="Overpass Mono"/>
              </a:rPr>
              <a:t>mae hi'n </a:t>
            </a:r>
            <a:r>
              <a:rPr lang="cy-GB" sz="1900" dirty="0">
                <a:solidFill>
                  <a:schemeClr val="dk1"/>
                </a:solidFill>
                <a:latin typeface="Overpass Mono"/>
              </a:rPr>
              <a:t>uwchlwytho hunlun ac yn tagio ei ffrindiau i roi gwybod bod ganddi hi gyfrif Skroll erbyn hyn. </a:t>
            </a:r>
            <a:r>
              <a:rPr lang="cy-GB" sz="1900">
                <a:solidFill>
                  <a:schemeClr val="dk1"/>
                </a:solidFill>
                <a:latin typeface="Overpass Mono"/>
              </a:rPr>
              <a:t>Wrth i’r </a:t>
            </a:r>
            <a:r>
              <a:rPr lang="cy-GB" sz="1900" dirty="0">
                <a:solidFill>
                  <a:schemeClr val="dk1"/>
                </a:solidFill>
                <a:latin typeface="Overpass Mono"/>
              </a:rPr>
              <a:t>llun uwchlwytho, </a:t>
            </a:r>
            <a:r>
              <a:rPr lang="cy-GB" sz="1900">
                <a:solidFill>
                  <a:schemeClr val="dk1"/>
                </a:solidFill>
                <a:latin typeface="Overpass Mono"/>
              </a:rPr>
              <a:t>mae Kayla’n </a:t>
            </a:r>
            <a:r>
              <a:rPr lang="cy-GB" sz="1900" dirty="0">
                <a:solidFill>
                  <a:schemeClr val="dk1"/>
                </a:solidFill>
                <a:latin typeface="Overpass Mono"/>
              </a:rPr>
              <a:t>sylwi bod y </a:t>
            </a:r>
            <a:r>
              <a:rPr lang="cy-GB" sz="1900">
                <a:solidFill>
                  <a:schemeClr val="dk1"/>
                </a:solidFill>
                <a:latin typeface="Overpass Mono"/>
              </a:rPr>
              <a:t>llun wedi'i dagio'n awtomatig gyda'i </a:t>
            </a:r>
            <a:r>
              <a:rPr lang="cy-GB" sz="1900" dirty="0">
                <a:solidFill>
                  <a:schemeClr val="dk1"/>
                </a:solidFill>
                <a:latin typeface="Overpass Mono"/>
              </a:rPr>
              <a:t>lleoliad hi. Erbyn iddi gyrraedd yr ysgol, mae llawer o bobl </a:t>
            </a:r>
            <a:r>
              <a:rPr lang="cy-GB" sz="1900">
                <a:solidFill>
                  <a:schemeClr val="dk1"/>
                </a:solidFill>
                <a:latin typeface="Overpass Mono"/>
              </a:rPr>
              <a:t>wedi hoffi’r </a:t>
            </a:r>
            <a:r>
              <a:rPr lang="cy-GB" sz="1900" dirty="0">
                <a:solidFill>
                  <a:schemeClr val="dk1"/>
                </a:solidFill>
                <a:latin typeface="Overpass Mono"/>
              </a:rPr>
              <a:t>llun, gan gynnwys pobl nad </a:t>
            </a:r>
            <a:r>
              <a:rPr lang="cy-GB" sz="1900">
                <a:solidFill>
                  <a:schemeClr val="dk1"/>
                </a:solidFill>
                <a:latin typeface="Overpass Mono"/>
              </a:rPr>
              <a:t>yw hi'n </a:t>
            </a:r>
            <a:r>
              <a:rPr lang="cy-GB" sz="1900" dirty="0">
                <a:solidFill>
                  <a:schemeClr val="dk1"/>
                </a:solidFill>
                <a:latin typeface="Overpass Mono"/>
              </a:rPr>
              <a:t>eu nabod</a:t>
            </a:r>
            <a:r>
              <a:rPr lang="en-GB" sz="1900" dirty="0">
                <a:solidFill>
                  <a:schemeClr val="dk1"/>
                </a:solidFill>
                <a:latin typeface="Overpass Mono"/>
                <a:sym typeface="Overpass Mono"/>
              </a:rPr>
              <a:t>.</a:t>
            </a:r>
          </a:p>
          <a:p>
            <a:pPr marL="0" marR="0" lvl="0" indent="0" algn="l" rtl="0">
              <a:spcBef>
                <a:spcPts val="0"/>
              </a:spcBef>
              <a:spcAft>
                <a:spcPts val="1200"/>
              </a:spcAft>
              <a:buNone/>
            </a:pPr>
            <a:r>
              <a:rPr lang="cy-GB" sz="1900" dirty="0">
                <a:solidFill>
                  <a:schemeClr val="dk1"/>
                </a:solidFill>
                <a:latin typeface="Overpass Mono"/>
              </a:rPr>
              <a:t>Ar ôl ysgol, mae Kayla yn dilyn ei hoff ddylanwadwr</a:t>
            </a:r>
            <a:r>
              <a:rPr lang="cy-GB" sz="1900">
                <a:solidFill>
                  <a:schemeClr val="dk1"/>
                </a:solidFill>
                <a:latin typeface="Overpass Mono"/>
              </a:rPr>
              <a:t>, sy’n </a:t>
            </a:r>
            <a:r>
              <a:rPr lang="cy-GB" sz="1900" dirty="0">
                <a:solidFill>
                  <a:schemeClr val="dk1"/>
                </a:solidFill>
                <a:latin typeface="Overpass Mono"/>
              </a:rPr>
              <a:t>cael ei thalu am bartneriaeth newydd gyda brand treinars. Mae Kayla yn clicio ar y llun</a:t>
            </a:r>
            <a:r>
              <a:rPr lang="cy-GB" sz="1900">
                <a:solidFill>
                  <a:schemeClr val="dk1"/>
                </a:solidFill>
                <a:latin typeface="Overpass Mono"/>
              </a:rPr>
              <a:t>, sy’n </a:t>
            </a:r>
            <a:r>
              <a:rPr lang="cy-GB" sz="1900" dirty="0">
                <a:solidFill>
                  <a:schemeClr val="dk1"/>
                </a:solidFill>
                <a:latin typeface="Overpass Mono"/>
              </a:rPr>
              <a:t>mynd â hi i wefan y brand. </a:t>
            </a:r>
          </a:p>
          <a:p>
            <a:pPr marL="0" marR="0" lvl="0" indent="0" algn="l" rtl="0">
              <a:spcBef>
                <a:spcPts val="0"/>
              </a:spcBef>
              <a:spcAft>
                <a:spcPts val="1200"/>
              </a:spcAft>
              <a:buNone/>
            </a:pPr>
            <a:r>
              <a:rPr lang="cy-GB" sz="1900" dirty="0">
                <a:solidFill>
                  <a:schemeClr val="dk1"/>
                </a:solidFill>
                <a:latin typeface="Overpass Mono"/>
              </a:rPr>
              <a:t>Dros y dyddiau nesaf </a:t>
            </a:r>
            <a:r>
              <a:rPr lang="cy-GB" sz="1900">
                <a:solidFill>
                  <a:schemeClr val="dk1"/>
                </a:solidFill>
                <a:latin typeface="Overpass Mono"/>
              </a:rPr>
              <a:t>mae Kayla’n </a:t>
            </a:r>
            <a:r>
              <a:rPr lang="cy-GB" sz="1900" dirty="0">
                <a:solidFill>
                  <a:schemeClr val="dk1"/>
                </a:solidFill>
                <a:latin typeface="Overpass Mono"/>
              </a:rPr>
              <a:t>cael llawer o hysbysebion o hyd am dreinars tebyg. </a:t>
            </a:r>
          </a:p>
          <a:p>
            <a:pPr marL="0" marR="0" lvl="0" indent="0" algn="l" rtl="0">
              <a:spcBef>
                <a:spcPts val="0"/>
              </a:spcBef>
              <a:spcAft>
                <a:spcPts val="1200"/>
              </a:spcAft>
              <a:buNone/>
            </a:pPr>
            <a:r>
              <a:rPr lang="cy-GB" sz="1900" dirty="0">
                <a:solidFill>
                  <a:schemeClr val="dk1"/>
                </a:solidFill>
                <a:latin typeface="Overpass Mono"/>
              </a:rPr>
              <a:t>Mae angen i Kayla wneud darn mawr o waith ysgol, felly </a:t>
            </a:r>
            <a:r>
              <a:rPr lang="cy-GB" sz="1900">
                <a:solidFill>
                  <a:schemeClr val="dk1"/>
                </a:solidFill>
                <a:latin typeface="Overpass Mono"/>
              </a:rPr>
              <a:t>mae hi'n </a:t>
            </a:r>
            <a:r>
              <a:rPr lang="cy-GB" sz="1900" dirty="0">
                <a:solidFill>
                  <a:schemeClr val="dk1"/>
                </a:solidFill>
                <a:latin typeface="Overpass Mono"/>
              </a:rPr>
              <a:t>penderfynu cymryd seibiant o Skroll. Y noson </a:t>
            </a:r>
            <a:r>
              <a:rPr lang="cy-GB" sz="1900">
                <a:solidFill>
                  <a:schemeClr val="dk1"/>
                </a:solidFill>
                <a:latin typeface="Overpass Mono"/>
              </a:rPr>
              <a:t>honno mae'n </a:t>
            </a:r>
            <a:r>
              <a:rPr lang="cy-GB" sz="1900" dirty="0">
                <a:solidFill>
                  <a:schemeClr val="dk1"/>
                </a:solidFill>
                <a:latin typeface="Overpass Mono"/>
              </a:rPr>
              <a:t>cael hysbysiad gan yr </a:t>
            </a:r>
            <a:r>
              <a:rPr lang="cy-GB" sz="1900">
                <a:solidFill>
                  <a:schemeClr val="dk1"/>
                </a:solidFill>
                <a:latin typeface="Overpass Mono"/>
              </a:rPr>
              <a:t>ap sy’n </a:t>
            </a:r>
            <a:r>
              <a:rPr lang="cy-GB" sz="1900" dirty="0">
                <a:solidFill>
                  <a:schemeClr val="dk1"/>
                </a:solidFill>
                <a:latin typeface="Overpass Mono"/>
              </a:rPr>
              <a:t>dweud</a:t>
            </a:r>
            <a:r>
              <a:rPr lang="cy-GB" sz="1900">
                <a:solidFill>
                  <a:schemeClr val="dk1"/>
                </a:solidFill>
                <a:latin typeface="Overpass Mono"/>
              </a:rPr>
              <a:t>, ‘Dan ni’n </a:t>
            </a:r>
            <a:r>
              <a:rPr lang="cy-GB" sz="1900" dirty="0">
                <a:solidFill>
                  <a:schemeClr val="dk1"/>
                </a:solidFill>
                <a:latin typeface="Overpass Mono"/>
              </a:rPr>
              <a:t>gweld dy eisiau di ar Skroll. Edrycha beth mae dy </a:t>
            </a:r>
            <a:r>
              <a:rPr lang="cy-GB" sz="1900">
                <a:solidFill>
                  <a:schemeClr val="dk1"/>
                </a:solidFill>
                <a:latin typeface="Overpass Mono"/>
              </a:rPr>
              <a:t>ffrindiau wedi'i </a:t>
            </a:r>
            <a:r>
              <a:rPr lang="cy-GB" sz="1900" dirty="0">
                <a:solidFill>
                  <a:schemeClr val="dk1"/>
                </a:solidFill>
                <a:latin typeface="Overpass Mono"/>
              </a:rPr>
              <a:t>bostio </a:t>
            </a:r>
            <a:r>
              <a:rPr lang="cy-GB" sz="1900">
                <a:solidFill>
                  <a:schemeClr val="dk1"/>
                </a:solidFill>
                <a:latin typeface="Overpass Mono"/>
              </a:rPr>
              <a:t>heddiw!’.</a:t>
            </a:r>
            <a:endParaRPr lang="cy-GB" sz="1900" dirty="0">
              <a:solidFill>
                <a:schemeClr val="dk1"/>
              </a:solidFill>
              <a:latin typeface="Overpass Mono"/>
            </a:endParaRPr>
          </a:p>
          <a:p>
            <a:pPr marL="0" marR="0" lvl="0" indent="0" algn="l" rtl="0">
              <a:spcBef>
                <a:spcPts val="0"/>
              </a:spcBef>
              <a:spcAft>
                <a:spcPts val="1200"/>
              </a:spcAft>
              <a:buNone/>
            </a:pPr>
            <a:r>
              <a:rPr lang="cy-GB" sz="1900">
                <a:solidFill>
                  <a:schemeClr val="dk1"/>
                </a:solidFill>
                <a:latin typeface="Overpass Mono"/>
              </a:rPr>
              <a:t>Mae hi'n </a:t>
            </a:r>
            <a:r>
              <a:rPr lang="cy-GB" sz="1900" dirty="0">
                <a:solidFill>
                  <a:schemeClr val="dk1"/>
                </a:solidFill>
                <a:latin typeface="Overpass Mono"/>
              </a:rPr>
              <a:t>clicio ar bolisi preifatrwydd yr ap i ddeall </a:t>
            </a:r>
            <a:r>
              <a:rPr lang="cy-GB" sz="1900">
                <a:solidFill>
                  <a:schemeClr val="dk1"/>
                </a:solidFill>
                <a:latin typeface="Overpass Mono"/>
              </a:rPr>
              <a:t>sut mae'r </a:t>
            </a:r>
            <a:r>
              <a:rPr lang="cy-GB" sz="1900" dirty="0">
                <a:solidFill>
                  <a:schemeClr val="dk1"/>
                </a:solidFill>
                <a:latin typeface="Overpass Mono"/>
              </a:rPr>
              <a:t>ap </a:t>
            </a:r>
            <a:r>
              <a:rPr lang="cy-GB" sz="1900">
                <a:solidFill>
                  <a:schemeClr val="dk1"/>
                </a:solidFill>
                <a:latin typeface="Overpass Mono"/>
              </a:rPr>
              <a:t>yn defnyddio’i </a:t>
            </a:r>
            <a:r>
              <a:rPr lang="cy-GB" sz="1900" dirty="0">
                <a:solidFill>
                  <a:schemeClr val="dk1"/>
                </a:solidFill>
                <a:latin typeface="Overpass Mono"/>
              </a:rPr>
              <a:t>data personol </a:t>
            </a:r>
            <a:r>
              <a:rPr lang="cy-GB" sz="1900">
                <a:solidFill>
                  <a:schemeClr val="dk1"/>
                </a:solidFill>
                <a:latin typeface="Overpass Mono"/>
              </a:rPr>
              <a:t>ond mae'n </a:t>
            </a:r>
            <a:r>
              <a:rPr lang="cy-GB" sz="1900" dirty="0">
                <a:solidFill>
                  <a:schemeClr val="dk1"/>
                </a:solidFill>
                <a:latin typeface="Overpass Mono"/>
              </a:rPr>
              <a:t>hir ac yn gymhleth iawn, felly </a:t>
            </a:r>
            <a:r>
              <a:rPr lang="cy-GB" sz="1900">
                <a:solidFill>
                  <a:schemeClr val="dk1"/>
                </a:solidFill>
                <a:latin typeface="Overpass Mono"/>
              </a:rPr>
              <a:t>mae hi'n rhoi'r </a:t>
            </a:r>
            <a:r>
              <a:rPr lang="cy-GB" sz="1900" dirty="0">
                <a:solidFill>
                  <a:schemeClr val="dk1"/>
                </a:solidFill>
                <a:latin typeface="Overpass Mono"/>
              </a:rPr>
              <a:t>gorau iddi.</a:t>
            </a:r>
            <a:endParaRPr sz="1900" dirty="0">
              <a:solidFill>
                <a:schemeClr val="dk1"/>
              </a:solidFill>
              <a:latin typeface="Overpass Mono"/>
            </a:endParaRPr>
          </a:p>
        </p:txBody>
      </p:sp>
      <p:grpSp>
        <p:nvGrpSpPr>
          <p:cNvPr id="629" name="Google Shape;629;p26"/>
          <p:cNvGrpSpPr/>
          <p:nvPr/>
        </p:nvGrpSpPr>
        <p:grpSpPr>
          <a:xfrm>
            <a:off x="495281" y="1133259"/>
            <a:ext cx="5045932" cy="1880997"/>
            <a:chOff x="192506" y="1574472"/>
            <a:chExt cx="5045932" cy="1880997"/>
          </a:xfrm>
        </p:grpSpPr>
        <p:sp>
          <p:nvSpPr>
            <p:cNvPr id="630" name="Google Shape;630;p26"/>
            <p:cNvSpPr/>
            <p:nvPr/>
          </p:nvSpPr>
          <p:spPr>
            <a:xfrm>
              <a:off x="192506" y="1879206"/>
              <a:ext cx="4741199" cy="1576263"/>
            </a:xfrm>
            <a:prstGeom prst="rect">
              <a:avLst/>
            </a:prstGeom>
            <a:solidFill>
              <a:schemeClr val="lt1"/>
            </a:solidFill>
            <a:ln w="38100" cap="flat" cmpd="sng">
              <a:solidFill>
                <a:srgbClr val="791D7E"/>
              </a:solidFill>
              <a:prstDash val="solid"/>
              <a:miter lim="800000"/>
              <a:headEnd type="none" w="sm" len="sm"/>
              <a:tailEnd type="none" w="sm" len="sm"/>
            </a:ln>
          </p:spPr>
          <p:txBody>
            <a:bodyPr spcFirstLastPara="1" wrap="square" lIns="360000" tIns="46800" rIns="360000" bIns="45700" anchor="ctr" anchorCtr="0">
              <a:noAutofit/>
            </a:bodyPr>
            <a:lstStyle/>
            <a:p>
              <a:pPr lvl="0" algn="ctr"/>
              <a:r>
                <a:rPr lang="en-GB" sz="2400" dirty="0" err="1">
                  <a:solidFill>
                    <a:srgbClr val="791D7E"/>
                  </a:solidFill>
                  <a:latin typeface="Overpass Mono"/>
                  <a:ea typeface="Overpass Mono"/>
                  <a:cs typeface="Overpass Mono"/>
                  <a:sym typeface="Overpass Mono"/>
                </a:rPr>
                <a:t>Dylid</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gosod</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traciwr</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lleoliad</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i</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ffwrdd</a:t>
              </a:r>
              <a:endParaRPr lang="en-GB" sz="2400" dirty="0"/>
            </a:p>
          </p:txBody>
        </p:sp>
        <p:pic>
          <p:nvPicPr>
            <p:cNvPr id="631" name="Google Shape;631;p26"/>
            <p:cNvPicPr preferRelativeResize="0"/>
            <p:nvPr/>
          </p:nvPicPr>
          <p:blipFill rotWithShape="1">
            <a:blip r:embed="rId4">
              <a:alphaModFix/>
            </a:blip>
            <a:srcRect/>
            <a:stretch/>
          </p:blipFill>
          <p:spPr>
            <a:xfrm>
              <a:off x="4628970" y="1574472"/>
              <a:ext cx="609468" cy="609468"/>
            </a:xfrm>
            <a:prstGeom prst="rect">
              <a:avLst/>
            </a:prstGeom>
            <a:noFill/>
            <a:ln>
              <a:noFill/>
            </a:ln>
          </p:spPr>
        </p:pic>
      </p:grpSp>
      <p:grpSp>
        <p:nvGrpSpPr>
          <p:cNvPr id="632" name="Google Shape;632;p26"/>
          <p:cNvGrpSpPr/>
          <p:nvPr/>
        </p:nvGrpSpPr>
        <p:grpSpPr>
          <a:xfrm>
            <a:off x="495281" y="1133259"/>
            <a:ext cx="5045932" cy="1880997"/>
            <a:chOff x="192506" y="3855659"/>
            <a:chExt cx="5045932" cy="1880997"/>
          </a:xfrm>
        </p:grpSpPr>
        <p:sp>
          <p:nvSpPr>
            <p:cNvPr id="633" name="Google Shape;633;p26"/>
            <p:cNvSpPr/>
            <p:nvPr/>
          </p:nvSpPr>
          <p:spPr>
            <a:xfrm>
              <a:off x="192506" y="4160393"/>
              <a:ext cx="4741199" cy="1576263"/>
            </a:xfrm>
            <a:prstGeom prst="rect">
              <a:avLst/>
            </a:prstGeom>
            <a:solidFill>
              <a:schemeClr val="lt1"/>
            </a:solidFill>
            <a:ln w="38100" cap="flat" cmpd="sng">
              <a:solidFill>
                <a:srgbClr val="791D7E"/>
              </a:solidFill>
              <a:prstDash val="solid"/>
              <a:miter lim="800000"/>
              <a:headEnd type="none" w="sm" len="sm"/>
              <a:tailEnd type="none" w="sm" len="sm"/>
            </a:ln>
          </p:spPr>
          <p:txBody>
            <a:bodyPr spcFirstLastPara="1" wrap="square" lIns="360000" tIns="46800" rIns="360000" bIns="45700" anchor="ctr" anchorCtr="0">
              <a:noAutofit/>
            </a:bodyPr>
            <a:lstStyle/>
            <a:p>
              <a:pPr lvl="0" algn="ctr"/>
              <a:r>
                <a:rPr lang="en-GB" sz="2400" dirty="0" err="1">
                  <a:solidFill>
                    <a:srgbClr val="791D7E"/>
                  </a:solidFill>
                  <a:latin typeface="Overpass Mono"/>
                  <a:ea typeface="Overpass Mono"/>
                  <a:cs typeface="Overpass Mono"/>
                  <a:sym typeface="Overpass Mono"/>
                </a:rPr>
                <a:t>Dylai</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proffil</a:t>
              </a:r>
              <a:r>
                <a:rPr lang="en-GB" sz="2400" dirty="0">
                  <a:solidFill>
                    <a:srgbClr val="791D7E"/>
                  </a:solidFill>
                  <a:latin typeface="Overpass Mono"/>
                  <a:ea typeface="Overpass Mono"/>
                  <a:cs typeface="Overpass Mono"/>
                  <a:sym typeface="Overpass Mono"/>
                </a:rPr>
                <a:t> Kayla </a:t>
              </a:r>
              <a:r>
                <a:rPr lang="en-GB" sz="2400" dirty="0" err="1">
                  <a:solidFill>
                    <a:srgbClr val="791D7E"/>
                  </a:solidFill>
                  <a:latin typeface="Overpass Mono"/>
                  <a:ea typeface="Overpass Mono"/>
                  <a:cs typeface="Overpass Mono"/>
                  <a:sym typeface="Overpass Mono"/>
                </a:rPr>
                <a:t>fod</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yn</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breifat</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yn</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ddiofyn</a:t>
              </a:r>
              <a:endParaRPr lang="en-GB" sz="2400" dirty="0"/>
            </a:p>
          </p:txBody>
        </p:sp>
        <p:pic>
          <p:nvPicPr>
            <p:cNvPr id="634" name="Google Shape;634;p26"/>
            <p:cNvPicPr preferRelativeResize="0"/>
            <p:nvPr/>
          </p:nvPicPr>
          <p:blipFill rotWithShape="1">
            <a:blip r:embed="rId4">
              <a:alphaModFix/>
            </a:blip>
            <a:srcRect/>
            <a:stretch/>
          </p:blipFill>
          <p:spPr>
            <a:xfrm>
              <a:off x="4628970" y="3855659"/>
              <a:ext cx="609468" cy="609468"/>
            </a:xfrm>
            <a:prstGeom prst="rect">
              <a:avLst/>
            </a:prstGeom>
            <a:noFill/>
            <a:ln>
              <a:noFill/>
            </a:ln>
          </p:spPr>
        </p:pic>
      </p:grpSp>
      <p:grpSp>
        <p:nvGrpSpPr>
          <p:cNvPr id="635" name="Google Shape;635;p26"/>
          <p:cNvGrpSpPr/>
          <p:nvPr/>
        </p:nvGrpSpPr>
        <p:grpSpPr>
          <a:xfrm>
            <a:off x="495281" y="1133259"/>
            <a:ext cx="5045932" cy="3774337"/>
            <a:chOff x="6795436" y="-85294"/>
            <a:chExt cx="5045932" cy="3470370"/>
          </a:xfrm>
        </p:grpSpPr>
        <p:sp>
          <p:nvSpPr>
            <p:cNvPr id="636" name="Google Shape;636;p26"/>
            <p:cNvSpPr/>
            <p:nvPr/>
          </p:nvSpPr>
          <p:spPr>
            <a:xfrm>
              <a:off x="6795436" y="210682"/>
              <a:ext cx="4741199" cy="3174394"/>
            </a:xfrm>
            <a:prstGeom prst="rect">
              <a:avLst/>
            </a:prstGeom>
            <a:solidFill>
              <a:schemeClr val="lt1"/>
            </a:solidFill>
            <a:ln w="38100" cap="flat" cmpd="sng">
              <a:solidFill>
                <a:srgbClr val="791D7E"/>
              </a:solidFill>
              <a:prstDash val="solid"/>
              <a:miter lim="800000"/>
              <a:headEnd type="none" w="sm" len="sm"/>
              <a:tailEnd type="none" w="sm" len="sm"/>
            </a:ln>
          </p:spPr>
          <p:txBody>
            <a:bodyPr spcFirstLastPara="1" wrap="square" lIns="360000" tIns="46800" rIns="360000" bIns="45700" anchor="ctr" anchorCtr="0">
              <a:noAutofit/>
            </a:bodyPr>
            <a:lstStyle/>
            <a:p>
              <a:pPr lvl="0" algn="ctr"/>
              <a:r>
                <a:rPr lang="en-GB" sz="2400" dirty="0" err="1">
                  <a:solidFill>
                    <a:srgbClr val="791D7E"/>
                  </a:solidFill>
                  <a:latin typeface="Overpass Mono"/>
                  <a:ea typeface="Overpass Mono"/>
                  <a:cs typeface="Overpass Mono"/>
                  <a:sym typeface="Overpass Mono"/>
                </a:rPr>
                <a:t>Dylai</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proffilio</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fod</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i</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ffwrdd</a:t>
              </a:r>
              <a:r>
                <a:rPr lang="en-GB" sz="2400" dirty="0">
                  <a:solidFill>
                    <a:srgbClr val="791D7E"/>
                  </a:solidFill>
                  <a:latin typeface="Overpass Mono"/>
                  <a:ea typeface="Overpass Mono"/>
                  <a:cs typeface="Overpass Mono"/>
                  <a:sym typeface="Overpass Mono"/>
                </a:rPr>
                <a:t> felly </a:t>
              </a:r>
              <a:r>
                <a:rPr lang="en-GB" sz="2400" dirty="0" err="1">
                  <a:solidFill>
                    <a:srgbClr val="791D7E"/>
                  </a:solidFill>
                  <a:latin typeface="Overpass Mono"/>
                  <a:ea typeface="Overpass Mono"/>
                  <a:cs typeface="Overpass Mono"/>
                  <a:sym typeface="Overpass Mono"/>
                </a:rPr>
                <a:t>ni</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ddylai</a:t>
              </a:r>
              <a:r>
                <a:rPr lang="en-GB" sz="2400" dirty="0">
                  <a:solidFill>
                    <a:srgbClr val="791D7E"/>
                  </a:solidFill>
                  <a:latin typeface="Overpass Mono"/>
                  <a:ea typeface="Overpass Mono"/>
                  <a:cs typeface="Overpass Mono"/>
                  <a:sym typeface="Overpass Mono"/>
                </a:rPr>
                <a:t> Kayla </a:t>
              </a:r>
              <a:r>
                <a:rPr lang="en-GB" sz="2400" dirty="0" err="1">
                  <a:solidFill>
                    <a:srgbClr val="791D7E"/>
                  </a:solidFill>
                  <a:latin typeface="Overpass Mono"/>
                  <a:ea typeface="Overpass Mono"/>
                  <a:cs typeface="Overpass Mono"/>
                  <a:sym typeface="Overpass Mono"/>
                </a:rPr>
                <a:t>fod</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yn</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derbyn</a:t>
              </a:r>
              <a:r>
                <a:rPr lang="en-GB" sz="2400" dirty="0">
                  <a:solidFill>
                    <a:srgbClr val="791D7E"/>
                  </a:solidFill>
                  <a:latin typeface="Overpass Mono"/>
                  <a:ea typeface="Overpass Mono"/>
                  <a:cs typeface="Overpass Mono"/>
                  <a:sym typeface="Overpass Mono"/>
                </a:rPr>
                <a:t> </a:t>
              </a:r>
              <a:r>
                <a:rPr lang="en-GB" sz="2400" err="1">
                  <a:solidFill>
                    <a:srgbClr val="791D7E"/>
                  </a:solidFill>
                  <a:latin typeface="Overpass Mono"/>
                  <a:ea typeface="Overpass Mono"/>
                  <a:cs typeface="Overpass Mono"/>
                  <a:sym typeface="Overpass Mono"/>
                </a:rPr>
                <a:t>hysbysebion</a:t>
              </a:r>
              <a:r>
                <a:rPr lang="en-GB" sz="2400">
                  <a:solidFill>
                    <a:srgbClr val="791D7E"/>
                  </a:solidFill>
                  <a:latin typeface="Overpass Mono"/>
                  <a:ea typeface="Overpass Mono"/>
                  <a:cs typeface="Overpass Mono"/>
                  <a:sym typeface="Overpass Mono"/>
                </a:rPr>
                <a:t> wedi'u </a:t>
              </a:r>
              <a:r>
                <a:rPr lang="en-GB" sz="2400" dirty="0" err="1">
                  <a:solidFill>
                    <a:srgbClr val="791D7E"/>
                  </a:solidFill>
                  <a:latin typeface="Overpass Mono"/>
                  <a:ea typeface="Overpass Mono"/>
                  <a:cs typeface="Overpass Mono"/>
                  <a:sym typeface="Overpass Mono"/>
                </a:rPr>
                <a:t>targedu</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yn</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seiliedig</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ar</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ei</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gweithgarwch</a:t>
              </a:r>
              <a:endParaRPr lang="en-GB" sz="2400" dirty="0"/>
            </a:p>
          </p:txBody>
        </p:sp>
        <p:pic>
          <p:nvPicPr>
            <p:cNvPr id="637" name="Google Shape;637;p26"/>
            <p:cNvPicPr preferRelativeResize="0"/>
            <p:nvPr/>
          </p:nvPicPr>
          <p:blipFill rotWithShape="1">
            <a:blip r:embed="rId4">
              <a:alphaModFix/>
            </a:blip>
            <a:srcRect/>
            <a:stretch/>
          </p:blipFill>
          <p:spPr>
            <a:xfrm>
              <a:off x="11231900" y="-85294"/>
              <a:ext cx="609468" cy="559402"/>
            </a:xfrm>
            <a:prstGeom prst="rect">
              <a:avLst/>
            </a:prstGeom>
            <a:noFill/>
            <a:ln>
              <a:noFill/>
            </a:ln>
          </p:spPr>
        </p:pic>
      </p:grpSp>
      <p:grpSp>
        <p:nvGrpSpPr>
          <p:cNvPr id="638" name="Google Shape;638;p26"/>
          <p:cNvGrpSpPr/>
          <p:nvPr/>
        </p:nvGrpSpPr>
        <p:grpSpPr>
          <a:xfrm>
            <a:off x="495281" y="1133259"/>
            <a:ext cx="5045932" cy="3095292"/>
            <a:chOff x="6795436" y="1574472"/>
            <a:chExt cx="5045932" cy="3095292"/>
          </a:xfrm>
        </p:grpSpPr>
        <p:sp>
          <p:nvSpPr>
            <p:cNvPr id="639" name="Google Shape;639;p26"/>
            <p:cNvSpPr/>
            <p:nvPr/>
          </p:nvSpPr>
          <p:spPr>
            <a:xfrm>
              <a:off x="6795436" y="1879205"/>
              <a:ext cx="4741199" cy="2790559"/>
            </a:xfrm>
            <a:prstGeom prst="rect">
              <a:avLst/>
            </a:prstGeom>
            <a:solidFill>
              <a:schemeClr val="lt1"/>
            </a:solidFill>
            <a:ln w="38100" cap="flat" cmpd="sng">
              <a:solidFill>
                <a:srgbClr val="791D7E"/>
              </a:solidFill>
              <a:prstDash val="solid"/>
              <a:miter lim="800000"/>
              <a:headEnd type="none" w="sm" len="sm"/>
              <a:tailEnd type="none" w="sm" len="sm"/>
            </a:ln>
          </p:spPr>
          <p:txBody>
            <a:bodyPr spcFirstLastPara="1" wrap="square" lIns="360000" tIns="46800" rIns="360000" bIns="45700" anchor="ctr" anchorCtr="0">
              <a:noAutofit/>
            </a:bodyPr>
            <a:lstStyle/>
            <a:p>
              <a:pPr lvl="0" algn="ctr"/>
              <a:r>
                <a:rPr lang="en-GB" sz="2400" dirty="0" err="1">
                  <a:solidFill>
                    <a:srgbClr val="791D7E"/>
                  </a:solidFill>
                  <a:latin typeface="Overpass Mono"/>
                  <a:ea typeface="Overpass Mono"/>
                  <a:cs typeface="Overpass Mono"/>
                  <a:sym typeface="Overpass Mono"/>
                </a:rPr>
                <a:t>Dylai</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proffilio</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fod</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i</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ffwrdd</a:t>
              </a:r>
              <a:r>
                <a:rPr lang="en-GB" sz="2400" dirty="0">
                  <a:solidFill>
                    <a:srgbClr val="791D7E"/>
                  </a:solidFill>
                  <a:latin typeface="Overpass Mono"/>
                  <a:ea typeface="Overpass Mono"/>
                  <a:cs typeface="Overpass Mono"/>
                  <a:sym typeface="Overpass Mono"/>
                </a:rPr>
                <a:t> felly </a:t>
              </a:r>
              <a:r>
                <a:rPr lang="en-GB" sz="2400" dirty="0" err="1">
                  <a:solidFill>
                    <a:srgbClr val="791D7E"/>
                  </a:solidFill>
                  <a:latin typeface="Overpass Mono"/>
                  <a:ea typeface="Overpass Mono"/>
                  <a:cs typeface="Overpass Mono"/>
                  <a:sym typeface="Overpass Mono"/>
                </a:rPr>
                <a:t>ni</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ddylai</a:t>
              </a:r>
              <a:r>
                <a:rPr lang="en-GB" sz="2400" dirty="0">
                  <a:solidFill>
                    <a:srgbClr val="791D7E"/>
                  </a:solidFill>
                  <a:latin typeface="Overpass Mono"/>
                  <a:ea typeface="Overpass Mono"/>
                  <a:cs typeface="Overpass Mono"/>
                  <a:sym typeface="Overpass Mono"/>
                </a:rPr>
                <a:t> Kayla </a:t>
              </a:r>
              <a:r>
                <a:rPr lang="en-GB" sz="2400" dirty="0" err="1">
                  <a:solidFill>
                    <a:srgbClr val="791D7E"/>
                  </a:solidFill>
                  <a:latin typeface="Overpass Mono"/>
                  <a:ea typeface="Overpass Mono"/>
                  <a:cs typeface="Overpass Mono"/>
                  <a:sym typeface="Overpass Mono"/>
                </a:rPr>
                <a:t>fod</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yn</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derbyn</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hysbysiadau</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yn</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seiliedig</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ar</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ei</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gweithgarwch</a:t>
              </a:r>
              <a:endParaRPr lang="en-GB" sz="2400" dirty="0"/>
            </a:p>
          </p:txBody>
        </p:sp>
        <p:pic>
          <p:nvPicPr>
            <p:cNvPr id="640" name="Google Shape;640;p26"/>
            <p:cNvPicPr preferRelativeResize="0"/>
            <p:nvPr/>
          </p:nvPicPr>
          <p:blipFill rotWithShape="1">
            <a:blip r:embed="rId4">
              <a:alphaModFix/>
            </a:blip>
            <a:srcRect/>
            <a:stretch/>
          </p:blipFill>
          <p:spPr>
            <a:xfrm>
              <a:off x="11231900" y="1574472"/>
              <a:ext cx="609468" cy="609468"/>
            </a:xfrm>
            <a:prstGeom prst="rect">
              <a:avLst/>
            </a:prstGeom>
            <a:noFill/>
            <a:ln>
              <a:noFill/>
            </a:ln>
          </p:spPr>
        </p:pic>
      </p:grpSp>
      <p:grpSp>
        <p:nvGrpSpPr>
          <p:cNvPr id="641" name="Google Shape;641;p26"/>
          <p:cNvGrpSpPr/>
          <p:nvPr/>
        </p:nvGrpSpPr>
        <p:grpSpPr>
          <a:xfrm>
            <a:off x="495281" y="1133259"/>
            <a:ext cx="5045932" cy="2708770"/>
            <a:chOff x="6795436" y="5001065"/>
            <a:chExt cx="5045932" cy="2708770"/>
          </a:xfrm>
        </p:grpSpPr>
        <p:sp>
          <p:nvSpPr>
            <p:cNvPr id="642" name="Google Shape;642;p26"/>
            <p:cNvSpPr/>
            <p:nvPr/>
          </p:nvSpPr>
          <p:spPr>
            <a:xfrm>
              <a:off x="6795436" y="5305799"/>
              <a:ext cx="4741199" cy="2404036"/>
            </a:xfrm>
            <a:prstGeom prst="rect">
              <a:avLst/>
            </a:prstGeom>
            <a:solidFill>
              <a:schemeClr val="lt1"/>
            </a:solidFill>
            <a:ln w="38100" cap="flat" cmpd="sng">
              <a:solidFill>
                <a:srgbClr val="791D7E"/>
              </a:solidFill>
              <a:prstDash val="solid"/>
              <a:miter lim="800000"/>
              <a:headEnd type="none" w="sm" len="sm"/>
              <a:tailEnd type="none" w="sm" len="sm"/>
            </a:ln>
          </p:spPr>
          <p:txBody>
            <a:bodyPr spcFirstLastPara="1" wrap="square" lIns="360000" tIns="46800" rIns="360000" bIns="45700" anchor="ctr" anchorCtr="0">
              <a:noAutofit/>
            </a:bodyPr>
            <a:lstStyle/>
            <a:p>
              <a:pPr marL="0" marR="0" lvl="0" indent="0" algn="ctr" rtl="0">
                <a:spcBef>
                  <a:spcPts val="0"/>
                </a:spcBef>
                <a:spcAft>
                  <a:spcPts val="0"/>
                </a:spcAft>
                <a:buNone/>
              </a:pPr>
              <a:r>
                <a:rPr lang="en-GB" sz="2400" dirty="0" err="1">
                  <a:solidFill>
                    <a:srgbClr val="791D7E"/>
                  </a:solidFill>
                  <a:latin typeface="Overpass Mono"/>
                  <a:ea typeface="Overpass Mono"/>
                  <a:cs typeface="Overpass Mono"/>
                  <a:sym typeface="Overpass Mono"/>
                </a:rPr>
                <a:t>Dylai</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polisïau</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preifatrwydd</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gael</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eu</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hysgrifennu</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mewn</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iaith</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syml</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ar</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gyfer</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cynulleidfa</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ifanc</a:t>
              </a:r>
              <a:r>
                <a:rPr lang="en-GB" sz="2400" dirty="0">
                  <a:solidFill>
                    <a:srgbClr val="791D7E"/>
                  </a:solidFill>
                  <a:latin typeface="Overpass Mono"/>
                  <a:ea typeface="Overpass Mono"/>
                  <a:cs typeface="Overpass Mono"/>
                  <a:sym typeface="Overpass Mono"/>
                </a:rPr>
                <a:t> </a:t>
              </a:r>
            </a:p>
          </p:txBody>
        </p:sp>
        <p:pic>
          <p:nvPicPr>
            <p:cNvPr id="643" name="Google Shape;643;p26"/>
            <p:cNvPicPr preferRelativeResize="0"/>
            <p:nvPr/>
          </p:nvPicPr>
          <p:blipFill rotWithShape="1">
            <a:blip r:embed="rId4">
              <a:alphaModFix/>
            </a:blip>
            <a:srcRect/>
            <a:stretch/>
          </p:blipFill>
          <p:spPr>
            <a:xfrm>
              <a:off x="11231900" y="5001065"/>
              <a:ext cx="609468" cy="609468"/>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0"/>
                                        </p:tgtEl>
                                        <p:attrNameLst>
                                          <p:attrName>style.visibility</p:attrName>
                                        </p:attrNameLst>
                                      </p:cBhvr>
                                      <p:to>
                                        <p:strVal val="visible"/>
                                      </p:to>
                                    </p:set>
                                    <p:animEffect transition="in" filter="fade">
                                      <p:cBhvr>
                                        <p:cTn id="7" dur="500"/>
                                        <p:tgtEl>
                                          <p:spTgt spid="650"/>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629"/>
                                        </p:tgtEl>
                                        <p:attrNameLst>
                                          <p:attrName>style.visibility</p:attrName>
                                        </p:attrNameLst>
                                      </p:cBhvr>
                                      <p:to>
                                        <p:strVal val="visible"/>
                                      </p:to>
                                    </p:set>
                                    <p:animEffect transition="in" filter="fade">
                                      <p:cBhvr>
                                        <p:cTn id="11" dur="1000"/>
                                        <p:tgtEl>
                                          <p:spTgt spid="62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53"/>
                                        </p:tgtEl>
                                        <p:attrNameLst>
                                          <p:attrName>style.visibility</p:attrName>
                                        </p:attrNameLst>
                                      </p:cBhvr>
                                      <p:to>
                                        <p:strVal val="visible"/>
                                      </p:to>
                                    </p:set>
                                    <p:animEffect transition="in" filter="fade">
                                      <p:cBhvr>
                                        <p:cTn id="16" dur="500"/>
                                        <p:tgtEl>
                                          <p:spTgt spid="653"/>
                                        </p:tgtEl>
                                      </p:cBhvr>
                                    </p:animEffect>
                                  </p:childTnLst>
                                </p:cTn>
                              </p:par>
                            </p:childTnLst>
                          </p:cTn>
                        </p:par>
                        <p:par>
                          <p:cTn id="17" fill="hold">
                            <p:stCondLst>
                              <p:cond delay="500"/>
                            </p:stCondLst>
                            <p:childTnLst>
                              <p:par>
                                <p:cTn id="18" presetID="10" presetClass="entr" presetSubtype="0" fill="hold" nodeType="afterEffect">
                                  <p:stCondLst>
                                    <p:cond delay="500"/>
                                  </p:stCondLst>
                                  <p:childTnLst>
                                    <p:set>
                                      <p:cBhvr>
                                        <p:cTn id="19" dur="1" fill="hold">
                                          <p:stCondLst>
                                            <p:cond delay="0"/>
                                          </p:stCondLst>
                                        </p:cTn>
                                        <p:tgtEl>
                                          <p:spTgt spid="632"/>
                                        </p:tgtEl>
                                        <p:attrNameLst>
                                          <p:attrName>style.visibility</p:attrName>
                                        </p:attrNameLst>
                                      </p:cBhvr>
                                      <p:to>
                                        <p:strVal val="visible"/>
                                      </p:to>
                                    </p:set>
                                    <p:animEffect transition="in" filter="fade">
                                      <p:cBhvr>
                                        <p:cTn id="20" dur="1000"/>
                                        <p:tgtEl>
                                          <p:spTgt spid="63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54"/>
                                        </p:tgtEl>
                                        <p:attrNameLst>
                                          <p:attrName>style.visibility</p:attrName>
                                        </p:attrNameLst>
                                      </p:cBhvr>
                                      <p:to>
                                        <p:strVal val="visible"/>
                                      </p:to>
                                    </p:set>
                                    <p:animEffect transition="in" filter="fade">
                                      <p:cBhvr>
                                        <p:cTn id="25" dur="500"/>
                                        <p:tgtEl>
                                          <p:spTgt spid="654"/>
                                        </p:tgtEl>
                                      </p:cBhvr>
                                    </p:animEffect>
                                  </p:childTnLst>
                                </p:cTn>
                              </p:par>
                            </p:childTnLst>
                          </p:cTn>
                        </p:par>
                        <p:par>
                          <p:cTn id="26" fill="hold">
                            <p:stCondLst>
                              <p:cond delay="500"/>
                            </p:stCondLst>
                            <p:childTnLst>
                              <p:par>
                                <p:cTn id="27" presetID="10" presetClass="entr" presetSubtype="0" fill="hold" nodeType="afterEffect">
                                  <p:stCondLst>
                                    <p:cond delay="500"/>
                                  </p:stCondLst>
                                  <p:childTnLst>
                                    <p:set>
                                      <p:cBhvr>
                                        <p:cTn id="28" dur="1" fill="hold">
                                          <p:stCondLst>
                                            <p:cond delay="0"/>
                                          </p:stCondLst>
                                        </p:cTn>
                                        <p:tgtEl>
                                          <p:spTgt spid="635"/>
                                        </p:tgtEl>
                                        <p:attrNameLst>
                                          <p:attrName>style.visibility</p:attrName>
                                        </p:attrNameLst>
                                      </p:cBhvr>
                                      <p:to>
                                        <p:strVal val="visible"/>
                                      </p:to>
                                    </p:set>
                                    <p:animEffect transition="in" filter="fade">
                                      <p:cBhvr>
                                        <p:cTn id="29" dur="1000"/>
                                        <p:tgtEl>
                                          <p:spTgt spid="63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57"/>
                                        </p:tgtEl>
                                        <p:attrNameLst>
                                          <p:attrName>style.visibility</p:attrName>
                                        </p:attrNameLst>
                                      </p:cBhvr>
                                      <p:to>
                                        <p:strVal val="visible"/>
                                      </p:to>
                                    </p:set>
                                    <p:animEffect transition="in" filter="fade">
                                      <p:cBhvr>
                                        <p:cTn id="34" dur="500"/>
                                        <p:tgtEl>
                                          <p:spTgt spid="657"/>
                                        </p:tgtEl>
                                      </p:cBhvr>
                                    </p:animEffect>
                                  </p:childTnLst>
                                </p:cTn>
                              </p:par>
                            </p:childTnLst>
                          </p:cTn>
                        </p:par>
                        <p:par>
                          <p:cTn id="35" fill="hold">
                            <p:stCondLst>
                              <p:cond delay="500"/>
                            </p:stCondLst>
                            <p:childTnLst>
                              <p:par>
                                <p:cTn id="36" presetID="10" presetClass="entr" presetSubtype="0" fill="hold" nodeType="afterEffect">
                                  <p:stCondLst>
                                    <p:cond delay="500"/>
                                  </p:stCondLst>
                                  <p:childTnLst>
                                    <p:set>
                                      <p:cBhvr>
                                        <p:cTn id="37" dur="1" fill="hold">
                                          <p:stCondLst>
                                            <p:cond delay="0"/>
                                          </p:stCondLst>
                                        </p:cTn>
                                        <p:tgtEl>
                                          <p:spTgt spid="638"/>
                                        </p:tgtEl>
                                        <p:attrNameLst>
                                          <p:attrName>style.visibility</p:attrName>
                                        </p:attrNameLst>
                                      </p:cBhvr>
                                      <p:to>
                                        <p:strVal val="visible"/>
                                      </p:to>
                                    </p:set>
                                    <p:animEffect transition="in" filter="fade">
                                      <p:cBhvr>
                                        <p:cTn id="38" dur="1000"/>
                                        <p:tgtEl>
                                          <p:spTgt spid="63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61"/>
                                        </p:tgtEl>
                                        <p:attrNameLst>
                                          <p:attrName>style.visibility</p:attrName>
                                        </p:attrNameLst>
                                      </p:cBhvr>
                                      <p:to>
                                        <p:strVal val="visible"/>
                                      </p:to>
                                    </p:set>
                                    <p:animEffect transition="in" filter="fade">
                                      <p:cBhvr>
                                        <p:cTn id="43" dur="500"/>
                                        <p:tgtEl>
                                          <p:spTgt spid="661"/>
                                        </p:tgtEl>
                                      </p:cBhvr>
                                    </p:animEffect>
                                  </p:childTnLst>
                                </p:cTn>
                              </p:par>
                            </p:childTnLst>
                          </p:cTn>
                        </p:par>
                        <p:par>
                          <p:cTn id="44" fill="hold">
                            <p:stCondLst>
                              <p:cond delay="500"/>
                            </p:stCondLst>
                            <p:childTnLst>
                              <p:par>
                                <p:cTn id="45" presetID="10" presetClass="entr" presetSubtype="0" fill="hold" nodeType="afterEffect">
                                  <p:stCondLst>
                                    <p:cond delay="500"/>
                                  </p:stCondLst>
                                  <p:childTnLst>
                                    <p:set>
                                      <p:cBhvr>
                                        <p:cTn id="46" dur="1" fill="hold">
                                          <p:stCondLst>
                                            <p:cond delay="0"/>
                                          </p:stCondLst>
                                        </p:cTn>
                                        <p:tgtEl>
                                          <p:spTgt spid="641"/>
                                        </p:tgtEl>
                                        <p:attrNameLst>
                                          <p:attrName>style.visibility</p:attrName>
                                        </p:attrNameLst>
                                      </p:cBhvr>
                                      <p:to>
                                        <p:strVal val="visible"/>
                                      </p:to>
                                    </p:set>
                                    <p:animEffect transition="in" filter="fade">
                                      <p:cBhvr>
                                        <p:cTn id="47" dur="1000"/>
                                        <p:tgtEl>
                                          <p:spTgt spid="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27"/>
          <p:cNvSpPr txBox="1"/>
          <p:nvPr/>
        </p:nvSpPr>
        <p:spPr>
          <a:xfrm>
            <a:off x="692202" y="611124"/>
            <a:ext cx="9356574" cy="330635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Overpass Mono"/>
              <a:buNone/>
            </a:pPr>
            <a:r>
              <a:rPr lang="en-GB" sz="3600" b="1" i="0" dirty="0" err="1">
                <a:solidFill>
                  <a:schemeClr val="dk1"/>
                </a:solidFill>
                <a:latin typeface="Overpass Mono"/>
                <a:ea typeface="Overpass Mono"/>
                <a:cs typeface="Overpass Mono"/>
                <a:sym typeface="Overpass Mono"/>
              </a:rPr>
              <a:t>Blwch</a:t>
            </a:r>
            <a:r>
              <a:rPr lang="en-GB" sz="3600" b="1" i="0" dirty="0">
                <a:solidFill>
                  <a:schemeClr val="dk1"/>
                </a:solidFill>
                <a:latin typeface="Overpass Mono"/>
                <a:ea typeface="Overpass Mono"/>
                <a:cs typeface="Overpass Mono"/>
                <a:sym typeface="Overpass Mono"/>
              </a:rPr>
              <a:t> </a:t>
            </a:r>
            <a:r>
              <a:rPr lang="en-GB" sz="3600" b="1" i="0" dirty="0" err="1">
                <a:solidFill>
                  <a:schemeClr val="dk1"/>
                </a:solidFill>
                <a:latin typeface="Overpass Mono"/>
                <a:ea typeface="Overpass Mono"/>
                <a:cs typeface="Overpass Mono"/>
                <a:sym typeface="Overpass Mono"/>
              </a:rPr>
              <a:t>cwestiynau</a:t>
            </a:r>
            <a:endParaRPr dirty="0"/>
          </a:p>
        </p:txBody>
      </p:sp>
      <p:grpSp>
        <p:nvGrpSpPr>
          <p:cNvPr id="672" name="Google Shape;672;p27"/>
          <p:cNvGrpSpPr/>
          <p:nvPr/>
        </p:nvGrpSpPr>
        <p:grpSpPr>
          <a:xfrm>
            <a:off x="3932697" y="2575929"/>
            <a:ext cx="8392194" cy="4550943"/>
            <a:chOff x="2781301" y="2688057"/>
            <a:chExt cx="8392194" cy="4550943"/>
          </a:xfrm>
        </p:grpSpPr>
        <p:sp>
          <p:nvSpPr>
            <p:cNvPr id="673" name="Google Shape;673;p27"/>
            <p:cNvSpPr/>
            <p:nvPr/>
          </p:nvSpPr>
          <p:spPr>
            <a:xfrm>
              <a:off x="2781301" y="2688058"/>
              <a:ext cx="8392194" cy="4550942"/>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4" name="Google Shape;674;p27"/>
            <p:cNvSpPr/>
            <p:nvPr/>
          </p:nvSpPr>
          <p:spPr>
            <a:xfrm>
              <a:off x="2781301" y="2688057"/>
              <a:ext cx="8392194" cy="680457"/>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5" name="Google Shape;675;p27"/>
            <p:cNvSpPr/>
            <p:nvPr/>
          </p:nvSpPr>
          <p:spPr>
            <a:xfrm>
              <a:off x="10675558" y="3659503"/>
              <a:ext cx="297225" cy="1108410"/>
            </a:xfrm>
            <a:prstGeom prst="roundRect">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76" name="Google Shape;676;p27"/>
            <p:cNvGrpSpPr/>
            <p:nvPr/>
          </p:nvGrpSpPr>
          <p:grpSpPr>
            <a:xfrm>
              <a:off x="3067306" y="2931775"/>
              <a:ext cx="758376" cy="204343"/>
              <a:chOff x="2886740" y="1651000"/>
              <a:chExt cx="651096" cy="175437"/>
            </a:xfrm>
          </p:grpSpPr>
          <p:sp>
            <p:nvSpPr>
              <p:cNvPr id="677" name="Google Shape;677;p27"/>
              <p:cNvSpPr/>
              <p:nvPr/>
            </p:nvSpPr>
            <p:spPr>
              <a:xfrm>
                <a:off x="2886740" y="1651000"/>
                <a:ext cx="175437" cy="175437"/>
              </a:xfrm>
              <a:prstGeom prst="ellipse">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8" name="Google Shape;678;p27"/>
              <p:cNvSpPr/>
              <p:nvPr/>
            </p:nvSpPr>
            <p:spPr>
              <a:xfrm>
                <a:off x="3125973" y="1651000"/>
                <a:ext cx="175437" cy="175437"/>
              </a:xfrm>
              <a:prstGeom prst="ellipse">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9" name="Google Shape;679;p27"/>
              <p:cNvSpPr/>
              <p:nvPr/>
            </p:nvSpPr>
            <p:spPr>
              <a:xfrm>
                <a:off x="3362399" y="1651000"/>
                <a:ext cx="175437" cy="175437"/>
              </a:xfrm>
              <a:prstGeom prst="ellipse">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80" name="Google Shape;680;p27"/>
            <p:cNvSpPr/>
            <p:nvPr/>
          </p:nvSpPr>
          <p:spPr>
            <a:xfrm>
              <a:off x="4114800" y="2850392"/>
              <a:ext cx="6718300" cy="355788"/>
            </a:xfrm>
            <a:prstGeom prst="roundRect">
              <a:avLst>
                <a:gd name="adj" fmla="val 47862"/>
              </a:avLst>
            </a:prstGeom>
            <a:no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1" name="Google Shape;681;p27"/>
            <p:cNvSpPr txBox="1"/>
            <p:nvPr/>
          </p:nvSpPr>
          <p:spPr>
            <a:xfrm>
              <a:off x="3067306" y="3923653"/>
              <a:ext cx="7511744" cy="2287697"/>
            </a:xfrm>
            <a:prstGeom prst="rect">
              <a:avLst/>
            </a:prstGeom>
            <a:noFill/>
            <a:ln>
              <a:noFill/>
            </a:ln>
          </p:spPr>
          <p:txBody>
            <a:bodyPr spcFirstLastPara="1" wrap="square" lIns="121900" tIns="60950" rIns="121900" bIns="60950" anchor="t" anchorCtr="0">
              <a:noAutofit/>
            </a:bodyPr>
            <a:lstStyle/>
            <a:p>
              <a:pPr lvl="0">
                <a:lnSpc>
                  <a:spcPct val="110000"/>
                </a:lnSpc>
                <a:buClr>
                  <a:schemeClr val="dk1"/>
                </a:buClr>
                <a:buSzPts val="2400"/>
              </a:pPr>
              <a:r>
                <a:rPr lang="en-US" sz="2400" b="1" dirty="0" err="1">
                  <a:solidFill>
                    <a:schemeClr val="dk1"/>
                  </a:solidFill>
                  <a:latin typeface="Overpass Mono" panose="00000509000000000000" pitchFamily="50" charset="0"/>
                  <a:ea typeface="Overpass"/>
                  <a:cs typeface="Overpass"/>
                  <a:sym typeface="Overpass"/>
                </a:rPr>
                <a:t>Oes</a:t>
              </a:r>
              <a:r>
                <a:rPr lang="en-US" sz="2400" b="1" dirty="0">
                  <a:solidFill>
                    <a:schemeClr val="dk1"/>
                  </a:solidFill>
                  <a:latin typeface="Overpass Mono" panose="00000509000000000000" pitchFamily="50" charset="0"/>
                  <a:ea typeface="Overpass"/>
                  <a:cs typeface="Overpass"/>
                  <a:sym typeface="Overpass"/>
                </a:rPr>
                <a:t> </a:t>
              </a:r>
              <a:r>
                <a:rPr lang="en-US" sz="2400" b="1" dirty="0" err="1">
                  <a:solidFill>
                    <a:schemeClr val="dk1"/>
                  </a:solidFill>
                  <a:latin typeface="Overpass Mono" panose="00000509000000000000" pitchFamily="50" charset="0"/>
                  <a:ea typeface="Overpass"/>
                  <a:cs typeface="Overpass"/>
                  <a:sym typeface="Overpass"/>
                </a:rPr>
                <a:t>gennych</a:t>
              </a:r>
              <a:r>
                <a:rPr lang="en-US" sz="2400" b="1" dirty="0">
                  <a:solidFill>
                    <a:schemeClr val="dk1"/>
                  </a:solidFill>
                  <a:latin typeface="Overpass Mono" panose="00000509000000000000" pitchFamily="50" charset="0"/>
                  <a:ea typeface="Overpass"/>
                  <a:cs typeface="Overpass"/>
                  <a:sym typeface="Overpass"/>
                </a:rPr>
                <a:t> chi </a:t>
              </a:r>
              <a:r>
                <a:rPr lang="en-US" sz="2400" b="1" dirty="0" err="1">
                  <a:solidFill>
                    <a:schemeClr val="dk1"/>
                  </a:solidFill>
                  <a:latin typeface="Overpass Mono" panose="00000509000000000000" pitchFamily="50" charset="0"/>
                  <a:ea typeface="Overpass"/>
                  <a:cs typeface="Overpass"/>
                  <a:sym typeface="Overpass"/>
                </a:rPr>
                <a:t>gwestiynau</a:t>
              </a:r>
              <a:r>
                <a:rPr lang="en-US" sz="2400" b="1" dirty="0">
                  <a:solidFill>
                    <a:schemeClr val="dk1"/>
                  </a:solidFill>
                  <a:latin typeface="Overpass Mono" panose="00000509000000000000" pitchFamily="50" charset="0"/>
                  <a:ea typeface="Overpass"/>
                  <a:cs typeface="Overpass"/>
                  <a:sym typeface="Overpass"/>
                </a:rPr>
                <a:t> am y </a:t>
              </a:r>
              <a:r>
                <a:rPr lang="en-US" sz="2400" b="1" dirty="0" err="1">
                  <a:solidFill>
                    <a:schemeClr val="dk1"/>
                  </a:solidFill>
                  <a:latin typeface="Overpass Mono" panose="00000509000000000000" pitchFamily="50" charset="0"/>
                  <a:ea typeface="Overpass"/>
                  <a:cs typeface="Overpass"/>
                  <a:sym typeface="Overpass"/>
                </a:rPr>
                <a:t>pynciau</a:t>
              </a:r>
              <a:r>
                <a:rPr lang="en-US" sz="2400" b="1" dirty="0">
                  <a:solidFill>
                    <a:schemeClr val="dk1"/>
                  </a:solidFill>
                  <a:latin typeface="Overpass Mono" panose="00000509000000000000" pitchFamily="50" charset="0"/>
                  <a:ea typeface="Overpass"/>
                  <a:cs typeface="Overpass"/>
                  <a:sym typeface="Overpass"/>
                </a:rPr>
                <a:t> </a:t>
              </a:r>
              <a:r>
                <a:rPr lang="en-US" sz="2400" b="1" err="1">
                  <a:solidFill>
                    <a:schemeClr val="dk1"/>
                  </a:solidFill>
                  <a:latin typeface="Overpass Mono" panose="00000509000000000000" pitchFamily="50" charset="0"/>
                  <a:ea typeface="Overpass"/>
                  <a:cs typeface="Overpass"/>
                  <a:sym typeface="Overpass"/>
                </a:rPr>
                <a:t>sydd</a:t>
              </a:r>
              <a:r>
                <a:rPr lang="en-US" sz="2400" b="1">
                  <a:solidFill>
                    <a:schemeClr val="dk1"/>
                  </a:solidFill>
                  <a:latin typeface="Overpass Mono" panose="00000509000000000000" pitchFamily="50" charset="0"/>
                  <a:ea typeface="Overpass"/>
                  <a:cs typeface="Overpass"/>
                  <a:sym typeface="Overpass"/>
                </a:rPr>
                <a:t> wedi’u </a:t>
              </a:r>
              <a:r>
                <a:rPr lang="en-US" sz="2400" b="1" dirty="0" err="1">
                  <a:solidFill>
                    <a:schemeClr val="dk1"/>
                  </a:solidFill>
                  <a:latin typeface="Overpass Mono" panose="00000509000000000000" pitchFamily="50" charset="0"/>
                  <a:ea typeface="Overpass"/>
                  <a:cs typeface="Overpass"/>
                  <a:sym typeface="Overpass"/>
                </a:rPr>
                <a:t>trafod</a:t>
              </a:r>
              <a:r>
                <a:rPr lang="en-US" sz="2400" b="1" dirty="0">
                  <a:solidFill>
                    <a:schemeClr val="dk1"/>
                  </a:solidFill>
                  <a:latin typeface="Overpass Mono" panose="00000509000000000000" pitchFamily="50" charset="0"/>
                  <a:ea typeface="Overpass"/>
                  <a:cs typeface="Overpass"/>
                  <a:sym typeface="Overpass"/>
                </a:rPr>
                <a:t> </a:t>
              </a:r>
              <a:r>
                <a:rPr lang="en-US" sz="2400" b="1" dirty="0" err="1">
                  <a:solidFill>
                    <a:schemeClr val="dk1"/>
                  </a:solidFill>
                  <a:latin typeface="Overpass Mono" panose="00000509000000000000" pitchFamily="50" charset="0"/>
                  <a:ea typeface="Overpass"/>
                  <a:cs typeface="Overpass"/>
                  <a:sym typeface="Overpass"/>
                </a:rPr>
                <a:t>yn</a:t>
              </a:r>
              <a:r>
                <a:rPr lang="en-US" sz="2400" b="1" dirty="0">
                  <a:solidFill>
                    <a:schemeClr val="dk1"/>
                  </a:solidFill>
                  <a:latin typeface="Overpass Mono" panose="00000509000000000000" pitchFamily="50" charset="0"/>
                  <a:ea typeface="Overpass"/>
                  <a:cs typeface="Overpass"/>
                  <a:sym typeface="Overpass"/>
                </a:rPr>
                <a:t> y </a:t>
              </a:r>
              <a:r>
                <a:rPr lang="en-US" sz="2400" b="1" dirty="0" err="1">
                  <a:solidFill>
                    <a:schemeClr val="dk1"/>
                  </a:solidFill>
                  <a:latin typeface="Overpass Mono" panose="00000509000000000000" pitchFamily="50" charset="0"/>
                  <a:ea typeface="Overpass"/>
                  <a:cs typeface="Overpass"/>
                  <a:sym typeface="Overpass"/>
                </a:rPr>
                <a:t>wers</a:t>
              </a:r>
              <a:r>
                <a:rPr lang="en-US" sz="2400" b="1" dirty="0">
                  <a:solidFill>
                    <a:schemeClr val="dk1"/>
                  </a:solidFill>
                  <a:latin typeface="Overpass Mono" panose="00000509000000000000" pitchFamily="50" charset="0"/>
                  <a:ea typeface="Overpass"/>
                  <a:cs typeface="Overpass"/>
                  <a:sym typeface="Overpass"/>
                </a:rPr>
                <a:t>? 
</a:t>
              </a:r>
              <a:endParaRPr sz="2400" dirty="0">
                <a:solidFill>
                  <a:schemeClr val="dk1"/>
                </a:solidFill>
                <a:latin typeface="Overpass Mono" panose="00000509000000000000" pitchFamily="50" charset="0"/>
                <a:ea typeface="Overpass"/>
                <a:cs typeface="Overpass"/>
                <a:sym typeface="Overpass"/>
              </a:endParaRPr>
            </a:p>
            <a:p>
              <a:pPr lvl="0">
                <a:lnSpc>
                  <a:spcPct val="110000"/>
                </a:lnSpc>
                <a:buClr>
                  <a:schemeClr val="dk1"/>
                </a:buClr>
                <a:buSzPts val="2400"/>
              </a:pPr>
              <a:r>
                <a:rPr lang="en-GB" sz="2400" dirty="0" err="1">
                  <a:solidFill>
                    <a:schemeClr val="dk1"/>
                  </a:solidFill>
                  <a:latin typeface="Overpass Mono" panose="00000509000000000000" pitchFamily="50" charset="0"/>
                  <a:ea typeface="Overpass"/>
                  <a:cs typeface="Overpass"/>
                  <a:sym typeface="Overpass"/>
                </a:rPr>
                <a:t>Ysgrifennwch</a:t>
              </a:r>
              <a:r>
                <a:rPr lang="en-GB" sz="2400" dirty="0">
                  <a:solidFill>
                    <a:schemeClr val="dk1"/>
                  </a:solidFill>
                  <a:latin typeface="Overpass Mono" panose="00000509000000000000" pitchFamily="50" charset="0"/>
                  <a:ea typeface="Overpass"/>
                  <a:cs typeface="Overpass"/>
                  <a:sym typeface="Overpass"/>
                </a:rPr>
                <a:t> </a:t>
              </a:r>
              <a:r>
                <a:rPr lang="en-GB" sz="2400" dirty="0" err="1">
                  <a:solidFill>
                    <a:schemeClr val="dk1"/>
                  </a:solidFill>
                  <a:latin typeface="Overpass Mono" panose="00000509000000000000" pitchFamily="50" charset="0"/>
                  <a:ea typeface="Overpass"/>
                  <a:cs typeface="Overpass"/>
                  <a:sym typeface="Overpass"/>
                </a:rPr>
                <a:t>nhw</a:t>
              </a:r>
              <a:r>
                <a:rPr lang="en-GB" sz="2400" dirty="0">
                  <a:solidFill>
                    <a:schemeClr val="dk1"/>
                  </a:solidFill>
                  <a:latin typeface="Overpass Mono" panose="00000509000000000000" pitchFamily="50" charset="0"/>
                  <a:ea typeface="Overpass"/>
                  <a:cs typeface="Overpass"/>
                  <a:sym typeface="Overpass"/>
                </a:rPr>
                <a:t> </a:t>
              </a:r>
              <a:r>
                <a:rPr lang="en-GB" sz="2400" dirty="0" err="1">
                  <a:solidFill>
                    <a:schemeClr val="dk1"/>
                  </a:solidFill>
                  <a:latin typeface="Overpass Mono" panose="00000509000000000000" pitchFamily="50" charset="0"/>
                  <a:ea typeface="Overpass"/>
                  <a:cs typeface="Overpass"/>
                  <a:sym typeface="Overpass"/>
                </a:rPr>
                <a:t>ar</a:t>
              </a:r>
              <a:r>
                <a:rPr lang="en-GB" sz="2400" dirty="0">
                  <a:solidFill>
                    <a:schemeClr val="dk1"/>
                  </a:solidFill>
                  <a:latin typeface="Overpass Mono" panose="00000509000000000000" pitchFamily="50" charset="0"/>
                  <a:ea typeface="Overpass"/>
                  <a:cs typeface="Overpass"/>
                  <a:sym typeface="Overpass"/>
                </a:rPr>
                <a:t> </a:t>
              </a:r>
              <a:r>
                <a:rPr lang="en-GB" sz="2400" dirty="0" err="1">
                  <a:solidFill>
                    <a:schemeClr val="dk1"/>
                  </a:solidFill>
                  <a:latin typeface="Overpass Mono" panose="00000509000000000000" pitchFamily="50" charset="0"/>
                  <a:ea typeface="Overpass"/>
                  <a:cs typeface="Overpass"/>
                  <a:sym typeface="Overpass"/>
                </a:rPr>
                <a:t>ddarn</a:t>
              </a:r>
              <a:r>
                <a:rPr lang="en-GB" sz="2400" dirty="0">
                  <a:solidFill>
                    <a:schemeClr val="dk1"/>
                  </a:solidFill>
                  <a:latin typeface="Overpass Mono" panose="00000509000000000000" pitchFamily="50" charset="0"/>
                  <a:ea typeface="Overpass"/>
                  <a:cs typeface="Overpass"/>
                  <a:sym typeface="Overpass"/>
                </a:rPr>
                <a:t> o </a:t>
              </a:r>
              <a:r>
                <a:rPr lang="en-GB" sz="2400" err="1">
                  <a:solidFill>
                    <a:schemeClr val="dk1"/>
                  </a:solidFill>
                  <a:latin typeface="Overpass Mono" panose="00000509000000000000" pitchFamily="50" charset="0"/>
                  <a:ea typeface="Overpass"/>
                  <a:cs typeface="Overpass"/>
                  <a:sym typeface="Overpass"/>
                </a:rPr>
                <a:t>bapur</a:t>
              </a:r>
              <a:r>
                <a:rPr lang="en-GB" sz="2400">
                  <a:solidFill>
                    <a:schemeClr val="dk1"/>
                  </a:solidFill>
                  <a:latin typeface="Overpass Mono" panose="00000509000000000000" pitchFamily="50" charset="0"/>
                  <a:ea typeface="Overpass"/>
                  <a:cs typeface="Overpass"/>
                  <a:sym typeface="Overpass"/>
                </a:rPr>
                <a:t> a'i </a:t>
              </a:r>
              <a:r>
                <a:rPr lang="en-GB" sz="2400" dirty="0" err="1">
                  <a:solidFill>
                    <a:schemeClr val="dk1"/>
                  </a:solidFill>
                  <a:latin typeface="Overpass Mono" panose="00000509000000000000" pitchFamily="50" charset="0"/>
                  <a:ea typeface="Overpass"/>
                  <a:cs typeface="Overpass"/>
                  <a:sym typeface="Overpass"/>
                </a:rPr>
                <a:t>roi</a:t>
              </a:r>
              <a:r>
                <a:rPr lang="en-GB" sz="2400" dirty="0">
                  <a:solidFill>
                    <a:schemeClr val="dk1"/>
                  </a:solidFill>
                  <a:latin typeface="Overpass Mono" panose="00000509000000000000" pitchFamily="50" charset="0"/>
                  <a:ea typeface="Overpass"/>
                  <a:cs typeface="Overpass"/>
                  <a:sym typeface="Overpass"/>
                </a:rPr>
                <a:t> </a:t>
              </a:r>
              <a:r>
                <a:rPr lang="en-GB" sz="2400" dirty="0" err="1">
                  <a:solidFill>
                    <a:schemeClr val="dk1"/>
                  </a:solidFill>
                  <a:latin typeface="Overpass Mono" panose="00000509000000000000" pitchFamily="50" charset="0"/>
                  <a:ea typeface="Overpass"/>
                  <a:cs typeface="Overpass"/>
                  <a:sym typeface="Overpass"/>
                </a:rPr>
                <a:t>yn</a:t>
              </a:r>
              <a:r>
                <a:rPr lang="en-GB" sz="2400" dirty="0">
                  <a:solidFill>
                    <a:schemeClr val="dk1"/>
                  </a:solidFill>
                  <a:latin typeface="Overpass Mono" panose="00000509000000000000" pitchFamily="50" charset="0"/>
                  <a:ea typeface="Overpass"/>
                  <a:cs typeface="Overpass"/>
                  <a:sym typeface="Overpass"/>
                </a:rPr>
                <a:t> y </a:t>
              </a:r>
              <a:r>
                <a:rPr lang="en-GB" sz="2400" dirty="0" err="1">
                  <a:solidFill>
                    <a:schemeClr val="dk1"/>
                  </a:solidFill>
                  <a:latin typeface="Overpass Mono" panose="00000509000000000000" pitchFamily="50" charset="0"/>
                  <a:ea typeface="Overpass"/>
                  <a:cs typeface="Overpass"/>
                  <a:sym typeface="Overpass"/>
                </a:rPr>
                <a:t>blwch</a:t>
              </a:r>
              <a:r>
                <a:rPr lang="en-GB" sz="2400" dirty="0">
                  <a:solidFill>
                    <a:schemeClr val="dk1"/>
                  </a:solidFill>
                  <a:latin typeface="Overpass Mono" panose="00000509000000000000" pitchFamily="50" charset="0"/>
                  <a:ea typeface="Overpass"/>
                  <a:cs typeface="Overpass"/>
                  <a:sym typeface="Overpass"/>
                </a:rPr>
                <a:t> </a:t>
              </a:r>
              <a:r>
                <a:rPr lang="en-GB" sz="2400" dirty="0" err="1">
                  <a:solidFill>
                    <a:schemeClr val="dk1"/>
                  </a:solidFill>
                  <a:latin typeface="Overpass Mono" panose="00000509000000000000" pitchFamily="50" charset="0"/>
                  <a:ea typeface="Overpass"/>
                  <a:cs typeface="Overpass"/>
                  <a:sym typeface="Overpass"/>
                </a:rPr>
                <a:t>cwestiynau</a:t>
              </a:r>
              <a:r>
                <a:rPr lang="en-GB" sz="2400" dirty="0">
                  <a:solidFill>
                    <a:schemeClr val="dk1"/>
                  </a:solidFill>
                  <a:latin typeface="Overpass Mono" panose="00000509000000000000" pitchFamily="50" charset="0"/>
                  <a:ea typeface="Overpass"/>
                  <a:cs typeface="Overpass"/>
                  <a:sym typeface="Overpass"/>
                </a:rPr>
                <a:t> o </a:t>
              </a:r>
              <a:r>
                <a:rPr lang="en-GB" sz="2400" dirty="0" err="1">
                  <a:solidFill>
                    <a:schemeClr val="dk1"/>
                  </a:solidFill>
                  <a:latin typeface="Overpass Mono" panose="00000509000000000000" pitchFamily="50" charset="0"/>
                  <a:ea typeface="Overpass"/>
                  <a:cs typeface="Overpass"/>
                  <a:sym typeface="Overpass"/>
                </a:rPr>
                <a:t>flaen</a:t>
              </a:r>
              <a:r>
                <a:rPr lang="en-GB" sz="2400" dirty="0">
                  <a:solidFill>
                    <a:schemeClr val="dk1"/>
                  </a:solidFill>
                  <a:latin typeface="Overpass Mono" panose="00000509000000000000" pitchFamily="50" charset="0"/>
                  <a:ea typeface="Overpass"/>
                  <a:cs typeface="Overpass"/>
                  <a:sym typeface="Overpass"/>
                </a:rPr>
                <a:t> y </a:t>
              </a:r>
              <a:r>
                <a:rPr lang="en-GB" sz="2400" dirty="0" err="1">
                  <a:solidFill>
                    <a:schemeClr val="dk1"/>
                  </a:solidFill>
                  <a:latin typeface="Overpass Mono" panose="00000509000000000000" pitchFamily="50" charset="0"/>
                  <a:ea typeface="Overpass"/>
                  <a:cs typeface="Overpass"/>
                  <a:sym typeface="Overpass"/>
                </a:rPr>
                <a:t>dosbarth</a:t>
              </a:r>
              <a:r>
                <a:rPr lang="en-GB" sz="2400" dirty="0">
                  <a:solidFill>
                    <a:schemeClr val="dk1"/>
                  </a:solidFill>
                  <a:latin typeface="Overpass Mono" panose="00000509000000000000" pitchFamily="50" charset="0"/>
                  <a:ea typeface="Overpass"/>
                  <a:cs typeface="Overpass"/>
                  <a:sym typeface="Overpass"/>
                </a:rPr>
                <a:t>. </a:t>
              </a:r>
              <a:endParaRPr dirty="0">
                <a:latin typeface="Overpass Mono" panose="00000509000000000000" pitchFamily="50"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72"/>
                                        </p:tgtEl>
                                        <p:attrNameLst>
                                          <p:attrName>style.visibility</p:attrName>
                                        </p:attrNameLst>
                                      </p:cBhvr>
                                      <p:to>
                                        <p:strVal val="visible"/>
                                      </p:to>
                                    </p:set>
                                    <p:anim calcmode="lin" valueType="num">
                                      <p:cBhvr additive="base">
                                        <p:cTn id="7" dur="500"/>
                                        <p:tgtEl>
                                          <p:spTgt spid="672"/>
                                        </p:tgtEl>
                                        <p:attrNameLst>
                                          <p:attrName>ppt_w</p:attrName>
                                        </p:attrNameLst>
                                      </p:cBhvr>
                                      <p:tavLst>
                                        <p:tav tm="0">
                                          <p:val>
                                            <p:strVal val="0"/>
                                          </p:val>
                                        </p:tav>
                                        <p:tav tm="100000">
                                          <p:val>
                                            <p:strVal val="#ppt_w"/>
                                          </p:val>
                                        </p:tav>
                                      </p:tavLst>
                                    </p:anim>
                                    <p:anim calcmode="lin" valueType="num">
                                      <p:cBhvr additive="base">
                                        <p:cTn id="8" dur="500"/>
                                        <p:tgtEl>
                                          <p:spTgt spid="67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grpSp>
        <p:nvGrpSpPr>
          <p:cNvPr id="687" name="Google Shape;687;p28"/>
          <p:cNvGrpSpPr/>
          <p:nvPr/>
        </p:nvGrpSpPr>
        <p:grpSpPr>
          <a:xfrm>
            <a:off x="815023" y="1721033"/>
            <a:ext cx="10015689" cy="10309011"/>
            <a:chOff x="2522805" y="2024604"/>
            <a:chExt cx="11228866" cy="11557717"/>
          </a:xfrm>
        </p:grpSpPr>
        <p:sp>
          <p:nvSpPr>
            <p:cNvPr id="688" name="Google Shape;688;p28"/>
            <p:cNvSpPr/>
            <p:nvPr/>
          </p:nvSpPr>
          <p:spPr>
            <a:xfrm>
              <a:off x="2522805" y="2024604"/>
              <a:ext cx="11228866" cy="11557717"/>
            </a:xfrm>
            <a:prstGeom prst="roundRect">
              <a:avLst>
                <a:gd name="adj" fmla="val 3402"/>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vv</a:t>
              </a:r>
              <a:endParaRPr sz="1800">
                <a:solidFill>
                  <a:schemeClr val="lt1"/>
                </a:solidFill>
                <a:latin typeface="Calibri"/>
                <a:ea typeface="Calibri"/>
                <a:cs typeface="Calibri"/>
                <a:sym typeface="Calibri"/>
              </a:endParaRPr>
            </a:p>
          </p:txBody>
        </p:sp>
        <p:sp>
          <p:nvSpPr>
            <p:cNvPr id="689" name="Google Shape;689;p28"/>
            <p:cNvSpPr/>
            <p:nvPr/>
          </p:nvSpPr>
          <p:spPr>
            <a:xfrm>
              <a:off x="2912317" y="2679299"/>
              <a:ext cx="10432954" cy="9840602"/>
            </a:xfrm>
            <a:prstGeom prst="roundRect">
              <a:avLst>
                <a:gd name="adj" fmla="val 0"/>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vv</a:t>
              </a:r>
              <a:endParaRPr sz="1800">
                <a:solidFill>
                  <a:schemeClr val="lt1"/>
                </a:solidFill>
                <a:latin typeface="Calibri"/>
                <a:ea typeface="Calibri"/>
                <a:cs typeface="Calibri"/>
                <a:sym typeface="Calibri"/>
              </a:endParaRPr>
            </a:p>
          </p:txBody>
        </p:sp>
        <p:sp>
          <p:nvSpPr>
            <p:cNvPr id="690" name="Google Shape;690;p28"/>
            <p:cNvSpPr/>
            <p:nvPr/>
          </p:nvSpPr>
          <p:spPr>
            <a:xfrm>
              <a:off x="7773626" y="12771310"/>
              <a:ext cx="547666" cy="547330"/>
            </a:xfrm>
            <a:prstGeom prst="roundRect">
              <a:avLst>
                <a:gd name="adj" fmla="val 50000"/>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vv</a:t>
              </a:r>
              <a:endParaRPr sz="1800">
                <a:solidFill>
                  <a:schemeClr val="lt1"/>
                </a:solidFill>
                <a:latin typeface="Calibri"/>
                <a:ea typeface="Calibri"/>
                <a:cs typeface="Calibri"/>
                <a:sym typeface="Calibri"/>
              </a:endParaRPr>
            </a:p>
          </p:txBody>
        </p:sp>
        <p:sp>
          <p:nvSpPr>
            <p:cNvPr id="691" name="Google Shape;691;p28"/>
            <p:cNvSpPr/>
            <p:nvPr/>
          </p:nvSpPr>
          <p:spPr>
            <a:xfrm>
              <a:off x="7412032" y="2357492"/>
              <a:ext cx="723187" cy="70398"/>
            </a:xfrm>
            <a:prstGeom prst="roundRect">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2" name="Google Shape;692;p28"/>
            <p:cNvSpPr/>
            <p:nvPr/>
          </p:nvSpPr>
          <p:spPr>
            <a:xfrm>
              <a:off x="8334010" y="2306766"/>
              <a:ext cx="189395" cy="187387"/>
            </a:xfrm>
            <a:prstGeom prst="ellipse">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93" name="Google Shape;693;p28"/>
          <p:cNvSpPr/>
          <p:nvPr/>
        </p:nvSpPr>
        <p:spPr>
          <a:xfrm>
            <a:off x="1741627" y="2969739"/>
            <a:ext cx="8926374" cy="4237057"/>
          </a:xfrm>
          <a:prstGeom prst="rect">
            <a:avLst/>
          </a:prstGeom>
          <a:noFill/>
          <a:ln>
            <a:noFill/>
          </a:ln>
        </p:spPr>
        <p:txBody>
          <a:bodyPr spcFirstLastPara="1" wrap="square" lIns="0" tIns="0" rIns="0" bIns="0" anchor="t" anchorCtr="0">
            <a:spAutoFit/>
          </a:bodyPr>
          <a:lstStyle/>
          <a:p>
            <a:pPr lvl="0"/>
            <a:r>
              <a:rPr lang="en-GB" sz="2400" dirty="0">
                <a:solidFill>
                  <a:schemeClr val="dk1"/>
                </a:solidFill>
                <a:latin typeface="Overpass Mono"/>
                <a:ea typeface="Overpass Mono"/>
                <a:cs typeface="Overpass Mono"/>
                <a:sym typeface="Overpass Mono"/>
              </a:rPr>
              <a:t>I </a:t>
            </a:r>
            <a:r>
              <a:rPr lang="en-GB" sz="2400" dirty="0" err="1">
                <a:solidFill>
                  <a:schemeClr val="dk1"/>
                </a:solidFill>
                <a:latin typeface="Overpass Mono"/>
                <a:ea typeface="Overpass Mono"/>
                <a:cs typeface="Overpass Mono"/>
                <a:sym typeface="Overpass Mono"/>
              </a:rPr>
              <a:t>gael</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rhagor</a:t>
            </a:r>
            <a:r>
              <a:rPr lang="en-GB" sz="2400" dirty="0">
                <a:solidFill>
                  <a:schemeClr val="dk1"/>
                </a:solidFill>
                <a:latin typeface="Overpass Mono"/>
                <a:ea typeface="Overpass Mono"/>
                <a:cs typeface="Overpass Mono"/>
                <a:sym typeface="Overpass Mono"/>
              </a:rPr>
              <a:t> o </a:t>
            </a:r>
            <a:r>
              <a:rPr lang="en-GB" sz="2400" dirty="0" err="1">
                <a:solidFill>
                  <a:schemeClr val="dk1"/>
                </a:solidFill>
                <a:latin typeface="Overpass Mono"/>
                <a:ea typeface="Overpass Mono"/>
                <a:cs typeface="Overpass Mono"/>
                <a:sym typeface="Overpass Mono"/>
              </a:rPr>
              <a:t>gefnogaeth</a:t>
            </a:r>
            <a:r>
              <a:rPr lang="en-GB" sz="2400" dirty="0">
                <a:solidFill>
                  <a:schemeClr val="dk1"/>
                </a:solidFill>
                <a:latin typeface="Overpass Mono"/>
                <a:ea typeface="Overpass Mono"/>
                <a:cs typeface="Overpass Mono"/>
                <a:sym typeface="Overpass Mono"/>
              </a:rPr>
              <a:t> am </a:t>
            </a:r>
            <a:r>
              <a:rPr lang="en-GB" sz="2400" dirty="0" err="1">
                <a:solidFill>
                  <a:schemeClr val="dk1"/>
                </a:solidFill>
                <a:latin typeface="Overpass Mono"/>
                <a:ea typeface="Overpass Mono"/>
                <a:cs typeface="Overpass Mono"/>
                <a:sym typeface="Overpass Mono"/>
              </a:rPr>
              <a:t>unrhyw</a:t>
            </a:r>
            <a:r>
              <a:rPr lang="en-GB" sz="2400" dirty="0">
                <a:solidFill>
                  <a:schemeClr val="dk1"/>
                </a:solidFill>
                <a:latin typeface="Overpass Mono"/>
                <a:ea typeface="Overpass Mono"/>
                <a:cs typeface="Overpass Mono"/>
                <a:sym typeface="Overpass Mono"/>
              </a:rPr>
              <a:t> un </a:t>
            </a:r>
            <a:r>
              <a:rPr lang="en-GB" sz="2400" dirty="0" err="1">
                <a:solidFill>
                  <a:schemeClr val="dk1"/>
                </a:solidFill>
                <a:latin typeface="Overpass Mono"/>
                <a:ea typeface="Overpass Mono"/>
                <a:cs typeface="Overpass Mono"/>
                <a:sym typeface="Overpass Mono"/>
              </a:rPr>
              <a:t>o'r</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pynciau</a:t>
            </a:r>
            <a:r>
              <a:rPr lang="en-GB" sz="2400" dirty="0">
                <a:solidFill>
                  <a:schemeClr val="dk1"/>
                </a:solidFill>
                <a:latin typeface="Overpass Mono"/>
                <a:ea typeface="Overpass Mono"/>
                <a:cs typeface="Overpass Mono"/>
                <a:sym typeface="Overpass Mono"/>
              </a:rPr>
              <a:t> dan </a:t>
            </a:r>
            <a:r>
              <a:rPr lang="en-GB" sz="2400" dirty="0" err="1">
                <a:solidFill>
                  <a:schemeClr val="dk1"/>
                </a:solidFill>
                <a:latin typeface="Overpass Mono"/>
                <a:ea typeface="Overpass Mono"/>
                <a:cs typeface="Overpass Mono"/>
                <a:sym typeface="Overpass Mono"/>
              </a:rPr>
              <a:t>sylw</a:t>
            </a:r>
            <a:r>
              <a:rPr lang="en-GB" sz="2400" dirty="0">
                <a:solidFill>
                  <a:schemeClr val="dk1"/>
                </a:solidFill>
                <a:latin typeface="Overpass Mono"/>
                <a:ea typeface="Overpass Mono"/>
                <a:cs typeface="Overpass Mono"/>
                <a:sym typeface="Overpass Mono"/>
              </a:rPr>
              <a:t>: </a:t>
            </a:r>
            <a:endParaRPr dirty="0"/>
          </a:p>
          <a:p>
            <a:pPr marL="342900" lvl="0" indent="-342900">
              <a:spcBef>
                <a:spcPts val="2000"/>
              </a:spcBef>
              <a:buClr>
                <a:schemeClr val="dk1"/>
              </a:buClr>
              <a:buSzPts val="2400"/>
              <a:buFont typeface="Arial"/>
              <a:buChar char="•"/>
            </a:pPr>
            <a:r>
              <a:rPr lang="en-GB" sz="2400" dirty="0" err="1">
                <a:solidFill>
                  <a:schemeClr val="dk1"/>
                </a:solidFill>
                <a:latin typeface="Overpass Mono"/>
                <a:ea typeface="Overpass Mono"/>
                <a:cs typeface="Overpass Mono"/>
                <a:sym typeface="Overpass Mono"/>
              </a:rPr>
              <a:t>siaradwch</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â'ch</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rhiant</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neu’ch</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gofalwr</a:t>
            </a:r>
            <a:r>
              <a:rPr lang="en-GB" sz="2400" dirty="0">
                <a:solidFill>
                  <a:schemeClr val="dk1"/>
                </a:solidFill>
                <a:latin typeface="Overpass Mono"/>
                <a:ea typeface="Overpass Mono"/>
                <a:cs typeface="Overpass Mono"/>
                <a:sym typeface="Overpass Mono"/>
              </a:rPr>
              <a:t>; </a:t>
            </a:r>
            <a:endParaRPr dirty="0"/>
          </a:p>
          <a:p>
            <a:pPr marL="342900" lvl="0" indent="-342900">
              <a:spcBef>
                <a:spcPts val="2000"/>
              </a:spcBef>
              <a:buClr>
                <a:schemeClr val="dk1"/>
              </a:buClr>
              <a:buSzPts val="2400"/>
              <a:buFont typeface="Arial"/>
              <a:buChar char="•"/>
            </a:pPr>
            <a:r>
              <a:rPr lang="en-GB" sz="2400" dirty="0" err="1">
                <a:solidFill>
                  <a:schemeClr val="dk1"/>
                </a:solidFill>
                <a:latin typeface="Overpass Mono"/>
                <a:ea typeface="Overpass Mono"/>
                <a:cs typeface="Overpass Mono"/>
                <a:sym typeface="Overpass Mono"/>
              </a:rPr>
              <a:t>sgwrsiwch</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gydag</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athro</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athrawes</a:t>
            </a:r>
            <a:r>
              <a:rPr lang="en-GB" sz="2400" dirty="0">
                <a:solidFill>
                  <a:schemeClr val="dk1"/>
                </a:solidFill>
                <a:latin typeface="Overpass Mono"/>
                <a:ea typeface="Overpass Mono"/>
                <a:cs typeface="Overpass Mono"/>
                <a:sym typeface="Overpass Mono"/>
              </a:rPr>
              <a:t> neu </a:t>
            </a:r>
            <a:r>
              <a:rPr lang="en-GB" sz="2400" dirty="0" err="1">
                <a:solidFill>
                  <a:schemeClr val="dk1"/>
                </a:solidFill>
                <a:latin typeface="Overpass Mono"/>
                <a:ea typeface="Overpass Mono"/>
                <a:cs typeface="Overpass Mono"/>
                <a:sym typeface="Overpass Mono"/>
              </a:rPr>
              <a:t>aelod</a:t>
            </a:r>
            <a:r>
              <a:rPr lang="en-GB" sz="2400" dirty="0">
                <a:solidFill>
                  <a:schemeClr val="dk1"/>
                </a:solidFill>
                <a:latin typeface="Overpass Mono"/>
                <a:ea typeface="Overpass Mono"/>
                <a:cs typeface="Overpass Mono"/>
                <a:sym typeface="Overpass Mono"/>
              </a:rPr>
              <a:t> o staff yr </a:t>
            </a:r>
            <a:r>
              <a:rPr lang="en-GB" sz="2400" dirty="0" err="1">
                <a:solidFill>
                  <a:schemeClr val="dk1"/>
                </a:solidFill>
                <a:latin typeface="Overpass Mono"/>
                <a:ea typeface="Overpass Mono"/>
                <a:cs typeface="Overpass Mono"/>
                <a:sym typeface="Overpass Mono"/>
              </a:rPr>
              <a:t>ysgol</a:t>
            </a:r>
            <a:r>
              <a:rPr lang="en-GB" sz="2400" dirty="0">
                <a:solidFill>
                  <a:schemeClr val="dk1"/>
                </a:solidFill>
                <a:latin typeface="Overpass Mono"/>
                <a:ea typeface="Overpass Mono"/>
                <a:cs typeface="Overpass Mono"/>
                <a:sym typeface="Overpass Mono"/>
              </a:rPr>
              <a:t>; neu</a:t>
            </a:r>
            <a:endParaRPr dirty="0"/>
          </a:p>
          <a:p>
            <a:pPr marL="342900" lvl="0" indent="-342900">
              <a:spcBef>
                <a:spcPts val="2000"/>
              </a:spcBef>
              <a:buClr>
                <a:schemeClr val="dk1"/>
              </a:buClr>
              <a:buSzPts val="2400"/>
              <a:buFont typeface="Arial"/>
              <a:buChar char="•"/>
            </a:pPr>
            <a:r>
              <a:rPr lang="en-GB" sz="2400" dirty="0" err="1">
                <a:solidFill>
                  <a:schemeClr val="dk1"/>
                </a:solidFill>
                <a:latin typeface="Overpass Mono"/>
                <a:ea typeface="Overpass Mono"/>
                <a:cs typeface="Overpass Mono"/>
                <a:sym typeface="Overpass Mono"/>
              </a:rPr>
              <a:t>edrychwch</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ar</a:t>
            </a:r>
            <a:r>
              <a:rPr lang="en-GB" sz="2400" dirty="0">
                <a:solidFill>
                  <a:schemeClr val="dk1"/>
                </a:solidFill>
                <a:latin typeface="Overpass Mono"/>
                <a:ea typeface="Overpass Mono"/>
                <a:cs typeface="Overpass Mono"/>
                <a:sym typeface="Overpass Mono"/>
              </a:rPr>
              <a:t> y </a:t>
            </a:r>
            <a:r>
              <a:rPr lang="en-GB" sz="2400" dirty="0" err="1">
                <a:solidFill>
                  <a:schemeClr val="dk1"/>
                </a:solidFill>
                <a:latin typeface="Overpass Mono"/>
                <a:ea typeface="Overpass Mono"/>
                <a:cs typeface="Overpass Mono"/>
                <a:sym typeface="Overpass Mono"/>
              </a:rPr>
              <a:t>gwefannau</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hyn</a:t>
            </a:r>
            <a:r>
              <a:rPr lang="en-GB" sz="2400" dirty="0">
                <a:solidFill>
                  <a:schemeClr val="dk1"/>
                </a:solidFill>
                <a:latin typeface="Overpass Mono"/>
                <a:ea typeface="Overpass Mono"/>
                <a:cs typeface="Overpass Mono"/>
                <a:sym typeface="Overpass Mono"/>
              </a:rPr>
              <a:t>:  </a:t>
            </a:r>
            <a:endParaRPr dirty="0"/>
          </a:p>
          <a:p>
            <a:pPr marL="1257300" marR="0" lvl="2" indent="-342900" algn="l" rtl="0">
              <a:spcBef>
                <a:spcPts val="2000"/>
              </a:spcBef>
              <a:spcAft>
                <a:spcPts val="0"/>
              </a:spcAft>
              <a:buClr>
                <a:srgbClr val="019967"/>
              </a:buClr>
              <a:buSzPts val="2400"/>
              <a:buFont typeface="Arial"/>
              <a:buChar char="•"/>
            </a:pPr>
            <a:r>
              <a:rPr lang="en-GB" sz="2400" b="1" i="0" u="none" strike="noStrike" cap="none" dirty="0">
                <a:solidFill>
                  <a:srgbClr val="019967"/>
                </a:solidFill>
                <a:latin typeface="Overpass Mono"/>
                <a:ea typeface="Overpass Mono"/>
                <a:cs typeface="Overpass Mono"/>
                <a:sym typeface="Overpass Mono"/>
              </a:rPr>
              <a:t>cy.ico.org.uk</a:t>
            </a:r>
            <a:endParaRPr sz="2400" b="1" i="0" u="none" strike="noStrike" cap="none" dirty="0">
              <a:solidFill>
                <a:srgbClr val="019967"/>
              </a:solidFill>
              <a:latin typeface="Overpass Mono"/>
              <a:ea typeface="Overpass Mono"/>
              <a:cs typeface="Overpass Mono"/>
              <a:sym typeface="Overpass Mono"/>
            </a:endParaRPr>
          </a:p>
          <a:p>
            <a:pPr marL="1257300" marR="0" lvl="2" indent="-342900" algn="l" rtl="0">
              <a:spcBef>
                <a:spcPts val="2000"/>
              </a:spcBef>
              <a:spcAft>
                <a:spcPts val="0"/>
              </a:spcAft>
              <a:buClr>
                <a:srgbClr val="019967"/>
              </a:buClr>
              <a:buSzPts val="2400"/>
              <a:buFont typeface="Arial"/>
              <a:buChar char="•"/>
            </a:pPr>
            <a:r>
              <a:rPr lang="en-GB" sz="2400" b="1" i="0" u="none" strike="noStrike" cap="none" dirty="0">
                <a:solidFill>
                  <a:srgbClr val="019967"/>
                </a:solidFill>
                <a:latin typeface="Overpass Mono"/>
                <a:ea typeface="Overpass Mono"/>
                <a:cs typeface="Overpass Mono"/>
                <a:sym typeface="Overpass Mono"/>
              </a:rPr>
              <a:t>thinkuknow.co.uk</a:t>
            </a:r>
            <a:endParaRPr sz="2400" b="1" i="0" u="none" strike="noStrike" cap="none" dirty="0">
              <a:solidFill>
                <a:srgbClr val="019967"/>
              </a:solidFill>
              <a:latin typeface="Overpass Mono"/>
              <a:ea typeface="Overpass Mono"/>
              <a:cs typeface="Overpass Mono"/>
              <a:sym typeface="Overpass Mono"/>
            </a:endParaRPr>
          </a:p>
        </p:txBody>
      </p:sp>
      <p:sp>
        <p:nvSpPr>
          <p:cNvPr id="694" name="Google Shape;694;p28"/>
          <p:cNvSpPr txBox="1"/>
          <p:nvPr/>
        </p:nvSpPr>
        <p:spPr>
          <a:xfrm>
            <a:off x="692201" y="611125"/>
            <a:ext cx="14534547" cy="110990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Overpass Mono"/>
              <a:buNone/>
            </a:pPr>
            <a:r>
              <a:rPr lang="en-GB" sz="3600" b="1" i="0" dirty="0">
                <a:solidFill>
                  <a:schemeClr val="dk1"/>
                </a:solidFill>
                <a:latin typeface="Overpass Mono"/>
                <a:ea typeface="Overpass Mono"/>
                <a:cs typeface="Overpass Mono"/>
                <a:sym typeface="Overpass Mono"/>
              </a:rPr>
              <a:t>Help a </a:t>
            </a:r>
            <a:r>
              <a:rPr lang="en-GB" sz="3600" b="1" i="0" dirty="0" err="1">
                <a:solidFill>
                  <a:schemeClr val="dk1"/>
                </a:solidFill>
                <a:latin typeface="Overpass Mono"/>
                <a:ea typeface="Overpass Mono"/>
                <a:cs typeface="Overpass Mono"/>
                <a:sym typeface="Overpass Mono"/>
              </a:rPr>
              <a:t>chefnogaeth</a:t>
            </a:r>
            <a:endParaRPr dirty="0"/>
          </a:p>
        </p:txBody>
      </p:sp>
      <p:pic>
        <p:nvPicPr>
          <p:cNvPr id="695" name="Google Shape;695;p28"/>
          <p:cNvPicPr preferRelativeResize="0"/>
          <p:nvPr/>
        </p:nvPicPr>
        <p:blipFill rotWithShape="1">
          <a:blip r:embed="rId3">
            <a:alphaModFix/>
          </a:blip>
          <a:srcRect/>
          <a:stretch/>
        </p:blipFill>
        <p:spPr>
          <a:xfrm>
            <a:off x="12179652" y="2304994"/>
            <a:ext cx="3262913" cy="627483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29"/>
          <p:cNvSpPr txBox="1"/>
          <p:nvPr/>
        </p:nvSpPr>
        <p:spPr>
          <a:xfrm>
            <a:off x="838200" y="-15875"/>
            <a:ext cx="105156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107000"/>
              </a:lnSpc>
              <a:spcBef>
                <a:spcPts val="0"/>
              </a:spcBef>
              <a:spcAft>
                <a:spcPts val="0"/>
              </a:spcAft>
              <a:buClr>
                <a:schemeClr val="dk1"/>
              </a:buClr>
              <a:buSzPts val="4000"/>
              <a:buFont typeface="Calibri"/>
              <a:buNone/>
            </a:pPr>
            <a:r>
              <a:rPr lang="en-GB" sz="4000" b="1" i="0">
                <a:solidFill>
                  <a:schemeClr val="dk1"/>
                </a:solidFill>
                <a:latin typeface="Overpass Mono"/>
                <a:ea typeface="Overpass Mono"/>
                <a:cs typeface="Overpass Mono"/>
                <a:sym typeface="Overpass Mono"/>
              </a:rPr>
              <a:t>Extra challenge</a:t>
            </a:r>
            <a:r>
              <a:rPr lang="en-GB" sz="4000" b="1" i="0">
                <a:solidFill>
                  <a:schemeClr val="dk1"/>
                </a:solidFill>
                <a:latin typeface="Calibri"/>
                <a:ea typeface="Calibri"/>
                <a:cs typeface="Calibri"/>
                <a:sym typeface="Calibri"/>
              </a:rPr>
              <a:t> – spread the word</a:t>
            </a:r>
            <a:endParaRPr sz="3600" b="1" i="0">
              <a:solidFill>
                <a:schemeClr val="dk1"/>
              </a:solidFill>
              <a:latin typeface="Overpass Mono"/>
              <a:ea typeface="Overpass Mono"/>
              <a:cs typeface="Overpass Mono"/>
              <a:sym typeface="Overpass Mono"/>
            </a:endParaRPr>
          </a:p>
        </p:txBody>
      </p:sp>
      <p:sp>
        <p:nvSpPr>
          <p:cNvPr id="702" name="Google Shape;702;p29"/>
          <p:cNvSpPr/>
          <p:nvPr/>
        </p:nvSpPr>
        <p:spPr>
          <a:xfrm>
            <a:off x="-162797" y="-72492"/>
            <a:ext cx="11328464" cy="6213410"/>
          </a:xfrm>
          <a:prstGeom prst="rect">
            <a:avLst/>
          </a:prstGeom>
          <a:solidFill>
            <a:schemeClr val="lt1"/>
          </a:solidFill>
          <a:ln w="34925"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703" name="Google Shape;703;p29"/>
          <p:cNvSpPr txBox="1"/>
          <p:nvPr/>
        </p:nvSpPr>
        <p:spPr>
          <a:xfrm>
            <a:off x="692201" y="611124"/>
            <a:ext cx="10473465" cy="3306357"/>
          </a:xfrm>
          <a:prstGeom prst="rect">
            <a:avLst/>
          </a:prstGeom>
          <a:noFill/>
          <a:ln>
            <a:noFill/>
          </a:ln>
        </p:spPr>
        <p:txBody>
          <a:bodyPr spcFirstLastPara="1" wrap="square" lIns="91425" tIns="45700" rIns="91425" bIns="45700" anchor="t" anchorCtr="0">
            <a:noAutofit/>
          </a:bodyPr>
          <a:lstStyle/>
          <a:p>
            <a:pPr lvl="0">
              <a:buClr>
                <a:schemeClr val="dk1"/>
              </a:buClr>
              <a:buSzPts val="3600"/>
            </a:pPr>
            <a:r>
              <a:rPr lang="en-GB" sz="3600" b="1" dirty="0">
                <a:solidFill>
                  <a:schemeClr val="dk1"/>
                </a:solidFill>
                <a:latin typeface="Overpass Mono"/>
                <a:ea typeface="Overpass Mono"/>
                <a:cs typeface="Overpass Mono"/>
                <a:sym typeface="Overpass Mono"/>
              </a:rPr>
              <a:t>Her </a:t>
            </a:r>
            <a:r>
              <a:rPr lang="en-GB" sz="3600" b="1" dirty="0" err="1">
                <a:solidFill>
                  <a:schemeClr val="dk1"/>
                </a:solidFill>
                <a:latin typeface="Overpass Mono"/>
                <a:ea typeface="Overpass Mono"/>
                <a:cs typeface="Overpass Mono"/>
                <a:sym typeface="Overpass Mono"/>
              </a:rPr>
              <a:t>ychwanegol</a:t>
            </a:r>
            <a:r>
              <a:rPr lang="en-GB" sz="3600" b="1" dirty="0">
                <a:solidFill>
                  <a:schemeClr val="dk1"/>
                </a:solidFill>
                <a:latin typeface="Overpass Mono"/>
                <a:ea typeface="Overpass Mono"/>
                <a:cs typeface="Overpass Mono"/>
                <a:sym typeface="Overpass Mono"/>
              </a:rPr>
              <a:t> </a:t>
            </a:r>
            <a:r>
              <a:rPr lang="en-GB" sz="3600" b="1">
                <a:solidFill>
                  <a:schemeClr val="dk1"/>
                </a:solidFill>
                <a:latin typeface="Overpass Mono"/>
                <a:ea typeface="Overpass Mono"/>
                <a:cs typeface="Overpass Mono"/>
                <a:sym typeface="Overpass Mono"/>
              </a:rPr>
              <a:t>– rhoi’r </a:t>
            </a:r>
            <a:r>
              <a:rPr lang="en-GB" sz="3600" b="1" dirty="0">
                <a:solidFill>
                  <a:schemeClr val="dk1"/>
                </a:solidFill>
                <a:latin typeface="Overpass Mono"/>
                <a:ea typeface="Overpass Mono"/>
                <a:cs typeface="Overpass Mono"/>
                <a:sym typeface="Overpass Mono"/>
              </a:rPr>
              <a:t>gair </a:t>
            </a:r>
            <a:r>
              <a:rPr lang="en-GB" sz="3600" b="1" dirty="0" err="1">
                <a:solidFill>
                  <a:schemeClr val="dk1"/>
                </a:solidFill>
                <a:latin typeface="Overpass Mono"/>
                <a:ea typeface="Overpass Mono"/>
                <a:cs typeface="Overpass Mono"/>
                <a:sym typeface="Overpass Mono"/>
              </a:rPr>
              <a:t>ar</a:t>
            </a:r>
            <a:r>
              <a:rPr lang="en-GB" sz="3600" b="1" dirty="0">
                <a:solidFill>
                  <a:schemeClr val="dk1"/>
                </a:solidFill>
                <a:latin typeface="Overpass Mono"/>
                <a:ea typeface="Overpass Mono"/>
                <a:cs typeface="Overpass Mono"/>
                <a:sym typeface="Overpass Mono"/>
              </a:rPr>
              <a:t> led
 </a:t>
            </a:r>
            <a:endParaRPr dirty="0"/>
          </a:p>
          <a:p>
            <a:pPr lvl="0">
              <a:lnSpc>
                <a:spcPct val="110000"/>
              </a:lnSpc>
              <a:buClr>
                <a:schemeClr val="dk1"/>
              </a:buClr>
              <a:buSzPts val="2400"/>
            </a:pPr>
            <a:r>
              <a:rPr lang="en-GB" sz="2400">
                <a:solidFill>
                  <a:schemeClr val="dk1"/>
                </a:solidFill>
                <a:latin typeface="Overpass Mono"/>
                <a:ea typeface="Overpass Mono"/>
                <a:cs typeface="Overpass Mono"/>
                <a:sym typeface="Overpass Mono"/>
              </a:rPr>
              <a:t>Mae'n </a:t>
            </a:r>
            <a:r>
              <a:rPr lang="en-GB" sz="2400" dirty="0" err="1">
                <a:solidFill>
                  <a:schemeClr val="dk1"/>
                </a:solidFill>
                <a:latin typeface="Overpass Mono"/>
                <a:ea typeface="Overpass Mono"/>
                <a:cs typeface="Overpass Mono"/>
                <a:sym typeface="Overpass Mono"/>
              </a:rPr>
              <a:t>bwysig</a:t>
            </a:r>
            <a:r>
              <a:rPr lang="en-GB" sz="2400" dirty="0">
                <a:solidFill>
                  <a:schemeClr val="dk1"/>
                </a:solidFill>
                <a:latin typeface="Overpass Mono"/>
                <a:ea typeface="Overpass Mono"/>
                <a:cs typeface="Overpass Mono"/>
                <a:sym typeface="Overpass Mono"/>
              </a:rPr>
              <a:t> bod </a:t>
            </a:r>
            <a:r>
              <a:rPr lang="en-GB" sz="2400" dirty="0" err="1">
                <a:solidFill>
                  <a:schemeClr val="dk1"/>
                </a:solidFill>
                <a:latin typeface="Overpass Mono"/>
                <a:ea typeface="Overpass Mono"/>
                <a:cs typeface="Overpass Mono"/>
                <a:sym typeface="Overpass Mono"/>
              </a:rPr>
              <a:t>pob</a:t>
            </a:r>
            <a:r>
              <a:rPr lang="en-GB" sz="2400" dirty="0">
                <a:solidFill>
                  <a:schemeClr val="dk1"/>
                </a:solidFill>
                <a:latin typeface="Overpass Mono"/>
                <a:ea typeface="Overpass Mono"/>
                <a:cs typeface="Overpass Mono"/>
                <a:sym typeface="Overpass Mono"/>
              </a:rPr>
              <a:t> person </a:t>
            </a:r>
            <a:r>
              <a:rPr lang="en-GB" sz="2400" dirty="0" err="1">
                <a:solidFill>
                  <a:schemeClr val="dk1"/>
                </a:solidFill>
                <a:latin typeface="Overpass Mono"/>
                <a:ea typeface="Overpass Mono"/>
                <a:cs typeface="Overpass Mono"/>
                <a:sym typeface="Overpass Mono"/>
              </a:rPr>
              <a:t>ifanc</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yn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deall</a:t>
            </a:r>
            <a:r>
              <a:rPr lang="en-GB" sz="2400" dirty="0">
                <a:solidFill>
                  <a:schemeClr val="dk1"/>
                </a:solidFill>
                <a:latin typeface="Overpass Mono"/>
                <a:ea typeface="Overpass Mono"/>
                <a:cs typeface="Overpass Mono"/>
                <a:sym typeface="Overpass Mono"/>
              </a:rPr>
              <a:t> </a:t>
            </a:r>
            <a:r>
              <a:rPr lang="en-GB" sz="2400" err="1">
                <a:solidFill>
                  <a:schemeClr val="dk1"/>
                </a:solidFill>
                <a:latin typeface="Overpass Mono"/>
                <a:ea typeface="Overpass Mono"/>
                <a:cs typeface="Overpass Mono"/>
                <a:sym typeface="Overpass Mono"/>
              </a:rPr>
              <a:t>beth</a:t>
            </a:r>
            <a:r>
              <a:rPr lang="en-GB" sz="2400">
                <a:solidFill>
                  <a:schemeClr val="dk1"/>
                </a:solidFill>
                <a:latin typeface="Overpass Mono"/>
                <a:ea typeface="Overpass Mono"/>
                <a:cs typeface="Overpass Mono"/>
                <a:sym typeface="Overpass Mono"/>
              </a:rPr>
              <a:t> yw'r </a:t>
            </a:r>
            <a:r>
              <a:rPr lang="en-GB" sz="2400" dirty="0">
                <a:solidFill>
                  <a:schemeClr val="dk1"/>
                </a:solidFill>
                <a:latin typeface="Overpass Mono"/>
                <a:ea typeface="Overpass Mono"/>
                <a:cs typeface="Overpass Mono"/>
                <a:sym typeface="Overpass Mono"/>
              </a:rPr>
              <a:t>Cod Plant a </a:t>
            </a:r>
            <a:r>
              <a:rPr lang="en-GB" sz="2400" err="1">
                <a:solidFill>
                  <a:schemeClr val="dk1"/>
                </a:solidFill>
                <a:latin typeface="Overpass Mono"/>
                <a:ea typeface="Overpass Mono"/>
                <a:cs typeface="Overpass Mono"/>
                <a:sym typeface="Overpass Mono"/>
              </a:rPr>
              <a:t>pham</a:t>
            </a:r>
            <a:r>
              <a:rPr lang="en-GB" sz="2400">
                <a:solidFill>
                  <a:schemeClr val="dk1"/>
                </a:solidFill>
                <a:latin typeface="Overpass Mono"/>
                <a:ea typeface="Overpass Mono"/>
                <a:cs typeface="Overpass Mono"/>
                <a:sym typeface="Overpass Mono"/>
              </a:rPr>
              <a:t> mae’n </a:t>
            </a:r>
            <a:r>
              <a:rPr lang="en-GB" sz="2400" dirty="0" err="1">
                <a:solidFill>
                  <a:schemeClr val="dk1"/>
                </a:solidFill>
                <a:latin typeface="Overpass Mono"/>
                <a:ea typeface="Overpass Mono"/>
                <a:cs typeface="Overpass Mono"/>
                <a:sym typeface="Overpass Mono"/>
              </a:rPr>
              <a:t>berthnasol</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iddyn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nhw</a:t>
            </a:r>
            <a:r>
              <a:rPr lang="en-GB" sz="2400" dirty="0">
                <a:solidFill>
                  <a:schemeClr val="dk1"/>
                </a:solidFill>
                <a:latin typeface="Overpass Mono"/>
                <a:ea typeface="Overpass Mono"/>
                <a:cs typeface="Overpass Mono"/>
                <a:sym typeface="Overpass Mono"/>
              </a:rPr>
              <a:t>. 
</a:t>
            </a:r>
            <a:endParaRPr sz="2400" b="0" i="0" dirty="0">
              <a:solidFill>
                <a:schemeClr val="dk1"/>
              </a:solidFill>
              <a:latin typeface="Overpass Mono"/>
              <a:ea typeface="Overpass Mono"/>
              <a:cs typeface="Overpass Mono"/>
              <a:sym typeface="Overpass Mono"/>
            </a:endParaRPr>
          </a:p>
          <a:p>
            <a:pPr lvl="0">
              <a:lnSpc>
                <a:spcPct val="110000"/>
              </a:lnSpc>
              <a:buClr>
                <a:schemeClr val="dk1"/>
              </a:buClr>
              <a:buSzPts val="2400"/>
            </a:pPr>
            <a:r>
              <a:rPr lang="en-GB" sz="2400" dirty="0" err="1">
                <a:solidFill>
                  <a:schemeClr val="dk1"/>
                </a:solidFill>
                <a:latin typeface="Overpass Mono"/>
                <a:ea typeface="Overpass Mono"/>
                <a:cs typeface="Overpass Mono"/>
                <a:sym typeface="Overpass Mono"/>
              </a:rPr>
              <a:t>Hoffem</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ichi</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weithio</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mewn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parau</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i</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greu</a:t>
            </a:r>
            <a:r>
              <a:rPr lang="en-GB" sz="2400" dirty="0">
                <a:solidFill>
                  <a:schemeClr val="dk1"/>
                </a:solidFill>
                <a:latin typeface="Overpass Mono"/>
                <a:ea typeface="Overpass Mono"/>
                <a:cs typeface="Overpass Mono"/>
                <a:sym typeface="Overpass Mono"/>
              </a:rPr>
              <a:t> poster </a:t>
            </a:r>
            <a:r>
              <a:rPr lang="en-GB" sz="2400" dirty="0" err="1">
                <a:solidFill>
                  <a:schemeClr val="dk1"/>
                </a:solidFill>
                <a:latin typeface="Overpass Mono"/>
                <a:ea typeface="Overpass Mono"/>
                <a:cs typeface="Overpass Mono"/>
                <a:sym typeface="Overpass Mono"/>
              </a:rPr>
              <a:t>llawn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gwybodaeth</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fel</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rhan</a:t>
            </a:r>
            <a:r>
              <a:rPr lang="en-GB" sz="2400" dirty="0">
                <a:solidFill>
                  <a:schemeClr val="dk1"/>
                </a:solidFill>
                <a:latin typeface="Overpass Mono"/>
                <a:ea typeface="Overpass Mono"/>
                <a:cs typeface="Overpass Mono"/>
                <a:sym typeface="Overpass Mono"/>
              </a:rPr>
              <a:t> o </a:t>
            </a:r>
            <a:r>
              <a:rPr lang="en-GB" sz="2400" dirty="0" err="1">
                <a:solidFill>
                  <a:schemeClr val="dk1"/>
                </a:solidFill>
                <a:latin typeface="Overpass Mono"/>
                <a:ea typeface="Overpass Mono"/>
                <a:cs typeface="Overpass Mono"/>
                <a:sym typeface="Overpass Mono"/>
              </a:rPr>
              <a:t>ymgyrch</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i</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wneud</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pobl</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ifanc</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rhwng</a:t>
            </a:r>
            <a:r>
              <a:rPr lang="en-GB" sz="2400" dirty="0">
                <a:solidFill>
                  <a:schemeClr val="dk1"/>
                </a:solidFill>
                <a:latin typeface="Overpass Mono"/>
                <a:ea typeface="Overpass Mono"/>
                <a:cs typeface="Overpass Mono"/>
                <a:sym typeface="Overpass Mono"/>
              </a:rPr>
              <a:t> 11 ac 16 </a:t>
            </a:r>
            <a:r>
              <a:rPr lang="en-GB" sz="2400" dirty="0" err="1">
                <a:solidFill>
                  <a:schemeClr val="dk1"/>
                </a:solidFill>
                <a:latin typeface="Overpass Mono"/>
                <a:ea typeface="Overpass Mono"/>
                <a:cs typeface="Overpass Mono"/>
                <a:sym typeface="Overpass Mono"/>
              </a:rPr>
              <a:t>oed</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yn</a:t>
            </a:r>
            <a:r>
              <a:rPr lang="en-GB" sz="2400" dirty="0">
                <a:solidFill>
                  <a:schemeClr val="dk1"/>
                </a:solidFill>
                <a:latin typeface="Overpass Mono"/>
                <a:ea typeface="Overpass Mono"/>
                <a:cs typeface="Overpass Mono"/>
                <a:sym typeface="Overpass Mono"/>
              </a:rPr>
              <a:t> </a:t>
            </a:r>
            <a:r>
              <a:rPr lang="en-GB" sz="2400" err="1">
                <a:solidFill>
                  <a:schemeClr val="dk1"/>
                </a:solidFill>
                <a:latin typeface="Overpass Mono"/>
                <a:ea typeface="Overpass Mono"/>
                <a:cs typeface="Overpass Mono"/>
                <a:sym typeface="Overpass Mono"/>
              </a:rPr>
              <a:t>ymwybodol</a:t>
            </a:r>
            <a:r>
              <a:rPr lang="en-GB" sz="2400">
                <a:solidFill>
                  <a:schemeClr val="dk1"/>
                </a:solidFill>
                <a:latin typeface="Overpass Mono"/>
                <a:ea typeface="Overpass Mono"/>
                <a:cs typeface="Overpass Mono"/>
                <a:sym typeface="Overpass Mono"/>
              </a:rPr>
              <a:t> o'r </a:t>
            </a:r>
            <a:r>
              <a:rPr lang="en-GB" sz="2400" dirty="0">
                <a:solidFill>
                  <a:schemeClr val="dk1"/>
                </a:solidFill>
                <a:latin typeface="Overpass Mono"/>
                <a:ea typeface="Overpass Mono"/>
                <a:cs typeface="Overpass Mono"/>
                <a:sym typeface="Overpass Mono"/>
              </a:rPr>
              <a:t>Cod Plant. </a:t>
            </a:r>
            <a:endParaRPr dirty="0"/>
          </a:p>
          <a:p>
            <a:pPr marL="0" marR="0" lvl="0" indent="0" algn="l" rtl="0">
              <a:lnSpc>
                <a:spcPct val="110000"/>
              </a:lnSpc>
              <a:spcBef>
                <a:spcPts val="0"/>
              </a:spcBef>
              <a:spcAft>
                <a:spcPts val="0"/>
              </a:spcAft>
              <a:buClr>
                <a:schemeClr val="dk1"/>
              </a:buClr>
              <a:buSzPts val="2400"/>
              <a:buFont typeface="Overpass Mono"/>
              <a:buNone/>
            </a:pPr>
            <a:endParaRPr sz="2400" b="0" i="0" dirty="0">
              <a:solidFill>
                <a:schemeClr val="dk1"/>
              </a:solidFill>
              <a:latin typeface="Overpass Mono"/>
              <a:ea typeface="Overpass Mono"/>
              <a:cs typeface="Overpass Mono"/>
              <a:sym typeface="Overpass Mono"/>
            </a:endParaRPr>
          </a:p>
          <a:p>
            <a:pPr lvl="0">
              <a:lnSpc>
                <a:spcPct val="110000"/>
              </a:lnSpc>
              <a:buClr>
                <a:schemeClr val="dk1"/>
              </a:buClr>
              <a:buSzPts val="2400"/>
            </a:pPr>
            <a:r>
              <a:rPr lang="en-GB" sz="2400">
                <a:solidFill>
                  <a:schemeClr val="dk1"/>
                </a:solidFill>
                <a:latin typeface="Overpass Mono"/>
                <a:ea typeface="Overpass Mono"/>
                <a:cs typeface="Overpass Mono"/>
                <a:sym typeface="Overpass Mono"/>
              </a:rPr>
              <a:t>Dylai’ch </a:t>
            </a:r>
            <a:r>
              <a:rPr lang="en-GB" sz="2400" dirty="0">
                <a:solidFill>
                  <a:schemeClr val="dk1"/>
                </a:solidFill>
                <a:latin typeface="Overpass Mono"/>
                <a:ea typeface="Overpass Mono"/>
                <a:cs typeface="Overpass Mono"/>
                <a:sym typeface="Overpass Mono"/>
              </a:rPr>
              <a:t>poster </a:t>
            </a:r>
            <a:r>
              <a:rPr lang="en-GB" sz="2400" dirty="0" err="1">
                <a:solidFill>
                  <a:schemeClr val="dk1"/>
                </a:solidFill>
                <a:latin typeface="Overpass Mono"/>
                <a:ea typeface="Overpass Mono"/>
                <a:cs typeface="Overpass Mono"/>
                <a:sym typeface="Overpass Mono"/>
              </a:rPr>
              <a:t>egluro</a:t>
            </a:r>
            <a:r>
              <a:rPr lang="en-GB" sz="2400" dirty="0">
                <a:solidFill>
                  <a:schemeClr val="dk1"/>
                </a:solidFill>
                <a:latin typeface="Overpass Mono"/>
                <a:ea typeface="Overpass Mono"/>
                <a:cs typeface="Overpass Mono"/>
                <a:sym typeface="Overpass Mono"/>
              </a:rPr>
              <a:t> </a:t>
            </a:r>
            <a:r>
              <a:rPr lang="en-GB" sz="2400" err="1">
                <a:solidFill>
                  <a:schemeClr val="dk1"/>
                </a:solidFill>
                <a:latin typeface="Overpass Mono"/>
                <a:ea typeface="Overpass Mono"/>
                <a:cs typeface="Overpass Mono"/>
                <a:sym typeface="Overpass Mono"/>
              </a:rPr>
              <a:t>beth</a:t>
            </a:r>
            <a:r>
              <a:rPr lang="en-GB" sz="2400">
                <a:solidFill>
                  <a:schemeClr val="dk1"/>
                </a:solidFill>
                <a:latin typeface="Overpass Mono"/>
                <a:ea typeface="Overpass Mono"/>
                <a:cs typeface="Overpass Mono"/>
                <a:sym typeface="Overpass Mono"/>
              </a:rPr>
              <a:t> yw'r </a:t>
            </a:r>
            <a:r>
              <a:rPr lang="en-GB" sz="2400" dirty="0">
                <a:solidFill>
                  <a:schemeClr val="dk1"/>
                </a:solidFill>
                <a:latin typeface="Overpass Mono"/>
                <a:ea typeface="Overpass Mono"/>
                <a:cs typeface="Overpass Mono"/>
                <a:sym typeface="Overpass Mono"/>
              </a:rPr>
              <a:t>Cod Plant a </a:t>
            </a:r>
            <a:r>
              <a:rPr lang="en-GB" sz="2400" err="1">
                <a:solidFill>
                  <a:schemeClr val="dk1"/>
                </a:solidFill>
                <a:latin typeface="Overpass Mono"/>
                <a:ea typeface="Overpass Mono"/>
                <a:cs typeface="Overpass Mono"/>
                <a:sym typeface="Overpass Mono"/>
              </a:rPr>
              <a:t>pham</a:t>
            </a:r>
            <a:r>
              <a:rPr lang="en-GB" sz="2400">
                <a:solidFill>
                  <a:schemeClr val="dk1"/>
                </a:solidFill>
                <a:latin typeface="Overpass Mono"/>
                <a:ea typeface="Overpass Mono"/>
                <a:cs typeface="Overpass Mono"/>
                <a:sym typeface="Overpass Mono"/>
              </a:rPr>
              <a:t> mae’n </a:t>
            </a:r>
            <a:r>
              <a:rPr lang="en-GB" sz="2400" dirty="0" err="1">
                <a:solidFill>
                  <a:schemeClr val="dk1"/>
                </a:solidFill>
                <a:latin typeface="Overpass Mono"/>
                <a:ea typeface="Overpass Mono"/>
                <a:cs typeface="Overpass Mono"/>
                <a:sym typeface="Overpass Mono"/>
              </a:rPr>
              <a:t>bwysig</a:t>
            </a:r>
            <a:r>
              <a:rPr lang="en-GB" sz="2400" dirty="0">
                <a:solidFill>
                  <a:schemeClr val="dk1"/>
                </a:solidFill>
                <a:latin typeface="Overpass Mono"/>
                <a:ea typeface="Overpass Mono"/>
                <a:cs typeface="Overpass Mono"/>
                <a:sym typeface="Overpass Mono"/>
              </a:rPr>
              <a:t>, a </a:t>
            </a:r>
            <a:r>
              <a:rPr lang="en-GB" sz="2400" dirty="0" err="1">
                <a:solidFill>
                  <a:schemeClr val="dk1"/>
                </a:solidFill>
                <a:latin typeface="Overpass Mono"/>
                <a:ea typeface="Overpass Mono"/>
                <a:cs typeface="Overpass Mono"/>
                <a:sym typeface="Overpass Mono"/>
              </a:rPr>
              <a:t>hynny</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mewn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ffordd</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ddifyr</a:t>
            </a:r>
            <a:r>
              <a:rPr lang="en-GB" sz="2400" dirty="0">
                <a:solidFill>
                  <a:schemeClr val="dk1"/>
                </a:solidFill>
                <a:latin typeface="Overpass Mono"/>
                <a:ea typeface="Overpass Mono"/>
                <a:cs typeface="Overpass Mono"/>
                <a:sym typeface="Overpass Mono"/>
              </a:rPr>
              <a:t> a </a:t>
            </a:r>
            <a:r>
              <a:rPr lang="en-GB" sz="2400" dirty="0" err="1">
                <a:solidFill>
                  <a:schemeClr val="dk1"/>
                </a:solidFill>
                <a:latin typeface="Overpass Mono"/>
                <a:ea typeface="Overpass Mono"/>
                <a:cs typeface="Overpass Mono"/>
                <a:sym typeface="Overpass Mono"/>
              </a:rPr>
              <a:t>hwylus</a:t>
            </a:r>
            <a:r>
              <a:rPr lang="en-GB" sz="2400" dirty="0">
                <a:solidFill>
                  <a:schemeClr val="dk1"/>
                </a:solidFill>
                <a:latin typeface="Overpass Mono"/>
                <a:ea typeface="Overpass Mono"/>
                <a:cs typeface="Overpass Mono"/>
                <a:sym typeface="Overpass Mono"/>
              </a:rPr>
              <a:t>.</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
          <p:cNvSpPr txBox="1">
            <a:spLocks noGrp="1"/>
          </p:cNvSpPr>
          <p:nvPr>
            <p:ph type="title" idx="4294967295"/>
          </p:nvPr>
        </p:nvSpPr>
        <p:spPr>
          <a:xfrm>
            <a:off x="1388745" y="326572"/>
            <a:ext cx="13029130" cy="1257300"/>
          </a:xfrm>
          <a:prstGeom prst="rect">
            <a:avLst/>
          </a:prstGeom>
          <a:noFill/>
          <a:ln>
            <a:noFill/>
          </a:ln>
        </p:spPr>
        <p:txBody>
          <a:bodyPr spcFirstLastPara="1" wrap="square" lIns="91425" tIns="45700" rIns="91425" bIns="45700" anchor="t" anchorCtr="0">
            <a:normAutofit/>
          </a:bodyPr>
          <a:lstStyle/>
          <a:p>
            <a:pPr marL="0" lvl="0" indent="0" algn="l" rtl="0">
              <a:lnSpc>
                <a:spcPct val="188888"/>
              </a:lnSpc>
              <a:spcBef>
                <a:spcPts val="0"/>
              </a:spcBef>
              <a:spcAft>
                <a:spcPts val="0"/>
              </a:spcAft>
              <a:buClr>
                <a:schemeClr val="dk1"/>
              </a:buClr>
              <a:buSzPts val="3600"/>
              <a:buFont typeface="Overpass Mono"/>
              <a:buNone/>
            </a:pPr>
            <a:r>
              <a:rPr lang="en-GB" dirty="0" err="1"/>
              <a:t>Rhagymadrodd</a:t>
            </a:r>
            <a:endParaRPr dirty="0"/>
          </a:p>
        </p:txBody>
      </p:sp>
      <p:grpSp>
        <p:nvGrpSpPr>
          <p:cNvPr id="125" name="Google Shape;125;p3"/>
          <p:cNvGrpSpPr/>
          <p:nvPr/>
        </p:nvGrpSpPr>
        <p:grpSpPr>
          <a:xfrm>
            <a:off x="3259842" y="1721033"/>
            <a:ext cx="10015689" cy="10309011"/>
            <a:chOff x="2522805" y="2024604"/>
            <a:chExt cx="11228866" cy="11557717"/>
          </a:xfrm>
        </p:grpSpPr>
        <p:sp>
          <p:nvSpPr>
            <p:cNvPr id="126" name="Google Shape;126;p3"/>
            <p:cNvSpPr/>
            <p:nvPr/>
          </p:nvSpPr>
          <p:spPr>
            <a:xfrm>
              <a:off x="2522805" y="2024604"/>
              <a:ext cx="11228866" cy="11557717"/>
            </a:xfrm>
            <a:prstGeom prst="roundRect">
              <a:avLst>
                <a:gd name="adj" fmla="val 3402"/>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vv</a:t>
              </a:r>
              <a:endParaRPr sz="1800">
                <a:solidFill>
                  <a:schemeClr val="lt1"/>
                </a:solidFill>
                <a:latin typeface="Calibri"/>
                <a:ea typeface="Calibri"/>
                <a:cs typeface="Calibri"/>
                <a:sym typeface="Calibri"/>
              </a:endParaRPr>
            </a:p>
          </p:txBody>
        </p:sp>
        <p:sp>
          <p:nvSpPr>
            <p:cNvPr id="127" name="Google Shape;127;p3"/>
            <p:cNvSpPr/>
            <p:nvPr/>
          </p:nvSpPr>
          <p:spPr>
            <a:xfrm>
              <a:off x="2912317" y="2679299"/>
              <a:ext cx="10432954" cy="9840602"/>
            </a:xfrm>
            <a:prstGeom prst="roundRect">
              <a:avLst>
                <a:gd name="adj" fmla="val 0"/>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vv</a:t>
              </a:r>
              <a:endParaRPr sz="1800">
                <a:solidFill>
                  <a:schemeClr val="lt1"/>
                </a:solidFill>
                <a:latin typeface="Calibri"/>
                <a:ea typeface="Calibri"/>
                <a:cs typeface="Calibri"/>
                <a:sym typeface="Calibri"/>
              </a:endParaRPr>
            </a:p>
          </p:txBody>
        </p:sp>
        <p:sp>
          <p:nvSpPr>
            <p:cNvPr id="128" name="Google Shape;128;p3"/>
            <p:cNvSpPr/>
            <p:nvPr/>
          </p:nvSpPr>
          <p:spPr>
            <a:xfrm>
              <a:off x="7773626" y="12771310"/>
              <a:ext cx="547666" cy="547330"/>
            </a:xfrm>
            <a:prstGeom prst="roundRect">
              <a:avLst>
                <a:gd name="adj" fmla="val 50000"/>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vv</a:t>
              </a:r>
              <a:endParaRPr sz="1800">
                <a:solidFill>
                  <a:schemeClr val="lt1"/>
                </a:solidFill>
                <a:latin typeface="Calibri"/>
                <a:ea typeface="Calibri"/>
                <a:cs typeface="Calibri"/>
                <a:sym typeface="Calibri"/>
              </a:endParaRPr>
            </a:p>
          </p:txBody>
        </p:sp>
        <p:sp>
          <p:nvSpPr>
            <p:cNvPr id="129" name="Google Shape;129;p3"/>
            <p:cNvSpPr/>
            <p:nvPr/>
          </p:nvSpPr>
          <p:spPr>
            <a:xfrm>
              <a:off x="7412032" y="2357492"/>
              <a:ext cx="723187" cy="70398"/>
            </a:xfrm>
            <a:prstGeom prst="roundRect">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3"/>
            <p:cNvSpPr/>
            <p:nvPr/>
          </p:nvSpPr>
          <p:spPr>
            <a:xfrm>
              <a:off x="8334010" y="2306766"/>
              <a:ext cx="189395" cy="187387"/>
            </a:xfrm>
            <a:prstGeom prst="ellipse">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31" name="Google Shape;131;p3"/>
          <p:cNvSpPr/>
          <p:nvPr/>
        </p:nvSpPr>
        <p:spPr>
          <a:xfrm>
            <a:off x="4186447" y="2969739"/>
            <a:ext cx="7884694" cy="4282198"/>
          </a:xfrm>
          <a:prstGeom prst="rect">
            <a:avLst/>
          </a:prstGeom>
          <a:noFill/>
          <a:ln>
            <a:noFill/>
          </a:ln>
        </p:spPr>
        <p:txBody>
          <a:bodyPr spcFirstLastPara="1" wrap="square" lIns="0" tIns="0" rIns="0" bIns="0" anchor="t" anchorCtr="0">
            <a:spAutoFit/>
          </a:bodyPr>
          <a:lstStyle/>
          <a:p>
            <a:pPr>
              <a:lnSpc>
                <a:spcPct val="110000"/>
              </a:lnSpc>
            </a:pPr>
            <a:r>
              <a:rPr lang="en-GB" sz="2400">
                <a:solidFill>
                  <a:schemeClr val="dk1"/>
                </a:solidFill>
                <a:latin typeface="Overpass Mono"/>
                <a:ea typeface="Overpass Mono"/>
                <a:cs typeface="Overpass Mono"/>
                <a:sym typeface="Overpass Mono"/>
              </a:rPr>
              <a:t>“</a:t>
            </a:r>
            <a:r>
              <a:rPr lang="en-GB" sz="2400">
                <a:solidFill>
                  <a:schemeClr val="dk1"/>
                </a:solidFill>
                <a:latin typeface="Overpass Mono"/>
                <a:ea typeface="Overpass Mono"/>
                <a:cs typeface="Overpass Mono"/>
              </a:rPr>
              <a:t>Mae'r </a:t>
            </a:r>
            <a:r>
              <a:rPr lang="en-GB" sz="2400" dirty="0" err="1">
                <a:solidFill>
                  <a:schemeClr val="dk1"/>
                </a:solidFill>
                <a:latin typeface="Overpass Mono"/>
                <a:ea typeface="Overpass Mono"/>
                <a:cs typeface="Overpass Mono"/>
              </a:rPr>
              <a:t>adnodd</a:t>
            </a:r>
            <a:r>
              <a:rPr lang="en-GB" sz="2400" dirty="0">
                <a:solidFill>
                  <a:schemeClr val="dk1"/>
                </a:solidFill>
                <a:latin typeface="Overpass Mono"/>
                <a:ea typeface="Overpass Mono"/>
                <a:cs typeface="Overpass Mono"/>
              </a:rPr>
              <a:t> </a:t>
            </a:r>
            <a:r>
              <a:rPr lang="en-GB" sz="2400" dirty="0" err="1">
                <a:solidFill>
                  <a:schemeClr val="dk1"/>
                </a:solidFill>
                <a:latin typeface="Overpass Mono"/>
                <a:ea typeface="Overpass Mono"/>
                <a:cs typeface="Overpass Mono"/>
              </a:rPr>
              <a:t>hwn</a:t>
            </a:r>
            <a:r>
              <a:rPr lang="en-GB" sz="2400" dirty="0">
                <a:solidFill>
                  <a:schemeClr val="dk1"/>
                </a:solidFill>
                <a:latin typeface="Overpass Mono"/>
                <a:ea typeface="Overpass Mono"/>
                <a:cs typeface="Overpass Mono"/>
              </a:rPr>
              <a:t> </a:t>
            </a:r>
            <a:r>
              <a:rPr lang="en-GB" sz="2400" dirty="0" err="1">
                <a:solidFill>
                  <a:schemeClr val="dk1"/>
                </a:solidFill>
                <a:latin typeface="Overpass Mono"/>
                <a:ea typeface="Overpass Mono"/>
                <a:cs typeface="Overpass Mono"/>
              </a:rPr>
              <a:t>ynghylch</a:t>
            </a:r>
            <a:r>
              <a:rPr lang="en-GB" sz="2400" dirty="0">
                <a:solidFill>
                  <a:schemeClr val="dk1"/>
                </a:solidFill>
                <a:latin typeface="Overpass Mono"/>
                <a:ea typeface="Overpass Mono"/>
                <a:cs typeface="Overpass Mono"/>
              </a:rPr>
              <a:t> y Cod Plant </a:t>
            </a:r>
            <a:r>
              <a:rPr lang="en-GB" sz="2400" dirty="0" err="1">
                <a:solidFill>
                  <a:schemeClr val="dk1"/>
                </a:solidFill>
                <a:latin typeface="Overpass Mono"/>
                <a:ea typeface="Overpass Mono"/>
                <a:cs typeface="Overpass Mono"/>
              </a:rPr>
              <a:t>yn</a:t>
            </a:r>
            <a:r>
              <a:rPr lang="en-GB" sz="2400" dirty="0">
                <a:solidFill>
                  <a:schemeClr val="dk1"/>
                </a:solidFill>
                <a:latin typeface="Overpass Mono"/>
                <a:ea typeface="Overpass Mono"/>
                <a:cs typeface="Overpass Mono"/>
              </a:rPr>
              <a:t> </a:t>
            </a:r>
            <a:r>
              <a:rPr lang="en-GB" sz="2400" dirty="0" err="1">
                <a:solidFill>
                  <a:schemeClr val="dk1"/>
                </a:solidFill>
                <a:latin typeface="Overpass Mono"/>
                <a:ea typeface="Overpass Mono"/>
                <a:cs typeface="Overpass Mono"/>
              </a:rPr>
              <a:t>ardderchog</a:t>
            </a:r>
            <a:r>
              <a:rPr lang="en-GB" sz="2400" dirty="0">
                <a:solidFill>
                  <a:schemeClr val="dk1"/>
                </a:solidFill>
                <a:latin typeface="Overpass Mono"/>
                <a:ea typeface="Overpass Mono"/>
                <a:cs typeface="Overpass Mono"/>
              </a:rPr>
              <a:t> </a:t>
            </a:r>
            <a:r>
              <a:rPr lang="en-GB" sz="2400">
                <a:solidFill>
                  <a:schemeClr val="dk1"/>
                </a:solidFill>
                <a:latin typeface="Overpass Mono"/>
                <a:ea typeface="Overpass Mono"/>
                <a:cs typeface="Overpass Mono"/>
              </a:rPr>
              <a:t>- mae'r </a:t>
            </a:r>
            <a:r>
              <a:rPr lang="en-GB" sz="2400" err="1">
                <a:solidFill>
                  <a:schemeClr val="dk1"/>
                </a:solidFill>
                <a:latin typeface="Overpass Mono"/>
                <a:ea typeface="Overpass Mono"/>
                <a:cs typeface="Overpass Mono"/>
              </a:rPr>
              <a:t>wybodaeth</a:t>
            </a:r>
            <a:r>
              <a:rPr lang="en-GB" sz="2400">
                <a:solidFill>
                  <a:schemeClr val="dk1"/>
                </a:solidFill>
                <a:latin typeface="Overpass Mono"/>
                <a:ea typeface="Overpass Mono"/>
                <a:cs typeface="Overpass Mono"/>
              </a:rPr>
              <a:t> wedi'i rhannu'n </a:t>
            </a:r>
            <a:r>
              <a:rPr lang="en-GB" sz="2400" dirty="0" err="1">
                <a:solidFill>
                  <a:schemeClr val="dk1"/>
                </a:solidFill>
                <a:latin typeface="Overpass Mono"/>
                <a:ea typeface="Overpass Mono"/>
                <a:cs typeface="Overpass Mono"/>
              </a:rPr>
              <a:t>dda</a:t>
            </a:r>
            <a:r>
              <a:rPr lang="en-GB" sz="2400" dirty="0">
                <a:solidFill>
                  <a:schemeClr val="dk1"/>
                </a:solidFill>
                <a:latin typeface="Overpass Mono"/>
                <a:ea typeface="Overpass Mono"/>
                <a:cs typeface="Overpass Mono"/>
              </a:rPr>
              <a:t> </a:t>
            </a:r>
            <a:r>
              <a:rPr lang="en-GB" sz="2400">
                <a:solidFill>
                  <a:schemeClr val="dk1"/>
                </a:solidFill>
                <a:latin typeface="Overpass Mono"/>
                <a:ea typeface="Overpass Mono"/>
                <a:cs typeface="Overpass Mono"/>
              </a:rPr>
              <a:t>ac mae'n </a:t>
            </a:r>
            <a:r>
              <a:rPr lang="en-GB" sz="2400" dirty="0">
                <a:solidFill>
                  <a:schemeClr val="dk1"/>
                </a:solidFill>
                <a:latin typeface="Overpass Mono"/>
                <a:ea typeface="Overpass Mono"/>
                <a:cs typeface="Overpass Mono"/>
              </a:rPr>
              <a:t>addas </a:t>
            </a:r>
            <a:r>
              <a:rPr lang="en-GB" sz="2400" dirty="0" err="1">
                <a:solidFill>
                  <a:schemeClr val="dk1"/>
                </a:solidFill>
                <a:latin typeface="Overpass Mono"/>
                <a:ea typeface="Overpass Mono"/>
                <a:cs typeface="Overpass Mono"/>
              </a:rPr>
              <a:t>iawn</a:t>
            </a:r>
            <a:r>
              <a:rPr lang="en-GB" sz="2400" dirty="0">
                <a:solidFill>
                  <a:schemeClr val="dk1"/>
                </a:solidFill>
                <a:latin typeface="Overpass Mono"/>
                <a:ea typeface="Overpass Mono"/>
                <a:cs typeface="Overpass Mono"/>
              </a:rPr>
              <a:t> </a:t>
            </a:r>
            <a:r>
              <a:rPr lang="en-GB" sz="2400" dirty="0" err="1">
                <a:solidFill>
                  <a:schemeClr val="dk1"/>
                </a:solidFill>
                <a:latin typeface="Overpass Mono"/>
                <a:ea typeface="Overpass Mono"/>
                <a:cs typeface="Overpass Mono"/>
              </a:rPr>
              <a:t>i</a:t>
            </a:r>
            <a:r>
              <a:rPr lang="en-GB" sz="2400" dirty="0">
                <a:solidFill>
                  <a:schemeClr val="dk1"/>
                </a:solidFill>
                <a:latin typeface="Overpass Mono"/>
                <a:ea typeface="Overpass Mono"/>
                <a:cs typeface="Overpass Mono"/>
              </a:rPr>
              <a:t> </a:t>
            </a:r>
            <a:r>
              <a:rPr lang="en-GB" sz="2400" dirty="0" err="1">
                <a:solidFill>
                  <a:schemeClr val="dk1"/>
                </a:solidFill>
                <a:latin typeface="Overpass Mono"/>
                <a:ea typeface="Overpass Mono"/>
                <a:cs typeface="Overpass Mono"/>
              </a:rPr>
              <a:t>blant</a:t>
            </a:r>
            <a:r>
              <a:rPr lang="en-GB" sz="2400" dirty="0">
                <a:solidFill>
                  <a:schemeClr val="dk1"/>
                </a:solidFill>
                <a:latin typeface="Overpass Mono"/>
                <a:ea typeface="Overpass Mono"/>
                <a:cs typeface="Overpass Mono"/>
              </a:rPr>
              <a:t>.  </a:t>
            </a:r>
          </a:p>
          <a:p>
            <a:pPr>
              <a:lnSpc>
                <a:spcPct val="110000"/>
              </a:lnSpc>
            </a:pPr>
            <a:endParaRPr lang="en-GB" sz="2400" dirty="0">
              <a:solidFill>
                <a:schemeClr val="dk1"/>
              </a:solidFill>
              <a:latin typeface="Overpass Mono"/>
              <a:ea typeface="Overpass Mono"/>
              <a:cs typeface="Overpass Mono"/>
            </a:endParaRPr>
          </a:p>
          <a:p>
            <a:pPr>
              <a:lnSpc>
                <a:spcPct val="110000"/>
              </a:lnSpc>
            </a:pPr>
            <a:r>
              <a:rPr lang="en-GB" sz="2400" dirty="0" err="1">
                <a:solidFill>
                  <a:schemeClr val="dk1"/>
                </a:solidFill>
                <a:latin typeface="Overpass Mono"/>
                <a:ea typeface="Overpass Mono"/>
                <a:cs typeface="Overpass Mono"/>
              </a:rPr>
              <a:t>Bydd</a:t>
            </a:r>
            <a:r>
              <a:rPr lang="en-GB" sz="2400" dirty="0">
                <a:solidFill>
                  <a:schemeClr val="dk1"/>
                </a:solidFill>
                <a:latin typeface="Overpass Mono"/>
                <a:ea typeface="Overpass Mono"/>
                <a:cs typeface="Overpass Mono"/>
              </a:rPr>
              <a:t> yr </a:t>
            </a:r>
            <a:r>
              <a:rPr lang="en-GB" sz="2400" dirty="0" err="1">
                <a:solidFill>
                  <a:schemeClr val="dk1"/>
                </a:solidFill>
                <a:latin typeface="Overpass Mono"/>
                <a:ea typeface="Overpass Mono"/>
                <a:cs typeface="Overpass Mono"/>
              </a:rPr>
              <a:t>adnodd</a:t>
            </a:r>
            <a:r>
              <a:rPr lang="en-GB" sz="2400" dirty="0">
                <a:solidFill>
                  <a:schemeClr val="dk1"/>
                </a:solidFill>
                <a:latin typeface="Overpass Mono"/>
                <a:ea typeface="Overpass Mono"/>
                <a:cs typeface="Overpass Mono"/>
              </a:rPr>
              <a:t> </a:t>
            </a:r>
            <a:r>
              <a:rPr lang="en-GB" sz="2400" dirty="0" err="1">
                <a:solidFill>
                  <a:schemeClr val="dk1"/>
                </a:solidFill>
                <a:latin typeface="Overpass Mono"/>
                <a:ea typeface="Overpass Mono"/>
                <a:cs typeface="Overpass Mono"/>
              </a:rPr>
              <a:t>yn</a:t>
            </a:r>
            <a:r>
              <a:rPr lang="en-GB" sz="2400" dirty="0">
                <a:solidFill>
                  <a:schemeClr val="dk1"/>
                </a:solidFill>
                <a:latin typeface="Overpass Mono"/>
                <a:ea typeface="Overpass Mono"/>
                <a:cs typeface="Overpass Mono"/>
              </a:rPr>
              <a:t> </a:t>
            </a:r>
            <a:r>
              <a:rPr lang="en-GB" sz="2400" dirty="0" err="1">
                <a:solidFill>
                  <a:schemeClr val="dk1"/>
                </a:solidFill>
                <a:latin typeface="Overpass Mono"/>
                <a:ea typeface="Overpass Mono"/>
                <a:cs typeface="Overpass Mono"/>
              </a:rPr>
              <a:t>gwneud</a:t>
            </a:r>
            <a:r>
              <a:rPr lang="en-GB" sz="2400" dirty="0">
                <a:solidFill>
                  <a:schemeClr val="dk1"/>
                </a:solidFill>
                <a:latin typeface="Overpass Mono"/>
                <a:ea typeface="Overpass Mono"/>
                <a:cs typeface="Overpass Mono"/>
              </a:rPr>
              <a:t> </a:t>
            </a:r>
            <a:r>
              <a:rPr lang="en-GB" sz="2400" dirty="0" err="1">
                <a:solidFill>
                  <a:schemeClr val="dk1"/>
                </a:solidFill>
                <a:latin typeface="Overpass Mono"/>
                <a:ea typeface="Overpass Mono"/>
                <a:cs typeface="Overpass Mono"/>
              </a:rPr>
              <a:t>disgyblion</a:t>
            </a:r>
            <a:r>
              <a:rPr lang="en-GB" sz="2400" dirty="0">
                <a:solidFill>
                  <a:schemeClr val="dk1"/>
                </a:solidFill>
                <a:latin typeface="Overpass Mono"/>
                <a:ea typeface="Overpass Mono"/>
                <a:cs typeface="Overpass Mono"/>
              </a:rPr>
              <a:t> </a:t>
            </a:r>
            <a:r>
              <a:rPr lang="en-GB" sz="2400" dirty="0" err="1">
                <a:solidFill>
                  <a:schemeClr val="dk1"/>
                </a:solidFill>
                <a:latin typeface="Overpass Mono"/>
                <a:ea typeface="Overpass Mono"/>
                <a:cs typeface="Overpass Mono"/>
              </a:rPr>
              <a:t>yn</a:t>
            </a:r>
            <a:r>
              <a:rPr lang="en-GB" sz="2400" dirty="0">
                <a:solidFill>
                  <a:schemeClr val="dk1"/>
                </a:solidFill>
                <a:latin typeface="Overpass Mono"/>
                <a:ea typeface="Overpass Mono"/>
                <a:cs typeface="Overpass Mono"/>
              </a:rPr>
              <a:t> </a:t>
            </a:r>
            <a:r>
              <a:rPr lang="en-GB" sz="2400" dirty="0" err="1">
                <a:solidFill>
                  <a:schemeClr val="dk1"/>
                </a:solidFill>
                <a:latin typeface="Overpass Mono"/>
                <a:ea typeface="Overpass Mono"/>
                <a:cs typeface="Overpass Mono"/>
              </a:rPr>
              <a:t>fwy</a:t>
            </a:r>
            <a:r>
              <a:rPr lang="en-GB" sz="2400" dirty="0">
                <a:solidFill>
                  <a:schemeClr val="dk1"/>
                </a:solidFill>
                <a:latin typeface="Overpass Mono"/>
                <a:ea typeface="Overpass Mono"/>
                <a:cs typeface="Overpass Mono"/>
              </a:rPr>
              <a:t> </a:t>
            </a:r>
            <a:r>
              <a:rPr lang="en-GB" sz="2400" err="1">
                <a:solidFill>
                  <a:schemeClr val="dk1"/>
                </a:solidFill>
                <a:latin typeface="Overpass Mono"/>
                <a:ea typeface="Overpass Mono"/>
                <a:cs typeface="Overpass Mono"/>
              </a:rPr>
              <a:t>ymwybodol</a:t>
            </a:r>
            <a:r>
              <a:rPr lang="en-GB" sz="2400">
                <a:solidFill>
                  <a:schemeClr val="dk1"/>
                </a:solidFill>
                <a:latin typeface="Overpass Mono"/>
                <a:ea typeface="Overpass Mono"/>
                <a:cs typeface="Overpass Mono"/>
              </a:rPr>
              <a:t> o'r </a:t>
            </a:r>
            <a:r>
              <a:rPr lang="en-GB" sz="2400" dirty="0">
                <a:solidFill>
                  <a:schemeClr val="dk1"/>
                </a:solidFill>
                <a:latin typeface="Overpass Mono"/>
                <a:ea typeface="Overpass Mono"/>
                <a:cs typeface="Overpass Mono"/>
              </a:rPr>
              <a:t>data personol </a:t>
            </a:r>
            <a:r>
              <a:rPr lang="en-GB" sz="2400" err="1">
                <a:solidFill>
                  <a:schemeClr val="dk1"/>
                </a:solidFill>
                <a:latin typeface="Overpass Mono"/>
                <a:ea typeface="Overpass Mono"/>
                <a:cs typeface="Overpass Mono"/>
              </a:rPr>
              <a:t>maen</a:t>
            </a:r>
            <a:r>
              <a:rPr lang="en-GB" sz="2400">
                <a:solidFill>
                  <a:schemeClr val="dk1"/>
                </a:solidFill>
                <a:latin typeface="Overpass Mono"/>
                <a:ea typeface="Overpass Mono"/>
                <a:cs typeface="Overpass Mono"/>
              </a:rPr>
              <a:t> nhw’n </a:t>
            </a:r>
            <a:r>
              <a:rPr lang="en-GB" sz="2400" dirty="0" err="1">
                <a:solidFill>
                  <a:schemeClr val="dk1"/>
                </a:solidFill>
                <a:latin typeface="Overpass Mono"/>
                <a:ea typeface="Overpass Mono"/>
                <a:cs typeface="Overpass Mono"/>
              </a:rPr>
              <a:t>ei</a:t>
            </a:r>
            <a:r>
              <a:rPr lang="en-GB" sz="2400" dirty="0">
                <a:solidFill>
                  <a:schemeClr val="dk1"/>
                </a:solidFill>
                <a:latin typeface="Overpass Mono"/>
                <a:ea typeface="Overpass Mono"/>
                <a:cs typeface="Overpass Mono"/>
              </a:rPr>
              <a:t> </a:t>
            </a:r>
            <a:r>
              <a:rPr lang="en-GB" sz="2400" dirty="0" err="1">
                <a:solidFill>
                  <a:schemeClr val="dk1"/>
                </a:solidFill>
                <a:latin typeface="Overpass Mono"/>
                <a:ea typeface="Overpass Mono"/>
                <a:cs typeface="Overpass Mono"/>
              </a:rPr>
              <a:t>rannu</a:t>
            </a:r>
            <a:r>
              <a:rPr lang="en-GB" sz="2400" dirty="0">
                <a:solidFill>
                  <a:schemeClr val="dk1"/>
                </a:solidFill>
                <a:latin typeface="Overpass Mono"/>
                <a:ea typeface="Overpass Mono"/>
                <a:cs typeface="Overpass Mono"/>
              </a:rPr>
              <a:t>, ac </a:t>
            </a:r>
            <a:r>
              <a:rPr lang="en-GB" sz="2400" err="1">
                <a:solidFill>
                  <a:schemeClr val="dk1"/>
                </a:solidFill>
                <a:latin typeface="Overpass Mono"/>
                <a:ea typeface="Overpass Mono"/>
                <a:cs typeface="Overpass Mono"/>
              </a:rPr>
              <a:t>yn</a:t>
            </a:r>
            <a:r>
              <a:rPr lang="en-GB" sz="2400">
                <a:solidFill>
                  <a:schemeClr val="dk1"/>
                </a:solidFill>
                <a:latin typeface="Overpass Mono"/>
                <a:ea typeface="Overpass Mono"/>
                <a:cs typeface="Overpass Mono"/>
              </a:rPr>
              <a:t> amlygu’r </a:t>
            </a:r>
            <a:r>
              <a:rPr lang="en-GB" sz="2400" dirty="0" err="1">
                <a:solidFill>
                  <a:schemeClr val="dk1"/>
                </a:solidFill>
                <a:latin typeface="Overpass Mono"/>
                <a:ea typeface="Overpass Mono"/>
                <a:cs typeface="Overpass Mono"/>
              </a:rPr>
              <a:t>materion</a:t>
            </a:r>
            <a:r>
              <a:rPr lang="en-GB" sz="2400" dirty="0">
                <a:solidFill>
                  <a:schemeClr val="dk1"/>
                </a:solidFill>
                <a:latin typeface="Overpass Mono"/>
                <a:ea typeface="Overpass Mono"/>
                <a:cs typeface="Overpass Mono"/>
              </a:rPr>
              <a:t> </a:t>
            </a:r>
            <a:r>
              <a:rPr lang="en-GB" sz="2400" dirty="0" err="1">
                <a:solidFill>
                  <a:schemeClr val="dk1"/>
                </a:solidFill>
                <a:latin typeface="Overpass Mono"/>
                <a:ea typeface="Overpass Mono"/>
                <a:cs typeface="Overpass Mono"/>
              </a:rPr>
              <a:t>pwysig</a:t>
            </a:r>
            <a:r>
              <a:rPr lang="en-GB" sz="2400" dirty="0">
                <a:solidFill>
                  <a:schemeClr val="dk1"/>
                </a:solidFill>
                <a:latin typeface="Overpass Mono"/>
                <a:ea typeface="Overpass Mono"/>
                <a:cs typeface="Overpass Mono"/>
              </a:rPr>
              <a:t> </a:t>
            </a:r>
            <a:r>
              <a:rPr lang="en-GB" sz="2400" dirty="0" err="1">
                <a:solidFill>
                  <a:schemeClr val="dk1"/>
                </a:solidFill>
                <a:latin typeface="Overpass Mono"/>
                <a:ea typeface="Overpass Mono"/>
                <a:cs typeface="Overpass Mono"/>
              </a:rPr>
              <a:t>mae</a:t>
            </a:r>
            <a:r>
              <a:rPr lang="en-GB" sz="2400" dirty="0">
                <a:solidFill>
                  <a:schemeClr val="dk1"/>
                </a:solidFill>
                <a:latin typeface="Overpass Mono"/>
                <a:ea typeface="Overpass Mono"/>
                <a:cs typeface="Overpass Mono"/>
              </a:rPr>
              <a:t> </a:t>
            </a:r>
            <a:r>
              <a:rPr lang="en-GB" sz="2400" dirty="0" err="1">
                <a:solidFill>
                  <a:schemeClr val="dk1"/>
                </a:solidFill>
                <a:latin typeface="Overpass Mono"/>
                <a:ea typeface="Overpass Mono"/>
                <a:cs typeface="Overpass Mono"/>
              </a:rPr>
              <a:t>angen</a:t>
            </a:r>
            <a:r>
              <a:rPr lang="en-GB" sz="2400" dirty="0">
                <a:solidFill>
                  <a:schemeClr val="dk1"/>
                </a:solidFill>
                <a:latin typeface="Overpass Mono"/>
                <a:ea typeface="Overpass Mono"/>
                <a:cs typeface="Overpass Mono"/>
              </a:rPr>
              <a:t> </a:t>
            </a:r>
            <a:r>
              <a:rPr lang="en-GB" sz="2400" dirty="0" err="1">
                <a:solidFill>
                  <a:schemeClr val="dk1"/>
                </a:solidFill>
                <a:latin typeface="Overpass Mono"/>
                <a:ea typeface="Overpass Mono"/>
                <a:cs typeface="Overpass Mono"/>
              </a:rPr>
              <a:t>i</a:t>
            </a:r>
            <a:r>
              <a:rPr lang="en-GB" sz="2400" dirty="0">
                <a:solidFill>
                  <a:schemeClr val="dk1"/>
                </a:solidFill>
                <a:latin typeface="Overpass Mono"/>
                <a:ea typeface="Overpass Mono"/>
                <a:cs typeface="Overpass Mono"/>
              </a:rPr>
              <a:t> bob </a:t>
            </a:r>
            <a:r>
              <a:rPr lang="en-GB" sz="2400">
                <a:solidFill>
                  <a:schemeClr val="dk1"/>
                </a:solidFill>
                <a:latin typeface="Overpass Mono"/>
                <a:ea typeface="Overpass Mono"/>
                <a:cs typeface="Overpass Mono"/>
              </a:rPr>
              <a:t>un o'n </a:t>
            </a:r>
            <a:r>
              <a:rPr lang="en-GB" sz="2400" dirty="0">
                <a:solidFill>
                  <a:schemeClr val="dk1"/>
                </a:solidFill>
                <a:latin typeface="Overpass Mono"/>
                <a:ea typeface="Overpass Mono"/>
                <a:cs typeface="Overpass Mono"/>
              </a:rPr>
              <a:t>staff </a:t>
            </a:r>
            <a:r>
              <a:rPr lang="en-GB" sz="2400" dirty="0" err="1">
                <a:solidFill>
                  <a:schemeClr val="dk1"/>
                </a:solidFill>
                <a:latin typeface="Overpass Mono"/>
                <a:ea typeface="Overpass Mono"/>
                <a:cs typeface="Overpass Mono"/>
              </a:rPr>
              <a:t>fod</a:t>
            </a:r>
            <a:r>
              <a:rPr lang="en-GB" sz="2400" dirty="0">
                <a:solidFill>
                  <a:schemeClr val="dk1"/>
                </a:solidFill>
                <a:latin typeface="Overpass Mono"/>
                <a:ea typeface="Overpass Mono"/>
                <a:cs typeface="Overpass Mono"/>
              </a:rPr>
              <a:t> </a:t>
            </a:r>
            <a:r>
              <a:rPr lang="en-GB" sz="2400" dirty="0" err="1">
                <a:solidFill>
                  <a:schemeClr val="dk1"/>
                </a:solidFill>
                <a:latin typeface="Overpass Mono"/>
                <a:ea typeface="Overpass Mono"/>
                <a:cs typeface="Overpass Mono"/>
              </a:rPr>
              <a:t>yn</a:t>
            </a:r>
            <a:r>
              <a:rPr lang="en-GB" sz="2400" dirty="0">
                <a:solidFill>
                  <a:schemeClr val="dk1"/>
                </a:solidFill>
                <a:latin typeface="Overpass Mono"/>
                <a:ea typeface="Overpass Mono"/>
                <a:cs typeface="Overpass Mono"/>
              </a:rPr>
              <a:t> </a:t>
            </a:r>
            <a:r>
              <a:rPr lang="en-GB" sz="2400" dirty="0" err="1">
                <a:solidFill>
                  <a:schemeClr val="dk1"/>
                </a:solidFill>
                <a:latin typeface="Overpass Mono"/>
                <a:ea typeface="Overpass Mono"/>
                <a:cs typeface="Overpass Mono"/>
              </a:rPr>
              <a:t>ymwybodol</a:t>
            </a:r>
            <a:r>
              <a:rPr lang="en-GB" sz="2400" dirty="0">
                <a:solidFill>
                  <a:schemeClr val="dk1"/>
                </a:solidFill>
                <a:latin typeface="Overpass Mono"/>
                <a:ea typeface="Overpass Mono"/>
                <a:cs typeface="Overpass Mono"/>
              </a:rPr>
              <a:t> </a:t>
            </a:r>
            <a:r>
              <a:rPr lang="en-GB" sz="2400" dirty="0" err="1">
                <a:solidFill>
                  <a:schemeClr val="dk1"/>
                </a:solidFill>
                <a:latin typeface="Overpass Mono"/>
                <a:ea typeface="Overpass Mono"/>
                <a:cs typeface="Overpass Mono"/>
              </a:rPr>
              <a:t>ohonynt</a:t>
            </a:r>
            <a:r>
              <a:rPr lang="en-GB" sz="2400" dirty="0">
                <a:solidFill>
                  <a:schemeClr val="dk1"/>
                </a:solidFill>
                <a:latin typeface="Overpass Mono"/>
                <a:ea typeface="Overpass Mono"/>
                <a:cs typeface="Overpass Mono"/>
              </a:rPr>
              <a:t> </a:t>
            </a:r>
            <a:r>
              <a:rPr lang="en-GB" sz="2400" dirty="0" err="1">
                <a:solidFill>
                  <a:schemeClr val="dk1"/>
                </a:solidFill>
                <a:latin typeface="Overpass Mono"/>
                <a:ea typeface="Overpass Mono"/>
                <a:cs typeface="Overpass Mono"/>
              </a:rPr>
              <a:t>mewn</a:t>
            </a:r>
            <a:r>
              <a:rPr lang="en-GB" sz="2400" dirty="0">
                <a:solidFill>
                  <a:schemeClr val="dk1"/>
                </a:solidFill>
                <a:latin typeface="Overpass Mono"/>
                <a:ea typeface="Overpass Mono"/>
                <a:cs typeface="Overpass Mono"/>
              </a:rPr>
              <a:t> </a:t>
            </a:r>
            <a:r>
              <a:rPr lang="en-GB" sz="2400" dirty="0" err="1">
                <a:solidFill>
                  <a:schemeClr val="dk1"/>
                </a:solidFill>
                <a:latin typeface="Overpass Mono"/>
                <a:ea typeface="Overpass Mono"/>
                <a:cs typeface="Overpass Mono"/>
              </a:rPr>
              <a:t>byd</a:t>
            </a:r>
            <a:r>
              <a:rPr lang="en-GB" sz="2400" dirty="0">
                <a:solidFill>
                  <a:schemeClr val="dk1"/>
                </a:solidFill>
                <a:latin typeface="Overpass Mono"/>
                <a:ea typeface="Overpass Mono"/>
                <a:cs typeface="Overpass Mono"/>
              </a:rPr>
              <a:t> </a:t>
            </a:r>
            <a:r>
              <a:rPr lang="en-GB" sz="2400" err="1">
                <a:solidFill>
                  <a:schemeClr val="dk1"/>
                </a:solidFill>
                <a:latin typeface="Overpass Mono"/>
                <a:ea typeface="Overpass Mono"/>
                <a:cs typeface="Overpass Mono"/>
              </a:rPr>
              <a:t>digidol</a:t>
            </a:r>
            <a:r>
              <a:rPr lang="en-GB" sz="2400">
                <a:solidFill>
                  <a:schemeClr val="dk1"/>
                </a:solidFill>
                <a:latin typeface="Overpass Mono"/>
                <a:ea typeface="Overpass Mono"/>
                <a:cs typeface="Overpass Mono"/>
              </a:rPr>
              <a:t> sy'n </a:t>
            </a:r>
            <a:r>
              <a:rPr lang="en-GB" sz="2400" dirty="0" err="1">
                <a:solidFill>
                  <a:schemeClr val="dk1"/>
                </a:solidFill>
                <a:latin typeface="Overpass Mono"/>
                <a:ea typeface="Overpass Mono"/>
                <a:cs typeface="Overpass Mono"/>
              </a:rPr>
              <a:t>newid</a:t>
            </a:r>
            <a:r>
              <a:rPr lang="en-GB" sz="2400" dirty="0">
                <a:solidFill>
                  <a:schemeClr val="dk1"/>
                </a:solidFill>
                <a:latin typeface="Overpass Mono"/>
                <a:ea typeface="Overpass Mono"/>
                <a:cs typeface="Overpass Mono"/>
              </a:rPr>
              <a:t> o hyd.</a:t>
            </a:r>
          </a:p>
          <a:p>
            <a:pPr marL="0" marR="0" lvl="0" indent="0" algn="l" rtl="0">
              <a:spcBef>
                <a:spcPts val="2000"/>
              </a:spcBef>
              <a:spcAft>
                <a:spcPts val="0"/>
              </a:spcAft>
              <a:buNone/>
            </a:pPr>
            <a:r>
              <a:rPr lang="en-GB" sz="2400" b="1" dirty="0">
                <a:solidFill>
                  <a:schemeClr val="dk1"/>
                </a:solidFill>
                <a:latin typeface="Overpass Mono"/>
                <a:ea typeface="Overpass Mono"/>
                <a:cs typeface="Overpass Mono"/>
                <a:sym typeface="Overpass Mono"/>
              </a:rPr>
              <a:t>Mrs Siobhan Gillen, </a:t>
            </a:r>
            <a:r>
              <a:rPr lang="en-GB" sz="2400" b="1" dirty="0" err="1">
                <a:solidFill>
                  <a:schemeClr val="dk1"/>
                </a:solidFill>
                <a:latin typeface="Overpass Mono"/>
                <a:ea typeface="Overpass Mono"/>
                <a:cs typeface="Overpass Mono"/>
                <a:sym typeface="Overpass Mono"/>
              </a:rPr>
              <a:t>Pennaeth</a:t>
            </a:r>
            <a:r>
              <a:rPr lang="en-GB" sz="2400" b="1" dirty="0">
                <a:solidFill>
                  <a:schemeClr val="dk1"/>
                </a:solidFill>
                <a:latin typeface="Overpass Mono"/>
                <a:ea typeface="Overpass Mono"/>
                <a:cs typeface="Overpass Mono"/>
                <a:sym typeface="Overpass Mono"/>
              </a:rPr>
              <a:t> Ysgol</a:t>
            </a:r>
            <a:endParaRPr dirty="0"/>
          </a:p>
        </p:txBody>
      </p:sp>
      <p:pic>
        <p:nvPicPr>
          <p:cNvPr id="10" name="Graphic 9">
            <a:extLst>
              <a:ext uri="{FF2B5EF4-FFF2-40B4-BE49-F238E27FC236}">
                <a16:creationId xmlns:a16="http://schemas.microsoft.com/office/drawing/2014/main" id="{C2781229-8373-4033-8FDC-2D61F7A1EC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68827" y="486897"/>
            <a:ext cx="2098095" cy="936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500"/>
                                        <p:tgtEl>
                                          <p:spTgt spid="125"/>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1">
                                            <p:txEl>
                                              <p:pRg st="0" end="0"/>
                                            </p:txEl>
                                          </p:spTgt>
                                        </p:tgtEl>
                                        <p:attrNameLst>
                                          <p:attrName>style.visibility</p:attrName>
                                        </p:attrNameLst>
                                      </p:cBhvr>
                                      <p:to>
                                        <p:strVal val="visible"/>
                                      </p:to>
                                    </p:set>
                                    <p:animEffect transition="in" filter="fade">
                                      <p:cBhvr>
                                        <p:cTn id="11" dur="750"/>
                                        <p:tgtEl>
                                          <p:spTgt spid="131">
                                            <p:txEl>
                                              <p:pRg st="0" end="0"/>
                                            </p:txEl>
                                          </p:spTgt>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131">
                                            <p:txEl>
                                              <p:pRg st="2" end="2"/>
                                            </p:txEl>
                                          </p:spTgt>
                                        </p:tgtEl>
                                        <p:attrNameLst>
                                          <p:attrName>style.visibility</p:attrName>
                                        </p:attrNameLst>
                                      </p:cBhvr>
                                      <p:to>
                                        <p:strVal val="visible"/>
                                      </p:to>
                                    </p:set>
                                    <p:animEffect transition="in" filter="fade">
                                      <p:cBhvr>
                                        <p:cTn id="15" dur="750"/>
                                        <p:tgtEl>
                                          <p:spTgt spid="131">
                                            <p:txEl>
                                              <p:pRg st="2" end="2"/>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31">
                                            <p:txEl>
                                              <p:pRg st="3" end="3"/>
                                            </p:txEl>
                                          </p:spTgt>
                                        </p:tgtEl>
                                        <p:attrNameLst>
                                          <p:attrName>style.visibility</p:attrName>
                                        </p:attrNameLst>
                                      </p:cBhvr>
                                      <p:to>
                                        <p:strVal val="visible"/>
                                      </p:to>
                                    </p:set>
                                    <p:animEffect transition="in" filter="fade">
                                      <p:cBhvr>
                                        <p:cTn id="19" dur="750"/>
                                        <p:tgtEl>
                                          <p:spTgt spid="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30"/>
          <p:cNvSpPr/>
          <p:nvPr/>
        </p:nvSpPr>
        <p:spPr>
          <a:xfrm>
            <a:off x="-162797" y="-72492"/>
            <a:ext cx="11328464" cy="6213410"/>
          </a:xfrm>
          <a:prstGeom prst="rect">
            <a:avLst/>
          </a:prstGeom>
          <a:solidFill>
            <a:schemeClr val="lt1"/>
          </a:solidFill>
          <a:ln w="34925"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710" name="Google Shape;710;p30"/>
          <p:cNvSpPr txBox="1"/>
          <p:nvPr/>
        </p:nvSpPr>
        <p:spPr>
          <a:xfrm>
            <a:off x="692201" y="611124"/>
            <a:ext cx="10473465" cy="330635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Overpass Mono"/>
              <a:buNone/>
            </a:pPr>
            <a:r>
              <a:rPr lang="en-GB" sz="3600" b="1" i="0" dirty="0">
                <a:solidFill>
                  <a:schemeClr val="dk1"/>
                </a:solidFill>
                <a:latin typeface="Overpass Mono"/>
                <a:ea typeface="Overpass Mono"/>
                <a:cs typeface="Overpass Mono"/>
                <a:sym typeface="Overpass Mono"/>
              </a:rPr>
              <a:t>Her </a:t>
            </a:r>
            <a:r>
              <a:rPr lang="en-GB" sz="3600" b="1" i="0" dirty="0" err="1">
                <a:solidFill>
                  <a:schemeClr val="dk1"/>
                </a:solidFill>
                <a:latin typeface="Overpass Mono"/>
                <a:ea typeface="Overpass Mono"/>
                <a:cs typeface="Overpass Mono"/>
                <a:sym typeface="Overpass Mono"/>
              </a:rPr>
              <a:t>ychwanegol</a:t>
            </a:r>
            <a:r>
              <a:rPr lang="en-GB" sz="3600" b="1" i="0" dirty="0">
                <a:solidFill>
                  <a:schemeClr val="dk1"/>
                </a:solidFill>
                <a:latin typeface="Overpass Mono"/>
                <a:ea typeface="Overpass Mono"/>
                <a:cs typeface="Overpass Mono"/>
                <a:sym typeface="Overpass Mono"/>
              </a:rPr>
              <a:t> </a:t>
            </a:r>
            <a:r>
              <a:rPr lang="en-GB" sz="3600" b="1" i="0">
                <a:solidFill>
                  <a:schemeClr val="dk1"/>
                </a:solidFill>
                <a:latin typeface="Overpass Mono"/>
                <a:ea typeface="Overpass Mono"/>
                <a:cs typeface="Overpass Mono"/>
                <a:sym typeface="Overpass Mono"/>
              </a:rPr>
              <a:t>– rhoi’r </a:t>
            </a:r>
            <a:r>
              <a:rPr lang="en-GB" sz="3600" b="1" i="0" dirty="0">
                <a:solidFill>
                  <a:schemeClr val="dk1"/>
                </a:solidFill>
                <a:latin typeface="Overpass Mono"/>
                <a:ea typeface="Overpass Mono"/>
                <a:cs typeface="Overpass Mono"/>
                <a:sym typeface="Overpass Mono"/>
              </a:rPr>
              <a:t>gair </a:t>
            </a:r>
            <a:r>
              <a:rPr lang="en-GB" sz="3600" b="1" i="0" dirty="0" err="1">
                <a:solidFill>
                  <a:schemeClr val="dk1"/>
                </a:solidFill>
                <a:latin typeface="Overpass Mono"/>
                <a:ea typeface="Overpass Mono"/>
                <a:cs typeface="Overpass Mono"/>
                <a:sym typeface="Overpass Mono"/>
              </a:rPr>
              <a:t>ar</a:t>
            </a:r>
            <a:r>
              <a:rPr lang="en-GB" sz="3600" b="1" i="0" dirty="0">
                <a:solidFill>
                  <a:schemeClr val="dk1"/>
                </a:solidFill>
                <a:latin typeface="Overpass Mono"/>
                <a:ea typeface="Overpass Mono"/>
                <a:cs typeface="Overpass Mono"/>
                <a:sym typeface="Overpass Mono"/>
              </a:rPr>
              <a:t> led</a:t>
            </a:r>
            <a:endParaRPr dirty="0"/>
          </a:p>
          <a:p>
            <a:pPr marL="0" marR="0" lvl="0" indent="0" algn="l" rtl="0">
              <a:lnSpc>
                <a:spcPct val="100000"/>
              </a:lnSpc>
              <a:spcBef>
                <a:spcPts val="0"/>
              </a:spcBef>
              <a:spcAft>
                <a:spcPts val="0"/>
              </a:spcAft>
              <a:buClr>
                <a:schemeClr val="dk1"/>
              </a:buClr>
              <a:buSzPts val="3600"/>
              <a:buFont typeface="Overpass Mono"/>
              <a:buNone/>
            </a:pPr>
            <a:r>
              <a:rPr lang="en-GB" sz="3600" b="1" i="0" dirty="0">
                <a:solidFill>
                  <a:schemeClr val="dk1"/>
                </a:solidFill>
                <a:latin typeface="Overpass Mono"/>
                <a:ea typeface="Overpass Mono"/>
                <a:cs typeface="Overpass Mono"/>
                <a:sym typeface="Overpass Mono"/>
              </a:rPr>
              <a:t> </a:t>
            </a:r>
            <a:endParaRPr dirty="0"/>
          </a:p>
          <a:p>
            <a:pPr marL="0" marR="0" lvl="0" indent="0" algn="l" rtl="0">
              <a:lnSpc>
                <a:spcPct val="110000"/>
              </a:lnSpc>
              <a:spcBef>
                <a:spcPts val="0"/>
              </a:spcBef>
              <a:spcAft>
                <a:spcPts val="0"/>
              </a:spcAft>
              <a:buClr>
                <a:schemeClr val="dk1"/>
              </a:buClr>
              <a:buSzPts val="2400"/>
              <a:buFont typeface="Overpass Mono"/>
              <a:buNone/>
            </a:pPr>
            <a:r>
              <a:rPr lang="en-GB" sz="2400" b="0" i="0">
                <a:solidFill>
                  <a:schemeClr val="dk1"/>
                </a:solidFill>
                <a:latin typeface="Overpass Mono"/>
                <a:ea typeface="Overpass Mono"/>
                <a:cs typeface="Overpass Mono"/>
                <a:sym typeface="Overpass Mono"/>
              </a:rPr>
              <a:t>Mae’n </a:t>
            </a:r>
            <a:r>
              <a:rPr lang="en-GB" sz="2400" b="0" i="0" dirty="0" err="1">
                <a:solidFill>
                  <a:schemeClr val="dk1"/>
                </a:solidFill>
                <a:latin typeface="Overpass Mono"/>
                <a:ea typeface="Overpass Mono"/>
                <a:cs typeface="Overpass Mono"/>
                <a:sym typeface="Overpass Mono"/>
              </a:rPr>
              <a:t>bwysig</a:t>
            </a:r>
            <a:r>
              <a:rPr lang="en-GB" sz="2400" b="0" i="0" dirty="0">
                <a:solidFill>
                  <a:schemeClr val="dk1"/>
                </a:solidFill>
                <a:latin typeface="Overpass Mono"/>
                <a:ea typeface="Overpass Mono"/>
                <a:cs typeface="Overpass Mono"/>
                <a:sym typeface="Overpass Mono"/>
              </a:rPr>
              <a:t> bod </a:t>
            </a:r>
            <a:r>
              <a:rPr lang="en-GB" sz="2400" b="0" i="0" dirty="0" err="1">
                <a:solidFill>
                  <a:schemeClr val="dk1"/>
                </a:solidFill>
                <a:latin typeface="Overpass Mono"/>
                <a:ea typeface="Overpass Mono"/>
                <a:cs typeface="Overpass Mono"/>
                <a:sym typeface="Overpass Mono"/>
              </a:rPr>
              <a:t>pob</a:t>
            </a:r>
            <a:r>
              <a:rPr lang="en-GB" sz="2400" b="0" i="0" dirty="0">
                <a:solidFill>
                  <a:schemeClr val="dk1"/>
                </a:solidFill>
                <a:latin typeface="Overpass Mono"/>
                <a:ea typeface="Overpass Mono"/>
                <a:cs typeface="Overpass Mono"/>
                <a:sym typeface="Overpass Mono"/>
              </a:rPr>
              <a:t> person </a:t>
            </a:r>
            <a:r>
              <a:rPr lang="en-GB" sz="2400" b="0" i="0" dirty="0" err="1">
                <a:solidFill>
                  <a:schemeClr val="dk1"/>
                </a:solidFill>
                <a:latin typeface="Overpass Mono"/>
                <a:ea typeface="Overpass Mono"/>
                <a:cs typeface="Overpass Mono"/>
                <a:sym typeface="Overpass Mono"/>
              </a:rPr>
              <a:t>ifanc</a:t>
            </a:r>
            <a:r>
              <a:rPr lang="en-GB" sz="2400" b="0" i="0" dirty="0">
                <a:solidFill>
                  <a:schemeClr val="dk1"/>
                </a:solidFill>
                <a:latin typeface="Overpass Mono"/>
                <a:ea typeface="Overpass Mono"/>
                <a:cs typeface="Overpass Mono"/>
                <a:sym typeface="Overpass Mono"/>
              </a:rPr>
              <a:t> </a:t>
            </a:r>
            <a:r>
              <a:rPr lang="en-GB" sz="2400" b="0" i="0" dirty="0" err="1">
                <a:solidFill>
                  <a:schemeClr val="dk1"/>
                </a:solidFill>
                <a:latin typeface="Overpass Mono"/>
                <a:ea typeface="Overpass Mono"/>
                <a:cs typeface="Overpass Mono"/>
                <a:sym typeface="Overpass Mono"/>
              </a:rPr>
              <a:t>yn</a:t>
            </a:r>
            <a:r>
              <a:rPr lang="en-GB" sz="2400" b="0" i="0" dirty="0">
                <a:solidFill>
                  <a:schemeClr val="dk1"/>
                </a:solidFill>
                <a:latin typeface="Overpass Mono"/>
                <a:ea typeface="Overpass Mono"/>
                <a:cs typeface="Overpass Mono"/>
                <a:sym typeface="Overpass Mono"/>
              </a:rPr>
              <a:t> </a:t>
            </a:r>
            <a:r>
              <a:rPr lang="en-GB" sz="2400" b="0" i="0" dirty="0" err="1">
                <a:solidFill>
                  <a:schemeClr val="dk1"/>
                </a:solidFill>
                <a:latin typeface="Overpass Mono"/>
                <a:ea typeface="Overpass Mono"/>
                <a:cs typeface="Overpass Mono"/>
                <a:sym typeface="Overpass Mono"/>
              </a:rPr>
              <a:t>deall</a:t>
            </a:r>
            <a:r>
              <a:rPr lang="en-GB" sz="2400" b="0" i="0" dirty="0">
                <a:solidFill>
                  <a:schemeClr val="dk1"/>
                </a:solidFill>
                <a:latin typeface="Overpass Mono"/>
                <a:ea typeface="Overpass Mono"/>
                <a:cs typeface="Overpass Mono"/>
                <a:sym typeface="Overpass Mono"/>
              </a:rPr>
              <a:t> </a:t>
            </a:r>
            <a:r>
              <a:rPr lang="en-GB" sz="2400" b="0" i="0" err="1">
                <a:solidFill>
                  <a:schemeClr val="dk1"/>
                </a:solidFill>
                <a:latin typeface="Overpass Mono"/>
                <a:ea typeface="Overpass Mono"/>
                <a:cs typeface="Overpass Mono"/>
                <a:sym typeface="Overpass Mono"/>
              </a:rPr>
              <a:t>beth</a:t>
            </a:r>
            <a:r>
              <a:rPr lang="en-GB" sz="2400" b="0" i="0">
                <a:solidFill>
                  <a:schemeClr val="dk1"/>
                </a:solidFill>
                <a:latin typeface="Overpass Mono"/>
                <a:ea typeface="Overpass Mono"/>
                <a:cs typeface="Overpass Mono"/>
                <a:sym typeface="Overpass Mono"/>
              </a:rPr>
              <a:t> yw’r </a:t>
            </a:r>
            <a:r>
              <a:rPr lang="en-GB" sz="2400" b="0" i="0" dirty="0">
                <a:solidFill>
                  <a:schemeClr val="dk1"/>
                </a:solidFill>
                <a:latin typeface="Overpass Mono"/>
                <a:ea typeface="Overpass Mono"/>
                <a:cs typeface="Overpass Mono"/>
                <a:sym typeface="Overpass Mono"/>
              </a:rPr>
              <a:t>Cod Plant a </a:t>
            </a:r>
            <a:r>
              <a:rPr lang="en-GB" sz="2400" b="0" i="0" err="1">
                <a:solidFill>
                  <a:schemeClr val="dk1"/>
                </a:solidFill>
                <a:latin typeface="Overpass Mono"/>
                <a:ea typeface="Overpass Mono"/>
                <a:cs typeface="Overpass Mono"/>
                <a:sym typeface="Overpass Mono"/>
              </a:rPr>
              <a:t>pham</a:t>
            </a:r>
            <a:r>
              <a:rPr lang="en-GB" sz="2400" b="0" i="0">
                <a:solidFill>
                  <a:schemeClr val="dk1"/>
                </a:solidFill>
                <a:latin typeface="Overpass Mono"/>
                <a:ea typeface="Overpass Mono"/>
                <a:cs typeface="Overpass Mono"/>
                <a:sym typeface="Overpass Mono"/>
              </a:rPr>
              <a:t> mae’n </a:t>
            </a:r>
            <a:r>
              <a:rPr lang="en-GB" sz="2400" b="0" i="0" dirty="0" err="1">
                <a:solidFill>
                  <a:schemeClr val="dk1"/>
                </a:solidFill>
                <a:latin typeface="Overpass Mono"/>
                <a:ea typeface="Overpass Mono"/>
                <a:cs typeface="Overpass Mono"/>
                <a:sym typeface="Overpass Mono"/>
              </a:rPr>
              <a:t>berthnasol</a:t>
            </a:r>
            <a:r>
              <a:rPr lang="en-GB" sz="2400" b="0" i="0" dirty="0">
                <a:solidFill>
                  <a:schemeClr val="dk1"/>
                </a:solidFill>
                <a:latin typeface="Overpass Mono"/>
                <a:ea typeface="Overpass Mono"/>
                <a:cs typeface="Overpass Mono"/>
                <a:sym typeface="Overpass Mono"/>
              </a:rPr>
              <a:t> </a:t>
            </a:r>
            <a:r>
              <a:rPr lang="en-GB" sz="2400" b="0" i="0" dirty="0" err="1">
                <a:solidFill>
                  <a:schemeClr val="dk1"/>
                </a:solidFill>
                <a:latin typeface="Overpass Mono"/>
                <a:ea typeface="Overpass Mono"/>
                <a:cs typeface="Overpass Mono"/>
                <a:sym typeface="Overpass Mono"/>
              </a:rPr>
              <a:t>iddyn</a:t>
            </a:r>
            <a:r>
              <a:rPr lang="en-GB" sz="2400" b="0" i="0" dirty="0">
                <a:solidFill>
                  <a:schemeClr val="dk1"/>
                </a:solidFill>
                <a:latin typeface="Overpass Mono"/>
                <a:ea typeface="Overpass Mono"/>
                <a:cs typeface="Overpass Mono"/>
                <a:sym typeface="Overpass Mono"/>
              </a:rPr>
              <a:t> </a:t>
            </a:r>
            <a:r>
              <a:rPr lang="en-GB" sz="2400" b="0" i="0" dirty="0" err="1">
                <a:solidFill>
                  <a:schemeClr val="dk1"/>
                </a:solidFill>
                <a:latin typeface="Overpass Mono"/>
                <a:ea typeface="Overpass Mono"/>
                <a:cs typeface="Overpass Mono"/>
                <a:sym typeface="Overpass Mono"/>
              </a:rPr>
              <a:t>nhw</a:t>
            </a:r>
            <a:r>
              <a:rPr lang="en-GB" sz="2400" b="0" i="0" dirty="0">
                <a:solidFill>
                  <a:schemeClr val="dk1"/>
                </a:solidFill>
                <a:latin typeface="Overpass Mono"/>
                <a:ea typeface="Overpass Mono"/>
                <a:cs typeface="Overpass Mono"/>
                <a:sym typeface="Overpass Mono"/>
              </a:rPr>
              <a:t>.</a:t>
            </a:r>
          </a:p>
          <a:p>
            <a:pPr marL="0" marR="0" lvl="0" indent="0" algn="l" rtl="0">
              <a:lnSpc>
                <a:spcPct val="110000"/>
              </a:lnSpc>
              <a:spcBef>
                <a:spcPts val="0"/>
              </a:spcBef>
              <a:spcAft>
                <a:spcPts val="0"/>
              </a:spcAft>
              <a:buClr>
                <a:schemeClr val="dk1"/>
              </a:buClr>
              <a:buSzPts val="2400"/>
              <a:buFont typeface="Overpass Mono"/>
              <a:buNone/>
            </a:pPr>
            <a:endParaRPr lang="en-GB" sz="2400" dirty="0">
              <a:solidFill>
                <a:schemeClr val="dk1"/>
              </a:solidFill>
              <a:latin typeface="Overpass Mono"/>
              <a:ea typeface="Overpass Mono"/>
              <a:cs typeface="Overpass Mono"/>
              <a:sym typeface="Overpass Mono"/>
            </a:endParaRPr>
          </a:p>
          <a:p>
            <a:pPr marL="0" marR="0" lvl="0" indent="0" algn="l" rtl="0">
              <a:lnSpc>
                <a:spcPct val="110000"/>
              </a:lnSpc>
              <a:spcBef>
                <a:spcPts val="0"/>
              </a:spcBef>
              <a:spcAft>
                <a:spcPts val="0"/>
              </a:spcAft>
              <a:buClr>
                <a:schemeClr val="dk1"/>
              </a:buClr>
              <a:buSzPts val="2400"/>
              <a:buFont typeface="Overpass Mono"/>
              <a:buNone/>
            </a:pPr>
            <a:r>
              <a:rPr lang="en-GB" sz="2400" b="0" i="0" dirty="0" err="1">
                <a:solidFill>
                  <a:schemeClr val="dk1"/>
                </a:solidFill>
                <a:latin typeface="Overpass Mono"/>
                <a:ea typeface="Overpass Mono"/>
                <a:cs typeface="Overpass Mono"/>
                <a:sym typeface="Overpass Mono"/>
              </a:rPr>
              <a:t>Hoffem</a:t>
            </a:r>
            <a:r>
              <a:rPr lang="en-GB" sz="2400" b="0" i="0" dirty="0">
                <a:solidFill>
                  <a:schemeClr val="dk1"/>
                </a:solidFill>
                <a:latin typeface="Overpass Mono"/>
                <a:ea typeface="Overpass Mono"/>
                <a:cs typeface="Overpass Mono"/>
                <a:sym typeface="Overpass Mono"/>
              </a:rPr>
              <a:t> </a:t>
            </a:r>
            <a:r>
              <a:rPr lang="en-GB" sz="2400" b="0" i="0" dirty="0" err="1">
                <a:solidFill>
                  <a:schemeClr val="dk1"/>
                </a:solidFill>
                <a:latin typeface="Overpass Mono"/>
                <a:ea typeface="Overpass Mono"/>
                <a:cs typeface="Overpass Mono"/>
                <a:sym typeface="Overpass Mono"/>
              </a:rPr>
              <a:t>ichi</a:t>
            </a:r>
            <a:r>
              <a:rPr lang="en-GB" sz="2400" b="0" i="0" dirty="0">
                <a:solidFill>
                  <a:schemeClr val="dk1"/>
                </a:solidFill>
                <a:latin typeface="Overpass Mono"/>
                <a:ea typeface="Overpass Mono"/>
                <a:cs typeface="Overpass Mono"/>
                <a:sym typeface="Overpass Mono"/>
              </a:rPr>
              <a:t> </a:t>
            </a:r>
            <a:r>
              <a:rPr lang="en-GB" sz="2400" b="0" i="0" dirty="0" err="1">
                <a:solidFill>
                  <a:schemeClr val="dk1"/>
                </a:solidFill>
                <a:latin typeface="Overpass Mono"/>
                <a:ea typeface="Overpass Mono"/>
                <a:cs typeface="Overpass Mono"/>
                <a:sym typeface="Overpass Mono"/>
              </a:rPr>
              <a:t>weithio</a:t>
            </a:r>
            <a:r>
              <a:rPr lang="en-GB" sz="2400" b="0" i="0" dirty="0">
                <a:solidFill>
                  <a:schemeClr val="dk1"/>
                </a:solidFill>
                <a:latin typeface="Overpass Mono"/>
                <a:ea typeface="Overpass Mono"/>
                <a:cs typeface="Overpass Mono"/>
                <a:sym typeface="Overpass Mono"/>
              </a:rPr>
              <a:t> </a:t>
            </a:r>
            <a:r>
              <a:rPr lang="en-GB" sz="2400" b="0" i="0" dirty="0" err="1">
                <a:solidFill>
                  <a:schemeClr val="dk1"/>
                </a:solidFill>
                <a:latin typeface="Overpass Mono"/>
                <a:ea typeface="Overpass Mono"/>
                <a:cs typeface="Overpass Mono"/>
                <a:sym typeface="Overpass Mono"/>
              </a:rPr>
              <a:t>mewn</a:t>
            </a:r>
            <a:r>
              <a:rPr lang="en-GB" sz="2400" b="0" i="0" dirty="0">
                <a:solidFill>
                  <a:schemeClr val="dk1"/>
                </a:solidFill>
                <a:latin typeface="Overpass Mono"/>
                <a:ea typeface="Overpass Mono"/>
                <a:cs typeface="Overpass Mono"/>
                <a:sym typeface="Overpass Mono"/>
              </a:rPr>
              <a:t> </a:t>
            </a:r>
            <a:r>
              <a:rPr lang="en-GB" sz="2400" b="0" i="0" dirty="0" err="1">
                <a:solidFill>
                  <a:schemeClr val="dk1"/>
                </a:solidFill>
                <a:latin typeface="Overpass Mono"/>
                <a:ea typeface="Overpass Mono"/>
                <a:cs typeface="Overpass Mono"/>
                <a:sym typeface="Overpass Mono"/>
              </a:rPr>
              <a:t>parau</a:t>
            </a:r>
            <a:r>
              <a:rPr lang="en-GB" sz="2400" b="0" i="0" dirty="0">
                <a:solidFill>
                  <a:schemeClr val="dk1"/>
                </a:solidFill>
                <a:latin typeface="Overpass Mono"/>
                <a:ea typeface="Overpass Mono"/>
                <a:cs typeface="Overpass Mono"/>
                <a:sym typeface="Overpass Mono"/>
              </a:rPr>
              <a:t> </a:t>
            </a:r>
            <a:r>
              <a:rPr lang="en-GB" sz="2400" b="0" i="0" dirty="0" err="1">
                <a:solidFill>
                  <a:schemeClr val="dk1"/>
                </a:solidFill>
                <a:latin typeface="Overpass Mono"/>
                <a:ea typeface="Overpass Mono"/>
                <a:cs typeface="Overpass Mono"/>
                <a:sym typeface="Overpass Mono"/>
              </a:rPr>
              <a:t>i</a:t>
            </a:r>
            <a:r>
              <a:rPr lang="en-GB" sz="2400" b="0" i="0" dirty="0">
                <a:solidFill>
                  <a:schemeClr val="dk1"/>
                </a:solidFill>
                <a:latin typeface="Overpass Mono"/>
                <a:ea typeface="Overpass Mono"/>
                <a:cs typeface="Overpass Mono"/>
                <a:sym typeface="Overpass Mono"/>
              </a:rPr>
              <a:t> </a:t>
            </a:r>
            <a:r>
              <a:rPr lang="en-GB" sz="2400" b="0" i="0" dirty="0" err="1">
                <a:solidFill>
                  <a:schemeClr val="dk1"/>
                </a:solidFill>
                <a:latin typeface="Overpass Mono"/>
                <a:ea typeface="Overpass Mono"/>
                <a:cs typeface="Overpass Mono"/>
                <a:sym typeface="Overpass Mono"/>
              </a:rPr>
              <a:t>greu</a:t>
            </a:r>
            <a:r>
              <a:rPr lang="en-GB" sz="2400" b="0" i="0" dirty="0">
                <a:solidFill>
                  <a:schemeClr val="dk1"/>
                </a:solidFill>
                <a:latin typeface="Overpass Mono"/>
                <a:ea typeface="Overpass Mono"/>
                <a:cs typeface="Overpass Mono"/>
                <a:sym typeface="Overpass Mono"/>
              </a:rPr>
              <a:t> poster </a:t>
            </a:r>
            <a:r>
              <a:rPr lang="en-GB" sz="2400" b="0" i="0" dirty="0" err="1">
                <a:solidFill>
                  <a:schemeClr val="dk1"/>
                </a:solidFill>
                <a:latin typeface="Overpass Mono"/>
                <a:ea typeface="Overpass Mono"/>
                <a:cs typeface="Overpass Mono"/>
                <a:sym typeface="Overpass Mono"/>
              </a:rPr>
              <a:t>llawn</a:t>
            </a:r>
            <a:r>
              <a:rPr lang="en-GB" sz="2400" b="0" i="0" dirty="0">
                <a:solidFill>
                  <a:schemeClr val="dk1"/>
                </a:solidFill>
                <a:latin typeface="Overpass Mono"/>
                <a:ea typeface="Overpass Mono"/>
                <a:cs typeface="Overpass Mono"/>
                <a:sym typeface="Overpass Mono"/>
              </a:rPr>
              <a:t> </a:t>
            </a:r>
            <a:r>
              <a:rPr lang="en-GB" sz="2400" b="0" i="0" dirty="0" err="1">
                <a:solidFill>
                  <a:schemeClr val="dk1"/>
                </a:solidFill>
                <a:latin typeface="Overpass Mono"/>
                <a:ea typeface="Overpass Mono"/>
                <a:cs typeface="Overpass Mono"/>
                <a:sym typeface="Overpass Mono"/>
              </a:rPr>
              <a:t>gwybodaeth</a:t>
            </a:r>
            <a:r>
              <a:rPr lang="en-GB" sz="2400" b="0" i="0" dirty="0">
                <a:solidFill>
                  <a:schemeClr val="dk1"/>
                </a:solidFill>
                <a:latin typeface="Overpass Mono"/>
                <a:ea typeface="Overpass Mono"/>
                <a:cs typeface="Overpass Mono"/>
                <a:sym typeface="Overpass Mono"/>
              </a:rPr>
              <a:t> </a:t>
            </a:r>
            <a:r>
              <a:rPr lang="en-GB" sz="2400" b="0" i="0" dirty="0" err="1">
                <a:solidFill>
                  <a:schemeClr val="dk1"/>
                </a:solidFill>
                <a:latin typeface="Overpass Mono"/>
                <a:ea typeface="Overpass Mono"/>
                <a:cs typeface="Overpass Mono"/>
                <a:sym typeface="Overpass Mono"/>
              </a:rPr>
              <a:t>fel</a:t>
            </a:r>
            <a:r>
              <a:rPr lang="en-GB" sz="2400" b="0" i="0" dirty="0">
                <a:solidFill>
                  <a:schemeClr val="dk1"/>
                </a:solidFill>
                <a:latin typeface="Overpass Mono"/>
                <a:ea typeface="Overpass Mono"/>
                <a:cs typeface="Overpass Mono"/>
                <a:sym typeface="Overpass Mono"/>
              </a:rPr>
              <a:t> </a:t>
            </a:r>
            <a:r>
              <a:rPr lang="en-GB" sz="2400" b="0" i="0" dirty="0" err="1">
                <a:solidFill>
                  <a:schemeClr val="dk1"/>
                </a:solidFill>
                <a:latin typeface="Overpass Mono"/>
                <a:ea typeface="Overpass Mono"/>
                <a:cs typeface="Overpass Mono"/>
                <a:sym typeface="Overpass Mono"/>
              </a:rPr>
              <a:t>rhan</a:t>
            </a:r>
            <a:r>
              <a:rPr lang="en-GB" sz="2400" b="0" i="0" dirty="0">
                <a:solidFill>
                  <a:schemeClr val="dk1"/>
                </a:solidFill>
                <a:latin typeface="Overpass Mono"/>
                <a:ea typeface="Overpass Mono"/>
                <a:cs typeface="Overpass Mono"/>
                <a:sym typeface="Overpass Mono"/>
              </a:rPr>
              <a:t> o </a:t>
            </a:r>
            <a:r>
              <a:rPr lang="en-GB" sz="2400" b="0" i="0" dirty="0" err="1">
                <a:solidFill>
                  <a:schemeClr val="dk1"/>
                </a:solidFill>
                <a:latin typeface="Overpass Mono"/>
                <a:ea typeface="Overpass Mono"/>
                <a:cs typeface="Overpass Mono"/>
                <a:sym typeface="Overpass Mono"/>
              </a:rPr>
              <a:t>ymgyrch</a:t>
            </a:r>
            <a:r>
              <a:rPr lang="en-GB" sz="2400" b="0" i="0" dirty="0">
                <a:solidFill>
                  <a:schemeClr val="dk1"/>
                </a:solidFill>
                <a:latin typeface="Overpass Mono"/>
                <a:ea typeface="Overpass Mono"/>
                <a:cs typeface="Overpass Mono"/>
                <a:sym typeface="Overpass Mono"/>
              </a:rPr>
              <a:t> </a:t>
            </a:r>
            <a:r>
              <a:rPr lang="en-GB" sz="2400" b="0" i="0" dirty="0" err="1">
                <a:solidFill>
                  <a:schemeClr val="dk1"/>
                </a:solidFill>
                <a:latin typeface="Overpass Mono"/>
                <a:ea typeface="Overpass Mono"/>
                <a:cs typeface="Overpass Mono"/>
                <a:sym typeface="Overpass Mono"/>
              </a:rPr>
              <a:t>i</a:t>
            </a:r>
            <a:r>
              <a:rPr lang="en-GB" sz="2400" b="0" i="0" dirty="0">
                <a:solidFill>
                  <a:schemeClr val="dk1"/>
                </a:solidFill>
                <a:latin typeface="Overpass Mono"/>
                <a:ea typeface="Overpass Mono"/>
                <a:cs typeface="Overpass Mono"/>
                <a:sym typeface="Overpass Mono"/>
              </a:rPr>
              <a:t> </a:t>
            </a:r>
            <a:r>
              <a:rPr lang="en-GB" sz="2400" b="0" i="0" dirty="0" err="1">
                <a:solidFill>
                  <a:schemeClr val="dk1"/>
                </a:solidFill>
                <a:latin typeface="Overpass Mono"/>
                <a:ea typeface="Overpass Mono"/>
                <a:cs typeface="Overpass Mono"/>
                <a:sym typeface="Overpass Mono"/>
              </a:rPr>
              <a:t>wneud</a:t>
            </a:r>
            <a:r>
              <a:rPr lang="en-GB" sz="2400" b="0" i="0" dirty="0">
                <a:solidFill>
                  <a:schemeClr val="dk1"/>
                </a:solidFill>
                <a:latin typeface="Overpass Mono"/>
                <a:ea typeface="Overpass Mono"/>
                <a:cs typeface="Overpass Mono"/>
                <a:sym typeface="Overpass Mono"/>
              </a:rPr>
              <a:t> </a:t>
            </a:r>
            <a:r>
              <a:rPr lang="en-GB" sz="2400" b="0" i="0" dirty="0" err="1">
                <a:solidFill>
                  <a:schemeClr val="dk1"/>
                </a:solidFill>
                <a:latin typeface="Overpass Mono"/>
                <a:ea typeface="Overpass Mono"/>
                <a:cs typeface="Overpass Mono"/>
                <a:sym typeface="Overpass Mono"/>
              </a:rPr>
              <a:t>pobl</a:t>
            </a:r>
            <a:r>
              <a:rPr lang="en-GB" sz="2400" b="0" i="0" dirty="0">
                <a:solidFill>
                  <a:schemeClr val="dk1"/>
                </a:solidFill>
                <a:latin typeface="Overpass Mono"/>
                <a:ea typeface="Overpass Mono"/>
                <a:cs typeface="Overpass Mono"/>
                <a:sym typeface="Overpass Mono"/>
              </a:rPr>
              <a:t> </a:t>
            </a:r>
            <a:r>
              <a:rPr lang="en-GB" sz="2400" b="0" i="0" dirty="0" err="1">
                <a:solidFill>
                  <a:schemeClr val="dk1"/>
                </a:solidFill>
                <a:latin typeface="Overpass Mono"/>
                <a:ea typeface="Overpass Mono"/>
                <a:cs typeface="Overpass Mono"/>
                <a:sym typeface="Overpass Mono"/>
              </a:rPr>
              <a:t>ifanc</a:t>
            </a:r>
            <a:r>
              <a:rPr lang="en-GB" sz="2400" b="0" i="0" dirty="0">
                <a:solidFill>
                  <a:schemeClr val="dk1"/>
                </a:solidFill>
                <a:latin typeface="Overpass Mono"/>
                <a:ea typeface="Overpass Mono"/>
                <a:cs typeface="Overpass Mono"/>
                <a:sym typeface="Overpass Mono"/>
              </a:rPr>
              <a:t> </a:t>
            </a:r>
            <a:r>
              <a:rPr lang="en-GB" sz="2400" b="0" i="0" dirty="0" err="1">
                <a:solidFill>
                  <a:schemeClr val="dk1"/>
                </a:solidFill>
                <a:latin typeface="Overpass Mono"/>
                <a:ea typeface="Overpass Mono"/>
                <a:cs typeface="Overpass Mono"/>
                <a:sym typeface="Overpass Mono"/>
              </a:rPr>
              <a:t>rhwng</a:t>
            </a:r>
            <a:r>
              <a:rPr lang="en-GB" sz="2400" b="0" i="0" dirty="0">
                <a:solidFill>
                  <a:schemeClr val="dk1"/>
                </a:solidFill>
                <a:latin typeface="Overpass Mono"/>
                <a:ea typeface="Overpass Mono"/>
                <a:cs typeface="Overpass Mono"/>
                <a:sym typeface="Overpass Mono"/>
              </a:rPr>
              <a:t> 11 ac 16 </a:t>
            </a:r>
            <a:r>
              <a:rPr lang="en-GB" sz="2400" b="0" i="0" dirty="0" err="1">
                <a:solidFill>
                  <a:schemeClr val="dk1"/>
                </a:solidFill>
                <a:latin typeface="Overpass Mono"/>
                <a:ea typeface="Overpass Mono"/>
                <a:cs typeface="Overpass Mono"/>
                <a:sym typeface="Overpass Mono"/>
              </a:rPr>
              <a:t>oed</a:t>
            </a:r>
            <a:r>
              <a:rPr lang="en-GB" sz="2400" b="0" i="0" dirty="0">
                <a:solidFill>
                  <a:schemeClr val="dk1"/>
                </a:solidFill>
                <a:latin typeface="Overpass Mono"/>
                <a:ea typeface="Overpass Mono"/>
                <a:cs typeface="Overpass Mono"/>
                <a:sym typeface="Overpass Mono"/>
              </a:rPr>
              <a:t> </a:t>
            </a:r>
            <a:r>
              <a:rPr lang="en-GB" sz="2400" b="0" i="0" dirty="0" err="1">
                <a:solidFill>
                  <a:schemeClr val="dk1"/>
                </a:solidFill>
                <a:latin typeface="Overpass Mono"/>
                <a:ea typeface="Overpass Mono"/>
                <a:cs typeface="Overpass Mono"/>
                <a:sym typeface="Overpass Mono"/>
              </a:rPr>
              <a:t>yn</a:t>
            </a:r>
            <a:r>
              <a:rPr lang="en-GB" sz="2400" b="0" i="0" dirty="0">
                <a:solidFill>
                  <a:schemeClr val="dk1"/>
                </a:solidFill>
                <a:latin typeface="Overpass Mono"/>
                <a:ea typeface="Overpass Mono"/>
                <a:cs typeface="Overpass Mono"/>
                <a:sym typeface="Overpass Mono"/>
              </a:rPr>
              <a:t> </a:t>
            </a:r>
            <a:r>
              <a:rPr lang="en-GB" sz="2400" b="0" i="0" err="1">
                <a:solidFill>
                  <a:schemeClr val="dk1"/>
                </a:solidFill>
                <a:latin typeface="Overpass Mono"/>
                <a:ea typeface="Overpass Mono"/>
                <a:cs typeface="Overpass Mono"/>
                <a:sym typeface="Overpass Mono"/>
              </a:rPr>
              <a:t>ymwybodol</a:t>
            </a:r>
            <a:r>
              <a:rPr lang="en-GB" sz="2400" b="0" i="0">
                <a:solidFill>
                  <a:schemeClr val="dk1"/>
                </a:solidFill>
                <a:latin typeface="Overpass Mono"/>
                <a:ea typeface="Overpass Mono"/>
                <a:cs typeface="Overpass Mono"/>
                <a:sym typeface="Overpass Mono"/>
              </a:rPr>
              <a:t> o’r </a:t>
            </a:r>
            <a:r>
              <a:rPr lang="en-GB" sz="2400" b="0" i="0" dirty="0">
                <a:solidFill>
                  <a:schemeClr val="dk1"/>
                </a:solidFill>
                <a:latin typeface="Overpass Mono"/>
                <a:ea typeface="Overpass Mono"/>
                <a:cs typeface="Overpass Mono"/>
                <a:sym typeface="Overpass Mono"/>
              </a:rPr>
              <a:t>Cod Plant.</a:t>
            </a:r>
          </a:p>
          <a:p>
            <a:pPr marL="0" marR="0" lvl="0" indent="0" algn="l" rtl="0">
              <a:lnSpc>
                <a:spcPct val="110000"/>
              </a:lnSpc>
              <a:spcBef>
                <a:spcPts val="0"/>
              </a:spcBef>
              <a:spcAft>
                <a:spcPts val="0"/>
              </a:spcAft>
              <a:buClr>
                <a:schemeClr val="dk1"/>
              </a:buClr>
              <a:buSzPts val="2400"/>
              <a:buFont typeface="Overpass Mono"/>
              <a:buNone/>
            </a:pPr>
            <a:endParaRPr lang="en-GB" sz="2400" dirty="0">
              <a:solidFill>
                <a:schemeClr val="dk1"/>
              </a:solidFill>
              <a:latin typeface="Overpass Mono"/>
              <a:ea typeface="Overpass Mono"/>
              <a:cs typeface="Overpass Mono"/>
              <a:sym typeface="Overpass Mono"/>
            </a:endParaRPr>
          </a:p>
          <a:p>
            <a:pPr marL="0" marR="0" lvl="0" indent="0" algn="l" rtl="0">
              <a:lnSpc>
                <a:spcPct val="110000"/>
              </a:lnSpc>
              <a:spcBef>
                <a:spcPts val="0"/>
              </a:spcBef>
              <a:spcAft>
                <a:spcPts val="0"/>
              </a:spcAft>
              <a:buClr>
                <a:schemeClr val="dk1"/>
              </a:buClr>
              <a:buSzPts val="2400"/>
              <a:buFont typeface="Overpass Mono"/>
              <a:buNone/>
            </a:pPr>
            <a:r>
              <a:rPr lang="en-GB" sz="2400" b="0" i="0">
                <a:solidFill>
                  <a:schemeClr val="dk1"/>
                </a:solidFill>
                <a:latin typeface="Overpass Mono"/>
                <a:ea typeface="Overpass Mono"/>
                <a:cs typeface="Overpass Mono"/>
                <a:sym typeface="Overpass Mono"/>
              </a:rPr>
              <a:t>Dylai’ch </a:t>
            </a:r>
            <a:r>
              <a:rPr lang="en-GB" sz="2400" b="0" i="0" dirty="0">
                <a:solidFill>
                  <a:schemeClr val="dk1"/>
                </a:solidFill>
                <a:latin typeface="Overpass Mono"/>
                <a:ea typeface="Overpass Mono"/>
                <a:cs typeface="Overpass Mono"/>
                <a:sym typeface="Overpass Mono"/>
              </a:rPr>
              <a:t>poster </a:t>
            </a:r>
            <a:r>
              <a:rPr lang="en-GB" sz="2400" b="0" i="0" dirty="0" err="1">
                <a:solidFill>
                  <a:schemeClr val="dk1"/>
                </a:solidFill>
                <a:latin typeface="Overpass Mono"/>
                <a:ea typeface="Overpass Mono"/>
                <a:cs typeface="Overpass Mono"/>
                <a:sym typeface="Overpass Mono"/>
              </a:rPr>
              <a:t>egluro</a:t>
            </a:r>
            <a:r>
              <a:rPr lang="en-GB" sz="2400" b="0" i="0" dirty="0">
                <a:solidFill>
                  <a:schemeClr val="dk1"/>
                </a:solidFill>
                <a:latin typeface="Overpass Mono"/>
                <a:ea typeface="Overpass Mono"/>
                <a:cs typeface="Overpass Mono"/>
                <a:sym typeface="Overpass Mono"/>
              </a:rPr>
              <a:t> </a:t>
            </a:r>
            <a:r>
              <a:rPr lang="en-GB" sz="2400" b="0" i="0" err="1">
                <a:solidFill>
                  <a:schemeClr val="dk1"/>
                </a:solidFill>
                <a:latin typeface="Overpass Mono"/>
                <a:ea typeface="Overpass Mono"/>
                <a:cs typeface="Overpass Mono"/>
                <a:sym typeface="Overpass Mono"/>
              </a:rPr>
              <a:t>beth</a:t>
            </a:r>
            <a:r>
              <a:rPr lang="en-GB" sz="2400" b="0" i="0">
                <a:solidFill>
                  <a:schemeClr val="dk1"/>
                </a:solidFill>
                <a:latin typeface="Overpass Mono"/>
                <a:ea typeface="Overpass Mono"/>
                <a:cs typeface="Overpass Mono"/>
                <a:sym typeface="Overpass Mono"/>
              </a:rPr>
              <a:t> yw’r </a:t>
            </a:r>
            <a:r>
              <a:rPr lang="en-GB" sz="2400" b="0" i="0" dirty="0">
                <a:solidFill>
                  <a:schemeClr val="dk1"/>
                </a:solidFill>
                <a:latin typeface="Overpass Mono"/>
                <a:ea typeface="Overpass Mono"/>
                <a:cs typeface="Overpass Mono"/>
                <a:sym typeface="Overpass Mono"/>
              </a:rPr>
              <a:t>Cod Plant a </a:t>
            </a:r>
            <a:r>
              <a:rPr lang="en-GB" sz="2400" b="0" i="0" err="1">
                <a:solidFill>
                  <a:schemeClr val="dk1"/>
                </a:solidFill>
                <a:latin typeface="Overpass Mono"/>
                <a:ea typeface="Overpass Mono"/>
                <a:cs typeface="Overpass Mono"/>
                <a:sym typeface="Overpass Mono"/>
              </a:rPr>
              <a:t>pham</a:t>
            </a:r>
            <a:r>
              <a:rPr lang="en-GB" sz="2400" b="0" i="0">
                <a:solidFill>
                  <a:schemeClr val="dk1"/>
                </a:solidFill>
                <a:latin typeface="Overpass Mono"/>
                <a:ea typeface="Overpass Mono"/>
                <a:cs typeface="Overpass Mono"/>
                <a:sym typeface="Overpass Mono"/>
              </a:rPr>
              <a:t> mae’n </a:t>
            </a:r>
            <a:r>
              <a:rPr lang="en-GB" sz="2400" b="0" i="0" dirty="0" err="1">
                <a:solidFill>
                  <a:schemeClr val="dk1"/>
                </a:solidFill>
                <a:latin typeface="Overpass Mono"/>
                <a:ea typeface="Overpass Mono"/>
                <a:cs typeface="Overpass Mono"/>
                <a:sym typeface="Overpass Mono"/>
              </a:rPr>
              <a:t>bwysig</a:t>
            </a:r>
            <a:r>
              <a:rPr lang="en-GB" sz="2400" dirty="0">
                <a:solidFill>
                  <a:schemeClr val="dk1"/>
                </a:solidFill>
                <a:latin typeface="Overpass Mono"/>
                <a:ea typeface="Overpass Mono"/>
                <a:cs typeface="Overpass Mono"/>
                <a:sym typeface="Overpass Mono"/>
              </a:rPr>
              <a:t>, a </a:t>
            </a:r>
            <a:r>
              <a:rPr lang="en-GB" sz="2400" dirty="0" err="1">
                <a:solidFill>
                  <a:schemeClr val="dk1"/>
                </a:solidFill>
                <a:latin typeface="Overpass Mono"/>
                <a:ea typeface="Overpass Mono"/>
                <a:cs typeface="Overpass Mono"/>
                <a:sym typeface="Overpass Mono"/>
              </a:rPr>
              <a:t>hynny</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mewn</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ffordd</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ddifyr</a:t>
            </a:r>
            <a:r>
              <a:rPr lang="en-GB" sz="2400" dirty="0">
                <a:solidFill>
                  <a:schemeClr val="dk1"/>
                </a:solidFill>
                <a:latin typeface="Overpass Mono"/>
                <a:ea typeface="Overpass Mono"/>
                <a:cs typeface="Overpass Mono"/>
                <a:sym typeface="Overpass Mono"/>
              </a:rPr>
              <a:t> a </a:t>
            </a:r>
            <a:r>
              <a:rPr lang="en-GB" sz="2400" dirty="0" err="1">
                <a:solidFill>
                  <a:schemeClr val="dk1"/>
                </a:solidFill>
                <a:latin typeface="Overpass Mono"/>
                <a:ea typeface="Overpass Mono"/>
                <a:cs typeface="Overpass Mono"/>
                <a:sym typeface="Overpass Mono"/>
              </a:rPr>
              <a:t>hwylus</a:t>
            </a:r>
            <a:r>
              <a:rPr lang="en-GB" sz="2400" dirty="0">
                <a:solidFill>
                  <a:schemeClr val="dk1"/>
                </a:solidFill>
                <a:latin typeface="Overpass Mono"/>
                <a:ea typeface="Overpass Mono"/>
                <a:cs typeface="Overpass Mono"/>
                <a:sym typeface="Overpass Mono"/>
              </a:rPr>
              <a:t>.</a:t>
            </a:r>
            <a:endParaRPr lang="en-GB" sz="2400" b="0" i="0" dirty="0">
              <a:solidFill>
                <a:schemeClr val="dk1"/>
              </a:solidFill>
              <a:latin typeface="Overpass Mono"/>
              <a:ea typeface="Overpass Mono"/>
              <a:cs typeface="Overpass Mono"/>
              <a:sym typeface="Overpass Mono"/>
            </a:endParaRPr>
          </a:p>
        </p:txBody>
      </p:sp>
      <p:sp>
        <p:nvSpPr>
          <p:cNvPr id="711" name="Google Shape;711;p30"/>
          <p:cNvSpPr/>
          <p:nvPr/>
        </p:nvSpPr>
        <p:spPr>
          <a:xfrm>
            <a:off x="0" y="-396586"/>
            <a:ext cx="16257588" cy="9144000"/>
          </a:xfrm>
          <a:prstGeom prst="rect">
            <a:avLst/>
          </a:prstGeom>
          <a:solidFill>
            <a:srgbClr val="F6E249">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4" name="Group 3">
            <a:extLst>
              <a:ext uri="{FF2B5EF4-FFF2-40B4-BE49-F238E27FC236}">
                <a16:creationId xmlns:a16="http://schemas.microsoft.com/office/drawing/2014/main" id="{943A1950-F8C2-9241-8B14-183A0C0D2851}"/>
              </a:ext>
            </a:extLst>
          </p:cNvPr>
          <p:cNvGrpSpPr/>
          <p:nvPr/>
        </p:nvGrpSpPr>
        <p:grpSpPr>
          <a:xfrm>
            <a:off x="342401" y="1638135"/>
            <a:ext cx="11155513" cy="6894741"/>
            <a:chOff x="342401" y="1638135"/>
            <a:chExt cx="11155513" cy="6894741"/>
          </a:xfrm>
        </p:grpSpPr>
        <p:grpSp>
          <p:nvGrpSpPr>
            <p:cNvPr id="712" name="Google Shape;712;p30"/>
            <p:cNvGrpSpPr/>
            <p:nvPr/>
          </p:nvGrpSpPr>
          <p:grpSpPr>
            <a:xfrm>
              <a:off x="342401" y="1638135"/>
              <a:ext cx="11155513" cy="6894741"/>
              <a:chOff x="2035553" y="2593256"/>
              <a:chExt cx="11155513" cy="6894741"/>
            </a:xfrm>
          </p:grpSpPr>
          <p:sp>
            <p:nvSpPr>
              <p:cNvPr id="713" name="Google Shape;713;p30"/>
              <p:cNvSpPr/>
              <p:nvPr/>
            </p:nvSpPr>
            <p:spPr>
              <a:xfrm>
                <a:off x="2035553" y="2593256"/>
                <a:ext cx="11155513" cy="6894741"/>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714" name="Google Shape;714;p30"/>
              <p:cNvSpPr/>
              <p:nvPr/>
            </p:nvSpPr>
            <p:spPr>
              <a:xfrm>
                <a:off x="2035553" y="2593257"/>
                <a:ext cx="11155513" cy="580104"/>
              </a:xfrm>
              <a:prstGeom prst="rect">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715" name="Google Shape;715;p30"/>
              <p:cNvSpPr txBox="1"/>
              <p:nvPr/>
            </p:nvSpPr>
            <p:spPr>
              <a:xfrm>
                <a:off x="2562473" y="2673805"/>
                <a:ext cx="9709955" cy="499555"/>
              </a:xfrm>
              <a:prstGeom prst="rect">
                <a:avLst/>
              </a:prstGeom>
              <a:noFill/>
              <a:ln>
                <a:noFill/>
              </a:ln>
            </p:spPr>
            <p:txBody>
              <a:bodyPr spcFirstLastPara="1" wrap="square" lIns="91425" tIns="45700" rIns="91425" bIns="45700" anchor="ctr" anchorCtr="0">
                <a:noAutofit/>
              </a:bodyPr>
              <a:lstStyle/>
              <a:p>
                <a:pPr lvl="0" algn="ctr">
                  <a:lnSpc>
                    <a:spcPct val="90000"/>
                  </a:lnSpc>
                  <a:buClr>
                    <a:schemeClr val="lt1"/>
                  </a:buClr>
                  <a:buSzPts val="2800"/>
                </a:pPr>
                <a:r>
                  <a:rPr lang="en-GB" sz="2800" b="1" dirty="0">
                    <a:solidFill>
                      <a:schemeClr val="lt1"/>
                    </a:solidFill>
                    <a:latin typeface="Overpass Mono"/>
                    <a:ea typeface="Overpass Mono"/>
                    <a:cs typeface="Overpass Mono"/>
                    <a:sym typeface="Overpass Mono"/>
                  </a:rPr>
                  <a:t>Her </a:t>
                </a:r>
                <a:r>
                  <a:rPr lang="en-GB" sz="2800" b="1" dirty="0" err="1">
                    <a:solidFill>
                      <a:schemeClr val="lt1"/>
                    </a:solidFill>
                    <a:latin typeface="Overpass Mono"/>
                    <a:ea typeface="Overpass Mono"/>
                    <a:cs typeface="Overpass Mono"/>
                    <a:sym typeface="Overpass Mono"/>
                  </a:rPr>
                  <a:t>ychwanegol</a:t>
                </a:r>
                <a:r>
                  <a:rPr lang="en-GB" sz="2800" b="1" dirty="0">
                    <a:solidFill>
                      <a:schemeClr val="lt1"/>
                    </a:solidFill>
                    <a:latin typeface="Overpass Mono"/>
                    <a:ea typeface="Overpass Mono"/>
                    <a:cs typeface="Overpass Mono"/>
                    <a:sym typeface="Overpass Mono"/>
                  </a:rPr>
                  <a:t> </a:t>
                </a:r>
                <a:r>
                  <a:rPr lang="en-GB" sz="2800" b="1">
                    <a:solidFill>
                      <a:schemeClr val="lt1"/>
                    </a:solidFill>
                    <a:latin typeface="Overpass Mono"/>
                    <a:ea typeface="Overpass Mono"/>
                    <a:cs typeface="Overpass Mono"/>
                    <a:sym typeface="Overpass Mono"/>
                  </a:rPr>
                  <a:t>- rhoi'r </a:t>
                </a:r>
                <a:r>
                  <a:rPr lang="en-GB" sz="2800" b="1" dirty="0">
                    <a:solidFill>
                      <a:schemeClr val="lt1"/>
                    </a:solidFill>
                    <a:latin typeface="Overpass Mono"/>
                    <a:ea typeface="Overpass Mono"/>
                    <a:cs typeface="Overpass Mono"/>
                    <a:sym typeface="Overpass Mono"/>
                  </a:rPr>
                  <a:t>gair </a:t>
                </a:r>
                <a:r>
                  <a:rPr lang="en-GB" sz="2800" b="1" dirty="0" err="1">
                    <a:solidFill>
                      <a:schemeClr val="lt1"/>
                    </a:solidFill>
                    <a:latin typeface="Overpass Mono"/>
                    <a:ea typeface="Overpass Mono"/>
                    <a:cs typeface="Overpass Mono"/>
                    <a:sym typeface="Overpass Mono"/>
                  </a:rPr>
                  <a:t>ar</a:t>
                </a:r>
                <a:r>
                  <a:rPr lang="en-GB" sz="2800" b="1" dirty="0">
                    <a:solidFill>
                      <a:schemeClr val="lt1"/>
                    </a:solidFill>
                    <a:latin typeface="Overpass Mono"/>
                    <a:ea typeface="Overpass Mono"/>
                    <a:cs typeface="Overpass Mono"/>
                    <a:sym typeface="Overpass Mono"/>
                  </a:rPr>
                  <a:t> led</a:t>
                </a:r>
                <a:endParaRPr dirty="0"/>
              </a:p>
            </p:txBody>
          </p:sp>
          <p:grpSp>
            <p:nvGrpSpPr>
              <p:cNvPr id="716" name="Google Shape;716;p30"/>
              <p:cNvGrpSpPr/>
              <p:nvPr/>
            </p:nvGrpSpPr>
            <p:grpSpPr>
              <a:xfrm>
                <a:off x="2158072" y="2680893"/>
                <a:ext cx="366748" cy="366748"/>
                <a:chOff x="2118558" y="2663960"/>
                <a:chExt cx="366748" cy="366748"/>
              </a:xfrm>
            </p:grpSpPr>
            <p:sp>
              <p:nvSpPr>
                <p:cNvPr id="717" name="Google Shape;717;p30"/>
                <p:cNvSpPr/>
                <p:nvPr/>
              </p:nvSpPr>
              <p:spPr>
                <a:xfrm>
                  <a:off x="2118558" y="2663960"/>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718" name="Google Shape;718;p30"/>
                <p:cNvCxnSpPr/>
                <p:nvPr/>
              </p:nvCxnSpPr>
              <p:spPr>
                <a:xfrm>
                  <a:off x="2210245" y="2847334"/>
                  <a:ext cx="183374" cy="0"/>
                </a:xfrm>
                <a:prstGeom prst="straightConnector1">
                  <a:avLst/>
                </a:prstGeom>
                <a:noFill/>
                <a:ln w="28575" cap="flat" cmpd="sng">
                  <a:solidFill>
                    <a:srgbClr val="019967"/>
                  </a:solidFill>
                  <a:prstDash val="solid"/>
                  <a:miter lim="800000"/>
                  <a:headEnd type="none" w="sm" len="sm"/>
                  <a:tailEnd type="none" w="sm" len="sm"/>
                </a:ln>
              </p:spPr>
            </p:cxnSp>
          </p:grpSp>
          <p:grpSp>
            <p:nvGrpSpPr>
              <p:cNvPr id="719" name="Google Shape;719;p30"/>
              <p:cNvGrpSpPr/>
              <p:nvPr/>
            </p:nvGrpSpPr>
            <p:grpSpPr>
              <a:xfrm>
                <a:off x="12290940" y="2686867"/>
                <a:ext cx="776902" cy="366748"/>
                <a:chOff x="10581098" y="2669934"/>
                <a:chExt cx="776902" cy="366748"/>
              </a:xfrm>
            </p:grpSpPr>
            <p:sp>
              <p:nvSpPr>
                <p:cNvPr id="720" name="Google Shape;720;p30"/>
                <p:cNvSpPr/>
                <p:nvPr/>
              </p:nvSpPr>
              <p:spPr>
                <a:xfrm>
                  <a:off x="10581098" y="2669934"/>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1" name="Google Shape;721;p30"/>
                <p:cNvSpPr/>
                <p:nvPr/>
              </p:nvSpPr>
              <p:spPr>
                <a:xfrm>
                  <a:off x="10991252" y="2669934"/>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2" name="Google Shape;722;p30"/>
                <p:cNvSpPr/>
                <p:nvPr/>
              </p:nvSpPr>
              <p:spPr>
                <a:xfrm>
                  <a:off x="11095639" y="2802679"/>
                  <a:ext cx="157973" cy="101259"/>
                </a:xfrm>
                <a:prstGeom prst="triangle">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3" name="Google Shape;723;p30"/>
                <p:cNvSpPr/>
                <p:nvPr/>
              </p:nvSpPr>
              <p:spPr>
                <a:xfrm rot="10800000">
                  <a:off x="10685485" y="2802679"/>
                  <a:ext cx="157973" cy="101259"/>
                </a:xfrm>
                <a:prstGeom prst="triangle">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24" name="Google Shape;724;p30"/>
              <p:cNvSpPr txBox="1"/>
              <p:nvPr/>
            </p:nvSpPr>
            <p:spPr>
              <a:xfrm>
                <a:off x="2694499" y="3844839"/>
                <a:ext cx="9837620" cy="864136"/>
              </a:xfrm>
              <a:prstGeom prst="rect">
                <a:avLst/>
              </a:prstGeom>
              <a:noFill/>
              <a:ln>
                <a:noFill/>
              </a:ln>
            </p:spPr>
            <p:txBody>
              <a:bodyPr spcFirstLastPara="1" wrap="square" lIns="91425" tIns="45700" rIns="91425" bIns="45700" anchor="t" anchorCtr="0">
                <a:noAutofit/>
              </a:bodyPr>
              <a:lstStyle/>
              <a:p>
                <a:pPr lvl="0">
                  <a:lnSpc>
                    <a:spcPct val="110000"/>
                  </a:lnSpc>
                  <a:buClr>
                    <a:srgbClr val="019967"/>
                  </a:buClr>
                  <a:buSzPts val="2400"/>
                </a:pPr>
                <a:r>
                  <a:rPr lang="en-GB" sz="2400" dirty="0" err="1">
                    <a:solidFill>
                      <a:srgbClr val="019967"/>
                    </a:solidFill>
                    <a:latin typeface="Overpass Mono"/>
                    <a:ea typeface="Overpass Mono"/>
                    <a:cs typeface="Overpass Mono"/>
                    <a:sym typeface="Overpass Mono"/>
                  </a:rPr>
                  <a:t>Defnyddiwch</a:t>
                </a:r>
                <a:r>
                  <a:rPr lang="en-GB" sz="2400" dirty="0">
                    <a:solidFill>
                      <a:srgbClr val="019967"/>
                    </a:solidFill>
                    <a:latin typeface="Overpass Mono"/>
                    <a:ea typeface="Overpass Mono"/>
                    <a:cs typeface="Overpass Mono"/>
                    <a:sym typeface="Overpass Mono"/>
                  </a:rPr>
                  <a:t> y </a:t>
                </a:r>
                <a:r>
                  <a:rPr lang="en-GB" sz="2400" dirty="0" err="1">
                    <a:solidFill>
                      <a:srgbClr val="019967"/>
                    </a:solidFill>
                    <a:latin typeface="Overpass Mono"/>
                    <a:ea typeface="Overpass Mono"/>
                    <a:cs typeface="Overpass Mono"/>
                    <a:sym typeface="Overpass Mono"/>
                  </a:rPr>
                  <a:t>taflenni</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hyn</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yn</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eich</a:t>
                </a:r>
                <a:r>
                  <a:rPr lang="en-GB" sz="2400" dirty="0">
                    <a:solidFill>
                      <a:srgbClr val="019967"/>
                    </a:solidFill>
                    <a:latin typeface="Overpass Mono"/>
                    <a:ea typeface="Overpass Mono"/>
                    <a:cs typeface="Overpass Mono"/>
                    <a:sym typeface="Overpass Mono"/>
                  </a:rPr>
                  <a:t> </a:t>
                </a:r>
                <a:r>
                  <a:rPr lang="en-GB" sz="2400" err="1">
                    <a:solidFill>
                      <a:srgbClr val="019967"/>
                    </a:solidFill>
                    <a:latin typeface="Overpass Mono"/>
                    <a:ea typeface="Overpass Mono"/>
                    <a:cs typeface="Overpass Mono"/>
                    <a:sym typeface="Overpass Mono"/>
                  </a:rPr>
                  <a:t>grwpiau</a:t>
                </a:r>
                <a:r>
                  <a:rPr lang="en-GB" sz="2400">
                    <a:solidFill>
                      <a:srgbClr val="019967"/>
                    </a:solidFill>
                    <a:latin typeface="Overpass Mono"/>
                    <a:ea typeface="Overpass Mono"/>
                    <a:cs typeface="Overpass Mono"/>
                    <a:sym typeface="Overpass Mono"/>
                  </a:rPr>
                  <a:t> i'ch </a:t>
                </a:r>
                <a:r>
                  <a:rPr lang="en-GB" sz="2400" dirty="0" err="1">
                    <a:solidFill>
                      <a:srgbClr val="019967"/>
                    </a:solidFill>
                    <a:latin typeface="Overpass Mono"/>
                    <a:ea typeface="Overpass Mono"/>
                    <a:cs typeface="Overpass Mono"/>
                    <a:sym typeface="Overpass Mono"/>
                  </a:rPr>
                  <a:t>helpu</a:t>
                </a:r>
                <a:r>
                  <a:rPr lang="en-GB" sz="2400" dirty="0">
                    <a:solidFill>
                      <a:srgbClr val="019967"/>
                    </a:solidFill>
                    <a:latin typeface="Overpass Mono"/>
                    <a:ea typeface="Overpass Mono"/>
                    <a:cs typeface="Overpass Mono"/>
                    <a:sym typeface="Overpass Mono"/>
                  </a:rPr>
                  <a:t> </a:t>
                </a:r>
                <a:r>
                  <a:rPr lang="en-GB" sz="2400" err="1">
                    <a:solidFill>
                      <a:srgbClr val="019967"/>
                    </a:solidFill>
                    <a:latin typeface="Overpass Mono"/>
                    <a:ea typeface="Overpass Mono"/>
                    <a:cs typeface="Overpass Mono"/>
                    <a:sym typeface="Overpass Mono"/>
                  </a:rPr>
                  <a:t>i</a:t>
                </a:r>
                <a:r>
                  <a:rPr lang="en-GB" sz="2400">
                    <a:solidFill>
                      <a:srgbClr val="019967"/>
                    </a:solidFill>
                    <a:latin typeface="Overpass Mono"/>
                    <a:ea typeface="Overpass Mono"/>
                    <a:cs typeface="Overpass Mono"/>
                    <a:sym typeface="Overpass Mono"/>
                  </a:rPr>
                  <a:t> gynllunio’ch </a:t>
                </a:r>
                <a:r>
                  <a:rPr lang="en-GB" sz="2400" dirty="0">
                    <a:solidFill>
                      <a:srgbClr val="019967"/>
                    </a:solidFill>
                    <a:latin typeface="Overpass Mono"/>
                    <a:ea typeface="Overpass Mono"/>
                    <a:cs typeface="Overpass Mono"/>
                    <a:sym typeface="Overpass Mono"/>
                  </a:rPr>
                  <a:t>poster:</a:t>
                </a:r>
                <a:endParaRPr dirty="0"/>
              </a:p>
            </p:txBody>
          </p:sp>
        </p:grpSp>
        <p:sp>
          <p:nvSpPr>
            <p:cNvPr id="728" name="Google Shape;728;p30"/>
            <p:cNvSpPr txBox="1"/>
            <p:nvPr/>
          </p:nvSpPr>
          <p:spPr>
            <a:xfrm>
              <a:off x="1112363" y="7717346"/>
              <a:ext cx="3866884" cy="701690"/>
            </a:xfrm>
            <a:prstGeom prst="rect">
              <a:avLst/>
            </a:prstGeom>
            <a:noFill/>
            <a:ln>
              <a:noFill/>
            </a:ln>
          </p:spPr>
          <p:txBody>
            <a:bodyPr spcFirstLastPara="1" wrap="square" lIns="91425" tIns="45700" rIns="91425" bIns="45700" anchor="t" anchorCtr="0">
              <a:spAutoFit/>
            </a:bodyPr>
            <a:lstStyle/>
            <a:p>
              <a:pPr lvl="0" algn="ctr">
                <a:lnSpc>
                  <a:spcPct val="110000"/>
                </a:lnSpc>
              </a:pPr>
              <a:r>
                <a:rPr lang="en-GB" sz="1800" b="1" dirty="0" err="1">
                  <a:solidFill>
                    <a:srgbClr val="019967"/>
                  </a:solidFill>
                  <a:latin typeface="Calibri"/>
                  <a:ea typeface="Calibri"/>
                  <a:cs typeface="Calibri"/>
                  <a:sym typeface="Calibri"/>
                </a:rPr>
                <a:t>Awgrymiadau</a:t>
              </a:r>
              <a:r>
                <a:rPr lang="en-GB" sz="1800" b="1" dirty="0">
                  <a:solidFill>
                    <a:srgbClr val="019967"/>
                  </a:solidFill>
                  <a:latin typeface="Calibri"/>
                  <a:ea typeface="Calibri"/>
                  <a:cs typeface="Calibri"/>
                  <a:sym typeface="Calibri"/>
                </a:rPr>
                <a:t> </a:t>
              </a:r>
              <a:r>
                <a:rPr lang="en-GB" sz="1800" b="1" dirty="0" err="1">
                  <a:solidFill>
                    <a:srgbClr val="019967"/>
                  </a:solidFill>
                  <a:latin typeface="Calibri"/>
                  <a:ea typeface="Calibri"/>
                  <a:cs typeface="Calibri"/>
                  <a:sym typeface="Calibri"/>
                </a:rPr>
                <a:t>ar</a:t>
              </a:r>
              <a:r>
                <a:rPr lang="en-GB" sz="1800" b="1" dirty="0">
                  <a:solidFill>
                    <a:srgbClr val="019967"/>
                  </a:solidFill>
                  <a:latin typeface="Calibri"/>
                  <a:ea typeface="Calibri"/>
                  <a:cs typeface="Calibri"/>
                  <a:sym typeface="Calibri"/>
                </a:rPr>
                <a:t> </a:t>
              </a:r>
              <a:r>
                <a:rPr lang="en-GB" sz="1800" b="1" dirty="0" err="1">
                  <a:solidFill>
                    <a:srgbClr val="019967"/>
                  </a:solidFill>
                  <a:latin typeface="Calibri"/>
                  <a:ea typeface="Calibri"/>
                  <a:cs typeface="Calibri"/>
                  <a:sym typeface="Calibri"/>
                </a:rPr>
                <a:t>greu</a:t>
              </a:r>
              <a:r>
                <a:rPr lang="en-GB" sz="1800" b="1" dirty="0">
                  <a:solidFill>
                    <a:srgbClr val="019967"/>
                  </a:solidFill>
                  <a:latin typeface="Calibri"/>
                  <a:ea typeface="Calibri"/>
                  <a:cs typeface="Calibri"/>
                  <a:sym typeface="Calibri"/>
                </a:rPr>
                <a:t> </a:t>
              </a:r>
              <a:r>
                <a:rPr lang="en-GB" sz="1800" b="1" dirty="0" err="1">
                  <a:solidFill>
                    <a:srgbClr val="019967"/>
                  </a:solidFill>
                  <a:latin typeface="Calibri"/>
                  <a:ea typeface="Calibri"/>
                  <a:cs typeface="Calibri"/>
                  <a:sym typeface="Calibri"/>
                </a:rPr>
                <a:t>ymgyrch</a:t>
              </a:r>
              <a:r>
                <a:rPr lang="en-GB" sz="1800" b="1" dirty="0">
                  <a:solidFill>
                    <a:srgbClr val="019967"/>
                  </a:solidFill>
                  <a:latin typeface="Calibri"/>
                  <a:ea typeface="Calibri"/>
                  <a:cs typeface="Calibri"/>
                  <a:sym typeface="Calibri"/>
                </a:rPr>
                <a:t> </a:t>
              </a:r>
              <a:r>
                <a:rPr lang="en-GB" sz="1800" b="1" dirty="0" err="1">
                  <a:solidFill>
                    <a:srgbClr val="019967"/>
                  </a:solidFill>
                  <a:latin typeface="Calibri"/>
                  <a:ea typeface="Calibri"/>
                  <a:cs typeface="Calibri"/>
                  <a:sym typeface="Calibri"/>
                </a:rPr>
                <a:t>posteri</a:t>
              </a:r>
              <a:r>
                <a:rPr lang="en-GB" sz="1800" b="1" dirty="0">
                  <a:solidFill>
                    <a:srgbClr val="019967"/>
                  </a:solidFill>
                  <a:latin typeface="Calibri"/>
                  <a:ea typeface="Calibri"/>
                  <a:cs typeface="Calibri"/>
                  <a:sym typeface="Calibri"/>
                </a:rPr>
                <a:t>
</a:t>
              </a:r>
              <a:endParaRPr dirty="0"/>
            </a:p>
          </p:txBody>
        </p:sp>
        <p:sp>
          <p:nvSpPr>
            <p:cNvPr id="729" name="Google Shape;729;p30"/>
            <p:cNvSpPr txBox="1"/>
            <p:nvPr/>
          </p:nvSpPr>
          <p:spPr>
            <a:xfrm>
              <a:off x="5749209" y="7719439"/>
              <a:ext cx="3866884" cy="396991"/>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None/>
              </a:pPr>
              <a:r>
                <a:rPr lang="en-GB" sz="1800" b="1" dirty="0">
                  <a:solidFill>
                    <a:srgbClr val="019967"/>
                  </a:solidFill>
                  <a:latin typeface="Calibri"/>
                  <a:ea typeface="Calibri"/>
                  <a:cs typeface="Calibri"/>
                  <a:sym typeface="Calibri"/>
                </a:rPr>
                <a:t>Y Cod Plant - </a:t>
              </a:r>
              <a:r>
                <a:rPr lang="en-GB" sz="1800" b="1" dirty="0" err="1">
                  <a:solidFill>
                    <a:srgbClr val="019967"/>
                  </a:solidFill>
                  <a:latin typeface="Calibri"/>
                  <a:ea typeface="Calibri"/>
                  <a:cs typeface="Calibri"/>
                  <a:sym typeface="Calibri"/>
                </a:rPr>
                <a:t>crynodeb</a:t>
              </a:r>
              <a:endParaRPr dirty="0"/>
            </a:p>
          </p:txBody>
        </p:sp>
        <p:pic>
          <p:nvPicPr>
            <p:cNvPr id="27" name="Picture 26">
              <a:extLst>
                <a:ext uri="{FF2B5EF4-FFF2-40B4-BE49-F238E27FC236}">
                  <a16:creationId xmlns:a16="http://schemas.microsoft.com/office/drawing/2014/main" id="{CA8673FC-016F-8A4F-8931-96783379A2C6}"/>
                </a:ext>
              </a:extLst>
            </p:cNvPr>
            <p:cNvPicPr>
              <a:picLocks noChangeAspect="1"/>
            </p:cNvPicPr>
            <p:nvPr/>
          </p:nvPicPr>
          <p:blipFill>
            <a:blip r:embed="rId3"/>
            <a:srcRect/>
            <a:stretch/>
          </p:blipFill>
          <p:spPr>
            <a:xfrm>
              <a:off x="1834632" y="4071040"/>
              <a:ext cx="2431875" cy="3426732"/>
            </a:xfrm>
            <a:prstGeom prst="rect">
              <a:avLst/>
            </a:prstGeom>
            <a:ln w="19050">
              <a:solidFill>
                <a:srgbClr val="009967"/>
              </a:solidFill>
            </a:ln>
          </p:spPr>
        </p:pic>
        <p:pic>
          <p:nvPicPr>
            <p:cNvPr id="28" name="Picture 27">
              <a:extLst>
                <a:ext uri="{FF2B5EF4-FFF2-40B4-BE49-F238E27FC236}">
                  <a16:creationId xmlns:a16="http://schemas.microsoft.com/office/drawing/2014/main" id="{9435FB09-3CBA-944E-A404-DC618DE74D01}"/>
                </a:ext>
              </a:extLst>
            </p:cNvPr>
            <p:cNvPicPr>
              <a:picLocks noChangeAspect="1"/>
            </p:cNvPicPr>
            <p:nvPr/>
          </p:nvPicPr>
          <p:blipFill>
            <a:blip r:embed="rId4"/>
            <a:srcRect/>
            <a:stretch/>
          </p:blipFill>
          <p:spPr>
            <a:xfrm>
              <a:off x="6476066" y="4063702"/>
              <a:ext cx="2416797" cy="3441409"/>
            </a:xfrm>
            <a:prstGeom prst="rect">
              <a:avLst/>
            </a:prstGeom>
            <a:ln w="19050">
              <a:solidFill>
                <a:srgbClr val="009967"/>
              </a:solidFill>
            </a:ln>
          </p:spPr>
        </p:pic>
      </p:grpSp>
      <p:grpSp>
        <p:nvGrpSpPr>
          <p:cNvPr id="725" name="Google Shape;725;p30"/>
          <p:cNvGrpSpPr/>
          <p:nvPr/>
        </p:nvGrpSpPr>
        <p:grpSpPr>
          <a:xfrm>
            <a:off x="10616588" y="5370022"/>
            <a:ext cx="4734285" cy="3409554"/>
            <a:chOff x="2216813" y="5062332"/>
            <a:chExt cx="4734285" cy="3409554"/>
          </a:xfrm>
        </p:grpSpPr>
        <p:sp>
          <p:nvSpPr>
            <p:cNvPr id="726" name="Google Shape;726;p30"/>
            <p:cNvSpPr/>
            <p:nvPr/>
          </p:nvSpPr>
          <p:spPr>
            <a:xfrm>
              <a:off x="2216813" y="5295572"/>
              <a:ext cx="4501046" cy="3176314"/>
            </a:xfrm>
            <a:prstGeom prst="rect">
              <a:avLst/>
            </a:prstGeom>
            <a:solidFill>
              <a:schemeClr val="lt1"/>
            </a:solidFill>
            <a:ln w="38100" cap="flat" cmpd="sng">
              <a:solidFill>
                <a:srgbClr val="791D7E"/>
              </a:solidFill>
              <a:prstDash val="solid"/>
              <a:miter lim="800000"/>
              <a:headEnd type="none" w="sm" len="sm"/>
              <a:tailEnd type="none" w="sm" len="sm"/>
            </a:ln>
          </p:spPr>
          <p:txBody>
            <a:bodyPr spcFirstLastPara="1" wrap="square" lIns="360000" tIns="0" rIns="360000" bIns="45700" anchor="ctr" anchorCtr="0">
              <a:noAutofit/>
            </a:bodyPr>
            <a:lstStyle/>
            <a:p>
              <a:pPr lvl="0" algn="ctr"/>
              <a:r>
                <a:rPr lang="en-US" sz="2400" dirty="0" err="1">
                  <a:solidFill>
                    <a:srgbClr val="791D7E"/>
                  </a:solidFill>
                  <a:latin typeface="Overpass Mono"/>
                  <a:ea typeface="Overpass Mono"/>
                  <a:cs typeface="Overpass Mono"/>
                  <a:sym typeface="Overpass Mono"/>
                </a:rPr>
                <a:t>Cofiwch</a:t>
              </a:r>
              <a:r>
                <a:rPr lang="en-US" sz="2400" dirty="0">
                  <a:solidFill>
                    <a:srgbClr val="791D7E"/>
                  </a:solidFill>
                  <a:latin typeface="Overpass Mono"/>
                  <a:ea typeface="Overpass Mono"/>
                  <a:cs typeface="Overpass Mono"/>
                  <a:sym typeface="Overpass Mono"/>
                </a:rPr>
                <a:t> </a:t>
              </a:r>
              <a:r>
                <a:rPr lang="en-US" sz="2400" dirty="0" err="1">
                  <a:solidFill>
                    <a:srgbClr val="791D7E"/>
                  </a:solidFill>
                  <a:latin typeface="Overpass Mono"/>
                  <a:ea typeface="Overpass Mono"/>
                  <a:cs typeface="Overpass Mono"/>
                  <a:sym typeface="Overpass Mono"/>
                </a:rPr>
                <a:t>ei</a:t>
              </a:r>
              <a:r>
                <a:rPr lang="en-US" sz="2400" dirty="0">
                  <a:solidFill>
                    <a:srgbClr val="791D7E"/>
                  </a:solidFill>
                  <a:latin typeface="Overpass Mono"/>
                  <a:ea typeface="Overpass Mono"/>
                  <a:cs typeface="Overpass Mono"/>
                  <a:sym typeface="Overpass Mono"/>
                </a:rPr>
                <a:t> </a:t>
              </a:r>
              <a:r>
                <a:rPr lang="en-US" sz="2400" dirty="0" err="1">
                  <a:solidFill>
                    <a:srgbClr val="791D7E"/>
                  </a:solidFill>
                  <a:latin typeface="Overpass Mono"/>
                  <a:ea typeface="Overpass Mono"/>
                  <a:cs typeface="Overpass Mono"/>
                  <a:sym typeface="Overpass Mono"/>
                </a:rPr>
                <a:t>gadw</a:t>
              </a:r>
              <a:r>
                <a:rPr lang="en-US" sz="2400" dirty="0">
                  <a:solidFill>
                    <a:srgbClr val="791D7E"/>
                  </a:solidFill>
                  <a:latin typeface="Overpass Mono"/>
                  <a:ea typeface="Overpass Mono"/>
                  <a:cs typeface="Overpass Mono"/>
                  <a:sym typeface="Overpass Mono"/>
                </a:rPr>
                <a:t> mor </a:t>
              </a:r>
              <a:r>
                <a:rPr lang="en-US" sz="2400" dirty="0" err="1">
                  <a:solidFill>
                    <a:srgbClr val="791D7E"/>
                  </a:solidFill>
                  <a:latin typeface="Overpass Mono"/>
                  <a:ea typeface="Overpass Mono"/>
                  <a:cs typeface="Overpass Mono"/>
                  <a:sym typeface="Overpass Mono"/>
                </a:rPr>
                <a:t>syml</a:t>
              </a:r>
              <a:r>
                <a:rPr lang="en-US" sz="2400" dirty="0">
                  <a:solidFill>
                    <a:srgbClr val="791D7E"/>
                  </a:solidFill>
                  <a:latin typeface="Overpass Mono"/>
                  <a:ea typeface="Overpass Mono"/>
                  <a:cs typeface="Overpass Mono"/>
                  <a:sym typeface="Overpass Mono"/>
                </a:rPr>
                <a:t> a </a:t>
              </a:r>
              <a:r>
                <a:rPr lang="en-US" sz="2400" dirty="0" err="1">
                  <a:solidFill>
                    <a:srgbClr val="791D7E"/>
                  </a:solidFill>
                  <a:latin typeface="Overpass Mono"/>
                  <a:ea typeface="Overpass Mono"/>
                  <a:cs typeface="Overpass Mono"/>
                  <a:sym typeface="Overpass Mono"/>
                </a:rPr>
                <a:t>chreadigol</a:t>
              </a:r>
              <a:r>
                <a:rPr lang="en-US" sz="2400" dirty="0">
                  <a:solidFill>
                    <a:srgbClr val="791D7E"/>
                  </a:solidFill>
                  <a:latin typeface="Overpass Mono"/>
                  <a:ea typeface="Overpass Mono"/>
                  <a:cs typeface="Overpass Mono"/>
                  <a:sym typeface="Overpass Mono"/>
                </a:rPr>
                <a:t> ag y </a:t>
              </a:r>
              <a:r>
                <a:rPr lang="en-US" sz="2400" dirty="0" err="1">
                  <a:solidFill>
                    <a:srgbClr val="791D7E"/>
                  </a:solidFill>
                  <a:latin typeface="Overpass Mono"/>
                  <a:ea typeface="Overpass Mono"/>
                  <a:cs typeface="Overpass Mono"/>
                  <a:sym typeface="Overpass Mono"/>
                </a:rPr>
                <a:t>gallwch</a:t>
              </a:r>
              <a:r>
                <a:rPr lang="en-GB" sz="2400" dirty="0">
                  <a:solidFill>
                    <a:srgbClr val="791D7E"/>
                  </a:solidFill>
                  <a:latin typeface="Overpass Mono"/>
                  <a:ea typeface="Overpass Mono"/>
                  <a:cs typeface="Overpass Mono"/>
                  <a:sym typeface="Overpass Mono"/>
                </a:rPr>
                <a:t>! </a:t>
              </a:r>
              <a:endParaRPr sz="2400" b="1" dirty="0">
                <a:solidFill>
                  <a:srgbClr val="791D7E"/>
                </a:solidFill>
                <a:latin typeface="Overpass Mono"/>
                <a:ea typeface="Overpass Mono"/>
                <a:cs typeface="Overpass Mono"/>
                <a:sym typeface="Overpass Mono"/>
              </a:endParaRPr>
            </a:p>
          </p:txBody>
        </p:sp>
        <p:pic>
          <p:nvPicPr>
            <p:cNvPr id="727" name="Google Shape;727;p30"/>
            <p:cNvPicPr preferRelativeResize="0"/>
            <p:nvPr/>
          </p:nvPicPr>
          <p:blipFill rotWithShape="1">
            <a:blip r:embed="rId5">
              <a:alphaModFix/>
            </a:blip>
            <a:srcRect/>
            <a:stretch/>
          </p:blipFill>
          <p:spPr>
            <a:xfrm>
              <a:off x="6413124" y="5062332"/>
              <a:ext cx="537974" cy="537974"/>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1"/>
                                        </p:tgtEl>
                                        <p:attrNameLst>
                                          <p:attrName>style.visibility</p:attrName>
                                        </p:attrNameLst>
                                      </p:cBhvr>
                                      <p:to>
                                        <p:strVal val="visible"/>
                                      </p:to>
                                    </p:set>
                                    <p:animEffect transition="in" filter="fade">
                                      <p:cBhvr>
                                        <p:cTn id="7" dur="500"/>
                                        <p:tgtEl>
                                          <p:spTgt spid="711"/>
                                        </p:tgtEl>
                                      </p:cBhvr>
                                    </p:animEffect>
                                  </p:childTnLst>
                                </p:cTn>
                              </p:par>
                              <p:par>
                                <p:cTn id="8" presetID="53"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725"/>
                                        </p:tgtEl>
                                        <p:attrNameLst>
                                          <p:attrName>style.visibility</p:attrName>
                                        </p:attrNameLst>
                                      </p:cBhvr>
                                      <p:to>
                                        <p:strVal val="visible"/>
                                      </p:to>
                                    </p:set>
                                    <p:anim calcmode="lin" valueType="num">
                                      <p:cBhvr>
                                        <p:cTn id="16" dur="500" fill="hold"/>
                                        <p:tgtEl>
                                          <p:spTgt spid="725"/>
                                        </p:tgtEl>
                                        <p:attrNameLst>
                                          <p:attrName>ppt_w</p:attrName>
                                        </p:attrNameLst>
                                      </p:cBhvr>
                                      <p:tavLst>
                                        <p:tav tm="0">
                                          <p:val>
                                            <p:fltVal val="0"/>
                                          </p:val>
                                        </p:tav>
                                        <p:tav tm="100000">
                                          <p:val>
                                            <p:strVal val="#ppt_w"/>
                                          </p:val>
                                        </p:tav>
                                      </p:tavLst>
                                    </p:anim>
                                    <p:anim calcmode="lin" valueType="num">
                                      <p:cBhvr>
                                        <p:cTn id="17" dur="500" fill="hold"/>
                                        <p:tgtEl>
                                          <p:spTgt spid="725"/>
                                        </p:tgtEl>
                                        <p:attrNameLst>
                                          <p:attrName>ppt_h</p:attrName>
                                        </p:attrNameLst>
                                      </p:cBhvr>
                                      <p:tavLst>
                                        <p:tav tm="0">
                                          <p:val>
                                            <p:fltVal val="0"/>
                                          </p:val>
                                        </p:tav>
                                        <p:tav tm="100000">
                                          <p:val>
                                            <p:strVal val="#ppt_h"/>
                                          </p:val>
                                        </p:tav>
                                      </p:tavLst>
                                    </p:anim>
                                    <p:animEffect transition="in" filter="fade">
                                      <p:cBhvr>
                                        <p:cTn id="18" dur="500"/>
                                        <p:tgtEl>
                                          <p:spTgt spid="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31"/>
          <p:cNvSpPr/>
          <p:nvPr/>
        </p:nvSpPr>
        <p:spPr>
          <a:xfrm>
            <a:off x="-179200" y="-77001"/>
            <a:ext cx="11328464" cy="4649002"/>
          </a:xfrm>
          <a:prstGeom prst="rect">
            <a:avLst/>
          </a:prstGeom>
          <a:solidFill>
            <a:schemeClr val="lt1"/>
          </a:solidFill>
          <a:ln w="34925"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grpSp>
        <p:nvGrpSpPr>
          <p:cNvPr id="738" name="Google Shape;738;p31"/>
          <p:cNvGrpSpPr/>
          <p:nvPr/>
        </p:nvGrpSpPr>
        <p:grpSpPr>
          <a:xfrm>
            <a:off x="813803" y="6653739"/>
            <a:ext cx="11460771" cy="1879136"/>
            <a:chOff x="-3794595" y="5006258"/>
            <a:chExt cx="11460771" cy="1879136"/>
          </a:xfrm>
        </p:grpSpPr>
        <p:sp>
          <p:nvSpPr>
            <p:cNvPr id="739" name="Google Shape;739;p31"/>
            <p:cNvSpPr/>
            <p:nvPr/>
          </p:nvSpPr>
          <p:spPr>
            <a:xfrm>
              <a:off x="-3794595" y="5255104"/>
              <a:ext cx="11211928" cy="1630290"/>
            </a:xfrm>
            <a:prstGeom prst="rect">
              <a:avLst/>
            </a:prstGeom>
            <a:solidFill>
              <a:schemeClr val="lt1"/>
            </a:solidFill>
            <a:ln w="34925" cap="flat" cmpd="sng">
              <a:solidFill>
                <a:srgbClr val="019967"/>
              </a:solidFill>
              <a:prstDash val="solid"/>
              <a:miter lim="800000"/>
              <a:headEnd type="none" w="sm" len="sm"/>
              <a:tailEnd type="none" w="sm" len="sm"/>
            </a:ln>
          </p:spPr>
          <p:txBody>
            <a:bodyPr spcFirstLastPara="1" wrap="square" lIns="540000" tIns="45700" rIns="540000" bIns="45700" anchor="ctr" anchorCtr="0">
              <a:noAutofit/>
            </a:bodyPr>
            <a:lstStyle/>
            <a:p>
              <a:pPr marL="0" marR="0" lvl="0" indent="0" algn="l" rtl="0">
                <a:spcBef>
                  <a:spcPts val="0"/>
                </a:spcBef>
                <a:spcAft>
                  <a:spcPts val="0"/>
                </a:spcAft>
                <a:buNone/>
              </a:pPr>
              <a:r>
                <a:rPr lang="en-GB" sz="2400" dirty="0" err="1">
                  <a:solidFill>
                    <a:schemeClr val="dk1"/>
                  </a:solidFill>
                  <a:latin typeface="Overpass Mono" pitchFamily="49" charset="77"/>
                  <a:ea typeface="Calibri"/>
                  <a:cs typeface="Calibri"/>
                  <a:sym typeface="Calibri"/>
                </a:rPr>
                <a:t>Os</a:t>
              </a:r>
              <a:r>
                <a:rPr lang="en-GB" sz="2400" dirty="0">
                  <a:solidFill>
                    <a:schemeClr val="dk1"/>
                  </a:solidFill>
                  <a:latin typeface="Overpass Mono" pitchFamily="49" charset="77"/>
                  <a:ea typeface="Calibri"/>
                  <a:cs typeface="Calibri"/>
                  <a:sym typeface="Calibri"/>
                </a:rPr>
                <a:t> </a:t>
              </a:r>
              <a:r>
                <a:rPr lang="en-GB" sz="2400" dirty="0" err="1">
                  <a:solidFill>
                    <a:schemeClr val="dk1"/>
                  </a:solidFill>
                  <a:latin typeface="Overpass Mono" pitchFamily="49" charset="77"/>
                  <a:ea typeface="Calibri"/>
                  <a:cs typeface="Calibri"/>
                  <a:sym typeface="Calibri"/>
                </a:rPr>
                <a:t>nad</a:t>
              </a:r>
              <a:r>
                <a:rPr lang="en-GB" sz="2400" dirty="0">
                  <a:solidFill>
                    <a:schemeClr val="dk1"/>
                  </a:solidFill>
                  <a:latin typeface="Overpass Mono" pitchFamily="49" charset="77"/>
                  <a:ea typeface="Calibri"/>
                  <a:cs typeface="Calibri"/>
                  <a:sym typeface="Calibri"/>
                </a:rPr>
                <a:t> </a:t>
              </a:r>
              <a:r>
                <a:rPr lang="en-GB" sz="2400" dirty="0" err="1">
                  <a:solidFill>
                    <a:schemeClr val="dk1"/>
                  </a:solidFill>
                  <a:latin typeface="Overpass Mono" pitchFamily="49" charset="77"/>
                  <a:ea typeface="Calibri"/>
                  <a:cs typeface="Calibri"/>
                  <a:sym typeface="Calibri"/>
                </a:rPr>
                <a:t>yw’ch</a:t>
              </a:r>
              <a:r>
                <a:rPr lang="en-GB" sz="2400" dirty="0">
                  <a:solidFill>
                    <a:schemeClr val="dk1"/>
                  </a:solidFill>
                  <a:latin typeface="Overpass Mono" pitchFamily="49" charset="77"/>
                  <a:ea typeface="Calibri"/>
                  <a:cs typeface="Calibri"/>
                  <a:sym typeface="Calibri"/>
                </a:rPr>
                <a:t> </a:t>
              </a:r>
              <a:r>
                <a:rPr lang="en-GB" sz="2400" dirty="0" err="1">
                  <a:solidFill>
                    <a:schemeClr val="dk1"/>
                  </a:solidFill>
                  <a:latin typeface="Overpass Mono" pitchFamily="49" charset="77"/>
                  <a:ea typeface="Calibri"/>
                  <a:cs typeface="Calibri"/>
                  <a:sym typeface="Calibri"/>
                </a:rPr>
                <a:t>rhiant</a:t>
              </a:r>
              <a:r>
                <a:rPr lang="en-GB" sz="2400" dirty="0">
                  <a:solidFill>
                    <a:schemeClr val="dk1"/>
                  </a:solidFill>
                  <a:latin typeface="Overpass Mono" pitchFamily="49" charset="77"/>
                  <a:ea typeface="Calibri"/>
                  <a:cs typeface="Calibri"/>
                  <a:sym typeface="Calibri"/>
                </a:rPr>
                <a:t> </a:t>
              </a:r>
              <a:r>
                <a:rPr lang="en-GB" sz="2400" dirty="0" err="1">
                  <a:solidFill>
                    <a:schemeClr val="dk1"/>
                  </a:solidFill>
                  <a:latin typeface="Overpass Mono" pitchFamily="49" charset="77"/>
                  <a:ea typeface="Calibri"/>
                  <a:cs typeface="Calibri"/>
                  <a:sym typeface="Calibri"/>
                </a:rPr>
                <a:t>neu’ch</a:t>
              </a:r>
              <a:r>
                <a:rPr lang="en-GB" sz="2400" dirty="0">
                  <a:solidFill>
                    <a:schemeClr val="dk1"/>
                  </a:solidFill>
                  <a:latin typeface="Overpass Mono" pitchFamily="49" charset="77"/>
                  <a:ea typeface="Calibri"/>
                  <a:cs typeface="Calibri"/>
                  <a:sym typeface="Calibri"/>
                </a:rPr>
                <a:t> </a:t>
              </a:r>
              <a:r>
                <a:rPr lang="en-GB" sz="2400" dirty="0" err="1">
                  <a:solidFill>
                    <a:schemeClr val="dk1"/>
                  </a:solidFill>
                  <a:latin typeface="Overpass Mono" pitchFamily="49" charset="77"/>
                  <a:ea typeface="Calibri"/>
                  <a:cs typeface="Calibri"/>
                  <a:sym typeface="Calibri"/>
                </a:rPr>
                <a:t>gofalwr</a:t>
              </a:r>
              <a:r>
                <a:rPr lang="en-GB" sz="2400" dirty="0">
                  <a:solidFill>
                    <a:schemeClr val="dk1"/>
                  </a:solidFill>
                  <a:latin typeface="Overpass Mono" pitchFamily="49" charset="77"/>
                  <a:ea typeface="Calibri"/>
                  <a:cs typeface="Calibri"/>
                  <a:sym typeface="Calibri"/>
                </a:rPr>
                <a:t> </a:t>
              </a:r>
              <a:r>
                <a:rPr lang="en-GB" sz="2400" dirty="0" err="1">
                  <a:solidFill>
                    <a:schemeClr val="dk1"/>
                  </a:solidFill>
                  <a:latin typeface="Overpass Mono" pitchFamily="49" charset="77"/>
                  <a:ea typeface="Calibri"/>
                  <a:cs typeface="Calibri"/>
                  <a:sym typeface="Calibri"/>
                </a:rPr>
                <a:t>yn</a:t>
              </a:r>
              <a:r>
                <a:rPr lang="en-GB" sz="2400" dirty="0">
                  <a:solidFill>
                    <a:schemeClr val="dk1"/>
                  </a:solidFill>
                  <a:latin typeface="Overpass Mono" pitchFamily="49" charset="77"/>
                  <a:ea typeface="Calibri"/>
                  <a:cs typeface="Calibri"/>
                  <a:sym typeface="Calibri"/>
                </a:rPr>
                <a:t> </a:t>
              </a:r>
              <a:r>
                <a:rPr lang="en-GB" sz="2400" dirty="0" err="1">
                  <a:solidFill>
                    <a:schemeClr val="dk1"/>
                  </a:solidFill>
                  <a:latin typeface="Overpass Mono" pitchFamily="49" charset="77"/>
                  <a:ea typeface="Calibri"/>
                  <a:cs typeface="Calibri"/>
                  <a:sym typeface="Calibri"/>
                </a:rPr>
                <a:t>fodlon</a:t>
              </a:r>
              <a:r>
                <a:rPr lang="en-GB" sz="2400" dirty="0">
                  <a:solidFill>
                    <a:schemeClr val="dk1"/>
                  </a:solidFill>
                  <a:latin typeface="Overpass Mono" pitchFamily="49" charset="77"/>
                  <a:ea typeface="Calibri"/>
                  <a:cs typeface="Calibri"/>
                  <a:sym typeface="Calibri"/>
                </a:rPr>
                <a:t> </a:t>
              </a:r>
              <a:r>
                <a:rPr lang="en-GB" sz="2400" dirty="0" err="1">
                  <a:solidFill>
                    <a:schemeClr val="dk1"/>
                  </a:solidFill>
                  <a:latin typeface="Overpass Mono" pitchFamily="49" charset="77"/>
                  <a:ea typeface="Calibri"/>
                  <a:cs typeface="Calibri"/>
                  <a:sym typeface="Calibri"/>
                </a:rPr>
                <a:t>ar</a:t>
              </a:r>
              <a:r>
                <a:rPr lang="en-GB" sz="2400" dirty="0">
                  <a:solidFill>
                    <a:schemeClr val="dk1"/>
                  </a:solidFill>
                  <a:latin typeface="Overpass Mono" pitchFamily="49" charset="77"/>
                  <a:ea typeface="Calibri"/>
                  <a:cs typeface="Calibri"/>
                  <a:sym typeface="Calibri"/>
                </a:rPr>
                <a:t> yr </a:t>
              </a:r>
              <a:r>
                <a:rPr lang="en-GB" sz="2400" dirty="0" err="1">
                  <a:solidFill>
                    <a:schemeClr val="dk1"/>
                  </a:solidFill>
                  <a:latin typeface="Overpass Mono" pitchFamily="49" charset="77"/>
                  <a:ea typeface="Calibri"/>
                  <a:cs typeface="Calibri"/>
                  <a:sym typeface="Calibri"/>
                </a:rPr>
                <a:t>ymateb</a:t>
              </a:r>
              <a:r>
                <a:rPr lang="en-GB" sz="2400" dirty="0">
                  <a:solidFill>
                    <a:schemeClr val="dk1"/>
                  </a:solidFill>
                  <a:latin typeface="Overpass Mono" pitchFamily="49" charset="77"/>
                  <a:ea typeface="Calibri"/>
                  <a:cs typeface="Calibri"/>
                  <a:sym typeface="Calibri"/>
                </a:rPr>
                <a:t>, </a:t>
              </a:r>
              <a:r>
                <a:rPr lang="en-GB" sz="2400" dirty="0" err="1">
                  <a:solidFill>
                    <a:schemeClr val="dk1"/>
                  </a:solidFill>
                  <a:latin typeface="Overpass Mono" pitchFamily="49" charset="77"/>
                  <a:ea typeface="Calibri"/>
                  <a:cs typeface="Calibri"/>
                  <a:sym typeface="Calibri"/>
                </a:rPr>
                <a:t>gallan</a:t>
              </a:r>
              <a:r>
                <a:rPr lang="en-GB" sz="2400" dirty="0">
                  <a:solidFill>
                    <a:schemeClr val="dk1"/>
                  </a:solidFill>
                  <a:latin typeface="Overpass Mono" pitchFamily="49" charset="77"/>
                  <a:ea typeface="Calibri"/>
                  <a:cs typeface="Calibri"/>
                  <a:sym typeface="Calibri"/>
                </a:rPr>
                <a:t> </a:t>
              </a:r>
              <a:r>
                <a:rPr lang="en-GB" sz="2400" dirty="0" err="1">
                  <a:solidFill>
                    <a:schemeClr val="dk1"/>
                  </a:solidFill>
                  <a:latin typeface="Overpass Mono" pitchFamily="49" charset="77"/>
                  <a:ea typeface="Calibri"/>
                  <a:cs typeface="Calibri"/>
                  <a:sym typeface="Calibri"/>
                </a:rPr>
                <a:t>nhw</a:t>
              </a:r>
              <a:r>
                <a:rPr lang="en-GB" sz="2400" dirty="0">
                  <a:solidFill>
                    <a:schemeClr val="dk1"/>
                  </a:solidFill>
                  <a:latin typeface="Overpass Mono" pitchFamily="49" charset="77"/>
                  <a:ea typeface="Calibri"/>
                  <a:cs typeface="Calibri"/>
                  <a:sym typeface="Calibri"/>
                </a:rPr>
                <a:t> </a:t>
              </a:r>
              <a:r>
                <a:rPr lang="en-GB" sz="2400" dirty="0" err="1">
                  <a:solidFill>
                    <a:schemeClr val="dk1"/>
                  </a:solidFill>
                  <a:latin typeface="Overpass Mono" pitchFamily="49" charset="77"/>
                  <a:ea typeface="Calibri"/>
                  <a:cs typeface="Calibri"/>
                  <a:sym typeface="Calibri"/>
                </a:rPr>
                <a:t>gysylltu</a:t>
              </a:r>
              <a:r>
                <a:rPr lang="en-GB" sz="2400" dirty="0">
                  <a:solidFill>
                    <a:schemeClr val="dk1"/>
                  </a:solidFill>
                  <a:latin typeface="Overpass Mono" pitchFamily="49" charset="77"/>
                  <a:ea typeface="Calibri"/>
                  <a:cs typeface="Calibri"/>
                  <a:sym typeface="Calibri"/>
                </a:rPr>
                <a:t> </a:t>
              </a:r>
              <a:r>
                <a:rPr lang="en-GB" sz="2400" dirty="0" err="1">
                  <a:solidFill>
                    <a:schemeClr val="dk1"/>
                  </a:solidFill>
                  <a:latin typeface="Overpass Mono" pitchFamily="49" charset="77"/>
                  <a:ea typeface="Calibri"/>
                  <a:cs typeface="Calibri"/>
                  <a:sym typeface="Calibri"/>
                </a:rPr>
                <a:t>â'r</a:t>
              </a:r>
              <a:r>
                <a:rPr lang="en-GB" sz="2400" dirty="0">
                  <a:solidFill>
                    <a:schemeClr val="dk1"/>
                  </a:solidFill>
                  <a:latin typeface="Overpass Mono" pitchFamily="49" charset="77"/>
                  <a:ea typeface="Calibri"/>
                  <a:cs typeface="Calibri"/>
                  <a:sym typeface="Calibri"/>
                </a:rPr>
                <a:t> ICO </a:t>
              </a:r>
              <a:r>
                <a:rPr lang="en-GB" sz="2400" dirty="0" err="1">
                  <a:solidFill>
                    <a:schemeClr val="dk1"/>
                  </a:solidFill>
                  <a:latin typeface="Overpass Mono" pitchFamily="49" charset="77"/>
                  <a:ea typeface="Calibri"/>
                  <a:cs typeface="Calibri"/>
                  <a:sym typeface="Calibri"/>
                </a:rPr>
                <a:t>i</a:t>
              </a:r>
              <a:r>
                <a:rPr lang="en-GB" sz="2400" dirty="0">
                  <a:solidFill>
                    <a:schemeClr val="dk1"/>
                  </a:solidFill>
                  <a:latin typeface="Overpass Mono" pitchFamily="49" charset="77"/>
                  <a:ea typeface="Calibri"/>
                  <a:cs typeface="Calibri"/>
                  <a:sym typeface="Calibri"/>
                </a:rPr>
                <a:t> </a:t>
              </a:r>
              <a:r>
                <a:rPr lang="en-GB" sz="2400" dirty="0" err="1">
                  <a:solidFill>
                    <a:schemeClr val="dk1"/>
                  </a:solidFill>
                  <a:latin typeface="Overpass Mono" pitchFamily="49" charset="77"/>
                  <a:ea typeface="Calibri"/>
                  <a:cs typeface="Calibri"/>
                  <a:sym typeface="Calibri"/>
                </a:rPr>
                <a:t>gael</a:t>
              </a:r>
              <a:r>
                <a:rPr lang="en-GB" sz="2400" dirty="0">
                  <a:solidFill>
                    <a:schemeClr val="dk1"/>
                  </a:solidFill>
                  <a:latin typeface="Overpass Mono" pitchFamily="49" charset="77"/>
                  <a:ea typeface="Calibri"/>
                  <a:cs typeface="Calibri"/>
                  <a:sym typeface="Calibri"/>
                </a:rPr>
                <a:t> </a:t>
              </a:r>
              <a:r>
                <a:rPr lang="en-GB" sz="2400" dirty="0">
                  <a:solidFill>
                    <a:schemeClr val="dk1"/>
                  </a:solidFill>
                  <a:latin typeface="Overpass Mono"/>
                  <a:ea typeface="Overpass Mono"/>
                  <a:cs typeface="Overpass Mono"/>
                  <a:sym typeface="Overpass Mono"/>
                </a:rPr>
                <a:t>help: </a:t>
              </a:r>
              <a:r>
                <a:rPr lang="en-GB" sz="2400" b="1" dirty="0">
                  <a:solidFill>
                    <a:srgbClr val="019967"/>
                  </a:solidFill>
                  <a:latin typeface="Overpass Mono"/>
                  <a:ea typeface="Overpass Mono"/>
                  <a:cs typeface="Overpass Mono"/>
                  <a:sym typeface="Overpass Mono"/>
                </a:rPr>
                <a:t>cy.ico.org.uk/global/contact-us</a:t>
              </a:r>
              <a:endParaRPr sz="2400" dirty="0">
                <a:solidFill>
                  <a:schemeClr val="dk1"/>
                </a:solidFill>
                <a:latin typeface="Overpass Mono"/>
                <a:ea typeface="Overpass Mono"/>
                <a:cs typeface="Overpass Mono"/>
                <a:sym typeface="Overpass Mono"/>
              </a:endParaRPr>
            </a:p>
          </p:txBody>
        </p:sp>
        <p:grpSp>
          <p:nvGrpSpPr>
            <p:cNvPr id="740" name="Google Shape;740;p31"/>
            <p:cNvGrpSpPr/>
            <p:nvPr/>
          </p:nvGrpSpPr>
          <p:grpSpPr>
            <a:xfrm>
              <a:off x="7168488" y="5006258"/>
              <a:ext cx="497688" cy="497689"/>
              <a:chOff x="15025689" y="1401052"/>
              <a:chExt cx="497688" cy="497689"/>
            </a:xfrm>
          </p:grpSpPr>
          <p:sp>
            <p:nvSpPr>
              <p:cNvPr id="741" name="Google Shape;741;p31"/>
              <p:cNvSpPr/>
              <p:nvPr/>
            </p:nvSpPr>
            <p:spPr>
              <a:xfrm>
                <a:off x="15025689" y="1401052"/>
                <a:ext cx="497688" cy="497688"/>
              </a:xfrm>
              <a:prstGeom prst="ellipse">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2" name="Google Shape;742;p31"/>
              <p:cNvSpPr txBox="1"/>
              <p:nvPr/>
            </p:nvSpPr>
            <p:spPr>
              <a:xfrm>
                <a:off x="15167770" y="1447295"/>
                <a:ext cx="213528" cy="451446"/>
              </a:xfrm>
              <a:prstGeom prst="rect">
                <a:avLst/>
              </a:prstGeom>
              <a:noFill/>
              <a:ln>
                <a:noFill/>
              </a:ln>
            </p:spPr>
            <p:txBody>
              <a:bodyPr spcFirstLastPara="1" wrap="square" lIns="91425" tIns="45700" rIns="91425" bIns="45700" anchor="ctr"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a:t>
                </a:r>
                <a:endParaRPr/>
              </a:p>
            </p:txBody>
          </p:sp>
        </p:grpSp>
      </p:grpSp>
      <p:grpSp>
        <p:nvGrpSpPr>
          <p:cNvPr id="743" name="Google Shape;743;p31"/>
          <p:cNvGrpSpPr/>
          <p:nvPr/>
        </p:nvGrpSpPr>
        <p:grpSpPr>
          <a:xfrm>
            <a:off x="9070881" y="2755900"/>
            <a:ext cx="5828073" cy="3409554"/>
            <a:chOff x="1123025" y="5062332"/>
            <a:chExt cx="5828073" cy="3409554"/>
          </a:xfrm>
        </p:grpSpPr>
        <p:sp>
          <p:nvSpPr>
            <p:cNvPr id="744" name="Google Shape;744;p31"/>
            <p:cNvSpPr/>
            <p:nvPr/>
          </p:nvSpPr>
          <p:spPr>
            <a:xfrm>
              <a:off x="1123025" y="5295572"/>
              <a:ext cx="5594834" cy="3176314"/>
            </a:xfrm>
            <a:prstGeom prst="rect">
              <a:avLst/>
            </a:prstGeom>
            <a:solidFill>
              <a:schemeClr val="lt1"/>
            </a:solidFill>
            <a:ln w="38100" cap="flat" cmpd="sng">
              <a:solidFill>
                <a:srgbClr val="791D7E"/>
              </a:solidFill>
              <a:prstDash val="solid"/>
              <a:miter lim="800000"/>
              <a:headEnd type="none" w="sm" len="sm"/>
              <a:tailEnd type="none" w="sm" len="sm"/>
            </a:ln>
          </p:spPr>
          <p:txBody>
            <a:bodyPr spcFirstLastPara="1" wrap="square" lIns="360000" tIns="0" rIns="360000" bIns="45700" anchor="ctr" anchorCtr="0">
              <a:noAutofit/>
            </a:bodyPr>
            <a:lstStyle/>
            <a:p>
              <a:pPr marL="0" marR="0" lvl="0" indent="0" algn="ctr" rtl="0">
                <a:spcBef>
                  <a:spcPts val="0"/>
                </a:spcBef>
                <a:spcAft>
                  <a:spcPts val="0"/>
                </a:spcAft>
                <a:buNone/>
              </a:pPr>
              <a:r>
                <a:rPr lang="en-US" sz="2400" spc="-150" dirty="0" err="1">
                  <a:solidFill>
                    <a:srgbClr val="791D7E"/>
                  </a:solidFill>
                  <a:latin typeface="Overpass Mono" pitchFamily="49" charset="77"/>
                </a:rPr>
                <a:t>Cofiwch</a:t>
              </a:r>
              <a:r>
                <a:rPr lang="en-US" sz="2400" spc="-150" dirty="0">
                  <a:solidFill>
                    <a:srgbClr val="791D7E"/>
                  </a:solidFill>
                  <a:latin typeface="Overpass Mono" pitchFamily="49" charset="77"/>
                </a:rPr>
                <a:t>: </a:t>
              </a:r>
              <a:r>
                <a:rPr lang="en-US" sz="2400" spc="-150" dirty="0" err="1">
                  <a:solidFill>
                    <a:srgbClr val="791D7E"/>
                  </a:solidFill>
                  <a:latin typeface="Overpass Mono" pitchFamily="49" charset="77"/>
                </a:rPr>
                <a:t>os</a:t>
              </a:r>
              <a:r>
                <a:rPr lang="en-US" sz="2400" spc="-150" dirty="0">
                  <a:solidFill>
                    <a:srgbClr val="791D7E"/>
                  </a:solidFill>
                  <a:latin typeface="Overpass Mono" pitchFamily="49" charset="77"/>
                </a:rPr>
                <a:t> </a:t>
              </a:r>
              <a:r>
                <a:rPr lang="en-US" sz="2400" spc="-150" dirty="0" err="1">
                  <a:solidFill>
                    <a:srgbClr val="791D7E"/>
                  </a:solidFill>
                  <a:latin typeface="Overpass Mono" pitchFamily="49" charset="77"/>
                </a:rPr>
                <a:t>oes</a:t>
              </a:r>
              <a:r>
                <a:rPr lang="en-US" sz="2400" spc="-150" dirty="0">
                  <a:solidFill>
                    <a:srgbClr val="791D7E"/>
                  </a:solidFill>
                  <a:latin typeface="Overpass Mono" pitchFamily="49" charset="77"/>
                </a:rPr>
                <a:t> </a:t>
              </a:r>
              <a:r>
                <a:rPr lang="en-US" sz="2400" spc="-150" dirty="0" err="1">
                  <a:solidFill>
                    <a:srgbClr val="791D7E"/>
                  </a:solidFill>
                  <a:latin typeface="Overpass Mono" pitchFamily="49" charset="77"/>
                </a:rPr>
                <a:t>gennych</a:t>
              </a:r>
              <a:r>
                <a:rPr lang="en-US" sz="2400" spc="-150" dirty="0">
                  <a:solidFill>
                    <a:srgbClr val="791D7E"/>
                  </a:solidFill>
                  <a:latin typeface="Overpass Mono" pitchFamily="49" charset="77"/>
                </a:rPr>
                <a:t> </a:t>
              </a:r>
              <a:r>
                <a:rPr lang="en-US" sz="2400" spc="-150" dirty="0" err="1">
                  <a:solidFill>
                    <a:srgbClr val="791D7E"/>
                  </a:solidFill>
                  <a:latin typeface="Overpass Mono" pitchFamily="49" charset="77"/>
                </a:rPr>
                <a:t>unrhyw</a:t>
              </a:r>
              <a:r>
                <a:rPr lang="en-US" sz="2400" spc="-150" dirty="0">
                  <a:solidFill>
                    <a:srgbClr val="791D7E"/>
                  </a:solidFill>
                  <a:latin typeface="Overpass Mono" pitchFamily="49" charset="77"/>
                </a:rPr>
                <a:t> </a:t>
              </a:r>
              <a:r>
                <a:rPr lang="en-US" sz="2400" spc="-150" dirty="0" err="1">
                  <a:solidFill>
                    <a:srgbClr val="791D7E"/>
                  </a:solidFill>
                  <a:latin typeface="Overpass Mono" pitchFamily="49" charset="77"/>
                </a:rPr>
                <a:t>bryderon</a:t>
              </a:r>
              <a:r>
                <a:rPr lang="en-US" sz="2400" spc="-150" dirty="0">
                  <a:solidFill>
                    <a:srgbClr val="791D7E"/>
                  </a:solidFill>
                  <a:latin typeface="Overpass Mono" pitchFamily="49" charset="77"/>
                </a:rPr>
                <a:t> </a:t>
              </a:r>
              <a:r>
                <a:rPr lang="en-US" sz="2400" spc="-150" dirty="0" err="1">
                  <a:solidFill>
                    <a:srgbClr val="791D7E"/>
                  </a:solidFill>
                  <a:latin typeface="Overpass Mono" pitchFamily="49" charset="77"/>
                </a:rPr>
                <a:t>ynghylch</a:t>
              </a:r>
              <a:r>
                <a:rPr lang="en-US" sz="2400" spc="-150" dirty="0">
                  <a:solidFill>
                    <a:srgbClr val="791D7E"/>
                  </a:solidFill>
                  <a:latin typeface="Overpass Mono" pitchFamily="49" charset="77"/>
                </a:rPr>
                <a:t> </a:t>
              </a:r>
              <a:r>
                <a:rPr lang="en-US" sz="2400" spc="-150" dirty="0" err="1">
                  <a:solidFill>
                    <a:srgbClr val="791D7E"/>
                  </a:solidFill>
                  <a:latin typeface="Overpass Mono" pitchFamily="49" charset="77"/>
                </a:rPr>
                <a:t>sut</a:t>
              </a:r>
              <a:r>
                <a:rPr lang="en-US" sz="2400" spc="-150" dirty="0">
                  <a:solidFill>
                    <a:srgbClr val="791D7E"/>
                  </a:solidFill>
                  <a:latin typeface="Overpass Mono" pitchFamily="49" charset="77"/>
                </a:rPr>
                <a:t> </a:t>
              </a:r>
              <a:r>
                <a:rPr lang="en-US" sz="2400" spc="-150" dirty="0" err="1">
                  <a:solidFill>
                    <a:srgbClr val="791D7E"/>
                  </a:solidFill>
                  <a:latin typeface="Overpass Mono" pitchFamily="49" charset="77"/>
                </a:rPr>
                <a:t>mae</a:t>
              </a:r>
              <a:r>
                <a:rPr lang="en-US" sz="2400" spc="-150" dirty="0">
                  <a:solidFill>
                    <a:srgbClr val="791D7E"/>
                  </a:solidFill>
                  <a:latin typeface="Overpass Mono" pitchFamily="49" charset="77"/>
                </a:rPr>
                <a:t> </a:t>
              </a:r>
              <a:r>
                <a:rPr lang="en-US" sz="2400" spc="-150" dirty="0" err="1">
                  <a:solidFill>
                    <a:srgbClr val="791D7E"/>
                  </a:solidFill>
                  <a:latin typeface="Overpass Mono" pitchFamily="49" charset="77"/>
                </a:rPr>
                <a:t>gwefan</a:t>
              </a:r>
              <a:r>
                <a:rPr lang="en-US" sz="2400" spc="-150" dirty="0">
                  <a:solidFill>
                    <a:srgbClr val="791D7E"/>
                  </a:solidFill>
                  <a:latin typeface="Overpass Mono" pitchFamily="49" charset="77"/>
                </a:rPr>
                <a:t> neu ap </a:t>
              </a:r>
              <a:r>
                <a:rPr lang="en-US" sz="2400" spc="-150" err="1">
                  <a:solidFill>
                    <a:srgbClr val="791D7E"/>
                  </a:solidFill>
                  <a:latin typeface="Overpass Mono" pitchFamily="49" charset="77"/>
                </a:rPr>
                <a:t>yn</a:t>
              </a:r>
              <a:r>
                <a:rPr lang="en-US" sz="2400" spc="-150">
                  <a:solidFill>
                    <a:srgbClr val="791D7E"/>
                  </a:solidFill>
                  <a:latin typeface="Overpass Mono" pitchFamily="49" charset="77"/>
                </a:rPr>
                <a:t> defnyddio’ch </a:t>
              </a:r>
              <a:r>
                <a:rPr lang="en-US" sz="2400" spc="-150" dirty="0">
                  <a:solidFill>
                    <a:srgbClr val="791D7E"/>
                  </a:solidFill>
                  <a:latin typeface="Overpass Mono" pitchFamily="49" charset="77"/>
                </a:rPr>
                <a:t>data, </a:t>
              </a:r>
              <a:r>
                <a:rPr lang="en-US" sz="2400" spc="-150" dirty="0" err="1">
                  <a:solidFill>
                    <a:srgbClr val="791D7E"/>
                  </a:solidFill>
                  <a:latin typeface="Overpass Mono" pitchFamily="49" charset="77"/>
                </a:rPr>
                <a:t>siaradwch</a:t>
              </a:r>
              <a:r>
                <a:rPr lang="en-US" sz="2400" spc="-150" dirty="0">
                  <a:solidFill>
                    <a:srgbClr val="791D7E"/>
                  </a:solidFill>
                  <a:latin typeface="Overpass Mono" pitchFamily="49" charset="77"/>
                </a:rPr>
                <a:t> â </a:t>
              </a:r>
              <a:r>
                <a:rPr lang="en-US" sz="2400" spc="-150" dirty="0" err="1">
                  <a:solidFill>
                    <a:srgbClr val="791D7E"/>
                  </a:solidFill>
                  <a:latin typeface="Overpass Mono" pitchFamily="49" charset="77"/>
                </a:rPr>
                <a:t>rhiant</a:t>
              </a:r>
              <a:r>
                <a:rPr lang="en-US" sz="2400" spc="-150" dirty="0">
                  <a:solidFill>
                    <a:srgbClr val="791D7E"/>
                  </a:solidFill>
                  <a:latin typeface="Overpass Mono" pitchFamily="49" charset="77"/>
                </a:rPr>
                <a:t> neu </a:t>
              </a:r>
              <a:r>
                <a:rPr lang="en-US" sz="2400" spc="-150" dirty="0" err="1">
                  <a:solidFill>
                    <a:srgbClr val="791D7E"/>
                  </a:solidFill>
                  <a:latin typeface="Overpass Mono" pitchFamily="49" charset="77"/>
                </a:rPr>
                <a:t>ofalwr</a:t>
              </a:r>
              <a:r>
                <a:rPr lang="en-US" sz="2400" spc="-150" dirty="0">
                  <a:solidFill>
                    <a:srgbClr val="791D7E"/>
                  </a:solidFill>
                  <a:latin typeface="Overpass Mono" pitchFamily="49" charset="77"/>
                </a:rPr>
                <a:t>. Gall </a:t>
              </a:r>
              <a:r>
                <a:rPr lang="en-US" sz="2400" spc="-150" dirty="0" err="1">
                  <a:solidFill>
                    <a:srgbClr val="791D7E"/>
                  </a:solidFill>
                  <a:latin typeface="Overpass Mono" pitchFamily="49" charset="77"/>
                </a:rPr>
                <a:t>eich</a:t>
              </a:r>
              <a:r>
                <a:rPr lang="en-US" sz="2400" spc="-150" dirty="0">
                  <a:solidFill>
                    <a:srgbClr val="791D7E"/>
                  </a:solidFill>
                  <a:latin typeface="Overpass Mono" pitchFamily="49" charset="77"/>
                </a:rPr>
                <a:t> </a:t>
              </a:r>
              <a:r>
                <a:rPr lang="en-US" sz="2400" spc="-150" err="1">
                  <a:solidFill>
                    <a:srgbClr val="791D7E"/>
                  </a:solidFill>
                  <a:latin typeface="Overpass Mono" pitchFamily="49" charset="77"/>
                </a:rPr>
                <a:t>rhiant</a:t>
              </a:r>
              <a:r>
                <a:rPr lang="en-US" sz="2400" spc="-150">
                  <a:solidFill>
                    <a:srgbClr val="791D7E"/>
                  </a:solidFill>
                  <a:latin typeface="Overpass Mono" pitchFamily="49" charset="77"/>
                </a:rPr>
                <a:t> neu’ch </a:t>
              </a:r>
              <a:r>
                <a:rPr lang="en-US" sz="2400" spc="-150" dirty="0" err="1">
                  <a:solidFill>
                    <a:srgbClr val="791D7E"/>
                  </a:solidFill>
                  <a:latin typeface="Overpass Mono" pitchFamily="49" charset="77"/>
                </a:rPr>
                <a:t>gofalwr</a:t>
              </a:r>
              <a:r>
                <a:rPr lang="en-US" sz="2400" spc="-150" dirty="0">
                  <a:solidFill>
                    <a:srgbClr val="791D7E"/>
                  </a:solidFill>
                  <a:latin typeface="Overpass Mono" pitchFamily="49" charset="77"/>
                </a:rPr>
                <a:t> </a:t>
              </a:r>
              <a:r>
                <a:rPr lang="en-US" sz="2400" spc="-150" err="1">
                  <a:solidFill>
                    <a:srgbClr val="791D7E"/>
                  </a:solidFill>
                  <a:latin typeface="Overpass Mono" pitchFamily="49" charset="77"/>
                </a:rPr>
                <a:t>gysylltu</a:t>
              </a:r>
              <a:r>
                <a:rPr lang="en-US" sz="2400" spc="-150">
                  <a:solidFill>
                    <a:srgbClr val="791D7E"/>
                  </a:solidFill>
                  <a:latin typeface="Overpass Mono" pitchFamily="49" charset="77"/>
                </a:rPr>
                <a:t> â'r </a:t>
              </a:r>
              <a:r>
                <a:rPr lang="en-US" sz="2400" spc="-150" err="1">
                  <a:solidFill>
                    <a:srgbClr val="791D7E"/>
                  </a:solidFill>
                  <a:latin typeface="Overpass Mono" pitchFamily="49" charset="77"/>
                </a:rPr>
                <a:t>wefan</a:t>
              </a:r>
              <a:r>
                <a:rPr lang="en-US" sz="2400" spc="-150">
                  <a:solidFill>
                    <a:srgbClr val="791D7E"/>
                  </a:solidFill>
                  <a:latin typeface="Overpass Mono" pitchFamily="49" charset="77"/>
                </a:rPr>
                <a:t> neu'r </a:t>
              </a:r>
              <a:r>
                <a:rPr lang="en-US" sz="2400" spc="-150" dirty="0">
                  <a:solidFill>
                    <a:srgbClr val="791D7E"/>
                  </a:solidFill>
                  <a:latin typeface="Overpass Mono" pitchFamily="49" charset="77"/>
                </a:rPr>
                <a:t>ap</a:t>
              </a:r>
              <a:r>
                <a:rPr lang="en-GB" sz="2400" dirty="0">
                  <a:solidFill>
                    <a:srgbClr val="791D7E"/>
                  </a:solidFill>
                  <a:latin typeface="Overpass Mono"/>
                  <a:ea typeface="Overpass Mono"/>
                  <a:cs typeface="Overpass Mono"/>
                  <a:sym typeface="Overpass Mono"/>
                </a:rPr>
                <a:t>.</a:t>
              </a:r>
              <a:endParaRPr sz="2400" b="1" dirty="0">
                <a:solidFill>
                  <a:srgbClr val="791D7E"/>
                </a:solidFill>
                <a:latin typeface="Overpass Mono"/>
                <a:ea typeface="Overpass Mono"/>
                <a:cs typeface="Overpass Mono"/>
                <a:sym typeface="Overpass Mono"/>
              </a:endParaRPr>
            </a:p>
          </p:txBody>
        </p:sp>
        <p:pic>
          <p:nvPicPr>
            <p:cNvPr id="745" name="Google Shape;745;p31"/>
            <p:cNvPicPr preferRelativeResize="0"/>
            <p:nvPr/>
          </p:nvPicPr>
          <p:blipFill rotWithShape="1">
            <a:blip r:embed="rId3">
              <a:alphaModFix/>
            </a:blip>
            <a:srcRect/>
            <a:stretch/>
          </p:blipFill>
          <p:spPr>
            <a:xfrm>
              <a:off x="6413124" y="5062332"/>
              <a:ext cx="537974" cy="537974"/>
            </a:xfrm>
            <a:prstGeom prst="rect">
              <a:avLst/>
            </a:prstGeom>
            <a:noFill/>
            <a:ln>
              <a:noFill/>
            </a:ln>
          </p:spPr>
        </p:pic>
      </p:grpSp>
      <p:sp>
        <p:nvSpPr>
          <p:cNvPr id="746" name="Google Shape;746;p31"/>
          <p:cNvSpPr txBox="1"/>
          <p:nvPr/>
        </p:nvSpPr>
        <p:spPr>
          <a:xfrm>
            <a:off x="692201" y="553975"/>
            <a:ext cx="8601067" cy="3283686"/>
          </a:xfrm>
          <a:prstGeom prst="rect">
            <a:avLst/>
          </a:prstGeom>
          <a:noFill/>
          <a:ln>
            <a:noFill/>
          </a:ln>
        </p:spPr>
        <p:txBody>
          <a:bodyPr spcFirstLastPara="1" wrap="square" lIns="91425" tIns="45700" rIns="91425" bIns="45700" anchor="t" anchorCtr="0">
            <a:noAutofit/>
          </a:bodyPr>
          <a:lstStyle/>
          <a:p>
            <a:pPr lvl="0">
              <a:buClr>
                <a:schemeClr val="dk1"/>
              </a:buClr>
              <a:buSzPts val="3600"/>
            </a:pPr>
            <a:r>
              <a:rPr lang="en-GB" sz="3600" b="1" dirty="0" err="1">
                <a:solidFill>
                  <a:schemeClr val="dk1"/>
                </a:solidFill>
                <a:latin typeface="Overpass Mono"/>
                <a:ea typeface="Overpass Mono"/>
                <a:cs typeface="Overpass Mono"/>
                <a:sym typeface="Overpass Mono"/>
              </a:rPr>
              <a:t>Tocynnau</a:t>
            </a:r>
            <a:r>
              <a:rPr lang="en-GB" sz="3600" b="1" dirty="0">
                <a:solidFill>
                  <a:schemeClr val="dk1"/>
                </a:solidFill>
                <a:latin typeface="Overpass Mono"/>
                <a:ea typeface="Overpass Mono"/>
                <a:cs typeface="Overpass Mono"/>
                <a:sym typeface="Overpass Mono"/>
              </a:rPr>
              <a:t> </a:t>
            </a:r>
            <a:r>
              <a:rPr lang="en-GB" sz="3600" b="1" dirty="0" err="1">
                <a:solidFill>
                  <a:schemeClr val="dk1"/>
                </a:solidFill>
                <a:latin typeface="Overpass Mono"/>
                <a:ea typeface="Overpass Mono"/>
                <a:cs typeface="Overpass Mono"/>
                <a:sym typeface="Overpass Mono"/>
              </a:rPr>
              <a:t>gorffen</a:t>
            </a:r>
            <a:r>
              <a:rPr lang="en-GB" sz="3600" b="1" dirty="0">
                <a:solidFill>
                  <a:schemeClr val="dk1"/>
                </a:solidFill>
                <a:latin typeface="Overpass Mono"/>
                <a:ea typeface="Overpass Mono"/>
                <a:cs typeface="Overpass Mono"/>
                <a:sym typeface="Overpass Mono"/>
              </a:rPr>
              <a:t>
 </a:t>
            </a:r>
            <a:endParaRPr dirty="0"/>
          </a:p>
          <a:p>
            <a:pPr marL="0" marR="0" lvl="0" indent="0" algn="l" rtl="0">
              <a:lnSpc>
                <a:spcPct val="110000"/>
              </a:lnSpc>
              <a:spcBef>
                <a:spcPts val="0"/>
              </a:spcBef>
              <a:spcAft>
                <a:spcPts val="0"/>
              </a:spcAft>
              <a:buClr>
                <a:schemeClr val="dk1"/>
              </a:buClr>
              <a:buSzPts val="2400"/>
              <a:buFont typeface="Overpass Mono"/>
              <a:buNone/>
            </a:pPr>
            <a:r>
              <a:rPr lang="en-GB" sz="2400" dirty="0" err="1">
                <a:solidFill>
                  <a:schemeClr val="dk1"/>
                </a:solidFill>
                <a:latin typeface="Overpass Mono"/>
                <a:sym typeface="Calibri"/>
              </a:rPr>
              <a:t>Ar</a:t>
            </a:r>
            <a:r>
              <a:rPr lang="en-GB" sz="2400" dirty="0">
                <a:solidFill>
                  <a:schemeClr val="dk1"/>
                </a:solidFill>
                <a:latin typeface="Overpass Mono"/>
                <a:sym typeface="Calibri"/>
              </a:rPr>
              <a:t> </a:t>
            </a:r>
            <a:r>
              <a:rPr lang="en-GB" sz="2400" dirty="0" err="1">
                <a:solidFill>
                  <a:schemeClr val="dk1"/>
                </a:solidFill>
                <a:latin typeface="Overpass Mono"/>
                <a:sym typeface="Calibri"/>
              </a:rPr>
              <a:t>eich</a:t>
            </a:r>
            <a:r>
              <a:rPr lang="en-GB" sz="2400" dirty="0">
                <a:solidFill>
                  <a:schemeClr val="dk1"/>
                </a:solidFill>
                <a:latin typeface="Overpass Mono"/>
                <a:sym typeface="Calibri"/>
              </a:rPr>
              <a:t> </a:t>
            </a:r>
            <a:r>
              <a:rPr lang="en-GB" sz="2400" dirty="0" err="1">
                <a:solidFill>
                  <a:schemeClr val="dk1"/>
                </a:solidFill>
                <a:latin typeface="Overpass Mono"/>
                <a:sym typeface="Calibri"/>
              </a:rPr>
              <a:t>tocynnau</a:t>
            </a:r>
            <a:r>
              <a:rPr lang="en-GB" sz="2400" dirty="0">
                <a:solidFill>
                  <a:schemeClr val="dk1"/>
                </a:solidFill>
                <a:latin typeface="Overpass Mono"/>
                <a:sym typeface="Calibri"/>
              </a:rPr>
              <a:t> </a:t>
            </a:r>
            <a:r>
              <a:rPr lang="en-GB" sz="2400" dirty="0" err="1">
                <a:solidFill>
                  <a:schemeClr val="dk1"/>
                </a:solidFill>
                <a:latin typeface="Overpass Mono"/>
                <a:sym typeface="Calibri"/>
              </a:rPr>
              <a:t>gorffen</a:t>
            </a:r>
            <a:r>
              <a:rPr lang="en-GB" sz="2400" dirty="0">
                <a:solidFill>
                  <a:schemeClr val="dk1"/>
                </a:solidFill>
                <a:latin typeface="Overpass Mono"/>
                <a:sym typeface="Calibri"/>
              </a:rPr>
              <a:t> </a:t>
            </a:r>
            <a:r>
              <a:rPr lang="en-GB" sz="2400" dirty="0" err="1">
                <a:solidFill>
                  <a:schemeClr val="dk1"/>
                </a:solidFill>
                <a:latin typeface="Overpass Mono"/>
                <a:sym typeface="Calibri"/>
              </a:rPr>
              <a:t>ysgrifennwch</a:t>
            </a:r>
            <a:r>
              <a:rPr lang="en-GB" sz="2400" dirty="0">
                <a:solidFill>
                  <a:schemeClr val="dk1"/>
                </a:solidFill>
                <a:latin typeface="Overpass Mono"/>
                <a:sym typeface="Overpass Mono"/>
              </a:rPr>
              <a:t>:</a:t>
            </a:r>
            <a:endParaRPr sz="2400" dirty="0">
              <a:solidFill>
                <a:schemeClr val="dk1"/>
              </a:solidFill>
              <a:latin typeface="Overpass Mono"/>
            </a:endParaRPr>
          </a:p>
          <a:p>
            <a:pPr marL="0" marR="0" lvl="0" indent="0" algn="l" rtl="0">
              <a:lnSpc>
                <a:spcPct val="110000"/>
              </a:lnSpc>
              <a:spcBef>
                <a:spcPts val="0"/>
              </a:spcBef>
              <a:spcAft>
                <a:spcPts val="0"/>
              </a:spcAft>
              <a:buClr>
                <a:schemeClr val="dk1"/>
              </a:buClr>
              <a:buSzPts val="2400"/>
              <a:buFont typeface="Overpass Mono"/>
              <a:buNone/>
            </a:pPr>
            <a:endParaRPr sz="2400" b="0" i="0" dirty="0">
              <a:solidFill>
                <a:schemeClr val="dk1"/>
              </a:solidFill>
              <a:latin typeface="Overpass Mono"/>
              <a:ea typeface="Overpass Mono"/>
              <a:cs typeface="Overpass Mono"/>
              <a:sym typeface="Overpass Mono"/>
            </a:endParaRPr>
          </a:p>
          <a:p>
            <a:pPr marL="342900" marR="0" lvl="0" indent="-342900" algn="l" rtl="0">
              <a:lnSpc>
                <a:spcPct val="110000"/>
              </a:lnSpc>
              <a:spcBef>
                <a:spcPts val="0"/>
              </a:spcBef>
              <a:spcAft>
                <a:spcPts val="0"/>
              </a:spcAft>
              <a:buClr>
                <a:schemeClr val="dk1"/>
              </a:buClr>
              <a:buSzPts val="2400"/>
              <a:buFont typeface="Arial"/>
              <a:buChar char="•"/>
            </a:pPr>
            <a:r>
              <a:rPr lang="en-GB" sz="2400" dirty="0">
                <a:solidFill>
                  <a:schemeClr val="dk1"/>
                </a:solidFill>
                <a:latin typeface="Overpass Mono"/>
                <a:sym typeface="Calibri"/>
              </a:rPr>
              <a:t>un </a:t>
            </a:r>
            <a:r>
              <a:rPr lang="en-GB" sz="2400" dirty="0" err="1">
                <a:solidFill>
                  <a:schemeClr val="dk1"/>
                </a:solidFill>
                <a:latin typeface="Overpass Mono"/>
                <a:sym typeface="Calibri"/>
              </a:rPr>
              <a:t>peth</a:t>
            </a:r>
            <a:r>
              <a:rPr lang="en-GB" sz="2400" dirty="0">
                <a:solidFill>
                  <a:schemeClr val="dk1"/>
                </a:solidFill>
                <a:latin typeface="Overpass Mono"/>
                <a:sym typeface="Calibri"/>
              </a:rPr>
              <a:t> </a:t>
            </a:r>
            <a:r>
              <a:rPr lang="en-GB" sz="2400" dirty="0" err="1">
                <a:solidFill>
                  <a:schemeClr val="dk1"/>
                </a:solidFill>
                <a:latin typeface="Overpass Mono"/>
                <a:sym typeface="Calibri"/>
              </a:rPr>
              <a:t>rydych</a:t>
            </a:r>
            <a:r>
              <a:rPr lang="en-GB" sz="2400" dirty="0">
                <a:solidFill>
                  <a:schemeClr val="dk1"/>
                </a:solidFill>
                <a:latin typeface="Overpass Mono"/>
                <a:sym typeface="Calibri"/>
              </a:rPr>
              <a:t> </a:t>
            </a:r>
            <a:r>
              <a:rPr lang="en-GB" sz="2400">
                <a:solidFill>
                  <a:schemeClr val="dk1"/>
                </a:solidFill>
                <a:latin typeface="Overpass Mono"/>
                <a:sym typeface="Calibri"/>
              </a:rPr>
              <a:t>chi wedi'i </a:t>
            </a:r>
            <a:r>
              <a:rPr lang="en-GB" sz="2400" dirty="0" err="1">
                <a:solidFill>
                  <a:schemeClr val="dk1"/>
                </a:solidFill>
                <a:latin typeface="Overpass Mono"/>
                <a:sym typeface="Calibri"/>
              </a:rPr>
              <a:t>ddysgu</a:t>
            </a:r>
            <a:r>
              <a:rPr lang="en-GB" sz="2400" dirty="0">
                <a:solidFill>
                  <a:schemeClr val="dk1"/>
                </a:solidFill>
                <a:latin typeface="Overpass Mono"/>
                <a:sym typeface="Calibri"/>
              </a:rPr>
              <a:t> </a:t>
            </a:r>
            <a:r>
              <a:rPr lang="en-GB" sz="2400" dirty="0" err="1">
                <a:solidFill>
                  <a:schemeClr val="dk1"/>
                </a:solidFill>
                <a:latin typeface="Overpass Mono"/>
                <a:sym typeface="Calibri"/>
              </a:rPr>
              <a:t>heddiw</a:t>
            </a:r>
            <a:r>
              <a:rPr lang="en-GB" sz="2400" dirty="0">
                <a:solidFill>
                  <a:schemeClr val="dk1"/>
                </a:solidFill>
                <a:latin typeface="Overpass Mono"/>
                <a:sym typeface="Overpass Mono"/>
              </a:rPr>
              <a:t>; ac</a:t>
            </a:r>
            <a:endParaRPr sz="2400" dirty="0">
              <a:solidFill>
                <a:schemeClr val="dk1"/>
              </a:solidFill>
              <a:latin typeface="Overpass Mono"/>
            </a:endParaRPr>
          </a:p>
          <a:p>
            <a:pPr marL="342900" marR="0" lvl="0" indent="-342900" algn="l" rtl="0">
              <a:lnSpc>
                <a:spcPct val="110000"/>
              </a:lnSpc>
              <a:spcBef>
                <a:spcPts val="0"/>
              </a:spcBef>
              <a:spcAft>
                <a:spcPts val="0"/>
              </a:spcAft>
              <a:buClr>
                <a:schemeClr val="dk1"/>
              </a:buClr>
              <a:buSzPts val="2400"/>
              <a:buFont typeface="Arial"/>
              <a:buChar char="•"/>
            </a:pPr>
            <a:r>
              <a:rPr lang="en-GB" sz="2400" dirty="0" err="1">
                <a:solidFill>
                  <a:schemeClr val="dk1"/>
                </a:solidFill>
                <a:latin typeface="Overpass Mono"/>
                <a:sym typeface="Overpass Mono"/>
              </a:rPr>
              <a:t>unrhyw</a:t>
            </a:r>
            <a:r>
              <a:rPr lang="en-GB" sz="2400" dirty="0">
                <a:solidFill>
                  <a:schemeClr val="dk1"/>
                </a:solidFill>
                <a:latin typeface="Overpass Mono"/>
                <a:sym typeface="Overpass Mono"/>
              </a:rPr>
              <a:t> </a:t>
            </a:r>
            <a:r>
              <a:rPr lang="en-GB" sz="2400" dirty="0" err="1">
                <a:solidFill>
                  <a:schemeClr val="dk1"/>
                </a:solidFill>
                <a:latin typeface="Overpass Mono"/>
                <a:sym typeface="Overpass Mono"/>
              </a:rPr>
              <a:t>g</a:t>
            </a:r>
            <a:r>
              <a:rPr lang="en-GB" sz="2400" b="0" i="0" dirty="0" err="1">
                <a:solidFill>
                  <a:schemeClr val="dk1"/>
                </a:solidFill>
                <a:latin typeface="Overpass Mono"/>
                <a:ea typeface="Overpass Mono"/>
                <a:cs typeface="Overpass Mono"/>
                <a:sym typeface="Overpass Mono"/>
              </a:rPr>
              <a:t>westiynau</a:t>
            </a:r>
            <a:r>
              <a:rPr lang="en-GB" sz="2400" b="0" i="0" dirty="0">
                <a:solidFill>
                  <a:schemeClr val="dk1"/>
                </a:solidFill>
                <a:latin typeface="Overpass Mono"/>
                <a:ea typeface="Overpass Mono"/>
                <a:cs typeface="Overpass Mono"/>
                <a:sym typeface="Overpass Mono"/>
              </a:rPr>
              <a:t> </a:t>
            </a:r>
            <a:r>
              <a:rPr lang="en-GB" sz="2400" b="0" i="0" dirty="0" err="1">
                <a:solidFill>
                  <a:schemeClr val="dk1"/>
                </a:solidFill>
                <a:latin typeface="Overpass Mono"/>
                <a:ea typeface="Overpass Mono"/>
                <a:cs typeface="Overpass Mono"/>
                <a:sym typeface="Overpass Mono"/>
              </a:rPr>
              <a:t>sydd</a:t>
            </a:r>
            <a:r>
              <a:rPr lang="en-GB" sz="2400" b="0" i="0" dirty="0">
                <a:solidFill>
                  <a:schemeClr val="dk1"/>
                </a:solidFill>
                <a:latin typeface="Overpass Mono"/>
                <a:ea typeface="Overpass Mono"/>
                <a:cs typeface="Overpass Mono"/>
                <a:sym typeface="Overpass Mono"/>
              </a:rPr>
              <a:t> </a:t>
            </a:r>
            <a:r>
              <a:rPr lang="en-GB" sz="2400" b="0" i="0" dirty="0" err="1">
                <a:solidFill>
                  <a:schemeClr val="dk1"/>
                </a:solidFill>
                <a:latin typeface="Overpass Mono"/>
                <a:ea typeface="Overpass Mono"/>
                <a:cs typeface="Overpass Mono"/>
                <a:sym typeface="Overpass Mono"/>
              </a:rPr>
              <a:t>gennych</a:t>
            </a:r>
            <a:r>
              <a:rPr lang="en-GB" sz="2400" b="0" i="0" dirty="0">
                <a:solidFill>
                  <a:schemeClr val="dk1"/>
                </a:solidFill>
                <a:latin typeface="Overpass Mono"/>
                <a:ea typeface="Overpass Mono"/>
                <a:cs typeface="Overpass Mono"/>
                <a:sym typeface="Overpass Mono"/>
              </a:rPr>
              <a:t> o hyd.</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43"/>
                                        </p:tgtEl>
                                        <p:attrNameLst>
                                          <p:attrName>style.visibility</p:attrName>
                                        </p:attrNameLst>
                                      </p:cBhvr>
                                      <p:to>
                                        <p:strVal val="visible"/>
                                      </p:to>
                                    </p:set>
                                    <p:anim calcmode="lin" valueType="num">
                                      <p:cBhvr additive="base">
                                        <p:cTn id="7" dur="500"/>
                                        <p:tgtEl>
                                          <p:spTgt spid="743"/>
                                        </p:tgtEl>
                                        <p:attrNameLst>
                                          <p:attrName>ppt_w</p:attrName>
                                        </p:attrNameLst>
                                      </p:cBhvr>
                                      <p:tavLst>
                                        <p:tav tm="0">
                                          <p:val>
                                            <p:strVal val="0"/>
                                          </p:val>
                                        </p:tav>
                                        <p:tav tm="100000">
                                          <p:val>
                                            <p:strVal val="#ppt_w"/>
                                          </p:val>
                                        </p:tav>
                                      </p:tavLst>
                                    </p:anim>
                                    <p:anim calcmode="lin" valueType="num">
                                      <p:cBhvr additive="base">
                                        <p:cTn id="8" dur="500"/>
                                        <p:tgtEl>
                                          <p:spTgt spid="743"/>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38"/>
                                        </p:tgtEl>
                                        <p:attrNameLst>
                                          <p:attrName>style.visibility</p:attrName>
                                        </p:attrNameLst>
                                      </p:cBhvr>
                                      <p:to>
                                        <p:strVal val="visible"/>
                                      </p:to>
                                    </p:set>
                                    <p:anim calcmode="lin" valueType="num">
                                      <p:cBhvr additive="base">
                                        <p:cTn id="13" dur="500"/>
                                        <p:tgtEl>
                                          <p:spTgt spid="738"/>
                                        </p:tgtEl>
                                        <p:attrNameLst>
                                          <p:attrName>ppt_w</p:attrName>
                                        </p:attrNameLst>
                                      </p:cBhvr>
                                      <p:tavLst>
                                        <p:tav tm="0">
                                          <p:val>
                                            <p:strVal val="0"/>
                                          </p:val>
                                        </p:tav>
                                        <p:tav tm="100000">
                                          <p:val>
                                            <p:strVal val="#ppt_w"/>
                                          </p:val>
                                        </p:tav>
                                      </p:tavLst>
                                    </p:anim>
                                    <p:anim calcmode="lin" valueType="num">
                                      <p:cBhvr additive="base">
                                        <p:cTn id="14" dur="500"/>
                                        <p:tgtEl>
                                          <p:spTgt spid="73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4"/>
          <p:cNvSpPr txBox="1"/>
          <p:nvPr/>
        </p:nvSpPr>
        <p:spPr>
          <a:xfrm>
            <a:off x="8531242" y="2679795"/>
            <a:ext cx="6309025" cy="2317902"/>
          </a:xfrm>
          <a:prstGeom prst="rect">
            <a:avLst/>
          </a:prstGeom>
          <a:noFill/>
          <a:ln>
            <a:noFill/>
          </a:ln>
        </p:spPr>
        <p:txBody>
          <a:bodyPr spcFirstLastPara="1" wrap="square" lIns="91425" tIns="45700" rIns="91425" bIns="45700" anchor="t" anchorCtr="0">
            <a:spAutoFit/>
          </a:bodyPr>
          <a:lstStyle/>
          <a:p>
            <a:pPr marL="0" marR="0" lvl="0" indent="0" algn="l" rtl="0">
              <a:lnSpc>
                <a:spcPct val="107142"/>
              </a:lnSpc>
              <a:spcBef>
                <a:spcPts val="0"/>
              </a:spcBef>
              <a:spcAft>
                <a:spcPts val="0"/>
              </a:spcAft>
              <a:buNone/>
            </a:pPr>
            <a:r>
              <a:rPr lang="en-GB" sz="1400" b="1" u="sng" dirty="0">
                <a:solidFill>
                  <a:schemeClr val="dk1"/>
                </a:solidFill>
                <a:latin typeface="Calibri" panose="020F0502020204030204" pitchFamily="34" charset="0"/>
                <a:ea typeface="Calibri"/>
                <a:cs typeface="Calibri" panose="020F0502020204030204" pitchFamily="34" charset="0"/>
                <a:sym typeface="Calibri"/>
              </a:rPr>
              <a:t>Curriculum Links to PSHE programme of Study:</a:t>
            </a:r>
            <a:endParaRPr dirty="0">
              <a:latin typeface="Calibri" panose="020F0502020204030204" pitchFamily="34" charset="0"/>
              <a:cs typeface="Calibri" panose="020F0502020204030204" pitchFamily="34" charset="0"/>
            </a:endParaRPr>
          </a:p>
          <a:p>
            <a:pPr marL="0" marR="0" lvl="0" indent="0" algn="l" rtl="0">
              <a:lnSpc>
                <a:spcPct val="107142"/>
              </a:lnSpc>
              <a:spcBef>
                <a:spcPts val="1000"/>
              </a:spcBef>
              <a:spcAft>
                <a:spcPts val="0"/>
              </a:spcAft>
              <a:buNone/>
            </a:pPr>
            <a:endParaRPr sz="1400" b="1" u="sng"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spcBef>
                <a:spcPts val="1000"/>
              </a:spcBef>
              <a:spcAft>
                <a:spcPts val="0"/>
              </a:spcAft>
              <a:buNone/>
            </a:pPr>
            <a:r>
              <a:rPr lang="en-GB" sz="1400" u="sng" dirty="0">
                <a:solidFill>
                  <a:schemeClr val="dk1"/>
                </a:solidFill>
                <a:latin typeface="Calibri" panose="020F0502020204030204" pitchFamily="34" charset="0"/>
                <a:ea typeface="Calibri"/>
                <a:cs typeface="Calibri" panose="020F0502020204030204" pitchFamily="34" charset="0"/>
                <a:sym typeface="Calibri"/>
              </a:rPr>
              <a:t>KS3</a:t>
            </a:r>
            <a:endParaRPr sz="1400"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spcBef>
                <a:spcPts val="0"/>
              </a:spcBef>
              <a:spcAft>
                <a:spcPts val="0"/>
              </a:spcAft>
              <a:buNone/>
            </a:pPr>
            <a:r>
              <a:rPr lang="en-GB" sz="1400" b="1" dirty="0">
                <a:solidFill>
                  <a:schemeClr val="dk1"/>
                </a:solidFill>
                <a:latin typeface="Calibri" panose="020F0502020204030204" pitchFamily="34" charset="0"/>
                <a:ea typeface="Calibri"/>
                <a:cs typeface="Calibri" panose="020F0502020204030204" pitchFamily="34" charset="0"/>
                <a:sym typeface="Calibri"/>
              </a:rPr>
              <a:t>H30. </a:t>
            </a:r>
            <a:r>
              <a:rPr lang="en-GB" sz="1400" dirty="0">
                <a:solidFill>
                  <a:schemeClr val="dk1"/>
                </a:solidFill>
                <a:latin typeface="Calibri" panose="020F0502020204030204" pitchFamily="34" charset="0"/>
                <a:ea typeface="Calibri"/>
                <a:cs typeface="Calibri" panose="020F0502020204030204" pitchFamily="34" charset="0"/>
                <a:sym typeface="Calibri"/>
              </a:rPr>
              <a:t>how to identify risk and manage personal safety in increasingly independent situations, including online</a:t>
            </a:r>
            <a:endParaRPr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400"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spcBef>
                <a:spcPts val="0"/>
              </a:spcBef>
              <a:spcAft>
                <a:spcPts val="0"/>
              </a:spcAft>
              <a:buNone/>
            </a:pPr>
            <a:r>
              <a:rPr lang="en-GB" sz="1400" u="sng" dirty="0">
                <a:solidFill>
                  <a:schemeClr val="dk1"/>
                </a:solidFill>
                <a:latin typeface="Calibri" panose="020F0502020204030204" pitchFamily="34" charset="0"/>
                <a:ea typeface="Calibri"/>
                <a:cs typeface="Calibri" panose="020F0502020204030204" pitchFamily="34" charset="0"/>
                <a:sym typeface="Calibri"/>
              </a:rPr>
              <a:t>KS4</a:t>
            </a:r>
            <a:br>
              <a:rPr lang="en-GB" sz="1400" dirty="0">
                <a:solidFill>
                  <a:schemeClr val="dk1"/>
                </a:solidFill>
                <a:latin typeface="Calibri" panose="020F0502020204030204" pitchFamily="34" charset="0"/>
                <a:ea typeface="Calibri"/>
                <a:cs typeface="Calibri" panose="020F0502020204030204" pitchFamily="34" charset="0"/>
                <a:sym typeface="Calibri"/>
              </a:rPr>
            </a:br>
            <a:r>
              <a:rPr lang="en-GB" sz="1400" b="1" dirty="0">
                <a:solidFill>
                  <a:schemeClr val="dk1"/>
                </a:solidFill>
                <a:latin typeface="Calibri" panose="020F0502020204030204" pitchFamily="34" charset="0"/>
                <a:ea typeface="Calibri"/>
                <a:cs typeface="Calibri" panose="020F0502020204030204" pitchFamily="34" charset="0"/>
                <a:sym typeface="Calibri"/>
              </a:rPr>
              <a:t>L22. </a:t>
            </a:r>
            <a:r>
              <a:rPr lang="en-GB" sz="1400" dirty="0">
                <a:solidFill>
                  <a:schemeClr val="dk1"/>
                </a:solidFill>
                <a:latin typeface="Calibri" panose="020F0502020204030204" pitchFamily="34" charset="0"/>
                <a:ea typeface="Calibri"/>
                <a:cs typeface="Calibri" panose="020F0502020204030204" pitchFamily="34" charset="0"/>
                <a:sym typeface="Calibri"/>
              </a:rPr>
              <a:t>that there are positive and safe ways to create and share content online and the opportunities this offers</a:t>
            </a:r>
            <a:endParaRPr sz="140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38" name="Google Shape;138;p4"/>
          <p:cNvSpPr txBox="1"/>
          <p:nvPr/>
        </p:nvSpPr>
        <p:spPr>
          <a:xfrm>
            <a:off x="1370012" y="2679794"/>
            <a:ext cx="6309025" cy="3925778"/>
          </a:xfrm>
          <a:prstGeom prst="rect">
            <a:avLst/>
          </a:prstGeom>
          <a:noFill/>
          <a:ln>
            <a:noFill/>
          </a:ln>
        </p:spPr>
        <p:txBody>
          <a:bodyPr spcFirstLastPara="1" wrap="square" lIns="91425" tIns="45700" rIns="91425" bIns="45700" anchor="t" anchorCtr="0">
            <a:spAutoFit/>
          </a:bodyPr>
          <a:lstStyle/>
          <a:p>
            <a:pPr lvl="0">
              <a:lnSpc>
                <a:spcPct val="83333"/>
              </a:lnSpc>
            </a:pPr>
            <a:r>
              <a:rPr lang="en-GB" sz="1800" b="1" dirty="0" err="1">
                <a:solidFill>
                  <a:schemeClr val="dk1"/>
                </a:solidFill>
                <a:latin typeface="Overpass Mono"/>
                <a:ea typeface="Overpass Mono"/>
                <a:cs typeface="Overpass Mono"/>
                <a:sym typeface="Overpass Mono"/>
              </a:rPr>
              <a:t>Lloegr</a:t>
            </a:r>
            <a:endParaRPr dirty="0"/>
          </a:p>
          <a:p>
            <a:pPr marL="0" marR="0" lvl="0" indent="0" algn="l" rtl="0">
              <a:lnSpc>
                <a:spcPct val="107142"/>
              </a:lnSpc>
              <a:spcBef>
                <a:spcPts val="1000"/>
              </a:spcBef>
              <a:spcAft>
                <a:spcPts val="0"/>
              </a:spcAft>
              <a:buNone/>
            </a:pPr>
            <a:endParaRPr sz="1400" b="1"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lnSpc>
                <a:spcPct val="107142"/>
              </a:lnSpc>
              <a:spcBef>
                <a:spcPts val="1000"/>
              </a:spcBef>
              <a:spcAft>
                <a:spcPts val="0"/>
              </a:spcAft>
              <a:buNone/>
            </a:pPr>
            <a:r>
              <a:rPr lang="en-GB" sz="1400" b="1" dirty="0">
                <a:solidFill>
                  <a:schemeClr val="dk1"/>
                </a:solidFill>
                <a:latin typeface="Calibri" panose="020F0502020204030204" pitchFamily="34" charset="0"/>
                <a:ea typeface="Calibri"/>
                <a:cs typeface="Calibri" panose="020F0502020204030204" pitchFamily="34" charset="0"/>
                <a:sym typeface="Calibri"/>
              </a:rPr>
              <a:t>DFE RSE and Health Guidance:</a:t>
            </a:r>
            <a:endParaRPr dirty="0">
              <a:latin typeface="Calibri" panose="020F0502020204030204" pitchFamily="34" charset="0"/>
              <a:cs typeface="Calibri" panose="020F0502020204030204" pitchFamily="34" charset="0"/>
            </a:endParaRPr>
          </a:p>
          <a:p>
            <a:pPr marL="0" marR="0" lvl="0" indent="0" algn="l" rtl="0">
              <a:lnSpc>
                <a:spcPct val="107142"/>
              </a:lnSpc>
              <a:spcBef>
                <a:spcPts val="1000"/>
              </a:spcBef>
              <a:spcAft>
                <a:spcPts val="0"/>
              </a:spcAft>
              <a:buNone/>
            </a:pPr>
            <a:r>
              <a:rPr lang="en-GB" sz="1400" dirty="0">
                <a:solidFill>
                  <a:schemeClr val="dk1"/>
                </a:solidFill>
                <a:latin typeface="Calibri" panose="020F0502020204030204" pitchFamily="34" charset="0"/>
                <a:ea typeface="Calibri"/>
                <a:cs typeface="Calibri" panose="020F0502020204030204" pitchFamily="34" charset="0"/>
                <a:sym typeface="Calibri"/>
              </a:rPr>
              <a:t>Pupils should know: </a:t>
            </a:r>
            <a:endParaRPr dirty="0">
              <a:latin typeface="Calibri" panose="020F0502020204030204" pitchFamily="34" charset="0"/>
              <a:cs typeface="Calibri" panose="020F0502020204030204" pitchFamily="34" charset="0"/>
            </a:endParaRPr>
          </a:p>
          <a:p>
            <a:pPr marL="285750" marR="0" lvl="0" indent="-285750" algn="l" rtl="0">
              <a:spcBef>
                <a:spcPts val="1000"/>
              </a:spcBef>
              <a:spcAft>
                <a:spcPts val="0"/>
              </a:spcAft>
              <a:buClr>
                <a:schemeClr val="dk1"/>
              </a:buClr>
              <a:buSzPts val="1400"/>
              <a:buFont typeface="Arial"/>
              <a:buChar char="•"/>
            </a:pPr>
            <a:r>
              <a:rPr lang="en-GB" sz="1400" dirty="0">
                <a:solidFill>
                  <a:schemeClr val="dk1"/>
                </a:solidFill>
                <a:latin typeface="Calibri" panose="020F0502020204030204" pitchFamily="34" charset="0"/>
                <a:ea typeface="Calibri"/>
                <a:cs typeface="Calibri" panose="020F0502020204030204" pitchFamily="34" charset="0"/>
                <a:sym typeface="Calibri"/>
              </a:rPr>
              <a:t>how information and data is shared and used online.</a:t>
            </a:r>
            <a:endParaRPr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400" b="1"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spcBef>
                <a:spcPts val="0"/>
              </a:spcBef>
              <a:spcAft>
                <a:spcPts val="0"/>
              </a:spcAft>
              <a:buNone/>
            </a:pPr>
            <a:r>
              <a:rPr lang="en-GB" sz="1400" b="1" dirty="0">
                <a:solidFill>
                  <a:schemeClr val="dk1"/>
                </a:solidFill>
                <a:latin typeface="Calibri" panose="020F0502020204030204" pitchFamily="34" charset="0"/>
                <a:ea typeface="Calibri"/>
                <a:cs typeface="Calibri" panose="020F0502020204030204" pitchFamily="34" charset="0"/>
                <a:sym typeface="Calibri"/>
              </a:rPr>
              <a:t>Ofsted personal development judgement</a:t>
            </a:r>
            <a:br>
              <a:rPr lang="en-GB" sz="1400" b="1" dirty="0">
                <a:solidFill>
                  <a:schemeClr val="dk1"/>
                </a:solidFill>
                <a:latin typeface="Calibri" panose="020F0502020204030204" pitchFamily="34" charset="0"/>
                <a:ea typeface="Calibri"/>
                <a:cs typeface="Calibri" panose="020F0502020204030204" pitchFamily="34" charset="0"/>
                <a:sym typeface="Calibri"/>
              </a:rPr>
            </a:br>
            <a:endParaRPr sz="1400" dirty="0">
              <a:solidFill>
                <a:schemeClr val="dk1"/>
              </a:solidFill>
              <a:latin typeface="Calibri" panose="020F0502020204030204" pitchFamily="34" charset="0"/>
              <a:ea typeface="Calibri"/>
              <a:cs typeface="Calibri" panose="020F0502020204030204" pitchFamily="34" charset="0"/>
              <a:sym typeface="Calibri"/>
            </a:endParaRPr>
          </a:p>
          <a:p>
            <a:pPr marL="49111" marR="0" lvl="0" indent="0" algn="l" rtl="0">
              <a:lnSpc>
                <a:spcPct val="107142"/>
              </a:lnSpc>
              <a:spcBef>
                <a:spcPts val="0"/>
              </a:spcBef>
              <a:spcAft>
                <a:spcPts val="0"/>
              </a:spcAft>
              <a:buNone/>
            </a:pPr>
            <a:r>
              <a:rPr lang="en-GB" sz="1400" dirty="0">
                <a:solidFill>
                  <a:schemeClr val="dk1"/>
                </a:solidFill>
                <a:latin typeface="Calibri" panose="020F0502020204030204" pitchFamily="34" charset="0"/>
                <a:ea typeface="Calibri"/>
                <a:cs typeface="Calibri" panose="020F0502020204030204" pitchFamily="34" charset="0"/>
                <a:sym typeface="Calibri"/>
              </a:rPr>
              <a:t>Schools support pupils to develop in many diverse aspects of life including:</a:t>
            </a:r>
            <a:endParaRPr dirty="0">
              <a:latin typeface="Calibri" panose="020F0502020204030204" pitchFamily="34" charset="0"/>
              <a:cs typeface="Calibri" panose="020F0502020204030204" pitchFamily="34" charset="0"/>
            </a:endParaRPr>
          </a:p>
          <a:p>
            <a:pPr marL="334861" marR="0" lvl="0" indent="-285750" algn="l" rtl="0">
              <a:lnSpc>
                <a:spcPct val="107142"/>
              </a:lnSpc>
              <a:spcBef>
                <a:spcPts val="1000"/>
              </a:spcBef>
              <a:spcAft>
                <a:spcPts val="0"/>
              </a:spcAft>
              <a:buClr>
                <a:schemeClr val="dk1"/>
              </a:buClr>
              <a:buSzPts val="1400"/>
              <a:buFont typeface="Arial"/>
              <a:buChar char="•"/>
            </a:pPr>
            <a:r>
              <a:rPr lang="en-GB" sz="1400" dirty="0">
                <a:solidFill>
                  <a:schemeClr val="dk1"/>
                </a:solidFill>
                <a:latin typeface="Calibri" panose="020F0502020204030204" pitchFamily="34" charset="0"/>
                <a:ea typeface="Calibri"/>
                <a:cs typeface="Calibri" panose="020F0502020204030204" pitchFamily="34" charset="0"/>
                <a:sym typeface="Calibri"/>
              </a:rPr>
              <a:t>enabling pupils to recognise online and offline risks to their well-being and making them aware of the support available to them </a:t>
            </a:r>
            <a:endParaRPr dirty="0">
              <a:latin typeface="Calibri" panose="020F0502020204030204" pitchFamily="34" charset="0"/>
              <a:cs typeface="Calibri" panose="020F0502020204030204" pitchFamily="34" charset="0"/>
            </a:endParaRPr>
          </a:p>
          <a:p>
            <a:pPr marL="334861" marR="0" lvl="0" indent="-285750" algn="l" rtl="0">
              <a:lnSpc>
                <a:spcPct val="107142"/>
              </a:lnSpc>
              <a:spcBef>
                <a:spcPts val="1000"/>
              </a:spcBef>
              <a:spcAft>
                <a:spcPts val="1000"/>
              </a:spcAft>
              <a:buClr>
                <a:schemeClr val="dk1"/>
              </a:buClr>
              <a:buSzPts val="1400"/>
              <a:buFont typeface="Arial"/>
              <a:buChar char="•"/>
            </a:pPr>
            <a:r>
              <a:rPr lang="en-GB" sz="1400" dirty="0">
                <a:solidFill>
                  <a:schemeClr val="dk1"/>
                </a:solidFill>
                <a:latin typeface="Calibri" panose="020F0502020204030204" pitchFamily="34" charset="0"/>
                <a:ea typeface="Calibri"/>
                <a:cs typeface="Calibri" panose="020F0502020204030204" pitchFamily="34" charset="0"/>
                <a:sym typeface="Calibri"/>
              </a:rPr>
              <a:t>enabling pupils to recognise the dangers of inappropriate use of mobile technology and social media.</a:t>
            </a:r>
            <a:endParaRPr dirty="0">
              <a:latin typeface="Calibri" panose="020F0502020204030204" pitchFamily="34" charset="0"/>
              <a:cs typeface="Calibri" panose="020F0502020204030204" pitchFamily="34" charset="0"/>
            </a:endParaRPr>
          </a:p>
        </p:txBody>
      </p:sp>
      <p:sp>
        <p:nvSpPr>
          <p:cNvPr id="139" name="Google Shape;139;p4"/>
          <p:cNvSpPr txBox="1">
            <a:spLocks noGrp="1"/>
          </p:cNvSpPr>
          <p:nvPr>
            <p:ph type="title" idx="4294967295"/>
          </p:nvPr>
        </p:nvSpPr>
        <p:spPr>
          <a:xfrm>
            <a:off x="1388745" y="326572"/>
            <a:ext cx="13029130" cy="1257300"/>
          </a:xfrm>
          <a:prstGeom prst="rect">
            <a:avLst/>
          </a:prstGeom>
          <a:noFill/>
          <a:ln>
            <a:noFill/>
          </a:ln>
        </p:spPr>
        <p:txBody>
          <a:bodyPr spcFirstLastPara="1" wrap="square" lIns="91425" tIns="45700" rIns="91425" bIns="45700" anchor="t" anchorCtr="0">
            <a:normAutofit fontScale="90000"/>
          </a:bodyPr>
          <a:lstStyle/>
          <a:p>
            <a:pPr lvl="0"/>
            <a:r>
              <a:rPr lang="en-GB"/>
              <a:t>Cysylltiadau’r </a:t>
            </a:r>
            <a:r>
              <a:rPr lang="en-GB" dirty="0" err="1"/>
              <a:t>cwricwlwm</a:t>
            </a:r>
            <a:r>
              <a:rPr lang="en-GB" dirty="0"/>
              <a:t>
</a:t>
            </a:r>
            <a:endParaRPr dirty="0"/>
          </a:p>
        </p:txBody>
      </p:sp>
      <p:pic>
        <p:nvPicPr>
          <p:cNvPr id="5" name="Graphic 4">
            <a:extLst>
              <a:ext uri="{FF2B5EF4-FFF2-40B4-BE49-F238E27FC236}">
                <a16:creationId xmlns:a16="http://schemas.microsoft.com/office/drawing/2014/main" id="{9A19D957-F9DB-4EE6-86F6-BE5DC530FF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68827" y="486897"/>
            <a:ext cx="2098095" cy="936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5"/>
          <p:cNvSpPr txBox="1"/>
          <p:nvPr/>
        </p:nvSpPr>
        <p:spPr>
          <a:xfrm>
            <a:off x="1370012" y="2679794"/>
            <a:ext cx="6182580" cy="5539938"/>
          </a:xfrm>
          <a:prstGeom prst="rect">
            <a:avLst/>
          </a:prstGeom>
          <a:noFill/>
          <a:ln>
            <a:noFill/>
          </a:ln>
        </p:spPr>
        <p:txBody>
          <a:bodyPr spcFirstLastPara="1" wrap="square" lIns="91425" tIns="45700" rIns="91425" bIns="45700" anchor="t" anchorCtr="0">
            <a:spAutoFit/>
          </a:bodyPr>
          <a:lstStyle/>
          <a:p>
            <a:pPr lvl="0"/>
            <a:r>
              <a:rPr lang="en-GB" sz="1800" b="1" dirty="0">
                <a:solidFill>
                  <a:schemeClr val="dk1"/>
                </a:solidFill>
                <a:latin typeface="Overpass Mono"/>
                <a:ea typeface="Overpass Mono"/>
                <a:cs typeface="Overpass Mono"/>
                <a:sym typeface="Overpass Mono"/>
              </a:rPr>
              <a:t>Cymru</a:t>
            </a:r>
            <a:endParaRPr dirty="0"/>
          </a:p>
          <a:p>
            <a:pPr lvl="0"/>
            <a:r>
              <a:rPr lang="en-GB" b="1" dirty="0" err="1">
                <a:solidFill>
                  <a:schemeClr val="dk1"/>
                </a:solidFill>
                <a:latin typeface="Calibri"/>
                <a:ea typeface="Calibri"/>
                <a:cs typeface="Calibri"/>
                <a:sym typeface="Calibri"/>
              </a:rPr>
              <a:t>Fframwaith</a:t>
            </a:r>
            <a:r>
              <a:rPr lang="en-GB" b="1" dirty="0">
                <a:solidFill>
                  <a:schemeClr val="dk1"/>
                </a:solidFill>
                <a:latin typeface="Calibri"/>
                <a:ea typeface="Calibri"/>
                <a:cs typeface="Calibri"/>
                <a:sym typeface="Calibri"/>
              </a:rPr>
              <a:t> </a:t>
            </a:r>
            <a:r>
              <a:rPr lang="en-GB" b="1" dirty="0" err="1">
                <a:solidFill>
                  <a:schemeClr val="dk1"/>
                </a:solidFill>
                <a:latin typeface="Calibri"/>
                <a:ea typeface="Calibri"/>
                <a:cs typeface="Calibri"/>
                <a:sym typeface="Calibri"/>
              </a:rPr>
              <a:t>Cymhwysedd</a:t>
            </a:r>
            <a:r>
              <a:rPr lang="en-GB" b="1" dirty="0">
                <a:solidFill>
                  <a:schemeClr val="dk1"/>
                </a:solidFill>
                <a:latin typeface="Calibri"/>
                <a:ea typeface="Calibri"/>
                <a:cs typeface="Calibri"/>
                <a:sym typeface="Calibri"/>
              </a:rPr>
              <a:t> </a:t>
            </a:r>
            <a:r>
              <a:rPr lang="en-GB" b="1" dirty="0" err="1">
                <a:solidFill>
                  <a:schemeClr val="dk1"/>
                </a:solidFill>
                <a:latin typeface="Calibri"/>
                <a:ea typeface="Calibri"/>
                <a:cs typeface="Calibri"/>
                <a:sym typeface="Calibri"/>
              </a:rPr>
              <a:t>Digidol</a:t>
            </a:r>
            <a:r>
              <a:rPr lang="en-GB" b="1" dirty="0">
                <a:solidFill>
                  <a:schemeClr val="dk1"/>
                </a:solidFill>
                <a:latin typeface="Calibri"/>
                <a:ea typeface="Calibri"/>
                <a:cs typeface="Calibri"/>
                <a:sym typeface="Calibri"/>
              </a:rPr>
              <a:t> – </a:t>
            </a:r>
            <a:r>
              <a:rPr lang="en-GB" b="1" dirty="0" err="1">
                <a:solidFill>
                  <a:schemeClr val="dk1"/>
                </a:solidFill>
                <a:latin typeface="Calibri"/>
                <a:ea typeface="Calibri"/>
                <a:cs typeface="Calibri"/>
                <a:sym typeface="Calibri"/>
              </a:rPr>
              <a:t>Dinasyddiaeth</a:t>
            </a:r>
            <a:r>
              <a:rPr lang="en-GB" b="1" dirty="0">
                <a:solidFill>
                  <a:schemeClr val="dk1"/>
                </a:solidFill>
                <a:latin typeface="Calibri"/>
                <a:ea typeface="Calibri"/>
                <a:cs typeface="Calibri"/>
                <a:sym typeface="Calibri"/>
              </a:rPr>
              <a:t>
</a:t>
            </a:r>
            <a:r>
              <a:rPr lang="en-GB" b="1" dirty="0" err="1">
                <a:solidFill>
                  <a:schemeClr val="dk1"/>
                </a:solidFill>
                <a:latin typeface="Calibri"/>
                <a:ea typeface="Calibri"/>
                <a:cs typeface="Calibri"/>
                <a:sym typeface="Calibri"/>
              </a:rPr>
              <a:t>Blwyddyn</a:t>
            </a:r>
            <a:r>
              <a:rPr lang="en-GB" b="1" dirty="0">
                <a:solidFill>
                  <a:schemeClr val="dk1"/>
                </a:solidFill>
                <a:latin typeface="Calibri"/>
                <a:ea typeface="Calibri"/>
                <a:cs typeface="Calibri"/>
                <a:sym typeface="Calibri"/>
              </a:rPr>
              <a:t> </a:t>
            </a:r>
            <a:r>
              <a:rPr lang="en-GB" sz="1400" b="1" dirty="0">
                <a:solidFill>
                  <a:schemeClr val="dk1"/>
                </a:solidFill>
                <a:latin typeface="Calibri"/>
                <a:ea typeface="Calibri"/>
                <a:cs typeface="Calibri"/>
                <a:sym typeface="Calibri"/>
              </a:rPr>
              <a:t>7</a:t>
            </a:r>
            <a:br>
              <a:rPr lang="en-GB" sz="1400" b="1" dirty="0">
                <a:solidFill>
                  <a:schemeClr val="dk1"/>
                </a:solidFill>
                <a:latin typeface="Calibri"/>
                <a:ea typeface="Calibri"/>
                <a:cs typeface="Calibri"/>
                <a:sym typeface="Calibri"/>
              </a:rPr>
            </a:br>
            <a:endParaRPr sz="1400" dirty="0">
              <a:solidFill>
                <a:schemeClr val="dk1"/>
              </a:solidFill>
              <a:latin typeface="Calibri"/>
              <a:ea typeface="Calibri"/>
              <a:cs typeface="Calibri"/>
              <a:sym typeface="Calibri"/>
            </a:endParaRPr>
          </a:p>
          <a:p>
            <a:pPr marL="334861" indent="-285750">
              <a:buClr>
                <a:schemeClr val="dk1"/>
              </a:buClr>
              <a:buSzPts val="1400"/>
              <a:buFont typeface="Arial"/>
              <a:buChar char="•"/>
            </a:pPr>
            <a:r>
              <a:rPr lang="cy-GB" dirty="0">
                <a:solidFill>
                  <a:schemeClr val="dk1"/>
                </a:solidFill>
                <a:latin typeface="Calibri" panose="020F0502020204030204" pitchFamily="34" charset="0"/>
                <a:cs typeface="Calibri" panose="020F0502020204030204" pitchFamily="34" charset="0"/>
              </a:rPr>
              <a:t>esbonio sut y caiff defnydd digidol ei dracio, e.e. gwybodaeth syml am gyfreithiau diogelu data a sut y mae sefydliadau yn gyfrifol am ddiogelwch data a gesglir</a:t>
            </a:r>
            <a:r>
              <a:rPr lang="en-GB" sz="1400" dirty="0">
                <a:solidFill>
                  <a:schemeClr val="dk1"/>
                </a:solidFill>
                <a:latin typeface="Calibri" panose="020F0502020204030204" pitchFamily="34" charset="0"/>
                <a:ea typeface="Calibri"/>
                <a:cs typeface="Calibri" panose="020F0502020204030204" pitchFamily="34" charset="0"/>
                <a:sym typeface="Calibri"/>
              </a:rPr>
              <a:t>.</a:t>
            </a:r>
          </a:p>
          <a:p>
            <a:pPr marL="334861" indent="-285750">
              <a:buClr>
                <a:schemeClr val="dk1"/>
              </a:buClr>
              <a:buSzPts val="1400"/>
              <a:buFont typeface="Arial"/>
              <a:buChar char="•"/>
            </a:pPr>
            <a:endParaRPr sz="1400" b="1" dirty="0">
              <a:solidFill>
                <a:schemeClr val="dk1"/>
              </a:solidFill>
              <a:latin typeface="Calibri" panose="020F0502020204030204" pitchFamily="34" charset="0"/>
              <a:ea typeface="Calibri"/>
              <a:cs typeface="Calibri" panose="020F0502020204030204" pitchFamily="34" charset="0"/>
              <a:sym typeface="Calibri"/>
            </a:endParaRPr>
          </a:p>
          <a:p>
            <a:pPr marL="49111" lvl="0"/>
            <a:r>
              <a:rPr lang="en-GB" b="1" dirty="0" err="1">
                <a:solidFill>
                  <a:schemeClr val="dk1"/>
                </a:solidFill>
                <a:latin typeface="Calibri" panose="020F0502020204030204" pitchFamily="34" charset="0"/>
                <a:ea typeface="Calibri"/>
                <a:cs typeface="Calibri" panose="020F0502020204030204" pitchFamily="34" charset="0"/>
                <a:sym typeface="Calibri"/>
              </a:rPr>
              <a:t>Blwyddyn</a:t>
            </a:r>
            <a:r>
              <a:rPr lang="en-GB" b="1" dirty="0">
                <a:solidFill>
                  <a:schemeClr val="dk1"/>
                </a:solidFill>
                <a:latin typeface="Calibri" panose="020F0502020204030204" pitchFamily="34" charset="0"/>
                <a:ea typeface="Calibri"/>
                <a:cs typeface="Calibri" panose="020F0502020204030204" pitchFamily="34" charset="0"/>
                <a:sym typeface="Calibri"/>
              </a:rPr>
              <a:t> 8</a:t>
            </a:r>
          </a:p>
          <a:p>
            <a:pPr marL="334861" indent="-285750">
              <a:buFont typeface="Arial" panose="020B0604020202020204" pitchFamily="34" charset="0"/>
              <a:buChar char="•"/>
            </a:pPr>
            <a:r>
              <a:rPr lang="cy-GB" dirty="0">
                <a:solidFill>
                  <a:schemeClr val="dk1"/>
                </a:solidFill>
                <a:latin typeface="Calibri" panose="020F0502020204030204" pitchFamily="34" charset="0"/>
                <a:cs typeface="Calibri" panose="020F0502020204030204" pitchFamily="34" charset="0"/>
              </a:rPr>
              <a:t>trafod manteision a </a:t>
            </a:r>
            <a:r>
              <a:rPr lang="cy-GB">
                <a:solidFill>
                  <a:schemeClr val="dk1"/>
                </a:solidFill>
                <a:latin typeface="Calibri" panose="020F0502020204030204" pitchFamily="34" charset="0"/>
                <a:cs typeface="Calibri" panose="020F0502020204030204" pitchFamily="34" charset="0"/>
              </a:rPr>
              <a:t>risgiau cyflwyno'u </a:t>
            </a:r>
            <a:r>
              <a:rPr lang="cy-GB" dirty="0">
                <a:solidFill>
                  <a:schemeClr val="dk1"/>
                </a:solidFill>
                <a:latin typeface="Calibri" panose="020F0502020204030204" pitchFamily="34" charset="0"/>
                <a:cs typeface="Calibri" panose="020F0502020204030204" pitchFamily="34" charset="0"/>
              </a:rPr>
              <a:t>hunain mewn gwahanol ffyrdd ar-lein, e.e. yn broffesiynol ac yn bersonol.</a:t>
            </a:r>
          </a:p>
          <a:p>
            <a:pPr marL="334861" indent="-285750">
              <a:buFont typeface="Arial" panose="020B0604020202020204" pitchFamily="34" charset="0"/>
              <a:buChar char="•"/>
            </a:pPr>
            <a:endParaRPr lang="en-GB" dirty="0">
              <a:solidFill>
                <a:schemeClr val="dk1"/>
              </a:solidFill>
              <a:latin typeface="Calibri" panose="020F0502020204030204" pitchFamily="34" charset="0"/>
              <a:cs typeface="Calibri" panose="020F0502020204030204" pitchFamily="34" charset="0"/>
              <a:sym typeface="Calibri"/>
            </a:endParaRPr>
          </a:p>
          <a:p>
            <a:pPr marL="49111" lvl="0"/>
            <a:r>
              <a:rPr lang="en-GB" b="1" dirty="0" err="1">
                <a:solidFill>
                  <a:schemeClr val="dk1"/>
                </a:solidFill>
                <a:latin typeface="Calibri" panose="020F0502020204030204" pitchFamily="34" charset="0"/>
                <a:ea typeface="Calibri"/>
                <a:cs typeface="Calibri" panose="020F0502020204030204" pitchFamily="34" charset="0"/>
                <a:sym typeface="Calibri"/>
              </a:rPr>
              <a:t>Blwyddyn</a:t>
            </a:r>
            <a:r>
              <a:rPr lang="en-GB" b="1" dirty="0">
                <a:solidFill>
                  <a:schemeClr val="dk1"/>
                </a:solidFill>
                <a:latin typeface="Calibri" panose="020F0502020204030204" pitchFamily="34" charset="0"/>
                <a:ea typeface="Calibri"/>
                <a:cs typeface="Calibri" panose="020F0502020204030204" pitchFamily="34" charset="0"/>
                <a:sym typeface="Calibri"/>
              </a:rPr>
              <a:t> </a:t>
            </a:r>
            <a:r>
              <a:rPr lang="en-GB" sz="1400" b="1" dirty="0">
                <a:solidFill>
                  <a:schemeClr val="dk1"/>
                </a:solidFill>
                <a:latin typeface="Calibri" panose="020F0502020204030204" pitchFamily="34" charset="0"/>
                <a:ea typeface="Calibri"/>
                <a:cs typeface="Calibri" panose="020F0502020204030204" pitchFamily="34" charset="0"/>
                <a:sym typeface="Calibri"/>
              </a:rPr>
              <a:t>9</a:t>
            </a:r>
            <a:endParaRPr dirty="0">
              <a:latin typeface="Calibri" panose="020F0502020204030204" pitchFamily="34" charset="0"/>
              <a:cs typeface="Calibri" panose="020F0502020204030204" pitchFamily="34" charset="0"/>
            </a:endParaRPr>
          </a:p>
          <a:p>
            <a:pPr marL="334861" marR="0" lvl="0" indent="-285750" algn="l" rtl="0">
              <a:spcAft>
                <a:spcPts val="0"/>
              </a:spcAft>
              <a:buClr>
                <a:schemeClr val="dk1"/>
              </a:buClr>
              <a:buSzPts val="1400"/>
              <a:buFont typeface="Arial"/>
              <a:buChar char="•"/>
            </a:pPr>
            <a:r>
              <a:rPr lang="cy-GB" dirty="0">
                <a:solidFill>
                  <a:schemeClr val="dk1"/>
                </a:solidFill>
                <a:latin typeface="Calibri" panose="020F0502020204030204" pitchFamily="34" charset="0"/>
                <a:cs typeface="Calibri" panose="020F0502020204030204" pitchFamily="34" charset="0"/>
              </a:rPr>
              <a:t>deall bod ganddynt ôl-troed digidol ac y gellir chwilio am y wybodaeth hon</a:t>
            </a:r>
            <a:r>
              <a:rPr lang="cy-GB">
                <a:solidFill>
                  <a:schemeClr val="dk1"/>
                </a:solidFill>
                <a:latin typeface="Calibri" panose="020F0502020204030204" pitchFamily="34" charset="0"/>
                <a:cs typeface="Calibri" panose="020F0502020204030204" pitchFamily="34" charset="0"/>
              </a:rPr>
              <a:t>, a'i chopïo a'i </a:t>
            </a:r>
            <a:r>
              <a:rPr lang="cy-GB" dirty="0">
                <a:solidFill>
                  <a:schemeClr val="dk1"/>
                </a:solidFill>
                <a:latin typeface="Calibri" panose="020F0502020204030204" pitchFamily="34" charset="0"/>
                <a:cs typeface="Calibri" panose="020F0502020204030204" pitchFamily="34" charset="0"/>
              </a:rPr>
              <a:t>hanfon ymlaen</a:t>
            </a:r>
            <a:r>
              <a:rPr lang="en-GB" dirty="0">
                <a:solidFill>
                  <a:schemeClr val="dk1"/>
                </a:solidFill>
                <a:latin typeface="Calibri" panose="020F0502020204030204" pitchFamily="34" charset="0"/>
                <a:cs typeface="Calibri" panose="020F0502020204030204" pitchFamily="34" charset="0"/>
                <a:sym typeface="Calibri"/>
              </a:rPr>
              <a:t>.</a:t>
            </a:r>
          </a:p>
          <a:p>
            <a:pPr marL="334861" marR="0" lvl="0" indent="-285750" algn="l" rtl="0">
              <a:spcAft>
                <a:spcPts val="0"/>
              </a:spcAft>
              <a:buClr>
                <a:schemeClr val="dk1"/>
              </a:buClr>
              <a:buSzPts val="1400"/>
              <a:buFont typeface="Arial"/>
              <a:buChar char="•"/>
            </a:pPr>
            <a:endParaRPr dirty="0">
              <a:solidFill>
                <a:schemeClr val="dk1"/>
              </a:solidFill>
              <a:latin typeface="Calibri" panose="020F0502020204030204" pitchFamily="34" charset="0"/>
              <a:cs typeface="Calibri" panose="020F0502020204030204" pitchFamily="34" charset="0"/>
            </a:endParaRPr>
          </a:p>
          <a:p>
            <a:pPr marL="49111" lvl="0"/>
            <a:r>
              <a:rPr lang="en-GB" b="1" dirty="0" err="1">
                <a:solidFill>
                  <a:schemeClr val="dk1"/>
                </a:solidFill>
                <a:latin typeface="Calibri" panose="020F0502020204030204" pitchFamily="34" charset="0"/>
                <a:ea typeface="Calibri"/>
                <a:cs typeface="Calibri" panose="020F0502020204030204" pitchFamily="34" charset="0"/>
                <a:sym typeface="Calibri"/>
              </a:rPr>
              <a:t>Blwyddyn</a:t>
            </a:r>
            <a:r>
              <a:rPr lang="en-GB" b="1" dirty="0">
                <a:solidFill>
                  <a:schemeClr val="dk1"/>
                </a:solidFill>
                <a:latin typeface="Calibri" panose="020F0502020204030204" pitchFamily="34" charset="0"/>
                <a:ea typeface="Calibri"/>
                <a:cs typeface="Calibri" panose="020F0502020204030204" pitchFamily="34" charset="0"/>
                <a:sym typeface="Calibri"/>
              </a:rPr>
              <a:t> </a:t>
            </a:r>
            <a:r>
              <a:rPr lang="en-GB" sz="1400" b="1" dirty="0">
                <a:solidFill>
                  <a:schemeClr val="dk1"/>
                </a:solidFill>
                <a:latin typeface="Calibri" panose="020F0502020204030204" pitchFamily="34" charset="0"/>
                <a:ea typeface="Calibri"/>
                <a:cs typeface="Calibri" panose="020F0502020204030204" pitchFamily="34" charset="0"/>
                <a:sym typeface="Calibri"/>
              </a:rPr>
              <a:t>10</a:t>
            </a:r>
            <a:endParaRPr sz="1400" dirty="0">
              <a:solidFill>
                <a:schemeClr val="dk1"/>
              </a:solidFill>
              <a:latin typeface="Calibri" panose="020F0502020204030204" pitchFamily="34" charset="0"/>
              <a:ea typeface="Calibri"/>
              <a:cs typeface="Calibri" panose="020F0502020204030204" pitchFamily="34" charset="0"/>
              <a:sym typeface="Calibri"/>
            </a:endParaRPr>
          </a:p>
          <a:p>
            <a:pPr marL="334860" indent="-285750">
              <a:buClr>
                <a:schemeClr val="dk1"/>
              </a:buClr>
              <a:buSzPts val="1400"/>
              <a:buFont typeface="Arial"/>
              <a:buChar char="•"/>
            </a:pPr>
            <a:r>
              <a:rPr lang="cy-GB" b="0" i="0" dirty="0">
                <a:solidFill>
                  <a:srgbClr val="1F1F1F"/>
                </a:solidFill>
                <a:effectLst/>
                <a:latin typeface="Calibri" panose="020F0502020204030204" pitchFamily="34" charset="0"/>
                <a:cs typeface="Calibri" panose="020F0502020204030204" pitchFamily="34" charset="0"/>
              </a:rPr>
              <a:t>adnabod y </a:t>
            </a:r>
            <a:r>
              <a:rPr lang="cy-GB" b="0" i="0">
                <a:solidFill>
                  <a:srgbClr val="1F1F1F"/>
                </a:solidFill>
                <a:effectLst/>
                <a:latin typeface="Calibri" panose="020F0502020204030204" pitchFamily="34" charset="0"/>
                <a:cs typeface="Calibri" panose="020F0502020204030204" pitchFamily="34" charset="0"/>
              </a:rPr>
              <a:t>risgiau a'r </a:t>
            </a:r>
            <a:r>
              <a:rPr lang="cy-GB" b="0" i="0" dirty="0">
                <a:solidFill>
                  <a:srgbClr val="1F1F1F"/>
                </a:solidFill>
                <a:effectLst/>
                <a:latin typeface="Calibri" panose="020F0502020204030204" pitchFamily="34" charset="0"/>
                <a:cs typeface="Calibri" panose="020F0502020204030204" pitchFamily="34" charset="0"/>
              </a:rPr>
              <a:t>defnydd o ddata/gwasanaethau ar ddyfeisiau personol o fewn telerau ac amodau ystod o wasanaethau meddalwedd a gwe</a:t>
            </a:r>
            <a:r>
              <a:rPr lang="en-GB" sz="1400" dirty="0">
                <a:solidFill>
                  <a:schemeClr val="dk1"/>
                </a:solidFill>
                <a:latin typeface="Calibri" panose="020F0502020204030204" pitchFamily="34" charset="0"/>
                <a:ea typeface="Calibri"/>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t>
            </a:r>
          </a:p>
          <a:p>
            <a:pPr marL="334860" indent="-285750">
              <a:buClr>
                <a:schemeClr val="dk1"/>
              </a:buClr>
              <a:buSzPts val="1400"/>
              <a:buFont typeface="Arial"/>
              <a:buChar char="•"/>
            </a:pPr>
            <a:endParaRPr lang="en-GB" sz="1400" dirty="0">
              <a:solidFill>
                <a:schemeClr val="dk1"/>
              </a:solidFill>
              <a:latin typeface="Calibri" panose="020F0502020204030204" pitchFamily="34" charset="0"/>
              <a:ea typeface="Calibri"/>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endParaRPr>
          </a:p>
          <a:p>
            <a:pPr marL="49111" lvl="0"/>
            <a:r>
              <a:rPr lang="en-GB" b="1" dirty="0" err="1">
                <a:solidFill>
                  <a:schemeClr val="dk1"/>
                </a:solidFill>
                <a:latin typeface="Calibri" panose="020F0502020204030204" pitchFamily="34" charset="0"/>
                <a:ea typeface="Calibri"/>
                <a:cs typeface="Calibri" panose="020F0502020204030204" pitchFamily="34" charset="0"/>
                <a:sym typeface="Calibri"/>
              </a:rPr>
              <a:t>Blwyddyn</a:t>
            </a:r>
            <a:r>
              <a:rPr lang="en-GB" b="1" dirty="0">
                <a:solidFill>
                  <a:schemeClr val="dk1"/>
                </a:solidFill>
                <a:latin typeface="Calibri" panose="020F0502020204030204" pitchFamily="34" charset="0"/>
                <a:ea typeface="Calibri"/>
                <a:cs typeface="Calibri" panose="020F0502020204030204" pitchFamily="34" charset="0"/>
                <a:sym typeface="Calibri"/>
              </a:rPr>
              <a:t> 11</a:t>
            </a:r>
            <a:endParaRPr lang="en-GB" dirty="0">
              <a:solidFill>
                <a:schemeClr val="dk1"/>
              </a:solidFill>
              <a:latin typeface="Calibri" panose="020F0502020204030204" pitchFamily="34" charset="0"/>
              <a:ea typeface="Calibri"/>
              <a:cs typeface="Calibri" panose="020F0502020204030204" pitchFamily="34" charset="0"/>
              <a:sym typeface="Calibri"/>
            </a:endParaRPr>
          </a:p>
          <a:p>
            <a:pPr marL="334860" indent="-285750">
              <a:buClr>
                <a:schemeClr val="dk1"/>
              </a:buClr>
              <a:buSzPts val="1400"/>
              <a:buFont typeface="Arial"/>
              <a:buChar char="•"/>
            </a:pPr>
            <a:r>
              <a:rPr lang="cy-GB" b="0" i="0" dirty="0">
                <a:solidFill>
                  <a:srgbClr val="1F1F1F"/>
                </a:solidFill>
                <a:effectLst/>
                <a:latin typeface="Calibri" panose="020F0502020204030204" pitchFamily="34" charset="0"/>
                <a:cs typeface="Calibri" panose="020F0502020204030204" pitchFamily="34" charset="0"/>
              </a:rPr>
              <a:t>pennu a disgrifio polisïau diogelu data amrywiaeth o sefydliadau o wahanol wledydd a sut y mae hyn yn effeithio ar eu ffordd o weithio</a:t>
            </a:r>
          </a:p>
          <a:p>
            <a:pPr marL="334860" indent="-285750">
              <a:buClr>
                <a:schemeClr val="dk1"/>
              </a:buClr>
              <a:buSzPts val="1400"/>
              <a:buFont typeface="Arial"/>
              <a:buChar char="•"/>
            </a:pPr>
            <a:r>
              <a:rPr lang="cy-GB" b="0" i="0" dirty="0">
                <a:solidFill>
                  <a:srgbClr val="1F1F1F"/>
                </a:solidFill>
                <a:effectLst/>
                <a:latin typeface="Calibri" panose="020F0502020204030204" pitchFamily="34" charset="0"/>
                <a:cs typeface="Calibri" panose="020F0502020204030204" pitchFamily="34" charset="0"/>
              </a:rPr>
              <a:t>pennu sut y mae sefydliadau yn sicrhau eu bod yn cydymffurfio â rheolau data wrth ddefnyddio cynhyrchion amlwladol</a:t>
            </a:r>
            <a:r>
              <a:rPr lang="en-GB" dirty="0">
                <a:solidFill>
                  <a:schemeClr val="dk1"/>
                </a:solidFill>
                <a:latin typeface="Calibri" panose="020F0502020204030204" pitchFamily="34" charset="0"/>
                <a:ea typeface="Calibri"/>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0"/>
                  </a:ext>
                </a:extLst>
              </a:rPr>
              <a:t>.</a:t>
            </a:r>
            <a:endParaRPr lang="en-GB"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46" name="Google Shape;146;p5"/>
          <p:cNvSpPr txBox="1"/>
          <p:nvPr/>
        </p:nvSpPr>
        <p:spPr>
          <a:xfrm>
            <a:off x="8084306" y="2679794"/>
            <a:ext cx="3280583" cy="5644903"/>
          </a:xfrm>
          <a:prstGeom prst="rect">
            <a:avLst/>
          </a:prstGeom>
          <a:noFill/>
          <a:ln>
            <a:noFill/>
          </a:ln>
        </p:spPr>
        <p:txBody>
          <a:bodyPr spcFirstLastPara="1" wrap="square" lIns="91425" tIns="45700" rIns="91425" bIns="45700" anchor="t" anchorCtr="0">
            <a:spAutoFit/>
          </a:bodyPr>
          <a:lstStyle/>
          <a:p>
            <a:pPr lvl="0">
              <a:lnSpc>
                <a:spcPct val="83333"/>
              </a:lnSpc>
            </a:pPr>
            <a:r>
              <a:rPr lang="en-GB" sz="1800" b="1" dirty="0" err="1">
                <a:solidFill>
                  <a:schemeClr val="dk1"/>
                </a:solidFill>
                <a:latin typeface="Overpass Mono"/>
                <a:ea typeface="Overpass Mono"/>
                <a:cs typeface="Overpass Mono"/>
                <a:sym typeface="Overpass Mono"/>
              </a:rPr>
              <a:t>Yr</a:t>
            </a:r>
            <a:r>
              <a:rPr lang="en-GB" sz="1800" b="1" dirty="0">
                <a:solidFill>
                  <a:schemeClr val="dk1"/>
                </a:solidFill>
                <a:latin typeface="Overpass Mono"/>
                <a:ea typeface="Overpass Mono"/>
                <a:cs typeface="Overpass Mono"/>
                <a:sym typeface="Overpass Mono"/>
              </a:rPr>
              <a:t> Alban</a:t>
            </a:r>
          </a:p>
          <a:p>
            <a:pPr lvl="0">
              <a:lnSpc>
                <a:spcPct val="83333"/>
              </a:lnSpc>
            </a:pPr>
            <a:endParaRPr lang="en-GB" sz="1800" b="1" dirty="0">
              <a:solidFill>
                <a:schemeClr val="dk1"/>
              </a:solidFill>
              <a:latin typeface="Overpass Mono"/>
              <a:ea typeface="Calibri"/>
              <a:cs typeface="Calibri" panose="020F0502020204030204" pitchFamily="34" charset="0"/>
              <a:sym typeface="Overpass Mono"/>
            </a:endParaRPr>
          </a:p>
          <a:p>
            <a:pPr lvl="0">
              <a:lnSpc>
                <a:spcPct val="83333"/>
              </a:lnSpc>
            </a:pPr>
            <a:endParaRPr lang="en-GB" sz="1800" b="1" dirty="0">
              <a:solidFill>
                <a:schemeClr val="dk1"/>
              </a:solidFill>
              <a:latin typeface="Overpass Mono"/>
              <a:ea typeface="Calibri"/>
              <a:cs typeface="Calibri" panose="020F0502020204030204" pitchFamily="34" charset="0"/>
              <a:sym typeface="Overpass Mono"/>
            </a:endParaRPr>
          </a:p>
          <a:p>
            <a:pPr lvl="0">
              <a:lnSpc>
                <a:spcPct val="83333"/>
              </a:lnSpc>
            </a:pPr>
            <a:r>
              <a:rPr lang="en-GB" sz="1400" b="1" dirty="0">
                <a:solidFill>
                  <a:schemeClr val="dk1"/>
                </a:solidFill>
                <a:latin typeface="Calibri" panose="020F0502020204030204" pitchFamily="34" charset="0"/>
                <a:ea typeface="Calibri"/>
                <a:cs typeface="Calibri" panose="020F0502020204030204" pitchFamily="34" charset="0"/>
                <a:sym typeface="Calibri"/>
              </a:rPr>
              <a:t>Technologies - Digital Literacy</a:t>
            </a:r>
            <a:endParaRPr dirty="0">
              <a:latin typeface="Calibri" panose="020F0502020204030204" pitchFamily="34" charset="0"/>
              <a:cs typeface="Calibri" panose="020F0502020204030204" pitchFamily="34" charset="0"/>
            </a:endParaRPr>
          </a:p>
          <a:p>
            <a:pPr marL="0" marR="0" lvl="0" indent="0" algn="l" rtl="0">
              <a:lnSpc>
                <a:spcPct val="107142"/>
              </a:lnSpc>
              <a:spcBef>
                <a:spcPts val="1000"/>
              </a:spcBef>
              <a:spcAft>
                <a:spcPts val="0"/>
              </a:spcAft>
              <a:buNone/>
            </a:pPr>
            <a:r>
              <a:rPr lang="en-GB" sz="1400" dirty="0">
                <a:solidFill>
                  <a:schemeClr val="dk1"/>
                </a:solidFill>
                <a:latin typeface="Calibri" panose="020F0502020204030204" pitchFamily="34" charset="0"/>
                <a:ea typeface="Calibri"/>
                <a:cs typeface="Calibri" panose="020F0502020204030204" pitchFamily="34" charset="0"/>
                <a:sym typeface="Calibri"/>
              </a:rPr>
              <a:t>Cyber resilience and internet safety</a:t>
            </a:r>
            <a:endParaRPr dirty="0">
              <a:latin typeface="Calibri" panose="020F0502020204030204" pitchFamily="34" charset="0"/>
              <a:cs typeface="Calibri" panose="020F0502020204030204" pitchFamily="34" charset="0"/>
            </a:endParaRPr>
          </a:p>
          <a:p>
            <a:pPr marL="0" marR="0" lvl="0" indent="0" algn="l" rtl="0">
              <a:lnSpc>
                <a:spcPct val="107142"/>
              </a:lnSpc>
              <a:spcBef>
                <a:spcPts val="1000"/>
              </a:spcBef>
              <a:spcAft>
                <a:spcPts val="0"/>
              </a:spcAft>
              <a:buNone/>
            </a:pPr>
            <a:endParaRPr sz="1400" b="1"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spcBef>
                <a:spcPts val="1000"/>
              </a:spcBef>
              <a:spcAft>
                <a:spcPts val="0"/>
              </a:spcAft>
              <a:buNone/>
            </a:pPr>
            <a:r>
              <a:rPr lang="en-GB" sz="1400" b="1" dirty="0">
                <a:solidFill>
                  <a:schemeClr val="dk1"/>
                </a:solidFill>
                <a:latin typeface="Calibri" panose="020F0502020204030204" pitchFamily="34" charset="0"/>
                <a:ea typeface="Calibri"/>
                <a:cs typeface="Calibri" panose="020F0502020204030204" pitchFamily="34" charset="0"/>
                <a:sym typeface="Calibri"/>
              </a:rPr>
              <a:t>Second level</a:t>
            </a:r>
            <a:br>
              <a:rPr lang="en-GB" sz="1400" b="1" dirty="0">
                <a:solidFill>
                  <a:schemeClr val="dk1"/>
                </a:solidFill>
                <a:latin typeface="Calibri" panose="020F0502020204030204" pitchFamily="34" charset="0"/>
                <a:ea typeface="Calibri"/>
                <a:cs typeface="Calibri" panose="020F0502020204030204" pitchFamily="34" charset="0"/>
                <a:sym typeface="Calibri"/>
              </a:rPr>
            </a:br>
            <a:endParaRPr sz="1400" dirty="0">
              <a:solidFill>
                <a:schemeClr val="dk1"/>
              </a:solidFill>
              <a:latin typeface="Calibri" panose="020F0502020204030204" pitchFamily="34" charset="0"/>
              <a:ea typeface="Calibri"/>
              <a:cs typeface="Calibri" panose="020F0502020204030204" pitchFamily="34" charset="0"/>
              <a:sym typeface="Calibri"/>
            </a:endParaRPr>
          </a:p>
          <a:p>
            <a:pPr marL="334861" marR="0" lvl="0" indent="-285750" algn="l" rtl="0">
              <a:lnSpc>
                <a:spcPct val="107142"/>
              </a:lnSpc>
              <a:spcBef>
                <a:spcPts val="0"/>
              </a:spcBef>
              <a:spcAft>
                <a:spcPts val="0"/>
              </a:spcAft>
              <a:buClr>
                <a:schemeClr val="dk1"/>
              </a:buClr>
              <a:buSzPts val="1400"/>
              <a:buFont typeface="Arial"/>
              <a:buChar char="•"/>
            </a:pPr>
            <a:r>
              <a:rPr lang="en-GB" sz="1400" dirty="0">
                <a:solidFill>
                  <a:schemeClr val="dk1"/>
                </a:solidFill>
                <a:latin typeface="Calibri" panose="020F0502020204030204" pitchFamily="34" charset="0"/>
                <a:ea typeface="Calibri"/>
                <a:cs typeface="Calibri" panose="020F0502020204030204" pitchFamily="34" charset="0"/>
                <a:sym typeface="Calibri"/>
              </a:rPr>
              <a:t>I can explore online communities demonstrating an understanding of responsible digital behaviour </a:t>
            </a:r>
            <a:r>
              <a:rPr lang="en-GB" sz="1400">
                <a:solidFill>
                  <a:schemeClr val="dk1"/>
                </a:solidFill>
                <a:latin typeface="Calibri" panose="020F0502020204030204" pitchFamily="34" charset="0"/>
                <a:ea typeface="Calibri"/>
                <a:cs typeface="Calibri" panose="020F0502020204030204" pitchFamily="34" charset="0"/>
                <a:sym typeface="Calibri"/>
              </a:rPr>
              <a:t>and I’m </a:t>
            </a:r>
            <a:r>
              <a:rPr lang="en-GB" sz="1400" dirty="0">
                <a:solidFill>
                  <a:schemeClr val="dk1"/>
                </a:solidFill>
                <a:latin typeface="Calibri" panose="020F0502020204030204" pitchFamily="34" charset="0"/>
                <a:ea typeface="Calibri"/>
                <a:cs typeface="Calibri" panose="020F0502020204030204" pitchFamily="34" charset="0"/>
                <a:sym typeface="Calibri"/>
              </a:rPr>
              <a:t>aware of how to keep myself safe and secure.</a:t>
            </a:r>
            <a:endParaRPr dirty="0">
              <a:latin typeface="Calibri" panose="020F0502020204030204" pitchFamily="34" charset="0"/>
              <a:cs typeface="Calibri" panose="020F0502020204030204" pitchFamily="34" charset="0"/>
            </a:endParaRPr>
          </a:p>
          <a:p>
            <a:pPr marL="49111" marR="0" lvl="0" indent="0" algn="l" rtl="0">
              <a:lnSpc>
                <a:spcPct val="107142"/>
              </a:lnSpc>
              <a:spcBef>
                <a:spcPts val="1000"/>
              </a:spcBef>
              <a:spcAft>
                <a:spcPts val="0"/>
              </a:spcAft>
              <a:buNone/>
            </a:pPr>
            <a:r>
              <a:rPr lang="en-GB" sz="1400" b="1" dirty="0">
                <a:solidFill>
                  <a:schemeClr val="dk1"/>
                </a:solidFill>
                <a:latin typeface="Calibri" panose="020F0502020204030204" pitchFamily="34" charset="0"/>
                <a:ea typeface="Calibri"/>
                <a:cs typeface="Calibri" panose="020F0502020204030204" pitchFamily="34" charset="0"/>
                <a:sym typeface="Calibri"/>
              </a:rPr>
              <a:t>Third level</a:t>
            </a:r>
            <a:endParaRPr sz="1400" dirty="0">
              <a:solidFill>
                <a:schemeClr val="dk1"/>
              </a:solidFill>
              <a:latin typeface="Calibri" panose="020F0502020204030204" pitchFamily="34" charset="0"/>
              <a:ea typeface="Calibri"/>
              <a:cs typeface="Calibri" panose="020F0502020204030204" pitchFamily="34" charset="0"/>
              <a:sym typeface="Calibri"/>
            </a:endParaRPr>
          </a:p>
          <a:p>
            <a:pPr marL="334861" marR="0" lvl="0" indent="-285750" algn="l" rtl="0">
              <a:lnSpc>
                <a:spcPct val="107142"/>
              </a:lnSpc>
              <a:spcBef>
                <a:spcPts val="1000"/>
              </a:spcBef>
              <a:spcAft>
                <a:spcPts val="0"/>
              </a:spcAft>
              <a:buClr>
                <a:schemeClr val="dk1"/>
              </a:buClr>
              <a:buSzPts val="1400"/>
              <a:buFont typeface="Arial"/>
              <a:buChar char="•"/>
            </a:pPr>
            <a:r>
              <a:rPr lang="en-GB" sz="1400" dirty="0">
                <a:solidFill>
                  <a:schemeClr val="dk1"/>
                </a:solidFill>
                <a:latin typeface="Calibri" panose="020F0502020204030204" pitchFamily="34" charset="0"/>
                <a:ea typeface="Calibri"/>
                <a:cs typeface="Calibri" panose="020F0502020204030204" pitchFamily="34" charset="0"/>
                <a:sym typeface="Calibri"/>
              </a:rPr>
              <a:t>I can keep myself safe and secure in online environments and I am aware of the importance and consequences of doing this for myself and others.</a:t>
            </a:r>
            <a:endParaRPr dirty="0">
              <a:latin typeface="Calibri" panose="020F0502020204030204" pitchFamily="34" charset="0"/>
              <a:cs typeface="Calibri" panose="020F0502020204030204" pitchFamily="34" charset="0"/>
            </a:endParaRPr>
          </a:p>
          <a:p>
            <a:pPr marL="334861" marR="0" lvl="0" indent="-196850" algn="l" rtl="0">
              <a:lnSpc>
                <a:spcPct val="107142"/>
              </a:lnSpc>
              <a:spcBef>
                <a:spcPts val="1000"/>
              </a:spcBef>
              <a:spcAft>
                <a:spcPts val="0"/>
              </a:spcAft>
              <a:buClr>
                <a:schemeClr val="dk1"/>
              </a:buClr>
              <a:buSzPts val="1400"/>
              <a:buFont typeface="Arial"/>
              <a:buNone/>
            </a:pPr>
            <a:endParaRPr sz="1400" dirty="0">
              <a:solidFill>
                <a:schemeClr val="dk1"/>
              </a:solidFill>
              <a:latin typeface="Calibri" panose="020F0502020204030204" pitchFamily="34" charset="0"/>
              <a:ea typeface="Calibri"/>
              <a:cs typeface="Calibri" panose="020F0502020204030204" pitchFamily="34" charset="0"/>
              <a:sym typeface="Calibri"/>
            </a:endParaRPr>
          </a:p>
          <a:p>
            <a:pPr marL="334861" marR="0" lvl="0" indent="-196850" algn="l" rtl="0">
              <a:lnSpc>
                <a:spcPct val="107142"/>
              </a:lnSpc>
              <a:spcBef>
                <a:spcPts val="1000"/>
              </a:spcBef>
              <a:spcAft>
                <a:spcPts val="1000"/>
              </a:spcAft>
              <a:buClr>
                <a:schemeClr val="dk1"/>
              </a:buClr>
              <a:buSzPts val="1400"/>
              <a:buFont typeface="Arial"/>
              <a:buNone/>
            </a:pPr>
            <a:endParaRPr sz="1400" dirty="0">
              <a:solidFill>
                <a:schemeClr val="dk1"/>
              </a:solidFill>
              <a:latin typeface="Calibri"/>
              <a:ea typeface="Calibri"/>
              <a:cs typeface="Calibri"/>
              <a:sym typeface="Calibri"/>
            </a:endParaRPr>
          </a:p>
        </p:txBody>
      </p:sp>
      <p:sp>
        <p:nvSpPr>
          <p:cNvPr id="147" name="Google Shape;147;p5"/>
          <p:cNvSpPr txBox="1"/>
          <p:nvPr/>
        </p:nvSpPr>
        <p:spPr>
          <a:xfrm>
            <a:off x="11958151" y="2679794"/>
            <a:ext cx="3280583" cy="5239984"/>
          </a:xfrm>
          <a:prstGeom prst="rect">
            <a:avLst/>
          </a:prstGeom>
          <a:noFill/>
          <a:ln>
            <a:noFill/>
          </a:ln>
        </p:spPr>
        <p:txBody>
          <a:bodyPr spcFirstLastPara="1" wrap="square" lIns="91425" tIns="45700" rIns="91425" bIns="45700" anchor="t" anchorCtr="0">
            <a:spAutoFit/>
          </a:bodyPr>
          <a:lstStyle/>
          <a:p>
            <a:pPr lvl="0">
              <a:lnSpc>
                <a:spcPct val="83333"/>
              </a:lnSpc>
            </a:pPr>
            <a:r>
              <a:rPr lang="en-GB" sz="1800" b="1" dirty="0" err="1">
                <a:solidFill>
                  <a:schemeClr val="dk1"/>
                </a:solidFill>
                <a:latin typeface="Overpass Mono"/>
                <a:ea typeface="Overpass Mono"/>
                <a:cs typeface="Overpass Mono"/>
                <a:sym typeface="Overpass Mono"/>
              </a:rPr>
              <a:t>Gogledd</a:t>
            </a:r>
            <a:r>
              <a:rPr lang="en-GB" sz="1800" b="1" dirty="0">
                <a:solidFill>
                  <a:schemeClr val="dk1"/>
                </a:solidFill>
                <a:latin typeface="Overpass Mono"/>
                <a:ea typeface="Overpass Mono"/>
                <a:cs typeface="Overpass Mono"/>
                <a:sym typeface="Overpass Mono"/>
              </a:rPr>
              <a:t> </a:t>
            </a:r>
            <a:r>
              <a:rPr lang="en-GB" sz="1800" b="1" dirty="0" err="1">
                <a:solidFill>
                  <a:schemeClr val="dk1"/>
                </a:solidFill>
                <a:latin typeface="Overpass Mono"/>
                <a:ea typeface="Overpass Mono"/>
                <a:cs typeface="Overpass Mono"/>
                <a:sym typeface="Overpass Mono"/>
              </a:rPr>
              <a:t>Iwerddon</a:t>
            </a:r>
            <a:endParaRPr lang="en-GB" sz="1800" b="1" dirty="0">
              <a:solidFill>
                <a:schemeClr val="dk1"/>
              </a:solidFill>
              <a:latin typeface="Overpass Mono"/>
              <a:ea typeface="Overpass Mono"/>
              <a:cs typeface="Overpass Mono"/>
              <a:sym typeface="Overpass Mono"/>
            </a:endParaRPr>
          </a:p>
          <a:p>
            <a:pPr lvl="0">
              <a:lnSpc>
                <a:spcPct val="83333"/>
              </a:lnSpc>
            </a:pPr>
            <a:endParaRPr lang="en-GB" sz="1800" b="1" dirty="0">
              <a:solidFill>
                <a:schemeClr val="dk1"/>
              </a:solidFill>
              <a:latin typeface="Overpass Mono"/>
              <a:ea typeface="Calibri"/>
              <a:cs typeface="Calibri" panose="020F0502020204030204" pitchFamily="34" charset="0"/>
              <a:sym typeface="Overpass Mono"/>
            </a:endParaRPr>
          </a:p>
          <a:p>
            <a:pPr lvl="0">
              <a:lnSpc>
                <a:spcPct val="83333"/>
              </a:lnSpc>
            </a:pPr>
            <a:endParaRPr lang="en-GB" sz="1800" b="1" dirty="0">
              <a:solidFill>
                <a:schemeClr val="dk1"/>
              </a:solidFill>
              <a:latin typeface="Overpass Mono"/>
              <a:ea typeface="Calibri"/>
              <a:cs typeface="Calibri" panose="020F0502020204030204" pitchFamily="34" charset="0"/>
              <a:sym typeface="Overpass Mono"/>
            </a:endParaRPr>
          </a:p>
          <a:p>
            <a:pPr lvl="0">
              <a:lnSpc>
                <a:spcPct val="83333"/>
              </a:lnSpc>
            </a:pPr>
            <a:r>
              <a:rPr lang="en-GB" sz="1400" b="1" dirty="0">
                <a:solidFill>
                  <a:schemeClr val="dk1"/>
                </a:solidFill>
                <a:latin typeface="Calibri" panose="020F0502020204030204" pitchFamily="34" charset="0"/>
                <a:ea typeface="Calibri"/>
                <a:cs typeface="Calibri" panose="020F0502020204030204" pitchFamily="34" charset="0"/>
                <a:sym typeface="Calibri"/>
              </a:rPr>
              <a:t>Digital Skills at KS3</a:t>
            </a:r>
            <a:endParaRPr dirty="0">
              <a:latin typeface="Calibri" panose="020F0502020204030204" pitchFamily="34" charset="0"/>
              <a:cs typeface="Calibri" panose="020F0502020204030204" pitchFamily="34" charset="0"/>
            </a:endParaRPr>
          </a:p>
          <a:p>
            <a:pPr marL="0" marR="0" lvl="0" indent="0" algn="l" rtl="0">
              <a:lnSpc>
                <a:spcPct val="107142"/>
              </a:lnSpc>
              <a:spcBef>
                <a:spcPts val="1000"/>
              </a:spcBef>
              <a:spcAft>
                <a:spcPts val="0"/>
              </a:spcAft>
              <a:buNone/>
            </a:pPr>
            <a:r>
              <a:rPr lang="en-GB" sz="1400" dirty="0">
                <a:solidFill>
                  <a:schemeClr val="dk1"/>
                </a:solidFill>
                <a:latin typeface="Calibri" panose="020F0502020204030204" pitchFamily="34" charset="0"/>
                <a:ea typeface="Calibri"/>
                <a:cs typeface="Calibri" panose="020F0502020204030204" pitchFamily="34" charset="0"/>
                <a:sym typeface="Calibri"/>
              </a:rPr>
              <a:t>Digital Citizen</a:t>
            </a:r>
            <a:endParaRPr dirty="0">
              <a:latin typeface="Calibri" panose="020F0502020204030204" pitchFamily="34" charset="0"/>
              <a:cs typeface="Calibri" panose="020F0502020204030204" pitchFamily="34" charset="0"/>
            </a:endParaRPr>
          </a:p>
          <a:p>
            <a:pPr marL="285750" marR="0" lvl="0" indent="-285750" algn="l" rtl="0">
              <a:lnSpc>
                <a:spcPct val="107142"/>
              </a:lnSpc>
              <a:spcBef>
                <a:spcPts val="1000"/>
              </a:spcBef>
              <a:spcAft>
                <a:spcPts val="0"/>
              </a:spcAft>
              <a:buClr>
                <a:schemeClr val="dk1"/>
              </a:buClr>
              <a:buSzPts val="1400"/>
              <a:buFont typeface="Arial"/>
              <a:buChar char="•"/>
            </a:pPr>
            <a:r>
              <a:rPr lang="en-GB" sz="1400" dirty="0">
                <a:solidFill>
                  <a:schemeClr val="dk1"/>
                </a:solidFill>
                <a:latin typeface="Calibri" panose="020F0502020204030204" pitchFamily="34" charset="0"/>
                <a:ea typeface="Calibri"/>
                <a:cs typeface="Calibri" panose="020F0502020204030204" pitchFamily="34" charset="0"/>
                <a:sym typeface="Calibri"/>
              </a:rPr>
              <a:t>Engage with digital technology safely and meaningfully, including capturing photographs and videos.</a:t>
            </a:r>
            <a:endParaRPr dirty="0">
              <a:latin typeface="Calibri" panose="020F0502020204030204" pitchFamily="34" charset="0"/>
              <a:cs typeface="Calibri" panose="020F0502020204030204" pitchFamily="34" charset="0"/>
            </a:endParaRPr>
          </a:p>
          <a:p>
            <a:pPr marL="285750" marR="0" lvl="0" indent="-285750" algn="l" rtl="0">
              <a:lnSpc>
                <a:spcPct val="107142"/>
              </a:lnSpc>
              <a:spcBef>
                <a:spcPts val="1000"/>
              </a:spcBef>
              <a:spcAft>
                <a:spcPts val="0"/>
              </a:spcAft>
              <a:buClr>
                <a:schemeClr val="dk1"/>
              </a:buClr>
              <a:buSzPts val="1400"/>
              <a:buFont typeface="Arial"/>
              <a:buChar char="•"/>
            </a:pPr>
            <a:r>
              <a:rPr lang="en-GB" sz="1400" dirty="0">
                <a:solidFill>
                  <a:schemeClr val="dk1"/>
                </a:solidFill>
                <a:latin typeface="Calibri" panose="020F0502020204030204" pitchFamily="34" charset="0"/>
                <a:ea typeface="Calibri"/>
                <a:cs typeface="Calibri" panose="020F0502020204030204" pitchFamily="34" charset="0"/>
                <a:sym typeface="Calibri"/>
              </a:rPr>
              <a:t>Avail of digital services and use them safely and in accordance with the law.</a:t>
            </a:r>
            <a:endParaRPr dirty="0">
              <a:latin typeface="Calibri" panose="020F0502020204030204" pitchFamily="34" charset="0"/>
              <a:cs typeface="Calibri" panose="020F0502020204030204" pitchFamily="34" charset="0"/>
            </a:endParaRPr>
          </a:p>
          <a:p>
            <a:pPr marL="285750" marR="0" lvl="0" indent="-285750" algn="l" rtl="0">
              <a:lnSpc>
                <a:spcPct val="107142"/>
              </a:lnSpc>
              <a:spcBef>
                <a:spcPts val="1000"/>
              </a:spcBef>
              <a:spcAft>
                <a:spcPts val="0"/>
              </a:spcAft>
              <a:buClr>
                <a:schemeClr val="dk1"/>
              </a:buClr>
              <a:buSzPts val="1400"/>
              <a:buFont typeface="Arial"/>
              <a:buChar char="•"/>
            </a:pPr>
            <a:r>
              <a:rPr lang="en-GB" sz="1400" dirty="0">
                <a:solidFill>
                  <a:schemeClr val="dk1"/>
                </a:solidFill>
                <a:latin typeface="Calibri" panose="020F0502020204030204" pitchFamily="34" charset="0"/>
                <a:ea typeface="Calibri"/>
                <a:cs typeface="Calibri" panose="020F0502020204030204" pitchFamily="34" charset="0"/>
                <a:sym typeface="Calibri"/>
              </a:rPr>
              <a:t>Consider the moral and ethical impact of digital technology on society.</a:t>
            </a:r>
            <a:endParaRPr dirty="0">
              <a:latin typeface="Calibri" panose="020F0502020204030204" pitchFamily="34" charset="0"/>
              <a:cs typeface="Calibri" panose="020F0502020204030204" pitchFamily="34" charset="0"/>
            </a:endParaRPr>
          </a:p>
          <a:p>
            <a:pPr marL="285750" marR="0" lvl="0" indent="-196850" algn="l" rtl="0">
              <a:lnSpc>
                <a:spcPct val="107142"/>
              </a:lnSpc>
              <a:spcBef>
                <a:spcPts val="1000"/>
              </a:spcBef>
              <a:spcAft>
                <a:spcPts val="0"/>
              </a:spcAft>
              <a:buClr>
                <a:schemeClr val="dk1"/>
              </a:buClr>
              <a:buSzPts val="1400"/>
              <a:buFont typeface="Arial"/>
              <a:buNone/>
            </a:pPr>
            <a:endParaRPr sz="1400" dirty="0">
              <a:solidFill>
                <a:schemeClr val="dk1"/>
              </a:solidFill>
              <a:latin typeface="Calibri" panose="020F0502020204030204" pitchFamily="34" charset="0"/>
              <a:ea typeface="Calibri"/>
              <a:cs typeface="Calibri" panose="020F0502020204030204" pitchFamily="34" charset="0"/>
              <a:sym typeface="Calibri"/>
            </a:endParaRPr>
          </a:p>
          <a:p>
            <a:pPr marL="285750" marR="0" lvl="0" indent="-196850" algn="l" rtl="0">
              <a:lnSpc>
                <a:spcPct val="107142"/>
              </a:lnSpc>
              <a:spcBef>
                <a:spcPts val="1000"/>
              </a:spcBef>
              <a:spcAft>
                <a:spcPts val="0"/>
              </a:spcAft>
              <a:buClr>
                <a:schemeClr val="dk1"/>
              </a:buClr>
              <a:buSzPts val="1400"/>
              <a:buFont typeface="Arial"/>
              <a:buNone/>
            </a:pPr>
            <a:endParaRPr sz="1400" dirty="0">
              <a:solidFill>
                <a:schemeClr val="dk1"/>
              </a:solidFill>
              <a:latin typeface="Calibri"/>
              <a:ea typeface="Calibri"/>
              <a:cs typeface="Calibri"/>
              <a:sym typeface="Calibri"/>
            </a:endParaRPr>
          </a:p>
          <a:p>
            <a:pPr marL="285750" marR="0" lvl="0" indent="-196850" algn="l" rtl="0">
              <a:lnSpc>
                <a:spcPct val="107142"/>
              </a:lnSpc>
              <a:spcBef>
                <a:spcPts val="1000"/>
              </a:spcBef>
              <a:spcAft>
                <a:spcPts val="0"/>
              </a:spcAft>
              <a:buClr>
                <a:schemeClr val="dk1"/>
              </a:buClr>
              <a:buSzPts val="1400"/>
              <a:buFont typeface="Arial"/>
              <a:buNone/>
            </a:pPr>
            <a:endParaRPr sz="1400" dirty="0">
              <a:solidFill>
                <a:schemeClr val="dk1"/>
              </a:solidFill>
              <a:latin typeface="Calibri"/>
              <a:ea typeface="Calibri"/>
              <a:cs typeface="Calibri"/>
              <a:sym typeface="Calibri"/>
            </a:endParaRPr>
          </a:p>
          <a:p>
            <a:pPr marL="0" marR="0" lvl="0" indent="0" algn="l" rtl="0">
              <a:lnSpc>
                <a:spcPct val="107142"/>
              </a:lnSpc>
              <a:spcBef>
                <a:spcPts val="1000"/>
              </a:spcBef>
              <a:spcAft>
                <a:spcPts val="0"/>
              </a:spcAft>
              <a:buNone/>
            </a:pPr>
            <a:endParaRPr sz="1400" dirty="0">
              <a:solidFill>
                <a:schemeClr val="dk1"/>
              </a:solidFill>
              <a:latin typeface="Calibri"/>
              <a:ea typeface="Calibri"/>
              <a:cs typeface="Calibri"/>
              <a:sym typeface="Calibri"/>
            </a:endParaRPr>
          </a:p>
          <a:p>
            <a:pPr marL="0" marR="0" lvl="0" indent="0" algn="l" rtl="0">
              <a:lnSpc>
                <a:spcPct val="107142"/>
              </a:lnSpc>
              <a:spcBef>
                <a:spcPts val="1000"/>
              </a:spcBef>
              <a:spcAft>
                <a:spcPts val="1000"/>
              </a:spcAft>
              <a:buNone/>
            </a:pPr>
            <a:endParaRPr sz="1400" dirty="0">
              <a:solidFill>
                <a:schemeClr val="dk1"/>
              </a:solidFill>
              <a:latin typeface="Calibri"/>
              <a:ea typeface="Calibri"/>
              <a:cs typeface="Calibri"/>
              <a:sym typeface="Calibri"/>
            </a:endParaRPr>
          </a:p>
        </p:txBody>
      </p:sp>
      <p:sp>
        <p:nvSpPr>
          <p:cNvPr id="148" name="Google Shape;148;p5"/>
          <p:cNvSpPr txBox="1">
            <a:spLocks noGrp="1"/>
          </p:cNvSpPr>
          <p:nvPr>
            <p:ph type="title" idx="4294967295"/>
          </p:nvPr>
        </p:nvSpPr>
        <p:spPr>
          <a:xfrm>
            <a:off x="1388745" y="326572"/>
            <a:ext cx="13029130" cy="1257300"/>
          </a:xfrm>
          <a:prstGeom prst="rect">
            <a:avLst/>
          </a:prstGeom>
          <a:noFill/>
          <a:ln>
            <a:noFill/>
          </a:ln>
        </p:spPr>
        <p:txBody>
          <a:bodyPr spcFirstLastPara="1" wrap="square" lIns="91425" tIns="45700" rIns="91425" bIns="45700" anchor="t" anchorCtr="0">
            <a:normAutofit fontScale="90000"/>
          </a:bodyPr>
          <a:lstStyle/>
          <a:p>
            <a:pPr lvl="0">
              <a:buClr>
                <a:srgbClr val="000000"/>
              </a:buClr>
            </a:pPr>
            <a:r>
              <a:rPr lang="en-GB">
                <a:solidFill>
                  <a:srgbClr val="000000"/>
                </a:solidFill>
              </a:rPr>
              <a:t>Cysylltiadau’r </a:t>
            </a:r>
            <a:r>
              <a:rPr lang="en-GB" dirty="0" err="1">
                <a:solidFill>
                  <a:srgbClr val="000000"/>
                </a:solidFill>
              </a:rPr>
              <a:t>cwricwlwm</a:t>
            </a:r>
            <a:r>
              <a:rPr lang="en-GB" dirty="0">
                <a:solidFill>
                  <a:srgbClr val="000000"/>
                </a:solidFill>
              </a:rPr>
              <a:t> 
</a:t>
            </a:r>
            <a:endParaRPr dirty="0"/>
          </a:p>
        </p:txBody>
      </p:sp>
      <p:pic>
        <p:nvPicPr>
          <p:cNvPr id="6" name="Graphic 5">
            <a:extLst>
              <a:ext uri="{FF2B5EF4-FFF2-40B4-BE49-F238E27FC236}">
                <a16:creationId xmlns:a16="http://schemas.microsoft.com/office/drawing/2014/main" id="{7CC9B27A-B142-4BF1-B93A-48533297E4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68827" y="486897"/>
            <a:ext cx="2098095" cy="9366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grpSp>
        <p:nvGrpSpPr>
          <p:cNvPr id="154" name="Google Shape;154;p6"/>
          <p:cNvGrpSpPr/>
          <p:nvPr/>
        </p:nvGrpSpPr>
        <p:grpSpPr>
          <a:xfrm>
            <a:off x="343591" y="3399618"/>
            <a:ext cx="6385718" cy="2253964"/>
            <a:chOff x="692199" y="1719560"/>
            <a:chExt cx="6385718" cy="2253964"/>
          </a:xfrm>
        </p:grpSpPr>
        <p:sp>
          <p:nvSpPr>
            <p:cNvPr id="155" name="Google Shape;155;p6"/>
            <p:cNvSpPr/>
            <p:nvPr/>
          </p:nvSpPr>
          <p:spPr>
            <a:xfrm>
              <a:off x="692199" y="1968404"/>
              <a:ext cx="6136874" cy="1754692"/>
            </a:xfrm>
            <a:prstGeom prst="rect">
              <a:avLst/>
            </a:prstGeom>
            <a:solidFill>
              <a:srgbClr val="019967"/>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156" name="Google Shape;156;p6"/>
            <p:cNvSpPr txBox="1"/>
            <p:nvPr/>
          </p:nvSpPr>
          <p:spPr>
            <a:xfrm>
              <a:off x="946860" y="2355271"/>
              <a:ext cx="5773672" cy="1618253"/>
            </a:xfrm>
            <a:prstGeom prst="rect">
              <a:avLst/>
            </a:prstGeom>
            <a:noFill/>
            <a:ln>
              <a:noFill/>
            </a:ln>
          </p:spPr>
          <p:txBody>
            <a:bodyPr spcFirstLastPara="1" wrap="square" lIns="91425" tIns="45700" rIns="91425" bIns="45700" anchor="t" anchorCtr="0">
              <a:noAutofit/>
            </a:bodyPr>
            <a:lstStyle/>
            <a:p>
              <a:pPr lvl="3">
                <a:lnSpc>
                  <a:spcPct val="90000"/>
                </a:lnSpc>
                <a:buClr>
                  <a:schemeClr val="lt1"/>
                </a:buClr>
                <a:buSzPts val="2800"/>
              </a:pPr>
              <a:r>
                <a:rPr lang="en-GB" sz="2800" b="1" dirty="0" err="1">
                  <a:solidFill>
                    <a:schemeClr val="lt1"/>
                  </a:solidFill>
                  <a:latin typeface="Overpass Mono"/>
                  <a:ea typeface="Overpass Mono"/>
                  <a:cs typeface="Overpass Mono"/>
                  <a:sym typeface="Overpass Mono"/>
                </a:rPr>
                <a:t>Deilliannau</a:t>
              </a:r>
              <a:r>
                <a:rPr lang="en-GB" sz="2800" b="1" dirty="0">
                  <a:solidFill>
                    <a:schemeClr val="lt1"/>
                  </a:solidFill>
                  <a:latin typeface="Overpass Mono"/>
                  <a:ea typeface="Overpass Mono"/>
                  <a:cs typeface="Overpass Mono"/>
                  <a:sym typeface="Overpass Mono"/>
                </a:rPr>
                <a:t> </a:t>
              </a:r>
              <a:r>
                <a:rPr lang="en-GB" sz="2800" b="1" dirty="0" err="1">
                  <a:solidFill>
                    <a:schemeClr val="lt1"/>
                  </a:solidFill>
                  <a:latin typeface="Overpass Mono"/>
                  <a:ea typeface="Overpass Mono"/>
                  <a:cs typeface="Overpass Mono"/>
                  <a:sym typeface="Overpass Mono"/>
                </a:rPr>
                <a:t>dysgu</a:t>
              </a:r>
              <a:r>
                <a:rPr lang="en-GB" sz="2800" b="1" dirty="0">
                  <a:solidFill>
                    <a:schemeClr val="lt1"/>
                  </a:solidFill>
                  <a:latin typeface="Overpass Mono"/>
                  <a:ea typeface="Overpass Mono"/>
                  <a:cs typeface="Overpass Mono"/>
                  <a:sym typeface="Overpass Mono"/>
                </a:rPr>
                <a:t>
</a:t>
              </a:r>
              <a:r>
                <a:rPr lang="en-GB" sz="2800" dirty="0" err="1">
                  <a:solidFill>
                    <a:schemeClr val="lt1"/>
                  </a:solidFill>
                  <a:latin typeface="Overpass Mono"/>
                  <a:ea typeface="Overpass Mono"/>
                  <a:cs typeface="Overpass Mono"/>
                  <a:sym typeface="Overpass Mono"/>
                </a:rPr>
                <a:t>Bydd</a:t>
              </a:r>
              <a:r>
                <a:rPr lang="en-GB" sz="2800" dirty="0">
                  <a:solidFill>
                    <a:schemeClr val="lt1"/>
                  </a:solidFill>
                  <a:latin typeface="Overpass Mono"/>
                  <a:ea typeface="Overpass Mono"/>
                  <a:cs typeface="Overpass Mono"/>
                  <a:sym typeface="Overpass Mono"/>
                </a:rPr>
                <a:t> y </a:t>
              </a:r>
              <a:r>
                <a:rPr lang="en-GB" sz="2800" dirty="0" err="1">
                  <a:solidFill>
                    <a:schemeClr val="lt1"/>
                  </a:solidFill>
                  <a:latin typeface="Overpass Mono"/>
                  <a:ea typeface="Overpass Mono"/>
                  <a:cs typeface="Overpass Mono"/>
                  <a:sym typeface="Overpass Mono"/>
                </a:rPr>
                <a:t>myfyrwyr</a:t>
              </a:r>
              <a:r>
                <a:rPr lang="en-GB" sz="2800" dirty="0">
                  <a:solidFill>
                    <a:schemeClr val="lt1"/>
                  </a:solidFill>
                  <a:latin typeface="Overpass Mono"/>
                  <a:ea typeface="Overpass Mono"/>
                  <a:cs typeface="Overpass Mono"/>
                  <a:sym typeface="Overpass Mono"/>
                </a:rPr>
                <a:t> </a:t>
              </a:r>
              <a:r>
                <a:rPr lang="en-GB" sz="2800" dirty="0" err="1">
                  <a:solidFill>
                    <a:schemeClr val="lt1"/>
                  </a:solidFill>
                  <a:latin typeface="Overpass Mono"/>
                  <a:ea typeface="Overpass Mono"/>
                  <a:cs typeface="Overpass Mono"/>
                  <a:sym typeface="Overpass Mono"/>
                </a:rPr>
                <a:t>yn</a:t>
              </a:r>
              <a:r>
                <a:rPr lang="en-GB" sz="2800" dirty="0">
                  <a:solidFill>
                    <a:schemeClr val="lt1"/>
                  </a:solidFill>
                  <a:latin typeface="Overpass Mono"/>
                  <a:ea typeface="Overpass Mono"/>
                  <a:cs typeface="Overpass Mono"/>
                  <a:sym typeface="Overpass Mono"/>
                </a:rPr>
                <a:t> </a:t>
              </a:r>
              <a:r>
                <a:rPr lang="en-GB" sz="2800" dirty="0" err="1">
                  <a:solidFill>
                    <a:schemeClr val="lt1"/>
                  </a:solidFill>
                  <a:latin typeface="Overpass Mono"/>
                  <a:ea typeface="Overpass Mono"/>
                  <a:cs typeface="Overpass Mono"/>
                  <a:sym typeface="Overpass Mono"/>
                </a:rPr>
                <a:t>gallu</a:t>
              </a:r>
              <a:r>
                <a:rPr lang="en-GB" sz="2800" dirty="0">
                  <a:solidFill>
                    <a:schemeClr val="lt1"/>
                  </a:solidFill>
                  <a:latin typeface="Overpass Mono"/>
                  <a:ea typeface="Overpass Mono"/>
                  <a:cs typeface="Overpass Mono"/>
                  <a:sym typeface="Overpass Mono"/>
                </a:rPr>
                <a:t>:</a:t>
              </a:r>
              <a:endParaRPr dirty="0"/>
            </a:p>
          </p:txBody>
        </p:sp>
        <p:grpSp>
          <p:nvGrpSpPr>
            <p:cNvPr id="157" name="Google Shape;157;p6"/>
            <p:cNvGrpSpPr/>
            <p:nvPr/>
          </p:nvGrpSpPr>
          <p:grpSpPr>
            <a:xfrm>
              <a:off x="6580229" y="1719560"/>
              <a:ext cx="497688" cy="572154"/>
              <a:chOff x="12076318" y="2781334"/>
              <a:chExt cx="497688" cy="572154"/>
            </a:xfrm>
          </p:grpSpPr>
          <p:sp>
            <p:nvSpPr>
              <p:cNvPr id="158" name="Google Shape;158;p6"/>
              <p:cNvSpPr/>
              <p:nvPr/>
            </p:nvSpPr>
            <p:spPr>
              <a:xfrm>
                <a:off x="12076318" y="2781334"/>
                <a:ext cx="497688" cy="497688"/>
              </a:xfrm>
              <a:prstGeom prst="ellipse">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 name="Google Shape;159;p6"/>
              <p:cNvSpPr txBox="1"/>
              <p:nvPr/>
            </p:nvSpPr>
            <p:spPr>
              <a:xfrm>
                <a:off x="12200890" y="2829060"/>
                <a:ext cx="238616" cy="524428"/>
              </a:xfrm>
              <a:prstGeom prst="rect">
                <a:avLst/>
              </a:prstGeom>
              <a:noFill/>
              <a:ln>
                <a:noFill/>
              </a:ln>
            </p:spPr>
            <p:txBody>
              <a:bodyPr spcFirstLastPara="1" wrap="square" lIns="91425" tIns="45700" rIns="91425" bIns="45700" anchor="t"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a:t>
                </a:r>
                <a:endParaRPr/>
              </a:p>
            </p:txBody>
          </p:sp>
        </p:grpSp>
      </p:grpSp>
      <p:grpSp>
        <p:nvGrpSpPr>
          <p:cNvPr id="160" name="Google Shape;160;p6"/>
          <p:cNvGrpSpPr/>
          <p:nvPr/>
        </p:nvGrpSpPr>
        <p:grpSpPr>
          <a:xfrm>
            <a:off x="682801" y="5174852"/>
            <a:ext cx="3764766" cy="3500635"/>
            <a:chOff x="492024" y="5091652"/>
            <a:chExt cx="3764766" cy="3500635"/>
          </a:xfrm>
        </p:grpSpPr>
        <p:sp>
          <p:nvSpPr>
            <p:cNvPr id="161" name="Google Shape;161;p6"/>
            <p:cNvSpPr/>
            <p:nvPr/>
          </p:nvSpPr>
          <p:spPr>
            <a:xfrm>
              <a:off x="492024" y="5091652"/>
              <a:ext cx="3764766" cy="3500635"/>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pic>
          <p:nvPicPr>
            <p:cNvPr id="162" name="Google Shape;162;p6"/>
            <p:cNvPicPr preferRelativeResize="0"/>
            <p:nvPr/>
          </p:nvPicPr>
          <p:blipFill rotWithShape="1">
            <a:blip r:embed="rId3">
              <a:alphaModFix/>
            </a:blip>
            <a:srcRect/>
            <a:stretch/>
          </p:blipFill>
          <p:spPr>
            <a:xfrm>
              <a:off x="1965003" y="5521463"/>
              <a:ext cx="905956" cy="1130316"/>
            </a:xfrm>
            <a:prstGeom prst="rect">
              <a:avLst/>
            </a:prstGeom>
            <a:noFill/>
            <a:ln>
              <a:noFill/>
            </a:ln>
          </p:spPr>
        </p:pic>
        <p:sp>
          <p:nvSpPr>
            <p:cNvPr id="163" name="Google Shape;163;p6"/>
            <p:cNvSpPr/>
            <p:nvPr/>
          </p:nvSpPr>
          <p:spPr>
            <a:xfrm>
              <a:off x="2639801" y="6128487"/>
              <a:ext cx="719476" cy="710312"/>
            </a:xfrm>
            <a:prstGeom prst="ellipse">
              <a:avLst/>
            </a:prstGeom>
            <a:solidFill>
              <a:srgbClr val="791D7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000" b="1">
                  <a:solidFill>
                    <a:schemeClr val="lt1"/>
                  </a:solidFill>
                  <a:latin typeface="Overpass Mono"/>
                  <a:ea typeface="Overpass Mono"/>
                  <a:cs typeface="Overpass Mono"/>
                  <a:sym typeface="Overpass Mono"/>
                </a:rPr>
                <a:t>!</a:t>
              </a:r>
              <a:endParaRPr/>
            </a:p>
          </p:txBody>
        </p:sp>
        <p:sp>
          <p:nvSpPr>
            <p:cNvPr id="164" name="Google Shape;164;p6"/>
            <p:cNvSpPr txBox="1"/>
            <p:nvPr/>
          </p:nvSpPr>
          <p:spPr>
            <a:xfrm>
              <a:off x="708964" y="7313704"/>
              <a:ext cx="3350080" cy="614194"/>
            </a:xfrm>
            <a:prstGeom prst="rect">
              <a:avLst/>
            </a:prstGeom>
            <a:noFill/>
            <a:ln>
              <a:noFill/>
            </a:ln>
          </p:spPr>
          <p:txBody>
            <a:bodyPr spcFirstLastPara="1" wrap="square" lIns="121900" tIns="60950" rIns="121900" bIns="60950" anchor="ctr" anchorCtr="0">
              <a:noAutofit/>
            </a:bodyPr>
            <a:lstStyle/>
            <a:p>
              <a:pPr lvl="0" algn="ctr">
                <a:buClr>
                  <a:srgbClr val="791D7E"/>
                </a:buClr>
                <a:buSzPts val="2400"/>
              </a:pPr>
              <a:r>
                <a:rPr lang="en-US" sz="2400" dirty="0" err="1">
                  <a:solidFill>
                    <a:srgbClr val="791D7E"/>
                  </a:solidFill>
                  <a:latin typeface="Overpass Mono"/>
                  <a:ea typeface="Overpass Mono"/>
                  <a:cs typeface="Overpass Mono"/>
                  <a:sym typeface="Overpass Mono"/>
                </a:rPr>
                <a:t>disgrifio</a:t>
              </a:r>
              <a:r>
                <a:rPr lang="en-US" sz="2400" dirty="0">
                  <a:solidFill>
                    <a:srgbClr val="791D7E"/>
                  </a:solidFill>
                  <a:latin typeface="Overpass Mono"/>
                  <a:ea typeface="Overpass Mono"/>
                  <a:cs typeface="Overpass Mono"/>
                  <a:sym typeface="Overpass Mono"/>
                </a:rPr>
                <a:t> </a:t>
              </a:r>
              <a:r>
                <a:rPr lang="en-US" sz="2400" err="1">
                  <a:solidFill>
                    <a:srgbClr val="791D7E"/>
                  </a:solidFill>
                  <a:latin typeface="Overpass Mono"/>
                  <a:ea typeface="Overpass Mono"/>
                  <a:cs typeface="Overpass Mono"/>
                  <a:sym typeface="Overpass Mono"/>
                </a:rPr>
                <a:t>beth</a:t>
              </a:r>
              <a:r>
                <a:rPr lang="en-US" sz="2400">
                  <a:solidFill>
                    <a:srgbClr val="791D7E"/>
                  </a:solidFill>
                  <a:latin typeface="Overpass Mono"/>
                  <a:ea typeface="Overpass Mono"/>
                  <a:cs typeface="Overpass Mono"/>
                  <a:sym typeface="Overpass Mono"/>
                </a:rPr>
                <a:t> yw’r </a:t>
              </a:r>
              <a:r>
                <a:rPr lang="en-US" sz="2400" dirty="0">
                  <a:solidFill>
                    <a:srgbClr val="791D7E"/>
                  </a:solidFill>
                  <a:latin typeface="Overpass Mono"/>
                  <a:ea typeface="Overpass Mono"/>
                  <a:cs typeface="Overpass Mono"/>
                  <a:sym typeface="Overpass Mono"/>
                </a:rPr>
                <a:t>Cod Plant
</a:t>
              </a:r>
              <a:endParaRPr dirty="0"/>
            </a:p>
          </p:txBody>
        </p:sp>
      </p:grpSp>
      <p:grpSp>
        <p:nvGrpSpPr>
          <p:cNvPr id="165" name="Google Shape;165;p6"/>
          <p:cNvGrpSpPr/>
          <p:nvPr/>
        </p:nvGrpSpPr>
        <p:grpSpPr>
          <a:xfrm>
            <a:off x="4936622" y="5174853"/>
            <a:ext cx="6136874" cy="3500636"/>
            <a:chOff x="5031660" y="5091653"/>
            <a:chExt cx="6136874" cy="3500636"/>
          </a:xfrm>
        </p:grpSpPr>
        <p:sp>
          <p:nvSpPr>
            <p:cNvPr id="166" name="Google Shape;166;p6"/>
            <p:cNvSpPr/>
            <p:nvPr/>
          </p:nvSpPr>
          <p:spPr>
            <a:xfrm>
              <a:off x="5031660" y="5091653"/>
              <a:ext cx="6136874" cy="3500636"/>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167" name="Google Shape;167;p6"/>
            <p:cNvSpPr txBox="1"/>
            <p:nvPr/>
          </p:nvSpPr>
          <p:spPr>
            <a:xfrm>
              <a:off x="5305140" y="7292898"/>
              <a:ext cx="5609100" cy="1027200"/>
            </a:xfrm>
            <a:prstGeom prst="rect">
              <a:avLst/>
            </a:prstGeom>
            <a:noFill/>
            <a:ln>
              <a:noFill/>
            </a:ln>
          </p:spPr>
          <p:txBody>
            <a:bodyPr spcFirstLastPara="1" wrap="square" lIns="121900" tIns="60950" rIns="121900" bIns="60950" anchor="ctr" anchorCtr="0">
              <a:noAutofit/>
            </a:bodyPr>
            <a:lstStyle/>
            <a:p>
              <a:pPr lvl="0" algn="ctr">
                <a:buClr>
                  <a:srgbClr val="791D7E"/>
                </a:buClr>
                <a:buSzPts val="2400"/>
              </a:pPr>
              <a:r>
                <a:rPr lang="en-GB" sz="2400" dirty="0" err="1">
                  <a:solidFill>
                    <a:srgbClr val="791D7E"/>
                  </a:solidFill>
                  <a:latin typeface="Overpass Mono"/>
                  <a:ea typeface="Overpass Mono"/>
                  <a:cs typeface="Overpass Mono"/>
                  <a:sym typeface="Overpass Mono"/>
                </a:rPr>
                <a:t>esbonio</a:t>
              </a:r>
              <a:r>
                <a:rPr lang="en-GB" sz="2400" dirty="0">
                  <a:solidFill>
                    <a:srgbClr val="791D7E"/>
                  </a:solidFill>
                  <a:latin typeface="Overpass Mono"/>
                  <a:ea typeface="Overpass Mono"/>
                  <a:cs typeface="Overpass Mono"/>
                  <a:sym typeface="Overpass Mono"/>
                </a:rPr>
                <a:t> </a:t>
              </a:r>
              <a:r>
                <a:rPr lang="en-GB" sz="2400" err="1">
                  <a:solidFill>
                    <a:srgbClr val="791D7E"/>
                  </a:solidFill>
                  <a:latin typeface="Overpass Mono"/>
                  <a:ea typeface="Overpass Mono"/>
                  <a:cs typeface="Overpass Mono"/>
                  <a:sym typeface="Overpass Mono"/>
                </a:rPr>
                <a:t>sut</a:t>
              </a:r>
              <a:r>
                <a:rPr lang="en-GB" sz="2400">
                  <a:solidFill>
                    <a:srgbClr val="791D7E"/>
                  </a:solidFill>
                  <a:latin typeface="Overpass Mono"/>
                  <a:ea typeface="Overpass Mono"/>
                  <a:cs typeface="Overpass Mono"/>
                  <a:sym typeface="Overpass Mono"/>
                </a:rPr>
                <a:t> mae’r </a:t>
              </a:r>
              <a:r>
                <a:rPr lang="en-GB" sz="2400" dirty="0">
                  <a:solidFill>
                    <a:srgbClr val="791D7E"/>
                  </a:solidFill>
                  <a:latin typeface="Overpass Mono"/>
                  <a:ea typeface="Overpass Mono"/>
                  <a:cs typeface="Overpass Mono"/>
                  <a:sym typeface="Overpass Mono"/>
                </a:rPr>
                <a:t>Cod Plant </a:t>
              </a:r>
              <a:r>
                <a:rPr lang="en-GB" sz="2400" dirty="0" err="1">
                  <a:solidFill>
                    <a:srgbClr val="791D7E"/>
                  </a:solidFill>
                  <a:latin typeface="Overpass Mono"/>
                  <a:ea typeface="Overpass Mono"/>
                  <a:cs typeface="Overpass Mono"/>
                  <a:sym typeface="Overpass Mono"/>
                </a:rPr>
                <a:t>yn</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diogelu</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hawliau</a:t>
              </a:r>
              <a:r>
                <a:rPr lang="en-GB" sz="2400" dirty="0">
                  <a:solidFill>
                    <a:srgbClr val="791D7E"/>
                  </a:solidFill>
                  <a:latin typeface="Overpass Mono"/>
                  <a:ea typeface="Overpass Mono"/>
                  <a:cs typeface="Overpass Mono"/>
                  <a:sym typeface="Overpass Mono"/>
                </a:rPr>
                <a:t> data </a:t>
              </a:r>
              <a:r>
                <a:rPr lang="en-GB" sz="2400" dirty="0" err="1">
                  <a:solidFill>
                    <a:srgbClr val="791D7E"/>
                  </a:solidFill>
                  <a:latin typeface="Overpass Mono"/>
                  <a:ea typeface="Overpass Mono"/>
                  <a:cs typeface="Overpass Mono"/>
                  <a:sym typeface="Overpass Mono"/>
                </a:rPr>
                <a:t>pobl</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ifanc</a:t>
              </a:r>
              <a:r>
                <a:rPr lang="en-GB" sz="2400" dirty="0">
                  <a:solidFill>
                    <a:srgbClr val="791D7E"/>
                  </a:solidFill>
                  <a:latin typeface="Overpass Mono"/>
                  <a:ea typeface="Overpass Mono"/>
                  <a:cs typeface="Overpass Mono"/>
                  <a:sym typeface="Overpass Mono"/>
                </a:rPr>
                <a:t> 
</a:t>
              </a:r>
              <a:endParaRPr dirty="0"/>
            </a:p>
          </p:txBody>
        </p:sp>
        <p:pic>
          <p:nvPicPr>
            <p:cNvPr id="168" name="Google Shape;168;p6"/>
            <p:cNvPicPr preferRelativeResize="0"/>
            <p:nvPr/>
          </p:nvPicPr>
          <p:blipFill rotWithShape="1">
            <a:blip r:embed="rId3">
              <a:alphaModFix/>
            </a:blip>
            <a:srcRect/>
            <a:stretch/>
          </p:blipFill>
          <p:spPr>
            <a:xfrm>
              <a:off x="7618873" y="5521463"/>
              <a:ext cx="905956" cy="1130316"/>
            </a:xfrm>
            <a:prstGeom prst="rect">
              <a:avLst/>
            </a:prstGeom>
            <a:noFill/>
            <a:ln>
              <a:noFill/>
            </a:ln>
          </p:spPr>
        </p:pic>
        <p:sp>
          <p:nvSpPr>
            <p:cNvPr id="169" name="Google Shape;169;p6"/>
            <p:cNvSpPr/>
            <p:nvPr/>
          </p:nvSpPr>
          <p:spPr>
            <a:xfrm>
              <a:off x="8293671" y="6128487"/>
              <a:ext cx="719476" cy="710312"/>
            </a:xfrm>
            <a:prstGeom prst="ellipse">
              <a:avLst/>
            </a:prstGeom>
            <a:solidFill>
              <a:srgbClr val="791D7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4000" b="1">
                  <a:solidFill>
                    <a:schemeClr val="lt1"/>
                  </a:solidFill>
                  <a:latin typeface="Overpass Mono"/>
                  <a:ea typeface="Overpass Mono"/>
                  <a:cs typeface="Overpass Mono"/>
                  <a:sym typeface="Overpass Mono"/>
                </a:rPr>
                <a:t>!</a:t>
              </a:r>
              <a:endParaRPr/>
            </a:p>
          </p:txBody>
        </p:sp>
      </p:grpSp>
      <p:grpSp>
        <p:nvGrpSpPr>
          <p:cNvPr id="170" name="Google Shape;170;p6"/>
          <p:cNvGrpSpPr/>
          <p:nvPr/>
        </p:nvGrpSpPr>
        <p:grpSpPr>
          <a:xfrm>
            <a:off x="11562551" y="5174852"/>
            <a:ext cx="3764766" cy="3500637"/>
            <a:chOff x="11958454" y="5091652"/>
            <a:chExt cx="3764766" cy="3500637"/>
          </a:xfrm>
        </p:grpSpPr>
        <p:sp>
          <p:nvSpPr>
            <p:cNvPr id="171" name="Google Shape;171;p6"/>
            <p:cNvSpPr/>
            <p:nvPr/>
          </p:nvSpPr>
          <p:spPr>
            <a:xfrm>
              <a:off x="11958454" y="5091652"/>
              <a:ext cx="3764766" cy="3500637"/>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172" name="Google Shape;172;p6"/>
            <p:cNvSpPr txBox="1"/>
            <p:nvPr/>
          </p:nvSpPr>
          <p:spPr>
            <a:xfrm>
              <a:off x="12202421" y="7499450"/>
              <a:ext cx="3388657" cy="614194"/>
            </a:xfrm>
            <a:prstGeom prst="rect">
              <a:avLst/>
            </a:prstGeom>
            <a:noFill/>
            <a:ln>
              <a:noFill/>
            </a:ln>
          </p:spPr>
          <p:txBody>
            <a:bodyPr spcFirstLastPara="1" wrap="square" lIns="121900" tIns="60950" rIns="121900" bIns="60950" anchor="ctr" anchorCtr="0">
              <a:noAutofit/>
            </a:bodyPr>
            <a:lstStyle/>
            <a:p>
              <a:pPr lvl="0" algn="ctr">
                <a:buClr>
                  <a:srgbClr val="791D7E"/>
                </a:buClr>
                <a:buSzPts val="2400"/>
              </a:pPr>
              <a:r>
                <a:rPr lang="en-GB" sz="2400" dirty="0">
                  <a:solidFill>
                    <a:srgbClr val="791D7E"/>
                  </a:solidFill>
                  <a:latin typeface="Overpass Mono"/>
                  <a:ea typeface="Overpass Mono"/>
                  <a:cs typeface="Overpass Mono"/>
                  <a:sym typeface="Overpass Mono"/>
                </a:rPr>
                <a:t>nodi </a:t>
              </a:r>
              <a:r>
                <a:rPr lang="en-GB" sz="2400" dirty="0" err="1">
                  <a:solidFill>
                    <a:srgbClr val="791D7E"/>
                  </a:solidFill>
                  <a:latin typeface="Overpass Mono"/>
                  <a:ea typeface="Overpass Mono"/>
                  <a:cs typeface="Overpass Mono"/>
                  <a:sym typeface="Overpass Mono"/>
                </a:rPr>
                <a:t>ble</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i</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fynd</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i</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gael</a:t>
              </a:r>
              <a:r>
                <a:rPr lang="en-GB" sz="2400" dirty="0">
                  <a:solidFill>
                    <a:srgbClr val="791D7E"/>
                  </a:solidFill>
                  <a:latin typeface="Overpass Mono"/>
                  <a:ea typeface="Overpass Mono"/>
                  <a:cs typeface="Overpass Mono"/>
                  <a:sym typeface="Overpass Mono"/>
                </a:rPr>
                <a:t> help a </a:t>
              </a:r>
              <a:r>
                <a:rPr lang="en-GB" sz="2400" dirty="0" err="1">
                  <a:solidFill>
                    <a:srgbClr val="791D7E"/>
                  </a:solidFill>
                  <a:latin typeface="Overpass Mono"/>
                  <a:ea typeface="Overpass Mono"/>
                  <a:cs typeface="Overpass Mono"/>
                  <a:sym typeface="Overpass Mono"/>
                </a:rPr>
                <a:t>chefnogaeth</a:t>
              </a:r>
              <a:r>
                <a:rPr lang="en-GB" sz="2400" dirty="0">
                  <a:solidFill>
                    <a:srgbClr val="791D7E"/>
                  </a:solidFill>
                  <a:latin typeface="Overpass Mono"/>
                  <a:ea typeface="Overpass Mono"/>
                  <a:cs typeface="Overpass Mono"/>
                  <a:sym typeface="Overpass Mono"/>
                </a:rPr>
                <a:t>.</a:t>
              </a:r>
              <a:endParaRPr dirty="0"/>
            </a:p>
          </p:txBody>
        </p:sp>
        <p:pic>
          <p:nvPicPr>
            <p:cNvPr id="173" name="Google Shape;173;p6"/>
            <p:cNvPicPr preferRelativeResize="0"/>
            <p:nvPr/>
          </p:nvPicPr>
          <p:blipFill rotWithShape="1">
            <a:blip r:embed="rId3">
              <a:alphaModFix/>
            </a:blip>
            <a:srcRect/>
            <a:stretch/>
          </p:blipFill>
          <p:spPr>
            <a:xfrm>
              <a:off x="13373137" y="5521463"/>
              <a:ext cx="905956" cy="1130316"/>
            </a:xfrm>
            <a:prstGeom prst="rect">
              <a:avLst/>
            </a:prstGeom>
            <a:noFill/>
            <a:ln>
              <a:noFill/>
            </a:ln>
          </p:spPr>
        </p:pic>
        <p:sp>
          <p:nvSpPr>
            <p:cNvPr id="174" name="Google Shape;174;p6"/>
            <p:cNvSpPr/>
            <p:nvPr/>
          </p:nvSpPr>
          <p:spPr>
            <a:xfrm>
              <a:off x="14047935" y="6128487"/>
              <a:ext cx="719476" cy="710312"/>
            </a:xfrm>
            <a:prstGeom prst="ellipse">
              <a:avLst/>
            </a:prstGeom>
            <a:solidFill>
              <a:srgbClr val="791D7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500" b="1">
                  <a:solidFill>
                    <a:schemeClr val="lt1"/>
                  </a:solidFill>
                  <a:latin typeface="Overpass Mono"/>
                  <a:ea typeface="Overpass Mono"/>
                  <a:cs typeface="Overpass Mono"/>
                  <a:sym typeface="Overpass Mono"/>
                </a:rPr>
                <a:t>!</a:t>
              </a:r>
              <a:endParaRPr/>
            </a:p>
          </p:txBody>
        </p:sp>
      </p:grpSp>
      <p:grpSp>
        <p:nvGrpSpPr>
          <p:cNvPr id="175" name="Google Shape;175;p6"/>
          <p:cNvGrpSpPr/>
          <p:nvPr/>
        </p:nvGrpSpPr>
        <p:grpSpPr>
          <a:xfrm>
            <a:off x="343591" y="384544"/>
            <a:ext cx="11155513" cy="2862227"/>
            <a:chOff x="343591" y="384544"/>
            <a:chExt cx="11155513" cy="2862227"/>
          </a:xfrm>
        </p:grpSpPr>
        <p:grpSp>
          <p:nvGrpSpPr>
            <p:cNvPr id="176" name="Google Shape;176;p6"/>
            <p:cNvGrpSpPr/>
            <p:nvPr/>
          </p:nvGrpSpPr>
          <p:grpSpPr>
            <a:xfrm>
              <a:off x="343591" y="384544"/>
              <a:ext cx="11155513" cy="2862227"/>
              <a:chOff x="2035553" y="2544489"/>
              <a:chExt cx="11155513" cy="2862227"/>
            </a:xfrm>
          </p:grpSpPr>
          <p:sp>
            <p:nvSpPr>
              <p:cNvPr id="177" name="Google Shape;177;p6"/>
              <p:cNvSpPr/>
              <p:nvPr/>
            </p:nvSpPr>
            <p:spPr>
              <a:xfrm>
                <a:off x="2035553" y="2593256"/>
                <a:ext cx="11155513" cy="2813460"/>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rgbClr val="019967"/>
                  </a:solidFill>
                  <a:latin typeface="Overpass Mono"/>
                  <a:ea typeface="Overpass Mono"/>
                  <a:cs typeface="Overpass Mono"/>
                  <a:sym typeface="Overpass Mono"/>
                </a:endParaRPr>
              </a:p>
            </p:txBody>
          </p:sp>
          <p:sp>
            <p:nvSpPr>
              <p:cNvPr id="178" name="Google Shape;178;p6"/>
              <p:cNvSpPr/>
              <p:nvPr/>
            </p:nvSpPr>
            <p:spPr>
              <a:xfrm>
                <a:off x="2035553" y="2544489"/>
                <a:ext cx="11155513" cy="580104"/>
              </a:xfrm>
              <a:prstGeom prst="rect">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 name="Google Shape;179;p6"/>
              <p:cNvSpPr txBox="1"/>
              <p:nvPr/>
            </p:nvSpPr>
            <p:spPr>
              <a:xfrm>
                <a:off x="2562473" y="2673805"/>
                <a:ext cx="9709955" cy="499555"/>
              </a:xfrm>
              <a:prstGeom prst="rect">
                <a:avLst/>
              </a:prstGeom>
              <a:noFill/>
              <a:ln>
                <a:noFill/>
              </a:ln>
            </p:spPr>
            <p:txBody>
              <a:bodyPr spcFirstLastPara="1" wrap="square" lIns="91425" tIns="45700" rIns="91425" bIns="45700" anchor="ctr" anchorCtr="0">
                <a:noAutofit/>
              </a:bodyPr>
              <a:lstStyle/>
              <a:p>
                <a:pPr lvl="0" algn="ctr">
                  <a:lnSpc>
                    <a:spcPct val="90000"/>
                  </a:lnSpc>
                  <a:buClr>
                    <a:schemeClr val="lt1"/>
                  </a:buClr>
                  <a:buSzPts val="2800"/>
                </a:pPr>
                <a:r>
                  <a:rPr lang="en-GB" sz="2800" b="1" dirty="0" err="1">
                    <a:solidFill>
                      <a:schemeClr val="lt1"/>
                    </a:solidFill>
                    <a:latin typeface="Overpass Mono"/>
                    <a:ea typeface="Overpass Mono"/>
                    <a:cs typeface="Overpass Mono"/>
                    <a:sym typeface="Overpass Mono"/>
                  </a:rPr>
                  <a:t>Amcan</a:t>
                </a:r>
                <a:r>
                  <a:rPr lang="en-GB" sz="2800" b="1" dirty="0">
                    <a:solidFill>
                      <a:schemeClr val="lt1"/>
                    </a:solidFill>
                    <a:latin typeface="Overpass Mono"/>
                    <a:ea typeface="Overpass Mono"/>
                    <a:cs typeface="Overpass Mono"/>
                    <a:sym typeface="Overpass Mono"/>
                  </a:rPr>
                  <a:t> </a:t>
                </a:r>
                <a:r>
                  <a:rPr lang="en-GB" sz="2800" b="1" dirty="0" err="1">
                    <a:solidFill>
                      <a:schemeClr val="lt1"/>
                    </a:solidFill>
                    <a:latin typeface="Overpass Mono"/>
                    <a:ea typeface="Overpass Mono"/>
                    <a:cs typeface="Overpass Mono"/>
                    <a:sym typeface="Overpass Mono"/>
                  </a:rPr>
                  <a:t>dysgu</a:t>
                </a:r>
                <a:r>
                  <a:rPr lang="en-GB" sz="2800" b="1" dirty="0">
                    <a:solidFill>
                      <a:schemeClr val="lt1"/>
                    </a:solidFill>
                    <a:latin typeface="Overpass Mono"/>
                    <a:ea typeface="Overpass Mono"/>
                    <a:cs typeface="Overpass Mono"/>
                    <a:sym typeface="Overpass Mono"/>
                  </a:rPr>
                  <a:t>
</a:t>
                </a:r>
                <a:endParaRPr dirty="0"/>
              </a:p>
            </p:txBody>
          </p:sp>
          <p:grpSp>
            <p:nvGrpSpPr>
              <p:cNvPr id="180" name="Google Shape;180;p6"/>
              <p:cNvGrpSpPr/>
              <p:nvPr/>
            </p:nvGrpSpPr>
            <p:grpSpPr>
              <a:xfrm>
                <a:off x="2158072" y="2680893"/>
                <a:ext cx="366748" cy="366748"/>
                <a:chOff x="2118558" y="2663960"/>
                <a:chExt cx="366748" cy="366748"/>
              </a:xfrm>
            </p:grpSpPr>
            <p:sp>
              <p:nvSpPr>
                <p:cNvPr id="181" name="Google Shape;181;p6"/>
                <p:cNvSpPr/>
                <p:nvPr/>
              </p:nvSpPr>
              <p:spPr>
                <a:xfrm>
                  <a:off x="2118558" y="2663960"/>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182" name="Google Shape;182;p6"/>
                <p:cNvCxnSpPr/>
                <p:nvPr/>
              </p:nvCxnSpPr>
              <p:spPr>
                <a:xfrm>
                  <a:off x="2210245" y="2847334"/>
                  <a:ext cx="183374" cy="0"/>
                </a:xfrm>
                <a:prstGeom prst="straightConnector1">
                  <a:avLst/>
                </a:prstGeom>
                <a:noFill/>
                <a:ln w="28575" cap="flat" cmpd="sng">
                  <a:solidFill>
                    <a:srgbClr val="019967"/>
                  </a:solidFill>
                  <a:prstDash val="solid"/>
                  <a:miter lim="800000"/>
                  <a:headEnd type="none" w="sm" len="sm"/>
                  <a:tailEnd type="none" w="sm" len="sm"/>
                </a:ln>
              </p:spPr>
            </p:cxnSp>
          </p:grpSp>
          <p:grpSp>
            <p:nvGrpSpPr>
              <p:cNvPr id="183" name="Google Shape;183;p6"/>
              <p:cNvGrpSpPr/>
              <p:nvPr/>
            </p:nvGrpSpPr>
            <p:grpSpPr>
              <a:xfrm>
                <a:off x="12290940" y="2686867"/>
                <a:ext cx="776902" cy="366748"/>
                <a:chOff x="10581098" y="2669934"/>
                <a:chExt cx="776902" cy="366748"/>
              </a:xfrm>
            </p:grpSpPr>
            <p:sp>
              <p:nvSpPr>
                <p:cNvPr id="184" name="Google Shape;184;p6"/>
                <p:cNvSpPr/>
                <p:nvPr/>
              </p:nvSpPr>
              <p:spPr>
                <a:xfrm>
                  <a:off x="10581098" y="2669934"/>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6"/>
                <p:cNvSpPr/>
                <p:nvPr/>
              </p:nvSpPr>
              <p:spPr>
                <a:xfrm>
                  <a:off x="10991252" y="2669934"/>
                  <a:ext cx="366748" cy="3667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6"/>
                <p:cNvSpPr/>
                <p:nvPr/>
              </p:nvSpPr>
              <p:spPr>
                <a:xfrm>
                  <a:off x="11095639" y="2802679"/>
                  <a:ext cx="157973" cy="101259"/>
                </a:xfrm>
                <a:prstGeom prst="triangle">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6"/>
                <p:cNvSpPr/>
                <p:nvPr/>
              </p:nvSpPr>
              <p:spPr>
                <a:xfrm rot="10800000">
                  <a:off x="10685485" y="2802679"/>
                  <a:ext cx="157973" cy="101259"/>
                </a:xfrm>
                <a:prstGeom prst="triangle">
                  <a:avLst>
                    <a:gd name="adj" fmla="val 50000"/>
                  </a:avLst>
                </a:prstGeom>
                <a:solidFill>
                  <a:srgbClr val="0199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188" name="Google Shape;188;p6"/>
            <p:cNvSpPr txBox="1"/>
            <p:nvPr/>
          </p:nvSpPr>
          <p:spPr>
            <a:xfrm>
              <a:off x="1070518" y="1005870"/>
              <a:ext cx="9701658" cy="1815882"/>
            </a:xfrm>
            <a:prstGeom prst="rect">
              <a:avLst/>
            </a:prstGeom>
            <a:noFill/>
            <a:ln>
              <a:noFill/>
            </a:ln>
          </p:spPr>
          <p:txBody>
            <a:bodyPr spcFirstLastPara="1" wrap="square" lIns="91425" tIns="45700" rIns="91425" bIns="45700" anchor="t" anchorCtr="0">
              <a:spAutoFit/>
            </a:bodyPr>
            <a:lstStyle/>
            <a:p>
              <a:pPr lvl="0" algn="ctr"/>
              <a:br>
                <a:rPr lang="en-GB" sz="2800" b="1" dirty="0">
                  <a:solidFill>
                    <a:srgbClr val="019967"/>
                  </a:solidFill>
                  <a:latin typeface="Overpass Mono"/>
                  <a:ea typeface="Overpass Mono"/>
                  <a:cs typeface="Overpass Mono"/>
                  <a:sym typeface="Overpass Mono"/>
                </a:rPr>
              </a:br>
              <a:r>
                <a:rPr lang="en-GB" sz="2800" b="1" dirty="0" err="1">
                  <a:solidFill>
                    <a:srgbClr val="019967"/>
                  </a:solidFill>
                  <a:latin typeface="Overpass Mono"/>
                  <a:ea typeface="Overpass Mono"/>
                  <a:cs typeface="Overpass Mono"/>
                  <a:sym typeface="Overpass Mono"/>
                </a:rPr>
                <a:t>Bydd</a:t>
              </a:r>
              <a:r>
                <a:rPr lang="en-GB" sz="2800" b="1" dirty="0">
                  <a:solidFill>
                    <a:srgbClr val="019967"/>
                  </a:solidFill>
                  <a:latin typeface="Overpass Mono"/>
                  <a:ea typeface="Overpass Mono"/>
                  <a:cs typeface="Overpass Mono"/>
                  <a:sym typeface="Overpass Mono"/>
                </a:rPr>
                <a:t> y </a:t>
              </a:r>
              <a:r>
                <a:rPr lang="en-GB" sz="2800" b="1" dirty="0" err="1">
                  <a:solidFill>
                    <a:srgbClr val="019967"/>
                  </a:solidFill>
                  <a:latin typeface="Overpass Mono"/>
                  <a:ea typeface="Overpass Mono"/>
                  <a:cs typeface="Overpass Mono"/>
                  <a:sym typeface="Overpass Mono"/>
                </a:rPr>
                <a:t>myfyrwyr</a:t>
              </a:r>
              <a:r>
                <a:rPr lang="en-GB" sz="2800" b="1" dirty="0">
                  <a:solidFill>
                    <a:srgbClr val="019967"/>
                  </a:solidFill>
                  <a:latin typeface="Overpass Mono"/>
                  <a:ea typeface="Overpass Mono"/>
                  <a:cs typeface="Overpass Mono"/>
                  <a:sym typeface="Overpass Mono"/>
                </a:rPr>
                <a:t> </a:t>
              </a:r>
              <a:r>
                <a:rPr lang="en-GB" sz="2800" b="1" dirty="0" err="1">
                  <a:solidFill>
                    <a:srgbClr val="019967"/>
                  </a:solidFill>
                  <a:latin typeface="Overpass Mono"/>
                  <a:ea typeface="Overpass Mono"/>
                  <a:cs typeface="Overpass Mono"/>
                  <a:sym typeface="Overpass Mono"/>
                </a:rPr>
                <a:t>yn</a:t>
              </a:r>
              <a:r>
                <a:rPr lang="en-GB" sz="2800" b="1" dirty="0">
                  <a:solidFill>
                    <a:srgbClr val="019967"/>
                  </a:solidFill>
                  <a:latin typeface="Overpass Mono"/>
                  <a:ea typeface="Overpass Mono"/>
                  <a:cs typeface="Overpass Mono"/>
                  <a:sym typeface="Overpass Mono"/>
                </a:rPr>
                <a:t> </a:t>
              </a:r>
              <a:r>
                <a:rPr lang="en-GB" sz="2800" b="1" dirty="0" err="1">
                  <a:solidFill>
                    <a:srgbClr val="019967"/>
                  </a:solidFill>
                  <a:latin typeface="Overpass Mono"/>
                  <a:ea typeface="Overpass Mono"/>
                  <a:cs typeface="Overpass Mono"/>
                  <a:sym typeface="Overpass Mono"/>
                </a:rPr>
                <a:t>dysgu</a:t>
              </a:r>
              <a:r>
                <a:rPr lang="en-GB" sz="2800" b="1" dirty="0">
                  <a:solidFill>
                    <a:srgbClr val="019967"/>
                  </a:solidFill>
                  <a:latin typeface="Overpass Mono"/>
                  <a:ea typeface="Overpass Mono"/>
                  <a:cs typeface="Overpass Mono"/>
                  <a:sym typeface="Overpass Mono"/>
                </a:rPr>
                <a:t> </a:t>
              </a:r>
              <a:r>
                <a:rPr lang="en-GB" sz="2800" b="1" err="1">
                  <a:solidFill>
                    <a:srgbClr val="019967"/>
                  </a:solidFill>
                  <a:latin typeface="Overpass Mono"/>
                  <a:ea typeface="Overpass Mono"/>
                  <a:cs typeface="Overpass Mono"/>
                  <a:sym typeface="Overpass Mono"/>
                </a:rPr>
                <a:t>sut</a:t>
              </a:r>
              <a:r>
                <a:rPr lang="en-GB" sz="2800" b="1">
                  <a:solidFill>
                    <a:srgbClr val="019967"/>
                  </a:solidFill>
                  <a:latin typeface="Overpass Mono"/>
                  <a:ea typeface="Overpass Mono"/>
                  <a:cs typeface="Overpass Mono"/>
                  <a:sym typeface="Overpass Mono"/>
                </a:rPr>
                <a:t> mae’r </a:t>
              </a:r>
              <a:r>
                <a:rPr lang="en-GB" sz="2800" b="1" dirty="0">
                  <a:solidFill>
                    <a:srgbClr val="019967"/>
                  </a:solidFill>
                  <a:latin typeface="Overpass Mono"/>
                  <a:ea typeface="Overpass Mono"/>
                  <a:cs typeface="Overpass Mono"/>
                  <a:sym typeface="Overpass Mono"/>
                </a:rPr>
                <a:t>Cod Plant </a:t>
              </a:r>
              <a:r>
                <a:rPr lang="en-GB" sz="2800" b="1" dirty="0" err="1">
                  <a:solidFill>
                    <a:srgbClr val="019967"/>
                  </a:solidFill>
                  <a:latin typeface="Overpass Mono"/>
                  <a:ea typeface="Overpass Mono"/>
                  <a:cs typeface="Overpass Mono"/>
                  <a:sym typeface="Overpass Mono"/>
                </a:rPr>
                <a:t>yn</a:t>
              </a:r>
              <a:r>
                <a:rPr lang="en-GB" sz="2800" b="1" dirty="0">
                  <a:solidFill>
                    <a:srgbClr val="019967"/>
                  </a:solidFill>
                  <a:latin typeface="Overpass Mono"/>
                  <a:ea typeface="Overpass Mono"/>
                  <a:cs typeface="Overpass Mono"/>
                  <a:sym typeface="Overpass Mono"/>
                </a:rPr>
                <a:t> </a:t>
              </a:r>
              <a:r>
                <a:rPr lang="en-GB" sz="2800" b="1" dirty="0" err="1">
                  <a:solidFill>
                    <a:srgbClr val="019967"/>
                  </a:solidFill>
                  <a:latin typeface="Overpass Mono"/>
                  <a:ea typeface="Overpass Mono"/>
                  <a:cs typeface="Overpass Mono"/>
                  <a:sym typeface="Overpass Mono"/>
                </a:rPr>
                <a:t>diogelu</a:t>
              </a:r>
              <a:r>
                <a:rPr lang="en-GB" sz="2800" b="1" dirty="0">
                  <a:solidFill>
                    <a:srgbClr val="019967"/>
                  </a:solidFill>
                  <a:latin typeface="Overpass Mono"/>
                  <a:ea typeface="Overpass Mono"/>
                  <a:cs typeface="Overpass Mono"/>
                  <a:sym typeface="Overpass Mono"/>
                </a:rPr>
                <a:t> </a:t>
              </a:r>
              <a:r>
                <a:rPr lang="en-GB" sz="2800" b="1" dirty="0" err="1">
                  <a:solidFill>
                    <a:srgbClr val="019967"/>
                  </a:solidFill>
                  <a:latin typeface="Overpass Mono"/>
                  <a:ea typeface="Overpass Mono"/>
                  <a:cs typeface="Overpass Mono"/>
                  <a:sym typeface="Overpass Mono"/>
                </a:rPr>
                <a:t>hawliau</a:t>
              </a:r>
              <a:r>
                <a:rPr lang="en-GB" sz="2800" b="1" dirty="0">
                  <a:solidFill>
                    <a:srgbClr val="019967"/>
                  </a:solidFill>
                  <a:latin typeface="Overpass Mono"/>
                  <a:ea typeface="Overpass Mono"/>
                  <a:cs typeface="Overpass Mono"/>
                  <a:sym typeface="Overpass Mono"/>
                </a:rPr>
                <a:t> a </a:t>
              </a:r>
              <a:r>
                <a:rPr lang="en-GB" sz="2800" b="1" dirty="0" err="1">
                  <a:solidFill>
                    <a:srgbClr val="019967"/>
                  </a:solidFill>
                  <a:latin typeface="Overpass Mono"/>
                  <a:ea typeface="Overpass Mono"/>
                  <a:cs typeface="Overpass Mono"/>
                  <a:sym typeface="Overpass Mono"/>
                </a:rPr>
                <a:t>lles</a:t>
              </a:r>
              <a:r>
                <a:rPr lang="en-GB" sz="2800" b="1" dirty="0">
                  <a:solidFill>
                    <a:srgbClr val="019967"/>
                  </a:solidFill>
                  <a:latin typeface="Overpass Mono"/>
                  <a:ea typeface="Overpass Mono"/>
                  <a:cs typeface="Overpass Mono"/>
                  <a:sym typeface="Overpass Mono"/>
                </a:rPr>
                <a:t> </a:t>
              </a:r>
              <a:r>
                <a:rPr lang="en-GB" sz="2800" b="1" dirty="0" err="1">
                  <a:solidFill>
                    <a:srgbClr val="019967"/>
                  </a:solidFill>
                  <a:latin typeface="Overpass Mono"/>
                  <a:ea typeface="Overpass Mono"/>
                  <a:cs typeface="Overpass Mono"/>
                  <a:sym typeface="Overpass Mono"/>
                </a:rPr>
                <a:t>digidol</a:t>
              </a:r>
              <a:r>
                <a:rPr lang="en-GB" sz="2800" b="1" dirty="0">
                  <a:solidFill>
                    <a:srgbClr val="019967"/>
                  </a:solidFill>
                  <a:latin typeface="Overpass Mono"/>
                  <a:ea typeface="Overpass Mono"/>
                  <a:cs typeface="Overpass Mono"/>
                  <a:sym typeface="Overpass Mono"/>
                </a:rPr>
                <a:t> plant a </a:t>
              </a:r>
              <a:r>
                <a:rPr lang="en-GB" sz="2800" b="1" dirty="0" err="1">
                  <a:solidFill>
                    <a:srgbClr val="019967"/>
                  </a:solidFill>
                  <a:latin typeface="Overpass Mono"/>
                  <a:ea typeface="Overpass Mono"/>
                  <a:cs typeface="Overpass Mono"/>
                  <a:sym typeface="Overpass Mono"/>
                </a:rPr>
                <a:t>phobl</a:t>
              </a:r>
              <a:r>
                <a:rPr lang="en-GB" sz="2800" b="1" dirty="0">
                  <a:solidFill>
                    <a:srgbClr val="019967"/>
                  </a:solidFill>
                  <a:latin typeface="Overpass Mono"/>
                  <a:ea typeface="Overpass Mono"/>
                  <a:cs typeface="Overpass Mono"/>
                  <a:sym typeface="Overpass Mono"/>
                </a:rPr>
                <a:t> </a:t>
              </a:r>
              <a:r>
                <a:rPr lang="en-GB" sz="2800" b="1" dirty="0" err="1">
                  <a:solidFill>
                    <a:srgbClr val="019967"/>
                  </a:solidFill>
                  <a:latin typeface="Overpass Mono"/>
                  <a:ea typeface="Overpass Mono"/>
                  <a:cs typeface="Overpass Mono"/>
                  <a:sym typeface="Overpass Mono"/>
                </a:rPr>
                <a:t>ifanc</a:t>
              </a:r>
              <a:r>
                <a:rPr lang="en-GB" sz="2800" b="1" dirty="0">
                  <a:solidFill>
                    <a:srgbClr val="019967"/>
                  </a:solidFill>
                  <a:latin typeface="Overpass Mono"/>
                  <a:ea typeface="Overpass Mono"/>
                  <a:cs typeface="Overpass Mono"/>
                  <a:sym typeface="Overpass Mono"/>
                </a:rPr>
                <a:t>. </a:t>
              </a:r>
              <a:endParaRPr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75"/>
                                        </p:tgtEl>
                                        <p:attrNameLst>
                                          <p:attrName>style.visibility</p:attrName>
                                        </p:attrNameLst>
                                      </p:cBhvr>
                                      <p:to>
                                        <p:strVal val="visible"/>
                                      </p:to>
                                    </p:set>
                                    <p:anim calcmode="lin" valueType="num">
                                      <p:cBhvr additive="base">
                                        <p:cTn id="7" dur="500"/>
                                        <p:tgtEl>
                                          <p:spTgt spid="175"/>
                                        </p:tgtEl>
                                        <p:attrNameLst>
                                          <p:attrName>ppt_w</p:attrName>
                                        </p:attrNameLst>
                                      </p:cBhvr>
                                      <p:tavLst>
                                        <p:tav tm="0">
                                          <p:val>
                                            <p:strVal val="0"/>
                                          </p:val>
                                        </p:tav>
                                        <p:tav tm="100000">
                                          <p:val>
                                            <p:strVal val="#ppt_w"/>
                                          </p:val>
                                        </p:tav>
                                      </p:tavLst>
                                    </p:anim>
                                    <p:anim calcmode="lin" valueType="num">
                                      <p:cBhvr additive="base">
                                        <p:cTn id="8" dur="500"/>
                                        <p:tgtEl>
                                          <p:spTgt spid="175"/>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54"/>
                                        </p:tgtEl>
                                        <p:attrNameLst>
                                          <p:attrName>style.visibility</p:attrName>
                                        </p:attrNameLst>
                                      </p:cBhvr>
                                      <p:to>
                                        <p:strVal val="visible"/>
                                      </p:to>
                                    </p:set>
                                    <p:anim calcmode="lin" valueType="num">
                                      <p:cBhvr additive="base">
                                        <p:cTn id="13" dur="500"/>
                                        <p:tgtEl>
                                          <p:spTgt spid="154"/>
                                        </p:tgtEl>
                                        <p:attrNameLst>
                                          <p:attrName>ppt_w</p:attrName>
                                        </p:attrNameLst>
                                      </p:cBhvr>
                                      <p:tavLst>
                                        <p:tav tm="0">
                                          <p:val>
                                            <p:strVal val="0"/>
                                          </p:val>
                                        </p:tav>
                                        <p:tav tm="100000">
                                          <p:val>
                                            <p:strVal val="#ppt_w"/>
                                          </p:val>
                                        </p:tav>
                                      </p:tavLst>
                                    </p:anim>
                                    <p:anim calcmode="lin" valueType="num">
                                      <p:cBhvr additive="base">
                                        <p:cTn id="14" dur="500"/>
                                        <p:tgtEl>
                                          <p:spTgt spid="154"/>
                                        </p:tgtEl>
                                        <p:attrNameLst>
                                          <p:attrName>ppt_h</p:attrName>
                                        </p:attrNameLst>
                                      </p:cBhvr>
                                      <p:tavLst>
                                        <p:tav tm="0">
                                          <p:val>
                                            <p:strVal val="0"/>
                                          </p:val>
                                        </p:tav>
                                        <p:tav tm="100000">
                                          <p:val>
                                            <p:strVal val="#ppt_h"/>
                                          </p:val>
                                        </p:tav>
                                      </p:tavLst>
                                    </p:anim>
                                  </p:childTnLst>
                                </p:cTn>
                              </p:par>
                            </p:childTnLst>
                          </p:cTn>
                        </p:par>
                        <p:par>
                          <p:cTn id="15" fill="hold">
                            <p:stCondLst>
                              <p:cond delay="500"/>
                            </p:stCondLst>
                            <p:childTnLst>
                              <p:par>
                                <p:cTn id="16" presetID="23" presetClass="entr" presetSubtype="16" fill="hold" nodeType="afterEffect">
                                  <p:stCondLst>
                                    <p:cond delay="0"/>
                                  </p:stCondLst>
                                  <p:childTnLst>
                                    <p:set>
                                      <p:cBhvr>
                                        <p:cTn id="17" dur="1" fill="hold">
                                          <p:stCondLst>
                                            <p:cond delay="0"/>
                                          </p:stCondLst>
                                        </p:cTn>
                                        <p:tgtEl>
                                          <p:spTgt spid="160"/>
                                        </p:tgtEl>
                                        <p:attrNameLst>
                                          <p:attrName>style.visibility</p:attrName>
                                        </p:attrNameLst>
                                      </p:cBhvr>
                                      <p:to>
                                        <p:strVal val="visible"/>
                                      </p:to>
                                    </p:set>
                                    <p:anim calcmode="lin" valueType="num">
                                      <p:cBhvr additive="base">
                                        <p:cTn id="18" dur="500"/>
                                        <p:tgtEl>
                                          <p:spTgt spid="160"/>
                                        </p:tgtEl>
                                        <p:attrNameLst>
                                          <p:attrName>ppt_w</p:attrName>
                                        </p:attrNameLst>
                                      </p:cBhvr>
                                      <p:tavLst>
                                        <p:tav tm="0">
                                          <p:val>
                                            <p:strVal val="0"/>
                                          </p:val>
                                        </p:tav>
                                        <p:tav tm="100000">
                                          <p:val>
                                            <p:strVal val="#ppt_w"/>
                                          </p:val>
                                        </p:tav>
                                      </p:tavLst>
                                    </p:anim>
                                    <p:anim calcmode="lin" valueType="num">
                                      <p:cBhvr additive="base">
                                        <p:cTn id="19" dur="500"/>
                                        <p:tgtEl>
                                          <p:spTgt spid="160"/>
                                        </p:tgtEl>
                                        <p:attrNameLst>
                                          <p:attrName>ppt_h</p:attrName>
                                        </p:attrNameLst>
                                      </p:cBhvr>
                                      <p:tavLst>
                                        <p:tav tm="0">
                                          <p:val>
                                            <p:strVal val="0"/>
                                          </p:val>
                                        </p:tav>
                                        <p:tav tm="100000">
                                          <p:val>
                                            <p:strVal val="#ppt_h"/>
                                          </p:val>
                                        </p:tav>
                                      </p:tavLst>
                                    </p:anim>
                                  </p:childTnLst>
                                </p:cTn>
                              </p:par>
                            </p:childTnLst>
                          </p:cTn>
                        </p:par>
                        <p:par>
                          <p:cTn id="20" fill="hold">
                            <p:stCondLst>
                              <p:cond delay="1000"/>
                            </p:stCondLst>
                            <p:childTnLst>
                              <p:par>
                                <p:cTn id="21" presetID="23" presetClass="entr" presetSubtype="16" fill="hold" nodeType="afterEffect">
                                  <p:stCondLst>
                                    <p:cond delay="0"/>
                                  </p:stCondLst>
                                  <p:childTnLst>
                                    <p:set>
                                      <p:cBhvr>
                                        <p:cTn id="22" dur="1" fill="hold">
                                          <p:stCondLst>
                                            <p:cond delay="0"/>
                                          </p:stCondLst>
                                        </p:cTn>
                                        <p:tgtEl>
                                          <p:spTgt spid="165"/>
                                        </p:tgtEl>
                                        <p:attrNameLst>
                                          <p:attrName>style.visibility</p:attrName>
                                        </p:attrNameLst>
                                      </p:cBhvr>
                                      <p:to>
                                        <p:strVal val="visible"/>
                                      </p:to>
                                    </p:set>
                                    <p:anim calcmode="lin" valueType="num">
                                      <p:cBhvr additive="base">
                                        <p:cTn id="23" dur="500"/>
                                        <p:tgtEl>
                                          <p:spTgt spid="165"/>
                                        </p:tgtEl>
                                        <p:attrNameLst>
                                          <p:attrName>ppt_w</p:attrName>
                                        </p:attrNameLst>
                                      </p:cBhvr>
                                      <p:tavLst>
                                        <p:tav tm="0">
                                          <p:val>
                                            <p:strVal val="0"/>
                                          </p:val>
                                        </p:tav>
                                        <p:tav tm="100000">
                                          <p:val>
                                            <p:strVal val="#ppt_w"/>
                                          </p:val>
                                        </p:tav>
                                      </p:tavLst>
                                    </p:anim>
                                    <p:anim calcmode="lin" valueType="num">
                                      <p:cBhvr additive="base">
                                        <p:cTn id="24" dur="500"/>
                                        <p:tgtEl>
                                          <p:spTgt spid="165"/>
                                        </p:tgtEl>
                                        <p:attrNameLst>
                                          <p:attrName>ppt_h</p:attrName>
                                        </p:attrNameLst>
                                      </p:cBhvr>
                                      <p:tavLst>
                                        <p:tav tm="0">
                                          <p:val>
                                            <p:strVal val="0"/>
                                          </p:val>
                                        </p:tav>
                                        <p:tav tm="100000">
                                          <p:val>
                                            <p:strVal val="#ppt_h"/>
                                          </p:val>
                                        </p:tav>
                                      </p:tavLst>
                                    </p:anim>
                                  </p:childTnLst>
                                </p:cTn>
                              </p:par>
                            </p:childTnLst>
                          </p:cTn>
                        </p:par>
                        <p:par>
                          <p:cTn id="25" fill="hold">
                            <p:stCondLst>
                              <p:cond delay="1500"/>
                            </p:stCondLst>
                            <p:childTnLst>
                              <p:par>
                                <p:cTn id="26" presetID="23" presetClass="entr" presetSubtype="16" fill="hold" nodeType="afterEffect">
                                  <p:stCondLst>
                                    <p:cond delay="0"/>
                                  </p:stCondLst>
                                  <p:childTnLst>
                                    <p:set>
                                      <p:cBhvr>
                                        <p:cTn id="27" dur="1" fill="hold">
                                          <p:stCondLst>
                                            <p:cond delay="0"/>
                                          </p:stCondLst>
                                        </p:cTn>
                                        <p:tgtEl>
                                          <p:spTgt spid="170"/>
                                        </p:tgtEl>
                                        <p:attrNameLst>
                                          <p:attrName>style.visibility</p:attrName>
                                        </p:attrNameLst>
                                      </p:cBhvr>
                                      <p:to>
                                        <p:strVal val="visible"/>
                                      </p:to>
                                    </p:set>
                                    <p:anim calcmode="lin" valueType="num">
                                      <p:cBhvr additive="base">
                                        <p:cTn id="28" dur="500"/>
                                        <p:tgtEl>
                                          <p:spTgt spid="170"/>
                                        </p:tgtEl>
                                        <p:attrNameLst>
                                          <p:attrName>ppt_w</p:attrName>
                                        </p:attrNameLst>
                                      </p:cBhvr>
                                      <p:tavLst>
                                        <p:tav tm="0">
                                          <p:val>
                                            <p:strVal val="0"/>
                                          </p:val>
                                        </p:tav>
                                        <p:tav tm="100000">
                                          <p:val>
                                            <p:strVal val="#ppt_w"/>
                                          </p:val>
                                        </p:tav>
                                      </p:tavLst>
                                    </p:anim>
                                    <p:anim calcmode="lin" valueType="num">
                                      <p:cBhvr additive="base">
                                        <p:cTn id="29" dur="500"/>
                                        <p:tgtEl>
                                          <p:spTgt spid="17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7"/>
          <p:cNvSpPr/>
          <p:nvPr/>
        </p:nvSpPr>
        <p:spPr>
          <a:xfrm>
            <a:off x="-178077" y="-218550"/>
            <a:ext cx="10080000" cy="4870938"/>
          </a:xfrm>
          <a:prstGeom prst="rect">
            <a:avLst/>
          </a:prstGeom>
          <a:solidFill>
            <a:schemeClr val="lt1"/>
          </a:solidFill>
          <a:ln w="34925"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195" name="Google Shape;195;p7"/>
          <p:cNvSpPr txBox="1"/>
          <p:nvPr/>
        </p:nvSpPr>
        <p:spPr>
          <a:xfrm>
            <a:off x="692201" y="611125"/>
            <a:ext cx="8954217" cy="32836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Overpass Mono"/>
              <a:buNone/>
            </a:pPr>
            <a:r>
              <a:rPr lang="en-GB" sz="3600" b="1" i="0" dirty="0" err="1">
                <a:solidFill>
                  <a:schemeClr val="dk1"/>
                </a:solidFill>
                <a:latin typeface="Overpass Mono"/>
                <a:ea typeface="Overpass Mono"/>
                <a:cs typeface="Overpass Mono"/>
                <a:sym typeface="Overpass Mono"/>
              </a:rPr>
              <a:t>Dyfalwch</a:t>
            </a:r>
            <a:r>
              <a:rPr lang="en-GB" sz="3600" b="1" i="0" dirty="0">
                <a:solidFill>
                  <a:schemeClr val="dk1"/>
                </a:solidFill>
                <a:latin typeface="Overpass Mono"/>
                <a:ea typeface="Overpass Mono"/>
                <a:cs typeface="Overpass Mono"/>
                <a:sym typeface="Overpass Mono"/>
              </a:rPr>
              <a:t>! </a:t>
            </a:r>
            <a:endParaRPr dirty="0"/>
          </a:p>
          <a:p>
            <a:pPr marL="0" marR="0" lvl="0" indent="0" algn="l" rtl="0">
              <a:lnSpc>
                <a:spcPct val="100000"/>
              </a:lnSpc>
              <a:spcBef>
                <a:spcPts val="0"/>
              </a:spcBef>
              <a:spcAft>
                <a:spcPts val="0"/>
              </a:spcAft>
              <a:buClr>
                <a:schemeClr val="dk1"/>
              </a:buClr>
              <a:buSzPts val="2400"/>
              <a:buFont typeface="Overpass Mono"/>
              <a:buNone/>
            </a:pPr>
            <a:endParaRPr sz="2400" b="0" i="0" dirty="0">
              <a:solidFill>
                <a:schemeClr val="dk1"/>
              </a:solidFill>
              <a:latin typeface="Overpass Mono"/>
              <a:ea typeface="Overpass Mono"/>
              <a:cs typeface="Overpass Mono"/>
              <a:sym typeface="Overpass Mono"/>
            </a:endParaRPr>
          </a:p>
          <a:p>
            <a:pPr lvl="0">
              <a:lnSpc>
                <a:spcPct val="110000"/>
              </a:lnSpc>
              <a:buClr>
                <a:schemeClr val="dk1"/>
              </a:buClr>
              <a:buSzPts val="2400"/>
            </a:pPr>
            <a:r>
              <a:rPr lang="en-GB" sz="2400" dirty="0">
                <a:solidFill>
                  <a:schemeClr val="dk1"/>
                </a:solidFill>
                <a:latin typeface="Overpass Mono"/>
                <a:ea typeface="Overpass Mono"/>
                <a:cs typeface="Overpass Mono"/>
                <a:sym typeface="Overpass Mono"/>
              </a:rPr>
              <a:t>Pa </a:t>
            </a:r>
            <a:r>
              <a:rPr lang="en-GB" sz="2400" dirty="0" err="1">
                <a:solidFill>
                  <a:schemeClr val="dk1"/>
                </a:solidFill>
                <a:latin typeface="Overpass Mono"/>
                <a:ea typeface="Overpass Mono"/>
                <a:cs typeface="Overpass Mono"/>
                <a:sym typeface="Overpass Mono"/>
              </a:rPr>
              <a:t>ganran</a:t>
            </a:r>
            <a:r>
              <a:rPr lang="en-GB" sz="2400" dirty="0">
                <a:solidFill>
                  <a:schemeClr val="dk1"/>
                </a:solidFill>
                <a:latin typeface="Overpass Mono"/>
                <a:ea typeface="Overpass Mono"/>
                <a:cs typeface="Overpass Mono"/>
                <a:sym typeface="Overpass Mono"/>
              </a:rPr>
              <a:t> o </a:t>
            </a:r>
            <a:r>
              <a:rPr lang="en-GB" sz="2400" dirty="0" err="1">
                <a:solidFill>
                  <a:schemeClr val="dk1"/>
                </a:solidFill>
                <a:latin typeface="Overpass Mono"/>
                <a:ea typeface="Overpass Mono"/>
                <a:cs typeface="Overpass Mono"/>
                <a:sym typeface="Overpass Mono"/>
              </a:rPr>
              <a:t>bobl</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ifanc</a:t>
            </a:r>
            <a:r>
              <a:rPr lang="en-GB" sz="2400" dirty="0">
                <a:solidFill>
                  <a:schemeClr val="dk1"/>
                </a:solidFill>
                <a:latin typeface="Overpass Mono"/>
                <a:ea typeface="Overpass Mono"/>
                <a:cs typeface="Overpass Mono"/>
                <a:sym typeface="Overpass Mono"/>
              </a:rPr>
              <a:t> 12 - 15 </a:t>
            </a:r>
            <a:r>
              <a:rPr lang="en-GB" sz="2400" dirty="0" err="1">
                <a:solidFill>
                  <a:schemeClr val="dk1"/>
                </a:solidFill>
                <a:latin typeface="Overpass Mono"/>
                <a:ea typeface="Overpass Mono"/>
                <a:cs typeface="Overpass Mono"/>
                <a:sym typeface="Overpass Mono"/>
              </a:rPr>
              <a:t>oed</a:t>
            </a:r>
            <a:r>
              <a:rPr lang="en-GB" sz="2400" dirty="0">
                <a:solidFill>
                  <a:schemeClr val="dk1"/>
                </a:solidFill>
                <a:latin typeface="Overpass Mono"/>
                <a:ea typeface="Overpass Mono"/>
                <a:cs typeface="Overpass Mono"/>
                <a:sym typeface="Overpass Mono"/>
              </a:rPr>
              <a:t>:</a:t>
            </a:r>
            <a:endParaRPr sz="3600" b="1" i="0" dirty="0">
              <a:solidFill>
                <a:schemeClr val="dk1"/>
              </a:solidFill>
              <a:latin typeface="Overpass Mono"/>
              <a:ea typeface="Overpass Mono"/>
              <a:cs typeface="Overpass Mono"/>
              <a:sym typeface="Overpass Mono"/>
            </a:endParaRPr>
          </a:p>
        </p:txBody>
      </p:sp>
      <p:grpSp>
        <p:nvGrpSpPr>
          <p:cNvPr id="196" name="Google Shape;196;p7"/>
          <p:cNvGrpSpPr/>
          <p:nvPr/>
        </p:nvGrpSpPr>
        <p:grpSpPr>
          <a:xfrm>
            <a:off x="817721" y="2609130"/>
            <a:ext cx="3257906" cy="3024371"/>
            <a:chOff x="817721" y="2766489"/>
            <a:chExt cx="3257906" cy="3024371"/>
          </a:xfrm>
        </p:grpSpPr>
        <p:sp>
          <p:nvSpPr>
            <p:cNvPr id="197" name="Google Shape;197;p7"/>
            <p:cNvSpPr/>
            <p:nvPr/>
          </p:nvSpPr>
          <p:spPr>
            <a:xfrm>
              <a:off x="817721" y="3061075"/>
              <a:ext cx="2962646" cy="2729785"/>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GB" sz="2400">
                  <a:solidFill>
                    <a:srgbClr val="019967"/>
                  </a:solidFill>
                  <a:latin typeface="Overpass Mono"/>
                  <a:ea typeface="Overpass Mono"/>
                  <a:cs typeface="Overpass Mono"/>
                  <a:sym typeface="Overpass Mono"/>
                </a:rPr>
                <a:t>sy’n </a:t>
              </a:r>
              <a:r>
                <a:rPr lang="en-GB" sz="2400" dirty="0" err="1">
                  <a:solidFill>
                    <a:srgbClr val="019967"/>
                  </a:solidFill>
                  <a:latin typeface="Overpass Mono"/>
                  <a:ea typeface="Overpass Mono"/>
                  <a:cs typeface="Overpass Mono"/>
                  <a:sym typeface="Overpass Mono"/>
                </a:rPr>
                <a:t>defnyddio</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gwefannau</a:t>
              </a:r>
              <a:r>
                <a:rPr lang="en-GB" sz="2400" dirty="0">
                  <a:solidFill>
                    <a:srgbClr val="019967"/>
                  </a:solidFill>
                  <a:latin typeface="Overpass Mono"/>
                  <a:ea typeface="Overpass Mono"/>
                  <a:cs typeface="Overpass Mono"/>
                  <a:sym typeface="Overpass Mono"/>
                </a:rPr>
                <a:t> neu apiau </a:t>
              </a:r>
              <a:r>
                <a:rPr lang="en-GB" sz="2400" dirty="0" err="1">
                  <a:solidFill>
                    <a:srgbClr val="019967"/>
                  </a:solidFill>
                  <a:latin typeface="Overpass Mono"/>
                  <a:ea typeface="Overpass Mono"/>
                  <a:cs typeface="Overpass Mono"/>
                  <a:sym typeface="Overpass Mono"/>
                </a:rPr>
                <a:t>yn</a:t>
              </a:r>
              <a:r>
                <a:rPr lang="en-GB" sz="2400" dirty="0">
                  <a:solidFill>
                    <a:srgbClr val="019967"/>
                  </a:solidFill>
                  <a:latin typeface="Overpass Mono"/>
                  <a:ea typeface="Overpass Mono"/>
                  <a:cs typeface="Overpass Mono"/>
                  <a:sym typeface="Overpass Mono"/>
                </a:rPr>
                <a:t> y </a:t>
              </a:r>
              <a:r>
                <a:rPr lang="en-GB" sz="2400" dirty="0" err="1">
                  <a:solidFill>
                    <a:srgbClr val="019967"/>
                  </a:solidFill>
                  <a:latin typeface="Overpass Mono"/>
                  <a:ea typeface="Overpass Mono"/>
                  <a:cs typeface="Overpass Mono"/>
                  <a:sym typeface="Overpass Mono"/>
                </a:rPr>
                <a:t>cyfryngau</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cymdeithasol</a:t>
              </a:r>
              <a:r>
                <a:rPr lang="en-GB" sz="2400" dirty="0">
                  <a:solidFill>
                    <a:srgbClr val="019967"/>
                  </a:solidFill>
                  <a:latin typeface="Overpass Mono"/>
                  <a:ea typeface="Overpass Mono"/>
                  <a:cs typeface="Overpass Mono"/>
                  <a:sym typeface="Overpass Mono"/>
                </a:rPr>
                <a:t> 
</a:t>
              </a:r>
              <a:endParaRPr dirty="0"/>
            </a:p>
          </p:txBody>
        </p:sp>
        <p:grpSp>
          <p:nvGrpSpPr>
            <p:cNvPr id="198" name="Google Shape;198;p7"/>
            <p:cNvGrpSpPr/>
            <p:nvPr/>
          </p:nvGrpSpPr>
          <p:grpSpPr>
            <a:xfrm>
              <a:off x="3466159" y="2766489"/>
              <a:ext cx="609468" cy="609469"/>
              <a:chOff x="13421926" y="1527309"/>
              <a:chExt cx="497688" cy="497689"/>
            </a:xfrm>
          </p:grpSpPr>
          <p:sp>
            <p:nvSpPr>
              <p:cNvPr id="199" name="Google Shape;199;p7"/>
              <p:cNvSpPr/>
              <p:nvPr/>
            </p:nvSpPr>
            <p:spPr>
              <a:xfrm>
                <a:off x="13421926" y="1527309"/>
                <a:ext cx="497688" cy="497688"/>
              </a:xfrm>
              <a:prstGeom prst="ellipse">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7"/>
              <p:cNvSpPr txBox="1"/>
              <p:nvPr/>
            </p:nvSpPr>
            <p:spPr>
              <a:xfrm>
                <a:off x="13564007" y="1573552"/>
                <a:ext cx="213528" cy="451446"/>
              </a:xfrm>
              <a:prstGeom prst="rect">
                <a:avLst/>
              </a:prstGeom>
              <a:noFill/>
              <a:ln>
                <a:noFill/>
              </a:ln>
            </p:spPr>
            <p:txBody>
              <a:bodyPr spcFirstLastPara="1" wrap="square" lIns="91425" tIns="45700" rIns="91425" bIns="45700" anchor="ctr"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a:t>
                </a:r>
                <a:endParaRPr/>
              </a:p>
            </p:txBody>
          </p:sp>
        </p:grpSp>
      </p:grpSp>
      <p:grpSp>
        <p:nvGrpSpPr>
          <p:cNvPr id="201" name="Google Shape;201;p7"/>
          <p:cNvGrpSpPr/>
          <p:nvPr/>
        </p:nvGrpSpPr>
        <p:grpSpPr>
          <a:xfrm>
            <a:off x="5514067" y="3894811"/>
            <a:ext cx="3268929" cy="3024371"/>
            <a:chOff x="4594927" y="2766489"/>
            <a:chExt cx="3268929" cy="3024371"/>
          </a:xfrm>
        </p:grpSpPr>
        <p:sp>
          <p:nvSpPr>
            <p:cNvPr id="202" name="Google Shape;202;p7"/>
            <p:cNvSpPr/>
            <p:nvPr/>
          </p:nvSpPr>
          <p:spPr>
            <a:xfrm>
              <a:off x="4594927" y="3061075"/>
              <a:ext cx="2962646" cy="2729785"/>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GB" sz="2400">
                  <a:solidFill>
                    <a:srgbClr val="019967"/>
                  </a:solidFill>
                  <a:latin typeface="Overpass Mono"/>
                  <a:ea typeface="Overpass Mono"/>
                  <a:cs typeface="Overpass Mono"/>
                  <a:sym typeface="Overpass Mono"/>
                </a:rPr>
                <a:t>sy’n </a:t>
              </a:r>
              <a:r>
                <a:rPr lang="en-GB" sz="2400" dirty="0" err="1">
                  <a:solidFill>
                    <a:srgbClr val="019967"/>
                  </a:solidFill>
                  <a:latin typeface="Overpass Mono"/>
                  <a:ea typeface="Overpass Mono"/>
                  <a:cs typeface="Overpass Mono"/>
                  <a:sym typeface="Overpass Mono"/>
                </a:rPr>
                <a:t>defnyddio</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llwyfannau</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rhannu</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fideos</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fel</a:t>
              </a:r>
              <a:r>
                <a:rPr lang="en-GB" sz="2400" dirty="0">
                  <a:solidFill>
                    <a:srgbClr val="019967"/>
                  </a:solidFill>
                  <a:latin typeface="Overpass Mono"/>
                  <a:ea typeface="Overpass Mono"/>
                  <a:cs typeface="Overpass Mono"/>
                  <a:sym typeface="Overpass Mono"/>
                </a:rPr>
                <a:t> YouTube
</a:t>
              </a:r>
              <a:endParaRPr sz="2400" dirty="0">
                <a:solidFill>
                  <a:srgbClr val="019967"/>
                </a:solidFill>
                <a:latin typeface="Overpass Mono"/>
                <a:ea typeface="Overpass Mono"/>
                <a:cs typeface="Overpass Mono"/>
                <a:sym typeface="Overpass Mono"/>
              </a:endParaRPr>
            </a:p>
          </p:txBody>
        </p:sp>
        <p:grpSp>
          <p:nvGrpSpPr>
            <p:cNvPr id="203" name="Google Shape;203;p7"/>
            <p:cNvGrpSpPr/>
            <p:nvPr/>
          </p:nvGrpSpPr>
          <p:grpSpPr>
            <a:xfrm>
              <a:off x="7254388" y="2766489"/>
              <a:ext cx="609468" cy="609469"/>
              <a:chOff x="13421926" y="1527309"/>
              <a:chExt cx="497688" cy="497689"/>
            </a:xfrm>
          </p:grpSpPr>
          <p:sp>
            <p:nvSpPr>
              <p:cNvPr id="204" name="Google Shape;204;p7"/>
              <p:cNvSpPr/>
              <p:nvPr/>
            </p:nvSpPr>
            <p:spPr>
              <a:xfrm>
                <a:off x="13421926" y="1527309"/>
                <a:ext cx="497688" cy="497688"/>
              </a:xfrm>
              <a:prstGeom prst="ellipse">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p7"/>
              <p:cNvSpPr txBox="1"/>
              <p:nvPr/>
            </p:nvSpPr>
            <p:spPr>
              <a:xfrm>
                <a:off x="13564007" y="1573552"/>
                <a:ext cx="213528" cy="451446"/>
              </a:xfrm>
              <a:prstGeom prst="rect">
                <a:avLst/>
              </a:prstGeom>
              <a:noFill/>
              <a:ln>
                <a:noFill/>
              </a:ln>
            </p:spPr>
            <p:txBody>
              <a:bodyPr spcFirstLastPara="1" wrap="square" lIns="91425" tIns="45700" rIns="91425" bIns="45700" anchor="ctr"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a:t>
                </a:r>
                <a:endParaRPr/>
              </a:p>
            </p:txBody>
          </p:sp>
        </p:grpSp>
      </p:grpSp>
      <p:grpSp>
        <p:nvGrpSpPr>
          <p:cNvPr id="206" name="Google Shape;206;p7"/>
          <p:cNvGrpSpPr/>
          <p:nvPr/>
        </p:nvGrpSpPr>
        <p:grpSpPr>
          <a:xfrm>
            <a:off x="10516696" y="2609130"/>
            <a:ext cx="3269903" cy="3024371"/>
            <a:chOff x="8372133" y="2766489"/>
            <a:chExt cx="3269903" cy="3024371"/>
          </a:xfrm>
        </p:grpSpPr>
        <p:sp>
          <p:nvSpPr>
            <p:cNvPr id="207" name="Google Shape;207;p7"/>
            <p:cNvSpPr/>
            <p:nvPr/>
          </p:nvSpPr>
          <p:spPr>
            <a:xfrm>
              <a:off x="8372133" y="3061075"/>
              <a:ext cx="2962646" cy="2729785"/>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GB" sz="2400">
                  <a:solidFill>
                    <a:srgbClr val="019967"/>
                  </a:solidFill>
                  <a:latin typeface="Overpass Mono"/>
                  <a:ea typeface="Overpass Mono"/>
                  <a:cs typeface="Overpass Mono"/>
                  <a:sym typeface="Overpass Mono"/>
                </a:rPr>
                <a:t>sy’n </a:t>
              </a:r>
              <a:r>
                <a:rPr lang="en-GB" sz="2400" dirty="0" err="1">
                  <a:solidFill>
                    <a:srgbClr val="019967"/>
                  </a:solidFill>
                  <a:latin typeface="Overpass Mono"/>
                  <a:ea typeface="Overpass Mono"/>
                  <a:cs typeface="Overpass Mono"/>
                  <a:sym typeface="Overpass Mono"/>
                </a:rPr>
                <a:t>chwarae</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gemau</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ar-lein</a:t>
              </a:r>
              <a:r>
                <a:rPr lang="en-GB" sz="2400" dirty="0">
                  <a:solidFill>
                    <a:srgbClr val="019967"/>
                  </a:solidFill>
                  <a:latin typeface="Overpass Mono"/>
                  <a:ea typeface="Overpass Mono"/>
                  <a:cs typeface="Overpass Mono"/>
                  <a:sym typeface="Overpass Mono"/>
                </a:rPr>
                <a:t> 
</a:t>
              </a:r>
              <a:endParaRPr dirty="0"/>
            </a:p>
          </p:txBody>
        </p:sp>
        <p:grpSp>
          <p:nvGrpSpPr>
            <p:cNvPr id="208" name="Google Shape;208;p7"/>
            <p:cNvGrpSpPr/>
            <p:nvPr/>
          </p:nvGrpSpPr>
          <p:grpSpPr>
            <a:xfrm>
              <a:off x="11032568" y="2766489"/>
              <a:ext cx="609468" cy="609469"/>
              <a:chOff x="13421926" y="1527309"/>
              <a:chExt cx="497688" cy="497689"/>
            </a:xfrm>
          </p:grpSpPr>
          <p:sp>
            <p:nvSpPr>
              <p:cNvPr id="209" name="Google Shape;209;p7"/>
              <p:cNvSpPr/>
              <p:nvPr/>
            </p:nvSpPr>
            <p:spPr>
              <a:xfrm>
                <a:off x="13421926" y="1527309"/>
                <a:ext cx="497688" cy="497688"/>
              </a:xfrm>
              <a:prstGeom prst="ellipse">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7"/>
              <p:cNvSpPr txBox="1"/>
              <p:nvPr/>
            </p:nvSpPr>
            <p:spPr>
              <a:xfrm>
                <a:off x="13564007" y="1573552"/>
                <a:ext cx="213528" cy="451446"/>
              </a:xfrm>
              <a:prstGeom prst="rect">
                <a:avLst/>
              </a:prstGeom>
              <a:noFill/>
              <a:ln>
                <a:noFill/>
              </a:ln>
            </p:spPr>
            <p:txBody>
              <a:bodyPr spcFirstLastPara="1" wrap="square" lIns="91425" tIns="45700" rIns="91425" bIns="45700" anchor="ctr"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a:t>
                </a:r>
                <a:endParaRPr/>
              </a:p>
            </p:txBody>
          </p:sp>
        </p:grpSp>
      </p:grpSp>
      <p:grpSp>
        <p:nvGrpSpPr>
          <p:cNvPr id="211" name="Google Shape;211;p7"/>
          <p:cNvGrpSpPr/>
          <p:nvPr/>
        </p:nvGrpSpPr>
        <p:grpSpPr>
          <a:xfrm>
            <a:off x="1387651" y="4899882"/>
            <a:ext cx="2194750" cy="1599785"/>
            <a:chOff x="5758695" y="4990838"/>
            <a:chExt cx="2194750" cy="1599785"/>
          </a:xfrm>
        </p:grpSpPr>
        <p:sp>
          <p:nvSpPr>
            <p:cNvPr id="212" name="Google Shape;212;p7"/>
            <p:cNvSpPr/>
            <p:nvPr/>
          </p:nvSpPr>
          <p:spPr>
            <a:xfrm>
              <a:off x="5758695" y="5295573"/>
              <a:ext cx="1844240" cy="1295050"/>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a:solidFill>
                    <a:srgbClr val="791D7E"/>
                  </a:solidFill>
                  <a:latin typeface="Overpass Mono"/>
                  <a:ea typeface="Overpass Mono"/>
                  <a:cs typeface="Overpass Mono"/>
                  <a:sym typeface="Overpass Mono"/>
                </a:rPr>
                <a:t>87%</a:t>
              </a:r>
              <a:endParaRPr sz="2400">
                <a:solidFill>
                  <a:srgbClr val="791D7E"/>
                </a:solidFill>
                <a:latin typeface="Overpass Mono"/>
                <a:ea typeface="Overpass Mono"/>
                <a:cs typeface="Overpass Mono"/>
                <a:sym typeface="Overpass Mono"/>
              </a:endParaRPr>
            </a:p>
          </p:txBody>
        </p:sp>
        <p:pic>
          <p:nvPicPr>
            <p:cNvPr id="213" name="Google Shape;213;p7"/>
            <p:cNvPicPr preferRelativeResize="0"/>
            <p:nvPr/>
          </p:nvPicPr>
          <p:blipFill rotWithShape="1">
            <a:blip r:embed="rId3">
              <a:alphaModFix/>
            </a:blip>
            <a:srcRect/>
            <a:stretch/>
          </p:blipFill>
          <p:spPr>
            <a:xfrm>
              <a:off x="7343977" y="4990838"/>
              <a:ext cx="609468" cy="609468"/>
            </a:xfrm>
            <a:prstGeom prst="rect">
              <a:avLst/>
            </a:prstGeom>
            <a:noFill/>
            <a:ln>
              <a:noFill/>
            </a:ln>
          </p:spPr>
        </p:pic>
      </p:grpSp>
      <p:grpSp>
        <p:nvGrpSpPr>
          <p:cNvPr id="214" name="Google Shape;214;p7"/>
          <p:cNvGrpSpPr/>
          <p:nvPr/>
        </p:nvGrpSpPr>
        <p:grpSpPr>
          <a:xfrm>
            <a:off x="6075770" y="6188180"/>
            <a:ext cx="2194750" cy="1599785"/>
            <a:chOff x="5758695" y="4990838"/>
            <a:chExt cx="2194750" cy="1599785"/>
          </a:xfrm>
        </p:grpSpPr>
        <p:sp>
          <p:nvSpPr>
            <p:cNvPr id="215" name="Google Shape;215;p7"/>
            <p:cNvSpPr/>
            <p:nvPr/>
          </p:nvSpPr>
          <p:spPr>
            <a:xfrm>
              <a:off x="5758695" y="5295573"/>
              <a:ext cx="1844240" cy="1295050"/>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a:solidFill>
                    <a:srgbClr val="791D7E"/>
                  </a:solidFill>
                  <a:latin typeface="Overpass Mono"/>
                  <a:ea typeface="Overpass Mono"/>
                  <a:cs typeface="Overpass Mono"/>
                  <a:sym typeface="Overpass Mono"/>
                </a:rPr>
                <a:t>99%</a:t>
              </a:r>
              <a:endParaRPr sz="2400">
                <a:solidFill>
                  <a:srgbClr val="791D7E"/>
                </a:solidFill>
                <a:latin typeface="Overpass Mono"/>
                <a:ea typeface="Overpass Mono"/>
                <a:cs typeface="Overpass Mono"/>
                <a:sym typeface="Overpass Mono"/>
              </a:endParaRPr>
            </a:p>
          </p:txBody>
        </p:sp>
        <p:pic>
          <p:nvPicPr>
            <p:cNvPr id="216" name="Google Shape;216;p7"/>
            <p:cNvPicPr preferRelativeResize="0"/>
            <p:nvPr/>
          </p:nvPicPr>
          <p:blipFill rotWithShape="1">
            <a:blip r:embed="rId3">
              <a:alphaModFix/>
            </a:blip>
            <a:srcRect/>
            <a:stretch/>
          </p:blipFill>
          <p:spPr>
            <a:xfrm>
              <a:off x="7343977" y="4990838"/>
              <a:ext cx="609468" cy="609468"/>
            </a:xfrm>
            <a:prstGeom prst="rect">
              <a:avLst/>
            </a:prstGeom>
            <a:noFill/>
            <a:ln>
              <a:noFill/>
            </a:ln>
          </p:spPr>
        </p:pic>
      </p:grpSp>
      <p:grpSp>
        <p:nvGrpSpPr>
          <p:cNvPr id="217" name="Google Shape;217;p7"/>
          <p:cNvGrpSpPr/>
          <p:nvPr/>
        </p:nvGrpSpPr>
        <p:grpSpPr>
          <a:xfrm>
            <a:off x="11084533" y="4899882"/>
            <a:ext cx="2194750" cy="1599785"/>
            <a:chOff x="5758695" y="4990838"/>
            <a:chExt cx="2194750" cy="1599785"/>
          </a:xfrm>
        </p:grpSpPr>
        <p:sp>
          <p:nvSpPr>
            <p:cNvPr id="218" name="Google Shape;218;p7"/>
            <p:cNvSpPr/>
            <p:nvPr/>
          </p:nvSpPr>
          <p:spPr>
            <a:xfrm>
              <a:off x="5758695" y="5295573"/>
              <a:ext cx="1844240" cy="1295050"/>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a:solidFill>
                    <a:srgbClr val="791D7E"/>
                  </a:solidFill>
                  <a:latin typeface="Overpass Mono"/>
                  <a:ea typeface="Overpass Mono"/>
                  <a:cs typeface="Overpass Mono"/>
                  <a:sym typeface="Overpass Mono"/>
                </a:rPr>
                <a:t>80%</a:t>
              </a:r>
              <a:endParaRPr sz="2400">
                <a:solidFill>
                  <a:srgbClr val="791D7E"/>
                </a:solidFill>
                <a:latin typeface="Overpass Mono"/>
                <a:ea typeface="Overpass Mono"/>
                <a:cs typeface="Overpass Mono"/>
                <a:sym typeface="Overpass Mono"/>
              </a:endParaRPr>
            </a:p>
          </p:txBody>
        </p:sp>
        <p:pic>
          <p:nvPicPr>
            <p:cNvPr id="219" name="Google Shape;219;p7"/>
            <p:cNvPicPr preferRelativeResize="0"/>
            <p:nvPr/>
          </p:nvPicPr>
          <p:blipFill rotWithShape="1">
            <a:blip r:embed="rId3">
              <a:alphaModFix/>
            </a:blip>
            <a:srcRect/>
            <a:stretch/>
          </p:blipFill>
          <p:spPr>
            <a:xfrm>
              <a:off x="7343977" y="4990838"/>
              <a:ext cx="609468" cy="609468"/>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96"/>
                                        </p:tgtEl>
                                        <p:attrNameLst>
                                          <p:attrName>style.visibility</p:attrName>
                                        </p:attrNameLst>
                                      </p:cBhvr>
                                      <p:to>
                                        <p:strVal val="visible"/>
                                      </p:to>
                                    </p:set>
                                    <p:anim calcmode="lin" valueType="num">
                                      <p:cBhvr additive="base">
                                        <p:cTn id="7" dur="500"/>
                                        <p:tgtEl>
                                          <p:spTgt spid="196"/>
                                        </p:tgtEl>
                                        <p:attrNameLst>
                                          <p:attrName>ppt_w</p:attrName>
                                        </p:attrNameLst>
                                      </p:cBhvr>
                                      <p:tavLst>
                                        <p:tav tm="0">
                                          <p:val>
                                            <p:strVal val="0"/>
                                          </p:val>
                                        </p:tav>
                                        <p:tav tm="100000">
                                          <p:val>
                                            <p:strVal val="#ppt_w"/>
                                          </p:val>
                                        </p:tav>
                                      </p:tavLst>
                                    </p:anim>
                                    <p:anim calcmode="lin" valueType="num">
                                      <p:cBhvr additive="base">
                                        <p:cTn id="8" dur="500"/>
                                        <p:tgtEl>
                                          <p:spTgt spid="196"/>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01"/>
                                        </p:tgtEl>
                                        <p:attrNameLst>
                                          <p:attrName>style.visibility</p:attrName>
                                        </p:attrNameLst>
                                      </p:cBhvr>
                                      <p:to>
                                        <p:strVal val="visible"/>
                                      </p:to>
                                    </p:set>
                                    <p:anim calcmode="lin" valueType="num">
                                      <p:cBhvr additive="base">
                                        <p:cTn id="12" dur="500"/>
                                        <p:tgtEl>
                                          <p:spTgt spid="201"/>
                                        </p:tgtEl>
                                        <p:attrNameLst>
                                          <p:attrName>ppt_w</p:attrName>
                                        </p:attrNameLst>
                                      </p:cBhvr>
                                      <p:tavLst>
                                        <p:tav tm="0">
                                          <p:val>
                                            <p:strVal val="0"/>
                                          </p:val>
                                        </p:tav>
                                        <p:tav tm="100000">
                                          <p:val>
                                            <p:strVal val="#ppt_w"/>
                                          </p:val>
                                        </p:tav>
                                      </p:tavLst>
                                    </p:anim>
                                    <p:anim calcmode="lin" valueType="num">
                                      <p:cBhvr additive="base">
                                        <p:cTn id="13" dur="500"/>
                                        <p:tgtEl>
                                          <p:spTgt spid="201"/>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06"/>
                                        </p:tgtEl>
                                        <p:attrNameLst>
                                          <p:attrName>style.visibility</p:attrName>
                                        </p:attrNameLst>
                                      </p:cBhvr>
                                      <p:to>
                                        <p:strVal val="visible"/>
                                      </p:to>
                                    </p:set>
                                    <p:anim calcmode="lin" valueType="num">
                                      <p:cBhvr additive="base">
                                        <p:cTn id="17" dur="500"/>
                                        <p:tgtEl>
                                          <p:spTgt spid="206"/>
                                        </p:tgtEl>
                                        <p:attrNameLst>
                                          <p:attrName>ppt_w</p:attrName>
                                        </p:attrNameLst>
                                      </p:cBhvr>
                                      <p:tavLst>
                                        <p:tav tm="0">
                                          <p:val>
                                            <p:strVal val="0"/>
                                          </p:val>
                                        </p:tav>
                                        <p:tav tm="100000">
                                          <p:val>
                                            <p:strVal val="#ppt_w"/>
                                          </p:val>
                                        </p:tav>
                                      </p:tavLst>
                                    </p:anim>
                                    <p:anim calcmode="lin" valueType="num">
                                      <p:cBhvr additive="base">
                                        <p:cTn id="18" dur="500"/>
                                        <p:tgtEl>
                                          <p:spTgt spid="206"/>
                                        </p:tgtEl>
                                        <p:attrNameLst>
                                          <p:attrName>ppt_h</p:attrName>
                                        </p:attrNameLst>
                                      </p:cBhvr>
                                      <p:tavLst>
                                        <p:tav tm="0">
                                          <p:val>
                                            <p:str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211"/>
                                        </p:tgtEl>
                                        <p:attrNameLst>
                                          <p:attrName>style.visibility</p:attrName>
                                        </p:attrNameLst>
                                      </p:cBhvr>
                                      <p:to>
                                        <p:strVal val="visible"/>
                                      </p:to>
                                    </p:set>
                                    <p:anim calcmode="lin" valueType="num">
                                      <p:cBhvr additive="base">
                                        <p:cTn id="23" dur="500"/>
                                        <p:tgtEl>
                                          <p:spTgt spid="211"/>
                                        </p:tgtEl>
                                        <p:attrNameLst>
                                          <p:attrName>ppt_w</p:attrName>
                                        </p:attrNameLst>
                                      </p:cBhvr>
                                      <p:tavLst>
                                        <p:tav tm="0">
                                          <p:val>
                                            <p:strVal val="0"/>
                                          </p:val>
                                        </p:tav>
                                        <p:tav tm="100000">
                                          <p:val>
                                            <p:strVal val="#ppt_w"/>
                                          </p:val>
                                        </p:tav>
                                      </p:tavLst>
                                    </p:anim>
                                    <p:anim calcmode="lin" valueType="num">
                                      <p:cBhvr additive="base">
                                        <p:cTn id="24" dur="500"/>
                                        <p:tgtEl>
                                          <p:spTgt spid="211"/>
                                        </p:tgtEl>
                                        <p:attrNameLst>
                                          <p:attrName>ppt_h</p:attrName>
                                        </p:attrNameLst>
                                      </p:cBhvr>
                                      <p:tavLst>
                                        <p:tav tm="0">
                                          <p:val>
                                            <p:str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214"/>
                                        </p:tgtEl>
                                        <p:attrNameLst>
                                          <p:attrName>style.visibility</p:attrName>
                                        </p:attrNameLst>
                                      </p:cBhvr>
                                      <p:to>
                                        <p:strVal val="visible"/>
                                      </p:to>
                                    </p:set>
                                    <p:anim calcmode="lin" valueType="num">
                                      <p:cBhvr additive="base">
                                        <p:cTn id="29" dur="500"/>
                                        <p:tgtEl>
                                          <p:spTgt spid="214"/>
                                        </p:tgtEl>
                                        <p:attrNameLst>
                                          <p:attrName>ppt_w</p:attrName>
                                        </p:attrNameLst>
                                      </p:cBhvr>
                                      <p:tavLst>
                                        <p:tav tm="0">
                                          <p:val>
                                            <p:strVal val="0"/>
                                          </p:val>
                                        </p:tav>
                                        <p:tav tm="100000">
                                          <p:val>
                                            <p:strVal val="#ppt_w"/>
                                          </p:val>
                                        </p:tav>
                                      </p:tavLst>
                                    </p:anim>
                                    <p:anim calcmode="lin" valueType="num">
                                      <p:cBhvr additive="base">
                                        <p:cTn id="30" dur="500"/>
                                        <p:tgtEl>
                                          <p:spTgt spid="214"/>
                                        </p:tgtEl>
                                        <p:attrNameLst>
                                          <p:attrName>ppt_h</p:attrName>
                                        </p:attrNameLst>
                                      </p:cBhvr>
                                      <p:tavLst>
                                        <p:tav tm="0">
                                          <p:val>
                                            <p:str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217"/>
                                        </p:tgtEl>
                                        <p:attrNameLst>
                                          <p:attrName>style.visibility</p:attrName>
                                        </p:attrNameLst>
                                      </p:cBhvr>
                                      <p:to>
                                        <p:strVal val="visible"/>
                                      </p:to>
                                    </p:set>
                                    <p:anim calcmode="lin" valueType="num">
                                      <p:cBhvr additive="base">
                                        <p:cTn id="35" dur="500"/>
                                        <p:tgtEl>
                                          <p:spTgt spid="217"/>
                                        </p:tgtEl>
                                        <p:attrNameLst>
                                          <p:attrName>ppt_w</p:attrName>
                                        </p:attrNameLst>
                                      </p:cBhvr>
                                      <p:tavLst>
                                        <p:tav tm="0">
                                          <p:val>
                                            <p:strVal val="0"/>
                                          </p:val>
                                        </p:tav>
                                        <p:tav tm="100000">
                                          <p:val>
                                            <p:strVal val="#ppt_w"/>
                                          </p:val>
                                        </p:tav>
                                      </p:tavLst>
                                    </p:anim>
                                    <p:anim calcmode="lin" valueType="num">
                                      <p:cBhvr additive="base">
                                        <p:cTn id="36" dur="500"/>
                                        <p:tgtEl>
                                          <p:spTgt spid="21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8"/>
          <p:cNvSpPr/>
          <p:nvPr/>
        </p:nvSpPr>
        <p:spPr>
          <a:xfrm>
            <a:off x="-178077" y="-218550"/>
            <a:ext cx="12408110" cy="4870938"/>
          </a:xfrm>
          <a:prstGeom prst="rect">
            <a:avLst/>
          </a:prstGeom>
          <a:solidFill>
            <a:schemeClr val="lt1"/>
          </a:solidFill>
          <a:ln w="34925"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grpSp>
        <p:nvGrpSpPr>
          <p:cNvPr id="237" name="Google Shape;237;p8"/>
          <p:cNvGrpSpPr/>
          <p:nvPr/>
        </p:nvGrpSpPr>
        <p:grpSpPr>
          <a:xfrm>
            <a:off x="10516696" y="2609130"/>
            <a:ext cx="3269903" cy="3024371"/>
            <a:chOff x="8372133" y="2766489"/>
            <a:chExt cx="3269903" cy="3024371"/>
          </a:xfrm>
        </p:grpSpPr>
        <p:sp>
          <p:nvSpPr>
            <p:cNvPr id="238" name="Google Shape;238;p8"/>
            <p:cNvSpPr/>
            <p:nvPr/>
          </p:nvSpPr>
          <p:spPr>
            <a:xfrm>
              <a:off x="8372133" y="3061075"/>
              <a:ext cx="2962646" cy="2729785"/>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dirty="0" err="1">
                  <a:solidFill>
                    <a:srgbClr val="019967"/>
                  </a:solidFill>
                  <a:latin typeface="Overpass Mono"/>
                  <a:ea typeface="Overpass Mono"/>
                  <a:cs typeface="Overpass Mono"/>
                  <a:sym typeface="Overpass Mono"/>
                </a:rPr>
                <a:t>Fideos</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jôcs</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pranciau</a:t>
              </a:r>
              <a:r>
                <a:rPr lang="en-GB" sz="2400" dirty="0">
                  <a:solidFill>
                    <a:srgbClr val="019967"/>
                  </a:solidFill>
                  <a:latin typeface="Overpass Mono"/>
                  <a:ea typeface="Overpass Mono"/>
                  <a:cs typeface="Overpass Mono"/>
                  <a:sym typeface="Overpass Mono"/>
                </a:rPr>
                <a:t> neu </a:t>
              </a:r>
              <a:r>
                <a:rPr lang="en-GB" sz="2400" dirty="0" err="1">
                  <a:solidFill>
                    <a:srgbClr val="019967"/>
                  </a:solidFill>
                  <a:latin typeface="Overpass Mono"/>
                  <a:ea typeface="Overpass Mono"/>
                  <a:cs typeface="Overpass Mono"/>
                  <a:sym typeface="Overpass Mono"/>
                </a:rPr>
                <a:t>heriau</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doniol</a:t>
              </a:r>
              <a:endParaRPr lang="en-GB" dirty="0"/>
            </a:p>
          </p:txBody>
        </p:sp>
        <p:grpSp>
          <p:nvGrpSpPr>
            <p:cNvPr id="239" name="Google Shape;239;p8"/>
            <p:cNvGrpSpPr/>
            <p:nvPr/>
          </p:nvGrpSpPr>
          <p:grpSpPr>
            <a:xfrm>
              <a:off x="11032568" y="2766489"/>
              <a:ext cx="609468" cy="609469"/>
              <a:chOff x="13421926" y="1527309"/>
              <a:chExt cx="497688" cy="497689"/>
            </a:xfrm>
          </p:grpSpPr>
          <p:sp>
            <p:nvSpPr>
              <p:cNvPr id="240" name="Google Shape;240;p8"/>
              <p:cNvSpPr/>
              <p:nvPr/>
            </p:nvSpPr>
            <p:spPr>
              <a:xfrm>
                <a:off x="13421926" y="1527309"/>
                <a:ext cx="497688" cy="497688"/>
              </a:xfrm>
              <a:prstGeom prst="ellipse">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p8"/>
              <p:cNvSpPr txBox="1"/>
              <p:nvPr/>
            </p:nvSpPr>
            <p:spPr>
              <a:xfrm>
                <a:off x="13564007" y="1573552"/>
                <a:ext cx="213528" cy="451446"/>
              </a:xfrm>
              <a:prstGeom prst="rect">
                <a:avLst/>
              </a:prstGeom>
              <a:noFill/>
              <a:ln>
                <a:noFill/>
              </a:ln>
            </p:spPr>
            <p:txBody>
              <a:bodyPr spcFirstLastPara="1" wrap="square" lIns="91425" tIns="45700" rIns="91425" bIns="45700" anchor="ctr"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a:t>
                </a:r>
                <a:endParaRPr/>
              </a:p>
            </p:txBody>
          </p:sp>
        </p:grpSp>
      </p:grpSp>
      <p:sp>
        <p:nvSpPr>
          <p:cNvPr id="226" name="Google Shape;226;p8"/>
          <p:cNvSpPr txBox="1"/>
          <p:nvPr/>
        </p:nvSpPr>
        <p:spPr>
          <a:xfrm>
            <a:off x="692201" y="611125"/>
            <a:ext cx="11040995" cy="32836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Overpass Mono"/>
              <a:buNone/>
            </a:pPr>
            <a:r>
              <a:rPr lang="en-GB" sz="3600" b="1" i="0" dirty="0" err="1">
                <a:solidFill>
                  <a:schemeClr val="dk1"/>
                </a:solidFill>
                <a:latin typeface="Overpass Mono"/>
                <a:ea typeface="Overpass Mono"/>
                <a:cs typeface="Overpass Mono"/>
                <a:sym typeface="Overpass Mono"/>
              </a:rPr>
              <a:t>Dyfalwch</a:t>
            </a:r>
            <a:r>
              <a:rPr lang="en-GB" sz="3600" b="1" i="0" dirty="0">
                <a:solidFill>
                  <a:schemeClr val="dk1"/>
                </a:solidFill>
                <a:latin typeface="Overpass Mono"/>
                <a:ea typeface="Overpass Mono"/>
                <a:cs typeface="Overpass Mono"/>
                <a:sym typeface="Overpass Mono"/>
              </a:rPr>
              <a:t>! </a:t>
            </a:r>
            <a:endParaRPr dirty="0"/>
          </a:p>
          <a:p>
            <a:pPr marL="0" marR="0" lvl="0" indent="0" algn="l" rtl="0">
              <a:lnSpc>
                <a:spcPct val="100000"/>
              </a:lnSpc>
              <a:spcBef>
                <a:spcPts val="0"/>
              </a:spcBef>
              <a:spcAft>
                <a:spcPts val="0"/>
              </a:spcAft>
              <a:buClr>
                <a:schemeClr val="dk1"/>
              </a:buClr>
              <a:buSzPts val="2400"/>
              <a:buFont typeface="Overpass Mono"/>
              <a:buNone/>
            </a:pPr>
            <a:endParaRPr sz="2400" b="0" i="0" dirty="0">
              <a:solidFill>
                <a:schemeClr val="dk1"/>
              </a:solidFill>
              <a:latin typeface="Overpass Mono"/>
              <a:ea typeface="Overpass Mono"/>
              <a:cs typeface="Overpass Mono"/>
              <a:sym typeface="Overpass Mono"/>
            </a:endParaRPr>
          </a:p>
          <a:p>
            <a:pPr lvl="0">
              <a:lnSpc>
                <a:spcPct val="110000"/>
              </a:lnSpc>
              <a:buClr>
                <a:schemeClr val="dk1"/>
              </a:buClr>
              <a:buSzPts val="2400"/>
            </a:pPr>
            <a:r>
              <a:rPr lang="en-GB" sz="2400" dirty="0">
                <a:solidFill>
                  <a:schemeClr val="dk1"/>
                </a:solidFill>
                <a:latin typeface="Overpass Mono"/>
                <a:ea typeface="Overpass Mono"/>
                <a:cs typeface="Overpass Mono"/>
                <a:sym typeface="Overpass Mono"/>
              </a:rPr>
              <a:t>Y math </a:t>
            </a:r>
            <a:r>
              <a:rPr lang="en-GB" sz="2400" dirty="0" err="1">
                <a:solidFill>
                  <a:schemeClr val="dk1"/>
                </a:solidFill>
                <a:latin typeface="Overpass Mono"/>
                <a:ea typeface="Overpass Mono"/>
                <a:cs typeface="Overpass Mono"/>
                <a:sym typeface="Overpass Mono"/>
              </a:rPr>
              <a:t>mwyaf</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poblogaidd</a:t>
            </a:r>
            <a:r>
              <a:rPr lang="en-GB" sz="2400" dirty="0">
                <a:solidFill>
                  <a:schemeClr val="dk1"/>
                </a:solidFill>
                <a:latin typeface="Overpass Mono"/>
                <a:ea typeface="Overpass Mono"/>
                <a:cs typeface="Overpass Mono"/>
                <a:sym typeface="Overpass Mono"/>
              </a:rPr>
              <a:t> o </a:t>
            </a:r>
            <a:r>
              <a:rPr lang="en-GB" sz="2400" dirty="0" err="1">
                <a:solidFill>
                  <a:schemeClr val="dk1"/>
                </a:solidFill>
                <a:latin typeface="Overpass Mono"/>
                <a:ea typeface="Overpass Mono"/>
                <a:cs typeface="Overpass Mono"/>
                <a:sym typeface="Overpass Mono"/>
              </a:rPr>
              <a:t>gynnwys</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ymysg</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pobl</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ifanc</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rhwng</a:t>
            </a:r>
            <a:r>
              <a:rPr lang="en-GB" sz="2400" dirty="0">
                <a:solidFill>
                  <a:schemeClr val="dk1"/>
                </a:solidFill>
                <a:latin typeface="Overpass Mono"/>
                <a:ea typeface="Overpass Mono"/>
                <a:cs typeface="Overpass Mono"/>
                <a:sym typeface="Overpass Mono"/>
              </a:rPr>
              <a:t> 5 a 15 </a:t>
            </a:r>
            <a:r>
              <a:rPr lang="en-GB" sz="2400" dirty="0" err="1">
                <a:solidFill>
                  <a:schemeClr val="dk1"/>
                </a:solidFill>
                <a:latin typeface="Overpass Mono"/>
                <a:ea typeface="Overpass Mono"/>
                <a:cs typeface="Overpass Mono"/>
                <a:sym typeface="Overpass Mono"/>
              </a:rPr>
              <a:t>oed</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ar</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lwyfannau</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rhannu</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fideos</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fel</a:t>
            </a:r>
            <a:r>
              <a:rPr lang="en-GB" sz="2400" dirty="0">
                <a:solidFill>
                  <a:schemeClr val="dk1"/>
                </a:solidFill>
                <a:latin typeface="Overpass Mono"/>
                <a:ea typeface="Overpass Mono"/>
                <a:cs typeface="Overpass Mono"/>
                <a:sym typeface="Overpass Mono"/>
              </a:rPr>
              <a:t> YouTube, </a:t>
            </a:r>
            <a:r>
              <a:rPr lang="en-GB" sz="2400" dirty="0" err="1">
                <a:solidFill>
                  <a:schemeClr val="dk1"/>
                </a:solidFill>
                <a:latin typeface="Overpass Mono"/>
                <a:ea typeface="Overpass Mono"/>
                <a:cs typeface="Overpass Mono"/>
                <a:sym typeface="Overpass Mono"/>
              </a:rPr>
              <a:t>yw</a:t>
            </a:r>
            <a:r>
              <a:rPr lang="en-GB" sz="2400" dirty="0">
                <a:solidFill>
                  <a:schemeClr val="dk1"/>
                </a:solidFill>
                <a:latin typeface="Overpass Mono"/>
                <a:ea typeface="Overpass Mono"/>
                <a:cs typeface="Overpass Mono"/>
                <a:sym typeface="Overpass Mono"/>
              </a:rPr>
              <a:t>:</a:t>
            </a:r>
            <a:endParaRPr sz="3600" b="1" i="0" dirty="0">
              <a:solidFill>
                <a:schemeClr val="dk1"/>
              </a:solidFill>
              <a:latin typeface="Overpass Mono"/>
              <a:ea typeface="Overpass Mono"/>
              <a:cs typeface="Overpass Mono"/>
              <a:sym typeface="Overpass Mono"/>
            </a:endParaRPr>
          </a:p>
        </p:txBody>
      </p:sp>
      <p:grpSp>
        <p:nvGrpSpPr>
          <p:cNvPr id="227" name="Google Shape;227;p8"/>
          <p:cNvGrpSpPr/>
          <p:nvPr/>
        </p:nvGrpSpPr>
        <p:grpSpPr>
          <a:xfrm>
            <a:off x="817721" y="2609130"/>
            <a:ext cx="3257906" cy="3024371"/>
            <a:chOff x="817721" y="2766489"/>
            <a:chExt cx="3257906" cy="3024371"/>
          </a:xfrm>
        </p:grpSpPr>
        <p:sp>
          <p:nvSpPr>
            <p:cNvPr id="228" name="Google Shape;228;p8"/>
            <p:cNvSpPr/>
            <p:nvPr/>
          </p:nvSpPr>
          <p:spPr>
            <a:xfrm>
              <a:off x="817721" y="3061075"/>
              <a:ext cx="2962646" cy="2729785"/>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GB" sz="2400" dirty="0" err="1">
                  <a:solidFill>
                    <a:srgbClr val="019967"/>
                  </a:solidFill>
                  <a:latin typeface="Overpass Mono"/>
                  <a:ea typeface="Overpass Mono"/>
                  <a:cs typeface="Overpass Mono"/>
                  <a:sym typeface="Overpass Mono"/>
                </a:rPr>
                <a:t>Fideos</a:t>
              </a:r>
              <a:r>
                <a:rPr lang="en-GB" sz="2400" dirty="0">
                  <a:solidFill>
                    <a:srgbClr val="019967"/>
                  </a:solidFill>
                  <a:latin typeface="Overpass Mono"/>
                  <a:ea typeface="Overpass Mono"/>
                  <a:cs typeface="Overpass Mono"/>
                  <a:sym typeface="Overpass Mono"/>
                </a:rPr>
                <a:t> </a:t>
              </a:r>
              <a:r>
                <a:rPr lang="en-GB" sz="2400" dirty="0" err="1">
                  <a:solidFill>
                    <a:srgbClr val="019967"/>
                  </a:solidFill>
                  <a:latin typeface="Overpass Mono"/>
                  <a:ea typeface="Overpass Mono"/>
                  <a:cs typeface="Overpass Mono"/>
                  <a:sym typeface="Overpass Mono"/>
                </a:rPr>
                <a:t>cerddoriaeth</a:t>
              </a:r>
              <a:r>
                <a:rPr lang="en-GB" sz="2400" dirty="0">
                  <a:solidFill>
                    <a:srgbClr val="019967"/>
                  </a:solidFill>
                  <a:latin typeface="Overpass Mono"/>
                  <a:ea typeface="Overpass Mono"/>
                  <a:cs typeface="Overpass Mono"/>
                  <a:sym typeface="Overpass Mono"/>
                </a:rPr>
                <a:t>
</a:t>
              </a:r>
              <a:endParaRPr dirty="0"/>
            </a:p>
          </p:txBody>
        </p:sp>
        <p:grpSp>
          <p:nvGrpSpPr>
            <p:cNvPr id="229" name="Google Shape;229;p8"/>
            <p:cNvGrpSpPr/>
            <p:nvPr/>
          </p:nvGrpSpPr>
          <p:grpSpPr>
            <a:xfrm>
              <a:off x="3466159" y="2766489"/>
              <a:ext cx="609468" cy="609469"/>
              <a:chOff x="13421926" y="1527309"/>
              <a:chExt cx="497688" cy="497689"/>
            </a:xfrm>
          </p:grpSpPr>
          <p:sp>
            <p:nvSpPr>
              <p:cNvPr id="230" name="Google Shape;230;p8"/>
              <p:cNvSpPr/>
              <p:nvPr/>
            </p:nvSpPr>
            <p:spPr>
              <a:xfrm>
                <a:off x="13421926" y="1527309"/>
                <a:ext cx="497688" cy="497688"/>
              </a:xfrm>
              <a:prstGeom prst="ellipse">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1" name="Google Shape;231;p8"/>
              <p:cNvSpPr txBox="1"/>
              <p:nvPr/>
            </p:nvSpPr>
            <p:spPr>
              <a:xfrm>
                <a:off x="13564007" y="1573552"/>
                <a:ext cx="213528" cy="451446"/>
              </a:xfrm>
              <a:prstGeom prst="rect">
                <a:avLst/>
              </a:prstGeom>
              <a:noFill/>
              <a:ln>
                <a:noFill/>
              </a:ln>
            </p:spPr>
            <p:txBody>
              <a:bodyPr spcFirstLastPara="1" wrap="square" lIns="91425" tIns="45700" rIns="91425" bIns="45700" anchor="ctr"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a:t>
                </a:r>
                <a:endParaRPr/>
              </a:p>
            </p:txBody>
          </p:sp>
        </p:grpSp>
      </p:grpSp>
      <p:grpSp>
        <p:nvGrpSpPr>
          <p:cNvPr id="232" name="Google Shape;232;p8"/>
          <p:cNvGrpSpPr/>
          <p:nvPr/>
        </p:nvGrpSpPr>
        <p:grpSpPr>
          <a:xfrm>
            <a:off x="5514067" y="3894811"/>
            <a:ext cx="3268929" cy="3024371"/>
            <a:chOff x="4594927" y="2766489"/>
            <a:chExt cx="3268929" cy="3024371"/>
          </a:xfrm>
        </p:grpSpPr>
        <p:sp>
          <p:nvSpPr>
            <p:cNvPr id="233" name="Google Shape;233;p8"/>
            <p:cNvSpPr/>
            <p:nvPr/>
          </p:nvSpPr>
          <p:spPr>
            <a:xfrm>
              <a:off x="4594927" y="3061075"/>
              <a:ext cx="2962646" cy="2729785"/>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GB" sz="2400" err="1">
                  <a:solidFill>
                    <a:srgbClr val="019967"/>
                  </a:solidFill>
                  <a:latin typeface="Overpass Mono"/>
                  <a:ea typeface="Overpass Mono"/>
                  <a:cs typeface="Overpass Mono"/>
                  <a:sym typeface="Overpass Mono"/>
                </a:rPr>
                <a:t>Tiwtorialau</a:t>
              </a:r>
              <a:r>
                <a:rPr lang="en-GB" sz="2400">
                  <a:solidFill>
                    <a:srgbClr val="019967"/>
                  </a:solidFill>
                  <a:latin typeface="Overpass Mono"/>
                  <a:ea typeface="Overpass Mono"/>
                  <a:cs typeface="Overpass Mono"/>
                  <a:sym typeface="Overpass Mono"/>
                </a:rPr>
                <a:t> 'Sut </a:t>
              </a:r>
              <a:r>
                <a:rPr lang="en-GB" sz="2400" dirty="0" err="1">
                  <a:solidFill>
                    <a:srgbClr val="019967"/>
                  </a:solidFill>
                  <a:latin typeface="Overpass Mono"/>
                  <a:ea typeface="Overpass Mono"/>
                  <a:cs typeface="Overpass Mono"/>
                  <a:sym typeface="Overpass Mono"/>
                </a:rPr>
                <a:t>i</a:t>
              </a:r>
              <a:r>
                <a:rPr lang="en-GB" sz="2400" dirty="0">
                  <a:solidFill>
                    <a:srgbClr val="019967"/>
                  </a:solidFill>
                  <a:latin typeface="Overpass Mono"/>
                  <a:ea typeface="Overpass Mono"/>
                  <a:cs typeface="Overpass Mono"/>
                  <a:sym typeface="Overpass Mono"/>
                </a:rPr>
                <a:t> </a:t>
              </a:r>
              <a:r>
                <a:rPr lang="en-GB" sz="2400" err="1">
                  <a:solidFill>
                    <a:srgbClr val="019967"/>
                  </a:solidFill>
                  <a:latin typeface="Overpass Mono"/>
                  <a:ea typeface="Overpass Mono"/>
                  <a:cs typeface="Overpass Mono"/>
                  <a:sym typeface="Overpass Mono"/>
                </a:rPr>
                <a:t>wneud</a:t>
              </a:r>
              <a:r>
                <a:rPr lang="en-GB" sz="2400">
                  <a:solidFill>
                    <a:srgbClr val="019967"/>
                  </a:solidFill>
                  <a:latin typeface="Overpass Mono"/>
                  <a:ea typeface="Overpass Mono"/>
                  <a:cs typeface="Overpass Mono"/>
                  <a:sym typeface="Overpass Mono"/>
                </a:rPr>
                <a:t> rhywbeth' </a:t>
              </a:r>
              <a:r>
                <a:rPr lang="en-GB" sz="2400" dirty="0">
                  <a:solidFill>
                    <a:srgbClr val="019967"/>
                  </a:solidFill>
                  <a:latin typeface="Overpass Mono"/>
                  <a:ea typeface="Overpass Mono"/>
                  <a:cs typeface="Overpass Mono"/>
                  <a:sym typeface="Overpass Mono"/>
                </a:rPr>
                <a:t>
</a:t>
              </a:r>
              <a:endParaRPr dirty="0"/>
            </a:p>
          </p:txBody>
        </p:sp>
        <p:grpSp>
          <p:nvGrpSpPr>
            <p:cNvPr id="234" name="Google Shape;234;p8"/>
            <p:cNvGrpSpPr/>
            <p:nvPr/>
          </p:nvGrpSpPr>
          <p:grpSpPr>
            <a:xfrm>
              <a:off x="7254388" y="2766489"/>
              <a:ext cx="609468" cy="609469"/>
              <a:chOff x="13421926" y="1527309"/>
              <a:chExt cx="497688" cy="497689"/>
            </a:xfrm>
          </p:grpSpPr>
          <p:sp>
            <p:nvSpPr>
              <p:cNvPr id="235" name="Google Shape;235;p8"/>
              <p:cNvSpPr/>
              <p:nvPr/>
            </p:nvSpPr>
            <p:spPr>
              <a:xfrm>
                <a:off x="13421926" y="1527309"/>
                <a:ext cx="497688" cy="497688"/>
              </a:xfrm>
              <a:prstGeom prst="ellipse">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6" name="Google Shape;236;p8"/>
              <p:cNvSpPr txBox="1"/>
              <p:nvPr/>
            </p:nvSpPr>
            <p:spPr>
              <a:xfrm>
                <a:off x="13564007" y="1573552"/>
                <a:ext cx="213528" cy="451446"/>
              </a:xfrm>
              <a:prstGeom prst="rect">
                <a:avLst/>
              </a:prstGeom>
              <a:noFill/>
              <a:ln>
                <a:noFill/>
              </a:ln>
            </p:spPr>
            <p:txBody>
              <a:bodyPr spcFirstLastPara="1" wrap="square" lIns="91425" tIns="45700" rIns="91425" bIns="45700" anchor="ctr"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a:t>
                </a:r>
                <a:endParaRPr/>
              </a:p>
            </p:txBody>
          </p:sp>
        </p:grpSp>
      </p:grpSp>
      <p:grpSp>
        <p:nvGrpSpPr>
          <p:cNvPr id="242" name="Google Shape;242;p8"/>
          <p:cNvGrpSpPr/>
          <p:nvPr/>
        </p:nvGrpSpPr>
        <p:grpSpPr>
          <a:xfrm>
            <a:off x="10516696" y="2609129"/>
            <a:ext cx="3269903" cy="3024372"/>
            <a:chOff x="10516696" y="2609129"/>
            <a:chExt cx="3269903" cy="3024372"/>
          </a:xfrm>
        </p:grpSpPr>
        <p:grpSp>
          <p:nvGrpSpPr>
            <p:cNvPr id="243" name="Google Shape;243;p8"/>
            <p:cNvGrpSpPr/>
            <p:nvPr/>
          </p:nvGrpSpPr>
          <p:grpSpPr>
            <a:xfrm>
              <a:off x="10516696" y="2609130"/>
              <a:ext cx="3269903" cy="3024371"/>
              <a:chOff x="8372133" y="2766489"/>
              <a:chExt cx="3269903" cy="3024371"/>
            </a:xfrm>
          </p:grpSpPr>
          <p:sp>
            <p:nvSpPr>
              <p:cNvPr id="244" name="Google Shape;244;p8"/>
              <p:cNvSpPr/>
              <p:nvPr/>
            </p:nvSpPr>
            <p:spPr>
              <a:xfrm>
                <a:off x="8372133" y="3061075"/>
                <a:ext cx="2962646" cy="2729785"/>
              </a:xfrm>
              <a:prstGeom prst="rect">
                <a:avLst/>
              </a:prstGeom>
              <a:solidFill>
                <a:schemeClr val="lt1"/>
              </a:solidFill>
              <a:ln w="38100" cap="flat" cmpd="sng">
                <a:solidFill>
                  <a:srgbClr val="791D7E"/>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GB" sz="2400" dirty="0" err="1">
                    <a:solidFill>
                      <a:srgbClr val="791D7E"/>
                    </a:solidFill>
                    <a:latin typeface="Overpass Mono"/>
                    <a:ea typeface="Overpass Mono"/>
                    <a:cs typeface="Overpass Mono"/>
                    <a:sym typeface="Overpass Mono"/>
                  </a:rPr>
                  <a:t>Fideos</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jôcs</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pranciau</a:t>
                </a:r>
                <a:r>
                  <a:rPr lang="en-GB" sz="2400" dirty="0">
                    <a:solidFill>
                      <a:srgbClr val="791D7E"/>
                    </a:solidFill>
                    <a:latin typeface="Overpass Mono"/>
                    <a:ea typeface="Overpass Mono"/>
                    <a:cs typeface="Overpass Mono"/>
                    <a:sym typeface="Overpass Mono"/>
                  </a:rPr>
                  <a:t> neu </a:t>
                </a:r>
                <a:r>
                  <a:rPr lang="en-GB" sz="2400" dirty="0" err="1">
                    <a:solidFill>
                      <a:srgbClr val="791D7E"/>
                    </a:solidFill>
                    <a:latin typeface="Overpass Mono"/>
                    <a:ea typeface="Overpass Mono"/>
                    <a:cs typeface="Overpass Mono"/>
                    <a:sym typeface="Overpass Mono"/>
                  </a:rPr>
                  <a:t>heriau</a:t>
                </a:r>
                <a:r>
                  <a:rPr lang="en-GB" sz="2400" dirty="0">
                    <a:solidFill>
                      <a:srgbClr val="791D7E"/>
                    </a:solidFill>
                    <a:latin typeface="Overpass Mono"/>
                    <a:ea typeface="Overpass Mono"/>
                    <a:cs typeface="Overpass Mono"/>
                    <a:sym typeface="Overpass Mono"/>
                  </a:rPr>
                  <a:t> </a:t>
                </a:r>
                <a:r>
                  <a:rPr lang="en-GB" sz="2400" dirty="0" err="1">
                    <a:solidFill>
                      <a:srgbClr val="791D7E"/>
                    </a:solidFill>
                    <a:latin typeface="Overpass Mono"/>
                    <a:ea typeface="Overpass Mono"/>
                    <a:cs typeface="Overpass Mono"/>
                    <a:sym typeface="Overpass Mono"/>
                  </a:rPr>
                  <a:t>doniol</a:t>
                </a:r>
                <a:endParaRPr dirty="0"/>
              </a:p>
            </p:txBody>
          </p:sp>
          <p:grpSp>
            <p:nvGrpSpPr>
              <p:cNvPr id="245" name="Google Shape;245;p8"/>
              <p:cNvGrpSpPr/>
              <p:nvPr/>
            </p:nvGrpSpPr>
            <p:grpSpPr>
              <a:xfrm>
                <a:off x="11032568" y="2766489"/>
                <a:ext cx="609468" cy="609469"/>
                <a:chOff x="13421926" y="1527309"/>
                <a:chExt cx="497688" cy="497689"/>
              </a:xfrm>
            </p:grpSpPr>
            <p:sp>
              <p:nvSpPr>
                <p:cNvPr id="246" name="Google Shape;246;p8"/>
                <p:cNvSpPr/>
                <p:nvPr/>
              </p:nvSpPr>
              <p:spPr>
                <a:xfrm>
                  <a:off x="13421926" y="1527309"/>
                  <a:ext cx="497688" cy="497688"/>
                </a:xfrm>
                <a:prstGeom prst="ellipse">
                  <a:avLst/>
                </a:prstGeom>
                <a:solidFill>
                  <a:schemeClr val="lt1"/>
                </a:solidFill>
                <a:ln w="38100" cap="flat" cmpd="sng">
                  <a:solidFill>
                    <a:srgbClr val="791D7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p8"/>
                <p:cNvSpPr txBox="1"/>
                <p:nvPr/>
              </p:nvSpPr>
              <p:spPr>
                <a:xfrm>
                  <a:off x="13564007" y="1573552"/>
                  <a:ext cx="213528" cy="451446"/>
                </a:xfrm>
                <a:prstGeom prst="rect">
                  <a:avLst/>
                </a:prstGeom>
                <a:noFill/>
                <a:ln>
                  <a:noFill/>
                </a:ln>
              </p:spPr>
              <p:txBody>
                <a:bodyPr spcFirstLastPara="1" wrap="square" lIns="91425" tIns="45700" rIns="91425" bIns="45700" anchor="ctr"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a:t>
                  </a:r>
                  <a:endParaRPr/>
                </a:p>
              </p:txBody>
            </p:sp>
          </p:grpSp>
        </p:grpSp>
        <p:pic>
          <p:nvPicPr>
            <p:cNvPr id="248" name="Google Shape;248;p8"/>
            <p:cNvPicPr preferRelativeResize="0"/>
            <p:nvPr/>
          </p:nvPicPr>
          <p:blipFill rotWithShape="1">
            <a:blip r:embed="rId3">
              <a:alphaModFix/>
            </a:blip>
            <a:srcRect/>
            <a:stretch/>
          </p:blipFill>
          <p:spPr>
            <a:xfrm>
              <a:off x="13177131" y="2609129"/>
              <a:ext cx="609468" cy="609468"/>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27"/>
                                        </p:tgtEl>
                                        <p:attrNameLst>
                                          <p:attrName>style.visibility</p:attrName>
                                        </p:attrNameLst>
                                      </p:cBhvr>
                                      <p:to>
                                        <p:strVal val="visible"/>
                                      </p:to>
                                    </p:set>
                                    <p:anim calcmode="lin" valueType="num">
                                      <p:cBhvr additive="base">
                                        <p:cTn id="7" dur="500"/>
                                        <p:tgtEl>
                                          <p:spTgt spid="227"/>
                                        </p:tgtEl>
                                        <p:attrNameLst>
                                          <p:attrName>ppt_w</p:attrName>
                                        </p:attrNameLst>
                                      </p:cBhvr>
                                      <p:tavLst>
                                        <p:tav tm="0">
                                          <p:val>
                                            <p:strVal val="0"/>
                                          </p:val>
                                        </p:tav>
                                        <p:tav tm="100000">
                                          <p:val>
                                            <p:strVal val="#ppt_w"/>
                                          </p:val>
                                        </p:tav>
                                      </p:tavLst>
                                    </p:anim>
                                    <p:anim calcmode="lin" valueType="num">
                                      <p:cBhvr additive="base">
                                        <p:cTn id="8" dur="500"/>
                                        <p:tgtEl>
                                          <p:spTgt spid="227"/>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32"/>
                                        </p:tgtEl>
                                        <p:attrNameLst>
                                          <p:attrName>style.visibility</p:attrName>
                                        </p:attrNameLst>
                                      </p:cBhvr>
                                      <p:to>
                                        <p:strVal val="visible"/>
                                      </p:to>
                                    </p:set>
                                    <p:anim calcmode="lin" valueType="num">
                                      <p:cBhvr additive="base">
                                        <p:cTn id="12" dur="500"/>
                                        <p:tgtEl>
                                          <p:spTgt spid="232"/>
                                        </p:tgtEl>
                                        <p:attrNameLst>
                                          <p:attrName>ppt_w</p:attrName>
                                        </p:attrNameLst>
                                      </p:cBhvr>
                                      <p:tavLst>
                                        <p:tav tm="0">
                                          <p:val>
                                            <p:strVal val="0"/>
                                          </p:val>
                                        </p:tav>
                                        <p:tav tm="100000">
                                          <p:val>
                                            <p:strVal val="#ppt_w"/>
                                          </p:val>
                                        </p:tav>
                                      </p:tavLst>
                                    </p:anim>
                                    <p:anim calcmode="lin" valueType="num">
                                      <p:cBhvr additive="base">
                                        <p:cTn id="13" dur="500"/>
                                        <p:tgtEl>
                                          <p:spTgt spid="232"/>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37"/>
                                        </p:tgtEl>
                                        <p:attrNameLst>
                                          <p:attrName>style.visibility</p:attrName>
                                        </p:attrNameLst>
                                      </p:cBhvr>
                                      <p:to>
                                        <p:strVal val="visible"/>
                                      </p:to>
                                    </p:set>
                                    <p:anim calcmode="lin" valueType="num">
                                      <p:cBhvr additive="base">
                                        <p:cTn id="17" dur="500"/>
                                        <p:tgtEl>
                                          <p:spTgt spid="237"/>
                                        </p:tgtEl>
                                        <p:attrNameLst>
                                          <p:attrName>ppt_w</p:attrName>
                                        </p:attrNameLst>
                                      </p:cBhvr>
                                      <p:tavLst>
                                        <p:tav tm="0">
                                          <p:val>
                                            <p:strVal val="0"/>
                                          </p:val>
                                        </p:tav>
                                        <p:tav tm="100000">
                                          <p:val>
                                            <p:strVal val="#ppt_w"/>
                                          </p:val>
                                        </p:tav>
                                      </p:tavLst>
                                    </p:anim>
                                    <p:anim calcmode="lin" valueType="num">
                                      <p:cBhvr additive="base">
                                        <p:cTn id="18" dur="500"/>
                                        <p:tgtEl>
                                          <p:spTgt spid="237"/>
                                        </p:tgtEl>
                                        <p:attrNameLst>
                                          <p:attrName>ppt_h</p:attrName>
                                        </p:attrNameLst>
                                      </p:cBhvr>
                                      <p:tavLst>
                                        <p:tav tm="0">
                                          <p:val>
                                            <p:str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2"/>
                                        </p:tgtEl>
                                        <p:attrNameLst>
                                          <p:attrName>style.visibility</p:attrName>
                                        </p:attrNameLst>
                                      </p:cBhvr>
                                      <p:to>
                                        <p:strVal val="visible"/>
                                      </p:to>
                                    </p:set>
                                    <p:animEffect transition="in" filter="fade">
                                      <p:cBhvr>
                                        <p:cTn id="23" dur="5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9"/>
          <p:cNvSpPr/>
          <p:nvPr/>
        </p:nvSpPr>
        <p:spPr>
          <a:xfrm>
            <a:off x="-178077" y="-218550"/>
            <a:ext cx="10800000" cy="4870938"/>
          </a:xfrm>
          <a:prstGeom prst="rect">
            <a:avLst/>
          </a:prstGeom>
          <a:solidFill>
            <a:schemeClr val="lt1"/>
          </a:solidFill>
          <a:ln w="34925"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Calibri"/>
              <a:ea typeface="Calibri"/>
              <a:cs typeface="Calibri"/>
              <a:sym typeface="Calibri"/>
            </a:endParaRPr>
          </a:p>
        </p:txBody>
      </p:sp>
      <p:sp>
        <p:nvSpPr>
          <p:cNvPr id="255" name="Google Shape;255;p9"/>
          <p:cNvSpPr txBox="1"/>
          <p:nvPr/>
        </p:nvSpPr>
        <p:spPr>
          <a:xfrm>
            <a:off x="692201" y="611125"/>
            <a:ext cx="8954217" cy="32836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600"/>
              <a:buFont typeface="Overpass Mono"/>
              <a:buNone/>
            </a:pPr>
            <a:r>
              <a:rPr lang="en-GB" sz="3600" b="1" i="0" dirty="0" err="1">
                <a:solidFill>
                  <a:schemeClr val="dk1"/>
                </a:solidFill>
                <a:latin typeface="Overpass Mono"/>
                <a:ea typeface="Overpass Mono"/>
                <a:cs typeface="Overpass Mono"/>
                <a:sym typeface="Overpass Mono"/>
              </a:rPr>
              <a:t>Dyfalwch</a:t>
            </a:r>
            <a:r>
              <a:rPr lang="en-GB" sz="3600" b="1" i="0" dirty="0">
                <a:solidFill>
                  <a:schemeClr val="dk1"/>
                </a:solidFill>
                <a:latin typeface="Overpass Mono"/>
                <a:ea typeface="Overpass Mono"/>
                <a:cs typeface="Overpass Mono"/>
                <a:sym typeface="Overpass Mono"/>
              </a:rPr>
              <a:t>! </a:t>
            </a:r>
            <a:endParaRPr dirty="0"/>
          </a:p>
          <a:p>
            <a:pPr marL="0" marR="0" lvl="0" indent="0" algn="l" rtl="0">
              <a:lnSpc>
                <a:spcPct val="100000"/>
              </a:lnSpc>
              <a:spcBef>
                <a:spcPts val="0"/>
              </a:spcBef>
              <a:spcAft>
                <a:spcPts val="0"/>
              </a:spcAft>
              <a:buClr>
                <a:schemeClr val="dk1"/>
              </a:buClr>
              <a:buSzPts val="2400"/>
              <a:buFont typeface="Overpass Mono"/>
              <a:buNone/>
            </a:pPr>
            <a:endParaRPr sz="2400" b="0" i="0" dirty="0">
              <a:solidFill>
                <a:schemeClr val="dk1"/>
              </a:solidFill>
              <a:latin typeface="Overpass Mono"/>
              <a:ea typeface="Overpass Mono"/>
              <a:cs typeface="Overpass Mono"/>
              <a:sym typeface="Overpass Mono"/>
            </a:endParaRPr>
          </a:p>
          <a:p>
            <a:pPr lvl="0">
              <a:lnSpc>
                <a:spcPct val="110000"/>
              </a:lnSpc>
              <a:buClr>
                <a:schemeClr val="dk1"/>
              </a:buClr>
              <a:buSzPts val="2400"/>
            </a:pPr>
            <a:r>
              <a:rPr lang="en-GB" sz="2400" dirty="0">
                <a:solidFill>
                  <a:schemeClr val="dk1"/>
                </a:solidFill>
                <a:latin typeface="Overpass Mono"/>
                <a:ea typeface="Overpass Mono"/>
                <a:cs typeface="Overpass Mono"/>
                <a:sym typeface="Overpass Mono"/>
              </a:rPr>
              <a:t>Pa </a:t>
            </a:r>
            <a:r>
              <a:rPr lang="en-GB" sz="2400" dirty="0" err="1">
                <a:solidFill>
                  <a:schemeClr val="dk1"/>
                </a:solidFill>
                <a:latin typeface="Overpass Mono"/>
                <a:ea typeface="Overpass Mono"/>
                <a:cs typeface="Overpass Mono"/>
                <a:sym typeface="Overpass Mono"/>
              </a:rPr>
              <a:t>ganran</a:t>
            </a:r>
            <a:r>
              <a:rPr lang="en-GB" sz="2400" dirty="0">
                <a:solidFill>
                  <a:schemeClr val="dk1"/>
                </a:solidFill>
                <a:latin typeface="Overpass Mono"/>
                <a:ea typeface="Overpass Mono"/>
                <a:cs typeface="Overpass Mono"/>
                <a:sym typeface="Overpass Mono"/>
              </a:rPr>
              <a:t> o </a:t>
            </a:r>
            <a:r>
              <a:rPr lang="en-GB" sz="2400" dirty="0" err="1">
                <a:solidFill>
                  <a:schemeClr val="dk1"/>
                </a:solidFill>
                <a:latin typeface="Overpass Mono"/>
                <a:ea typeface="Overpass Mono"/>
                <a:cs typeface="Overpass Mono"/>
                <a:sym typeface="Overpass Mono"/>
              </a:rPr>
              <a:t>bobl</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ifanc</a:t>
            </a:r>
            <a:r>
              <a:rPr lang="en-GB" sz="2400" dirty="0">
                <a:solidFill>
                  <a:schemeClr val="dk1"/>
                </a:solidFill>
                <a:latin typeface="Overpass Mono"/>
                <a:ea typeface="Overpass Mono"/>
                <a:cs typeface="Overpass Mono"/>
                <a:sym typeface="Overpass Mono"/>
              </a:rPr>
              <a:t> 12 - 15 </a:t>
            </a:r>
            <a:r>
              <a:rPr lang="en-GB" sz="2400" dirty="0" err="1">
                <a:solidFill>
                  <a:schemeClr val="dk1"/>
                </a:solidFill>
                <a:latin typeface="Overpass Mono"/>
                <a:ea typeface="Overpass Mono"/>
                <a:cs typeface="Overpass Mono"/>
                <a:sym typeface="Overpass Mono"/>
              </a:rPr>
              <a:t>oed</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sydd</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wedi</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gweld</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cynnwys</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pryderus</a:t>
            </a:r>
            <a:r>
              <a:rPr lang="en-GB" sz="2400" dirty="0">
                <a:solidFill>
                  <a:schemeClr val="dk1"/>
                </a:solidFill>
                <a:latin typeface="Overpass Mono"/>
                <a:ea typeface="Overpass Mono"/>
                <a:cs typeface="Overpass Mono"/>
                <a:sym typeface="Overpass Mono"/>
              </a:rPr>
              <a:t> neu </a:t>
            </a:r>
            <a:r>
              <a:rPr lang="en-GB" sz="2400" dirty="0" err="1">
                <a:solidFill>
                  <a:schemeClr val="dk1"/>
                </a:solidFill>
                <a:latin typeface="Overpass Mono"/>
                <a:ea typeface="Overpass Mono"/>
                <a:cs typeface="Overpass Mono"/>
                <a:sym typeface="Overpass Mono"/>
              </a:rPr>
              <a:t>atgas</a:t>
            </a:r>
            <a:r>
              <a:rPr lang="en-GB" sz="2400" dirty="0">
                <a:solidFill>
                  <a:schemeClr val="dk1"/>
                </a:solidFill>
                <a:latin typeface="Overpass Mono"/>
                <a:ea typeface="Overpass Mono"/>
                <a:cs typeface="Overpass Mono"/>
                <a:sym typeface="Overpass Mono"/>
              </a:rPr>
              <a:t> </a:t>
            </a:r>
            <a:r>
              <a:rPr lang="en-GB" sz="2400" dirty="0" err="1">
                <a:solidFill>
                  <a:schemeClr val="dk1"/>
                </a:solidFill>
                <a:latin typeface="Overpass Mono"/>
                <a:ea typeface="Overpass Mono"/>
                <a:cs typeface="Overpass Mono"/>
                <a:sym typeface="Overpass Mono"/>
              </a:rPr>
              <a:t>ar-lein</a:t>
            </a:r>
            <a:r>
              <a:rPr lang="en-GB" sz="2400" dirty="0">
                <a:solidFill>
                  <a:schemeClr val="dk1"/>
                </a:solidFill>
                <a:latin typeface="Overpass Mono"/>
                <a:ea typeface="Overpass Mono"/>
                <a:cs typeface="Overpass Mono"/>
                <a:sym typeface="Overpass Mono"/>
              </a:rPr>
              <a:t>? 
</a:t>
            </a:r>
            <a:endParaRPr sz="3600" b="1" i="0" dirty="0">
              <a:solidFill>
                <a:schemeClr val="dk1"/>
              </a:solidFill>
              <a:latin typeface="Overpass Mono"/>
              <a:ea typeface="Overpass Mono"/>
              <a:cs typeface="Overpass Mono"/>
              <a:sym typeface="Overpass Mono"/>
            </a:endParaRPr>
          </a:p>
        </p:txBody>
      </p:sp>
      <p:grpSp>
        <p:nvGrpSpPr>
          <p:cNvPr id="256" name="Google Shape;256;p9"/>
          <p:cNvGrpSpPr/>
          <p:nvPr/>
        </p:nvGrpSpPr>
        <p:grpSpPr>
          <a:xfrm>
            <a:off x="817721" y="2609130"/>
            <a:ext cx="3257906" cy="3024371"/>
            <a:chOff x="817721" y="2766489"/>
            <a:chExt cx="3257906" cy="3024371"/>
          </a:xfrm>
        </p:grpSpPr>
        <p:sp>
          <p:nvSpPr>
            <p:cNvPr id="257" name="Google Shape;257;p9"/>
            <p:cNvSpPr/>
            <p:nvPr/>
          </p:nvSpPr>
          <p:spPr>
            <a:xfrm>
              <a:off x="817721" y="3061075"/>
              <a:ext cx="2962646" cy="2729785"/>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019967"/>
                  </a:solidFill>
                  <a:latin typeface="Overpass Mono"/>
                  <a:ea typeface="Overpass Mono"/>
                  <a:cs typeface="Overpass Mono"/>
                  <a:sym typeface="Overpass Mono"/>
                </a:rPr>
                <a:t>11%</a:t>
              </a:r>
              <a:endParaRPr/>
            </a:p>
          </p:txBody>
        </p:sp>
        <p:grpSp>
          <p:nvGrpSpPr>
            <p:cNvPr id="258" name="Google Shape;258;p9"/>
            <p:cNvGrpSpPr/>
            <p:nvPr/>
          </p:nvGrpSpPr>
          <p:grpSpPr>
            <a:xfrm>
              <a:off x="3466159" y="2766489"/>
              <a:ext cx="609468" cy="609469"/>
              <a:chOff x="13421926" y="1527309"/>
              <a:chExt cx="497688" cy="497689"/>
            </a:xfrm>
          </p:grpSpPr>
          <p:sp>
            <p:nvSpPr>
              <p:cNvPr id="259" name="Google Shape;259;p9"/>
              <p:cNvSpPr/>
              <p:nvPr/>
            </p:nvSpPr>
            <p:spPr>
              <a:xfrm>
                <a:off x="13421926" y="1527309"/>
                <a:ext cx="497688" cy="497688"/>
              </a:xfrm>
              <a:prstGeom prst="ellipse">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9"/>
              <p:cNvSpPr txBox="1"/>
              <p:nvPr/>
            </p:nvSpPr>
            <p:spPr>
              <a:xfrm>
                <a:off x="13564007" y="1573552"/>
                <a:ext cx="213528" cy="451446"/>
              </a:xfrm>
              <a:prstGeom prst="rect">
                <a:avLst/>
              </a:prstGeom>
              <a:noFill/>
              <a:ln>
                <a:noFill/>
              </a:ln>
            </p:spPr>
            <p:txBody>
              <a:bodyPr spcFirstLastPara="1" wrap="square" lIns="91425" tIns="45700" rIns="91425" bIns="45700" anchor="ctr"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a:t>
                </a:r>
                <a:endParaRPr/>
              </a:p>
            </p:txBody>
          </p:sp>
        </p:grpSp>
      </p:grpSp>
      <p:grpSp>
        <p:nvGrpSpPr>
          <p:cNvPr id="261" name="Google Shape;261;p9"/>
          <p:cNvGrpSpPr/>
          <p:nvPr/>
        </p:nvGrpSpPr>
        <p:grpSpPr>
          <a:xfrm>
            <a:off x="5514067" y="3894811"/>
            <a:ext cx="3268929" cy="3024371"/>
            <a:chOff x="4594927" y="2766489"/>
            <a:chExt cx="3268929" cy="3024371"/>
          </a:xfrm>
        </p:grpSpPr>
        <p:sp>
          <p:nvSpPr>
            <p:cNvPr id="262" name="Google Shape;262;p9"/>
            <p:cNvSpPr/>
            <p:nvPr/>
          </p:nvSpPr>
          <p:spPr>
            <a:xfrm>
              <a:off x="4594927" y="3061075"/>
              <a:ext cx="2962646" cy="2729785"/>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019967"/>
                  </a:solidFill>
                  <a:latin typeface="Overpass Mono"/>
                  <a:ea typeface="Overpass Mono"/>
                  <a:cs typeface="Overpass Mono"/>
                  <a:sym typeface="Overpass Mono"/>
                </a:rPr>
                <a:t>25%</a:t>
              </a:r>
              <a:endParaRPr/>
            </a:p>
          </p:txBody>
        </p:sp>
        <p:grpSp>
          <p:nvGrpSpPr>
            <p:cNvPr id="263" name="Google Shape;263;p9"/>
            <p:cNvGrpSpPr/>
            <p:nvPr/>
          </p:nvGrpSpPr>
          <p:grpSpPr>
            <a:xfrm>
              <a:off x="7254388" y="2766489"/>
              <a:ext cx="609468" cy="609469"/>
              <a:chOff x="13421926" y="1527309"/>
              <a:chExt cx="497688" cy="497689"/>
            </a:xfrm>
          </p:grpSpPr>
          <p:sp>
            <p:nvSpPr>
              <p:cNvPr id="264" name="Google Shape;264;p9"/>
              <p:cNvSpPr/>
              <p:nvPr/>
            </p:nvSpPr>
            <p:spPr>
              <a:xfrm>
                <a:off x="13421926" y="1527309"/>
                <a:ext cx="497688" cy="497688"/>
              </a:xfrm>
              <a:prstGeom prst="ellipse">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5" name="Google Shape;265;p9"/>
              <p:cNvSpPr txBox="1"/>
              <p:nvPr/>
            </p:nvSpPr>
            <p:spPr>
              <a:xfrm>
                <a:off x="13564007" y="1573552"/>
                <a:ext cx="213528" cy="451446"/>
              </a:xfrm>
              <a:prstGeom prst="rect">
                <a:avLst/>
              </a:prstGeom>
              <a:noFill/>
              <a:ln>
                <a:noFill/>
              </a:ln>
            </p:spPr>
            <p:txBody>
              <a:bodyPr spcFirstLastPara="1" wrap="square" lIns="91425" tIns="45700" rIns="91425" bIns="45700" anchor="ctr"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a:t>
                </a:r>
                <a:endParaRPr/>
              </a:p>
            </p:txBody>
          </p:sp>
        </p:grpSp>
      </p:grpSp>
      <p:grpSp>
        <p:nvGrpSpPr>
          <p:cNvPr id="266" name="Google Shape;266;p9"/>
          <p:cNvGrpSpPr/>
          <p:nvPr/>
        </p:nvGrpSpPr>
        <p:grpSpPr>
          <a:xfrm>
            <a:off x="10516696" y="2609130"/>
            <a:ext cx="3269903" cy="3024371"/>
            <a:chOff x="8372133" y="2766489"/>
            <a:chExt cx="3269903" cy="3024371"/>
          </a:xfrm>
        </p:grpSpPr>
        <p:sp>
          <p:nvSpPr>
            <p:cNvPr id="267" name="Google Shape;267;p9"/>
            <p:cNvSpPr/>
            <p:nvPr/>
          </p:nvSpPr>
          <p:spPr>
            <a:xfrm>
              <a:off x="8372133" y="3061075"/>
              <a:ext cx="2962646" cy="2729785"/>
            </a:xfrm>
            <a:prstGeom prst="rect">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019967"/>
                  </a:solidFill>
                  <a:latin typeface="Overpass Mono"/>
                  <a:ea typeface="Overpass Mono"/>
                  <a:cs typeface="Overpass Mono"/>
                  <a:sym typeface="Overpass Mono"/>
                </a:rPr>
                <a:t>31%</a:t>
              </a:r>
              <a:endParaRPr/>
            </a:p>
          </p:txBody>
        </p:sp>
        <p:grpSp>
          <p:nvGrpSpPr>
            <p:cNvPr id="268" name="Google Shape;268;p9"/>
            <p:cNvGrpSpPr/>
            <p:nvPr/>
          </p:nvGrpSpPr>
          <p:grpSpPr>
            <a:xfrm>
              <a:off x="11032568" y="2766489"/>
              <a:ext cx="609468" cy="609469"/>
              <a:chOff x="13421926" y="1527309"/>
              <a:chExt cx="497688" cy="497689"/>
            </a:xfrm>
          </p:grpSpPr>
          <p:sp>
            <p:nvSpPr>
              <p:cNvPr id="269" name="Google Shape;269;p9"/>
              <p:cNvSpPr/>
              <p:nvPr/>
            </p:nvSpPr>
            <p:spPr>
              <a:xfrm>
                <a:off x="13421926" y="1527309"/>
                <a:ext cx="497688" cy="497688"/>
              </a:xfrm>
              <a:prstGeom prst="ellipse">
                <a:avLst/>
              </a:prstGeom>
              <a:solidFill>
                <a:schemeClr val="lt1"/>
              </a:solidFill>
              <a:ln w="38100" cap="flat" cmpd="sng">
                <a:solidFill>
                  <a:srgbClr val="0199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9"/>
              <p:cNvSpPr txBox="1"/>
              <p:nvPr/>
            </p:nvSpPr>
            <p:spPr>
              <a:xfrm>
                <a:off x="13564008" y="1573552"/>
                <a:ext cx="213528" cy="451446"/>
              </a:xfrm>
              <a:prstGeom prst="rect">
                <a:avLst/>
              </a:prstGeom>
              <a:noFill/>
              <a:ln>
                <a:noFill/>
              </a:ln>
            </p:spPr>
            <p:txBody>
              <a:bodyPr spcFirstLastPara="1" wrap="square" lIns="91425" tIns="45700" rIns="91425" bIns="45700" anchor="ctr"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a:t>
                </a:r>
                <a:endParaRPr/>
              </a:p>
            </p:txBody>
          </p:sp>
        </p:grpSp>
      </p:grpSp>
      <p:grpSp>
        <p:nvGrpSpPr>
          <p:cNvPr id="271" name="Google Shape;271;p9"/>
          <p:cNvGrpSpPr/>
          <p:nvPr/>
        </p:nvGrpSpPr>
        <p:grpSpPr>
          <a:xfrm>
            <a:off x="10516696" y="2609129"/>
            <a:ext cx="3269903" cy="3024372"/>
            <a:chOff x="10516696" y="2609129"/>
            <a:chExt cx="3269903" cy="3024372"/>
          </a:xfrm>
        </p:grpSpPr>
        <p:grpSp>
          <p:nvGrpSpPr>
            <p:cNvPr id="272" name="Google Shape;272;p9"/>
            <p:cNvGrpSpPr/>
            <p:nvPr/>
          </p:nvGrpSpPr>
          <p:grpSpPr>
            <a:xfrm>
              <a:off x="10516696" y="2609130"/>
              <a:ext cx="3269903" cy="3024371"/>
              <a:chOff x="8372133" y="2766489"/>
              <a:chExt cx="3269903" cy="3024371"/>
            </a:xfrm>
          </p:grpSpPr>
          <p:sp>
            <p:nvSpPr>
              <p:cNvPr id="273" name="Google Shape;273;p9"/>
              <p:cNvSpPr/>
              <p:nvPr/>
            </p:nvSpPr>
            <p:spPr>
              <a:xfrm>
                <a:off x="8372133" y="3061075"/>
                <a:ext cx="2962646" cy="2729785"/>
              </a:xfrm>
              <a:prstGeom prst="rect">
                <a:avLst/>
              </a:prstGeom>
              <a:solidFill>
                <a:schemeClr val="lt1"/>
              </a:solidFill>
              <a:ln w="38100" cap="flat" cmpd="sng">
                <a:solidFill>
                  <a:srgbClr val="791D7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a:solidFill>
                      <a:srgbClr val="791D7E"/>
                    </a:solidFill>
                    <a:latin typeface="Overpass Mono"/>
                    <a:ea typeface="Overpass Mono"/>
                    <a:cs typeface="Overpass Mono"/>
                    <a:sym typeface="Overpass Mono"/>
                  </a:rPr>
                  <a:t>31%</a:t>
                </a:r>
                <a:endParaRPr/>
              </a:p>
            </p:txBody>
          </p:sp>
          <p:grpSp>
            <p:nvGrpSpPr>
              <p:cNvPr id="274" name="Google Shape;274;p9"/>
              <p:cNvGrpSpPr/>
              <p:nvPr/>
            </p:nvGrpSpPr>
            <p:grpSpPr>
              <a:xfrm>
                <a:off x="11032568" y="2766489"/>
                <a:ext cx="609468" cy="609469"/>
                <a:chOff x="13421926" y="1527309"/>
                <a:chExt cx="497688" cy="497689"/>
              </a:xfrm>
            </p:grpSpPr>
            <p:sp>
              <p:nvSpPr>
                <p:cNvPr id="275" name="Google Shape;275;p9"/>
                <p:cNvSpPr/>
                <p:nvPr/>
              </p:nvSpPr>
              <p:spPr>
                <a:xfrm>
                  <a:off x="13421926" y="1527309"/>
                  <a:ext cx="497688" cy="497688"/>
                </a:xfrm>
                <a:prstGeom prst="ellipse">
                  <a:avLst/>
                </a:prstGeom>
                <a:solidFill>
                  <a:schemeClr val="lt1"/>
                </a:solidFill>
                <a:ln w="38100" cap="flat" cmpd="sng">
                  <a:solidFill>
                    <a:srgbClr val="791D7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 name="Google Shape;276;p9"/>
                <p:cNvSpPr txBox="1"/>
                <p:nvPr/>
              </p:nvSpPr>
              <p:spPr>
                <a:xfrm>
                  <a:off x="13564007" y="1573552"/>
                  <a:ext cx="213528" cy="451446"/>
                </a:xfrm>
                <a:prstGeom prst="rect">
                  <a:avLst/>
                </a:prstGeom>
                <a:noFill/>
                <a:ln>
                  <a:noFill/>
                </a:ln>
              </p:spPr>
              <p:txBody>
                <a:bodyPr spcFirstLastPara="1" wrap="square" lIns="91425" tIns="45700" rIns="91425" bIns="45700" anchor="ctr" anchorCtr="0">
                  <a:noAutofit/>
                </a:bodyPr>
                <a:lstStyle/>
                <a:p>
                  <a:pPr marL="0" marR="0" lvl="3" indent="0" algn="ctr" rtl="0">
                    <a:lnSpc>
                      <a:spcPct val="90000"/>
                    </a:lnSpc>
                    <a:spcBef>
                      <a:spcPts val="0"/>
                    </a:spcBef>
                    <a:spcAft>
                      <a:spcPts val="0"/>
                    </a:spcAft>
                    <a:buClr>
                      <a:srgbClr val="019967"/>
                    </a:buClr>
                    <a:buSzPts val="2800"/>
                    <a:buFont typeface="Arial"/>
                    <a:buNone/>
                  </a:pPr>
                  <a:r>
                    <a:rPr lang="en-GB" sz="2800" b="1" i="0" u="none" strike="noStrike" cap="none">
                      <a:solidFill>
                        <a:srgbClr val="019967"/>
                      </a:solidFill>
                      <a:latin typeface="Overpass Mono"/>
                      <a:ea typeface="Overpass Mono"/>
                      <a:cs typeface="Overpass Mono"/>
                      <a:sym typeface="Overpass Mono"/>
                    </a:rPr>
                    <a:t>?</a:t>
                  </a:r>
                  <a:endParaRPr/>
                </a:p>
              </p:txBody>
            </p:sp>
          </p:grpSp>
        </p:grpSp>
        <p:pic>
          <p:nvPicPr>
            <p:cNvPr id="277" name="Google Shape;277;p9"/>
            <p:cNvPicPr preferRelativeResize="0"/>
            <p:nvPr/>
          </p:nvPicPr>
          <p:blipFill rotWithShape="1">
            <a:blip r:embed="rId3">
              <a:alphaModFix/>
            </a:blip>
            <a:srcRect/>
            <a:stretch/>
          </p:blipFill>
          <p:spPr>
            <a:xfrm>
              <a:off x="13177131" y="2609129"/>
              <a:ext cx="609468" cy="609468"/>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56"/>
                                        </p:tgtEl>
                                        <p:attrNameLst>
                                          <p:attrName>style.visibility</p:attrName>
                                        </p:attrNameLst>
                                      </p:cBhvr>
                                      <p:to>
                                        <p:strVal val="visible"/>
                                      </p:to>
                                    </p:set>
                                    <p:anim calcmode="lin" valueType="num">
                                      <p:cBhvr additive="base">
                                        <p:cTn id="7" dur="500"/>
                                        <p:tgtEl>
                                          <p:spTgt spid="256"/>
                                        </p:tgtEl>
                                        <p:attrNameLst>
                                          <p:attrName>ppt_w</p:attrName>
                                        </p:attrNameLst>
                                      </p:cBhvr>
                                      <p:tavLst>
                                        <p:tav tm="0">
                                          <p:val>
                                            <p:strVal val="0"/>
                                          </p:val>
                                        </p:tav>
                                        <p:tav tm="100000">
                                          <p:val>
                                            <p:strVal val="#ppt_w"/>
                                          </p:val>
                                        </p:tav>
                                      </p:tavLst>
                                    </p:anim>
                                    <p:anim calcmode="lin" valueType="num">
                                      <p:cBhvr additive="base">
                                        <p:cTn id="8" dur="500"/>
                                        <p:tgtEl>
                                          <p:spTgt spid="256"/>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61"/>
                                        </p:tgtEl>
                                        <p:attrNameLst>
                                          <p:attrName>style.visibility</p:attrName>
                                        </p:attrNameLst>
                                      </p:cBhvr>
                                      <p:to>
                                        <p:strVal val="visible"/>
                                      </p:to>
                                    </p:set>
                                    <p:anim calcmode="lin" valueType="num">
                                      <p:cBhvr additive="base">
                                        <p:cTn id="12" dur="500"/>
                                        <p:tgtEl>
                                          <p:spTgt spid="261"/>
                                        </p:tgtEl>
                                        <p:attrNameLst>
                                          <p:attrName>ppt_w</p:attrName>
                                        </p:attrNameLst>
                                      </p:cBhvr>
                                      <p:tavLst>
                                        <p:tav tm="0">
                                          <p:val>
                                            <p:strVal val="0"/>
                                          </p:val>
                                        </p:tav>
                                        <p:tav tm="100000">
                                          <p:val>
                                            <p:strVal val="#ppt_w"/>
                                          </p:val>
                                        </p:tav>
                                      </p:tavLst>
                                    </p:anim>
                                    <p:anim calcmode="lin" valueType="num">
                                      <p:cBhvr additive="base">
                                        <p:cTn id="13" dur="500"/>
                                        <p:tgtEl>
                                          <p:spTgt spid="261"/>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66"/>
                                        </p:tgtEl>
                                        <p:attrNameLst>
                                          <p:attrName>style.visibility</p:attrName>
                                        </p:attrNameLst>
                                      </p:cBhvr>
                                      <p:to>
                                        <p:strVal val="visible"/>
                                      </p:to>
                                    </p:set>
                                    <p:anim calcmode="lin" valueType="num">
                                      <p:cBhvr additive="base">
                                        <p:cTn id="17" dur="500"/>
                                        <p:tgtEl>
                                          <p:spTgt spid="266"/>
                                        </p:tgtEl>
                                        <p:attrNameLst>
                                          <p:attrName>ppt_w</p:attrName>
                                        </p:attrNameLst>
                                      </p:cBhvr>
                                      <p:tavLst>
                                        <p:tav tm="0">
                                          <p:val>
                                            <p:strVal val="0"/>
                                          </p:val>
                                        </p:tav>
                                        <p:tav tm="100000">
                                          <p:val>
                                            <p:strVal val="#ppt_w"/>
                                          </p:val>
                                        </p:tav>
                                      </p:tavLst>
                                    </p:anim>
                                    <p:anim calcmode="lin" valueType="num">
                                      <p:cBhvr additive="base">
                                        <p:cTn id="18" dur="500"/>
                                        <p:tgtEl>
                                          <p:spTgt spid="266"/>
                                        </p:tgtEl>
                                        <p:attrNameLst>
                                          <p:attrName>ppt_h</p:attrName>
                                        </p:attrNameLst>
                                      </p:cBhvr>
                                      <p:tavLst>
                                        <p:tav tm="0">
                                          <p:val>
                                            <p:str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71"/>
                                        </p:tgtEl>
                                        <p:attrNameLst>
                                          <p:attrName>style.visibility</p:attrName>
                                        </p:attrNameLst>
                                      </p:cBhvr>
                                      <p:to>
                                        <p:strVal val="visible"/>
                                      </p:to>
                                    </p:set>
                                    <p:animEffect transition="in" filter="fade">
                                      <p:cBhvr>
                                        <p:cTn id="23" dur="5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Comms General Doc" ma:contentTypeID="0x01010020270C6529EA0544B2EFE190A98965FDE600A74ABB9D6EF1BF4C95906C32D549C6A9" ma:contentTypeVersion="364" ma:contentTypeDescription="A Word Content Type for use across the Communications Sites" ma:contentTypeScope="" ma:versionID="0f7b751f4396becaf4fbda45f21f7911">
  <xsd:schema xmlns:xsd="http://www.w3.org/2001/XMLSchema" xmlns:xs="http://www.w3.org/2001/XMLSchema" xmlns:p="http://schemas.microsoft.com/office/2006/metadata/properties" xmlns:ns2="6495cd43-30b7-45da-972d-05dc6321e6bd" targetNamespace="http://schemas.microsoft.com/office/2006/metadata/properties" ma:root="true" ma:fieldsID="fef519420b9404d86fdffb141cfea7c6" ns2:_="">
    <xsd:import namespace="6495cd43-30b7-45da-972d-05dc6321e6bd"/>
    <xsd:element name="properties">
      <xsd:complexType>
        <xsd:sequence>
          <xsd:element name="documentManagement">
            <xsd:complexType>
              <xsd:all>
                <xsd:element ref="ns2:Email_x0020_Date" minOccurs="0"/>
                <xsd:element ref="ns2:Security_x0020_classification"/>
                <xsd:element ref="ns2:_dlc_DocId" minOccurs="0"/>
                <xsd:element ref="ns2:_dlc_DocIdUrl" minOccurs="0"/>
                <xsd:element ref="ns2:_dlc_DocIdPersistId" minOccurs="0"/>
                <xsd:element ref="ns2:TaxCatchAll" minOccurs="0"/>
                <xsd:element ref="ns2:TaxCatchAllLabel" minOccurs="0"/>
                <xsd:element ref="ns2:DLCPolicyLabelValue" minOccurs="0"/>
                <xsd:element ref="ns2:DLCPolicyLabelClientValue" minOccurs="0"/>
                <xsd:element ref="ns2:DLCPolicyLabelLock" minOccurs="0"/>
                <xsd:element ref="ns2: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5cd43-30b7-45da-972d-05dc6321e6bd" elementFormDefault="qualified">
    <xsd:import namespace="http://schemas.microsoft.com/office/2006/documentManagement/types"/>
    <xsd:import namespace="http://schemas.microsoft.com/office/infopath/2007/PartnerControls"/>
    <xsd:element name="Email_x0020_Date" ma:index="2" nillable="true" ma:displayName="Email Date" ma:format="DateOnly" ma:internalName="Email_x0020_Date">
      <xsd:simpleType>
        <xsd:restriction base="dms:DateTime"/>
      </xsd:simpleType>
    </xsd:element>
    <xsd:element name="Security_x0020_classification" ma:index="3" ma:displayName="Security classification" ma:default="Official" ma:format="Dropdown" ma:internalName="Security_x0020_classification">
      <xsd:simpleType>
        <xsd:restriction base="dms:Choice">
          <xsd:enumeration value="Official"/>
          <xsd:enumeration value="Official - sensitive"/>
        </xsd:restriction>
      </xsd:simpleType>
    </xsd:element>
    <xsd:element name="_dlc_DocId" ma:index="7" nillable="true" ma:displayName="Document ID Value" ma:description="The value of the document ID assigned to this item." ma:internalName="_dlc_DocId" ma:readOnly="true">
      <xsd:simpleType>
        <xsd:restriction base="dms:Text"/>
      </xsd:simpleType>
    </xsd:element>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element name="TaxCatchAll" ma:index="10" nillable="true" ma:displayName="Taxonomy Catch All Column" ma:description="" ma:hidden="true" ma:list="{bb9bbd53-655f-4ab6-b89e-57fa117f12dc}" ma:internalName="TaxCatchAll" ma:showField="CatchAllData" ma:web="9599cbeb-6c01-4306-b23f-38f639f613f9">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bb9bbd53-655f-4ab6-b89e-57fa117f12dc}" ma:internalName="TaxCatchAllLabel" ma:readOnly="true" ma:showField="CatchAllDataLabel" ma:web="9599cbeb-6c01-4306-b23f-38f639f613f9">
      <xsd:complexType>
        <xsd:complexContent>
          <xsd:extension base="dms:MultiChoiceLookup">
            <xsd:sequence>
              <xsd:element name="Value" type="dms:Lookup" maxOccurs="unbounded" minOccurs="0" nillable="true"/>
            </xsd:sequence>
          </xsd:extension>
        </xsd:complexContent>
      </xsd:complexType>
    </xsd:element>
    <xsd:element name="DLCPolicyLabelValue" ma:index="15"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16"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17" nillable="true" ma:displayName="Label Locked" ma:description="Indicates whether the label should be updated when item properties are modified." ma:hidden="true" ma:internalName="DLCPolicyLabelLock" ma:readOnly="false">
      <xsd:simpleType>
        <xsd:restriction base="dms:Text"/>
      </xsd:simpleType>
    </xsd:element>
    <xsd:element name="Year" ma:index="18" nillable="true" ma:displayName="Year" ma:default="2021" ma:internalName="Yea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bfc18c49-0394-481a-ba4a-a4ceacd0e392" ContentTypeId="0x01010020270C6529EA0544B2EFE190A98965FDE6"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DLCPolicyLabelClientValue xmlns="6495cd43-30b7-45da-972d-05dc6321e6bd" xsi:nil="true"/>
    <Security_x0020_classification xmlns="6495cd43-30b7-45da-972d-05dc6321e6bd">Official</Security_x0020_classification>
    <Email_x0020_Date xmlns="6495cd43-30b7-45da-972d-05dc6321e6bd" xsi:nil="true"/>
    <Year xmlns="6495cd43-30b7-45da-972d-05dc6321e6bd">2021</Year>
    <DLCPolicyLabelLock xmlns="6495cd43-30b7-45da-972d-05dc6321e6bd" xsi:nil="true"/>
    <TaxCatchAll xmlns="6495cd43-30b7-45da-972d-05dc6321e6bd"/>
    <_dlc_DocId xmlns="6495cd43-30b7-45da-972d-05dc6321e6bd">CORP-2056147817-1185</_dlc_DocId>
    <_dlc_DocIdUrl xmlns="6495cd43-30b7-45da-972d-05dc6321e6bd">
      <Url>https://edrm/sites/corp/Comms/_layouts/15/DocIdRedir.aspx?ID=CORP-2056147817-1185</Url>
      <Description>CORP-2056147817-1185</Description>
    </_dlc_DocIdUrl>
  </documentManagement>
</p:properties>
</file>

<file path=customXml/itemProps1.xml><?xml version="1.0" encoding="utf-8"?>
<ds:datastoreItem xmlns:ds="http://schemas.openxmlformats.org/officeDocument/2006/customXml" ds:itemID="{88CD9491-168F-46F3-81E0-6124E73E23B5}"/>
</file>

<file path=customXml/itemProps2.xml><?xml version="1.0" encoding="utf-8"?>
<ds:datastoreItem xmlns:ds="http://schemas.openxmlformats.org/officeDocument/2006/customXml" ds:itemID="{DB362A66-C481-487B-AA8A-38B76FADC61B}"/>
</file>

<file path=customXml/itemProps3.xml><?xml version="1.0" encoding="utf-8"?>
<ds:datastoreItem xmlns:ds="http://schemas.openxmlformats.org/officeDocument/2006/customXml" ds:itemID="{6A939348-BA51-431D-B2C1-3508AB2A84DC}"/>
</file>

<file path=customXml/itemProps4.xml><?xml version="1.0" encoding="utf-8"?>
<ds:datastoreItem xmlns:ds="http://schemas.openxmlformats.org/officeDocument/2006/customXml" ds:itemID="{AB454919-03BF-4672-9FAC-847FD0BE8BE5}"/>
</file>

<file path=customXml/itemProps5.xml><?xml version="1.0" encoding="utf-8"?>
<ds:datastoreItem xmlns:ds="http://schemas.openxmlformats.org/officeDocument/2006/customXml" ds:itemID="{DEF87A60-F28D-4CF8-88BC-B80258AD24F1}"/>
</file>

<file path=docProps/app.xml><?xml version="1.0" encoding="utf-8"?>
<Properties xmlns="http://schemas.openxmlformats.org/officeDocument/2006/extended-properties" xmlns:vt="http://schemas.openxmlformats.org/officeDocument/2006/docPropsVTypes">
  <TotalTime>0</TotalTime>
  <Words>6765</Words>
  <Application>Microsoft Office PowerPoint</Application>
  <PresentationFormat>Custom</PresentationFormat>
  <Paragraphs>499</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Overpass Mono</vt:lpstr>
      <vt:lpstr>Arial</vt:lpstr>
      <vt:lpstr>Calibri</vt:lpstr>
      <vt:lpstr>Roboto</vt:lpstr>
      <vt:lpstr>Verdana</vt:lpstr>
      <vt:lpstr>1_Office Theme</vt:lpstr>
      <vt:lpstr>PowerPoint Presentation</vt:lpstr>
      <vt:lpstr>Rhagymadrodd</vt:lpstr>
      <vt:lpstr>Rhagymadrodd</vt:lpstr>
      <vt:lpstr>Cysylltiadau’r cwricwlwm
</vt:lpstr>
      <vt:lpstr>Cysylltiadau’r cwricwlwm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Secondary Children's code presentation - Welsh</dc:title>
  <dc:creator/>
  <cp:lastModifiedBy/>
  <cp:revision>1</cp:revision>
  <dcterms:created xsi:type="dcterms:W3CDTF">2022-03-24T10:51:49Z</dcterms:created>
  <dcterms:modified xsi:type="dcterms:W3CDTF">2022-03-24T10:52:01Z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0x01010020270C6529EA0544B2EFE190A98965FDE600A74ABB9D6EF1BF4C95906C32D549C6A9</vt:lpwstr>
  </property>
  <property fmtid="{D5CDD505-2E9C-101B-9397-08002B2CF9AE}" pid="3" name="_dlc_DocIdItemGuid">
    <vt:lpwstr>a190bbbf-0616-4c3e-bc22-114478abad55</vt:lpwstr>
  </property>
  <property fmtid="{D5CDD505-2E9C-101B-9397-08002B2CF9AE}" pid="4" name="TaxKeyword">
    <vt:lpwstr/>
  </property>
  <property fmtid="{D5CDD505-2E9C-101B-9397-08002B2CF9AE}" pid="5" name="TaxKeywordTaxHTField">
    <vt:lpwstr/>
  </property>
</Properties>
</file>